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3556"/>
  </p:normalViewPr>
  <p:slideViewPr>
    <p:cSldViewPr snapToGrid="0">
      <p:cViewPr varScale="1">
        <p:scale>
          <a:sx n="65" d="100"/>
          <a:sy n="65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80FA-A965-B64A-863B-42FF48EB1D17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700F5C-AF72-C749-9DCE-68AD89ACD953}">
      <dgm:prSet phldrT="[Текст]"/>
      <dgm:spPr/>
      <dgm:t>
        <a:bodyPr/>
        <a:lstStyle/>
        <a:p>
          <a:r>
            <a:rPr lang="ru-RU" b="1" dirty="0"/>
            <a:t>Правильная информация </a:t>
          </a:r>
        </a:p>
      </dgm:t>
    </dgm:pt>
    <dgm:pt modelId="{6BFA5150-0EDB-4942-BB5E-8DFDD3B9F8C8}" type="parTrans" cxnId="{787B5C31-9440-5A4D-A8D7-960D5E3AE09B}">
      <dgm:prSet/>
      <dgm:spPr/>
      <dgm:t>
        <a:bodyPr/>
        <a:lstStyle/>
        <a:p>
          <a:endParaRPr lang="ru-RU" b="1"/>
        </a:p>
      </dgm:t>
    </dgm:pt>
    <dgm:pt modelId="{F5BDB4F0-F5CB-F14E-9CA6-83F8033520F6}" type="sibTrans" cxnId="{787B5C31-9440-5A4D-A8D7-960D5E3AE09B}">
      <dgm:prSet/>
      <dgm:spPr/>
      <dgm:t>
        <a:bodyPr/>
        <a:lstStyle/>
        <a:p>
          <a:endParaRPr lang="ru-RU" b="1"/>
        </a:p>
      </dgm:t>
    </dgm:pt>
    <dgm:pt modelId="{2FE30E1C-1650-4343-8AD1-D4930337102D}">
      <dgm:prSet phldrT="[Текст]"/>
      <dgm:spPr/>
      <dgm:t>
        <a:bodyPr/>
        <a:lstStyle/>
        <a:p>
          <a:r>
            <a:rPr lang="ru-RU" b="1" dirty="0"/>
            <a:t>правильные люди </a:t>
          </a:r>
        </a:p>
      </dgm:t>
    </dgm:pt>
    <dgm:pt modelId="{4F278D3B-6F31-3941-B5F6-EA43BDD52635}" type="parTrans" cxnId="{62AFE14A-7924-FE4C-AA93-FC95E2C4D216}">
      <dgm:prSet/>
      <dgm:spPr/>
      <dgm:t>
        <a:bodyPr/>
        <a:lstStyle/>
        <a:p>
          <a:endParaRPr lang="ru-RU" b="1"/>
        </a:p>
      </dgm:t>
    </dgm:pt>
    <dgm:pt modelId="{CC07B6A8-BD6C-B545-9762-1A00136388C0}" type="sibTrans" cxnId="{62AFE14A-7924-FE4C-AA93-FC95E2C4D216}">
      <dgm:prSet/>
      <dgm:spPr/>
      <dgm:t>
        <a:bodyPr/>
        <a:lstStyle/>
        <a:p>
          <a:endParaRPr lang="ru-RU" b="1"/>
        </a:p>
      </dgm:t>
    </dgm:pt>
    <dgm:pt modelId="{02E332F2-E691-D749-942B-01791C0F51C7}">
      <dgm:prSet phldrT="[Текст]"/>
      <dgm:spPr/>
      <dgm:t>
        <a:bodyPr/>
        <a:lstStyle/>
        <a:p>
          <a:r>
            <a:rPr lang="ru-RU" b="1" dirty="0"/>
            <a:t>правильное время </a:t>
          </a:r>
        </a:p>
      </dgm:t>
    </dgm:pt>
    <dgm:pt modelId="{FEBFA6B2-F026-7B48-A983-EEFC6332B710}" type="parTrans" cxnId="{886A255B-65AA-8746-8DB4-37714E0C1E5D}">
      <dgm:prSet/>
      <dgm:spPr/>
      <dgm:t>
        <a:bodyPr/>
        <a:lstStyle/>
        <a:p>
          <a:endParaRPr lang="ru-RU" b="1"/>
        </a:p>
      </dgm:t>
    </dgm:pt>
    <dgm:pt modelId="{A656A3B5-E528-C642-89B4-475900BF3967}" type="sibTrans" cxnId="{886A255B-65AA-8746-8DB4-37714E0C1E5D}">
      <dgm:prSet/>
      <dgm:spPr/>
      <dgm:t>
        <a:bodyPr/>
        <a:lstStyle/>
        <a:p>
          <a:endParaRPr lang="ru-RU" b="1"/>
        </a:p>
      </dgm:t>
    </dgm:pt>
    <dgm:pt modelId="{502A4592-6B5B-CE4F-9DCA-E69DB6EFC5F3}">
      <dgm:prSet/>
      <dgm:spPr/>
      <dgm:t>
        <a:bodyPr/>
        <a:lstStyle/>
        <a:p>
          <a:r>
            <a:rPr lang="ru-RU" b="1" dirty="0"/>
            <a:t>правильное решение </a:t>
          </a:r>
        </a:p>
      </dgm:t>
    </dgm:pt>
    <dgm:pt modelId="{46623192-C848-764A-8FBC-10449F22896B}" type="parTrans" cxnId="{BA1D0EF2-18D2-3E42-9839-4980B81CBF9C}">
      <dgm:prSet/>
      <dgm:spPr/>
      <dgm:t>
        <a:bodyPr/>
        <a:lstStyle/>
        <a:p>
          <a:endParaRPr lang="ru-RU" b="1"/>
        </a:p>
      </dgm:t>
    </dgm:pt>
    <dgm:pt modelId="{15D8442F-FADD-C046-BCD3-447ED8D548D2}" type="sibTrans" cxnId="{BA1D0EF2-18D2-3E42-9839-4980B81CBF9C}">
      <dgm:prSet/>
      <dgm:spPr/>
      <dgm:t>
        <a:bodyPr/>
        <a:lstStyle/>
        <a:p>
          <a:endParaRPr lang="ru-RU" b="1"/>
        </a:p>
      </dgm:t>
    </dgm:pt>
    <dgm:pt modelId="{5DD39B0B-302D-7E4D-A67A-7CE5987D39EA}">
      <dgm:prSet/>
      <dgm:spPr/>
      <dgm:t>
        <a:bodyPr/>
        <a:lstStyle/>
        <a:p>
          <a:r>
            <a:rPr lang="ru-RU" b="1" dirty="0"/>
            <a:t>правильные действия</a:t>
          </a:r>
        </a:p>
      </dgm:t>
    </dgm:pt>
    <dgm:pt modelId="{D00B6B8C-F825-3E4D-BAC7-FDE14F0E743F}" type="parTrans" cxnId="{8DC9B58C-3631-3147-89CF-D39E05222B1F}">
      <dgm:prSet/>
      <dgm:spPr/>
      <dgm:t>
        <a:bodyPr/>
        <a:lstStyle/>
        <a:p>
          <a:endParaRPr lang="ru-RU" b="1"/>
        </a:p>
      </dgm:t>
    </dgm:pt>
    <dgm:pt modelId="{DAD28197-D057-FE4C-9142-A3407EEF905A}" type="sibTrans" cxnId="{8DC9B58C-3631-3147-89CF-D39E05222B1F}">
      <dgm:prSet/>
      <dgm:spPr/>
      <dgm:t>
        <a:bodyPr/>
        <a:lstStyle/>
        <a:p>
          <a:endParaRPr lang="ru-RU" b="1"/>
        </a:p>
      </dgm:t>
    </dgm:pt>
    <dgm:pt modelId="{A217E41B-1DBB-724B-B1C3-08E00C32B2BD}">
      <dgm:prSet/>
      <dgm:spPr/>
      <dgm:t>
        <a:bodyPr/>
        <a:lstStyle/>
        <a:p>
          <a:r>
            <a:rPr lang="ru-RU" b="1" dirty="0"/>
            <a:t>правильные последствия </a:t>
          </a:r>
        </a:p>
      </dgm:t>
    </dgm:pt>
    <dgm:pt modelId="{FD5894CE-F519-9740-BD3A-D3AC26BF5FE4}" type="parTrans" cxnId="{B2271FC4-B792-1C4B-9259-68ED96052552}">
      <dgm:prSet/>
      <dgm:spPr/>
      <dgm:t>
        <a:bodyPr/>
        <a:lstStyle/>
        <a:p>
          <a:endParaRPr lang="ru-RU" b="1"/>
        </a:p>
      </dgm:t>
    </dgm:pt>
    <dgm:pt modelId="{4CD69AA6-46DD-8947-96FE-276C16FE67C2}" type="sibTrans" cxnId="{B2271FC4-B792-1C4B-9259-68ED96052552}">
      <dgm:prSet/>
      <dgm:spPr/>
      <dgm:t>
        <a:bodyPr/>
        <a:lstStyle/>
        <a:p>
          <a:endParaRPr lang="ru-RU" b="1"/>
        </a:p>
      </dgm:t>
    </dgm:pt>
    <dgm:pt modelId="{14690F2F-E92F-7B4E-B51B-3DD4271407CF}" type="pres">
      <dgm:prSet presAssocID="{5DFC80FA-A965-B64A-863B-42FF48EB1D17}" presName="Name0" presStyleCnt="0">
        <dgm:presLayoutVars>
          <dgm:dir/>
          <dgm:animLvl val="lvl"/>
          <dgm:resizeHandles val="exact"/>
        </dgm:presLayoutVars>
      </dgm:prSet>
      <dgm:spPr/>
    </dgm:pt>
    <dgm:pt modelId="{0352A565-77BB-9A4F-AB66-54E446A8DD5C}" type="pres">
      <dgm:prSet presAssocID="{A217E41B-1DBB-724B-B1C3-08E00C32B2BD}" presName="boxAndChildren" presStyleCnt="0"/>
      <dgm:spPr/>
    </dgm:pt>
    <dgm:pt modelId="{C3FF4CB6-EFCE-B149-83FE-92A4A88C71F0}" type="pres">
      <dgm:prSet presAssocID="{A217E41B-1DBB-724B-B1C3-08E00C32B2BD}" presName="parentTextBox" presStyleLbl="node1" presStyleIdx="0" presStyleCnt="6"/>
      <dgm:spPr/>
    </dgm:pt>
    <dgm:pt modelId="{4126DB5A-726C-E34D-8286-BB00A421FAB6}" type="pres">
      <dgm:prSet presAssocID="{DAD28197-D057-FE4C-9142-A3407EEF905A}" presName="sp" presStyleCnt="0"/>
      <dgm:spPr/>
    </dgm:pt>
    <dgm:pt modelId="{D31A918F-593E-FC41-89C6-E6E247CBEE46}" type="pres">
      <dgm:prSet presAssocID="{5DD39B0B-302D-7E4D-A67A-7CE5987D39EA}" presName="arrowAndChildren" presStyleCnt="0"/>
      <dgm:spPr/>
    </dgm:pt>
    <dgm:pt modelId="{1ED25EBA-42A3-DA41-8A6F-FBC5EB957040}" type="pres">
      <dgm:prSet presAssocID="{5DD39B0B-302D-7E4D-A67A-7CE5987D39EA}" presName="parentTextArrow" presStyleLbl="node1" presStyleIdx="1" presStyleCnt="6"/>
      <dgm:spPr/>
    </dgm:pt>
    <dgm:pt modelId="{15D574F0-1B4D-884E-A8DF-581EF5B21E68}" type="pres">
      <dgm:prSet presAssocID="{15D8442F-FADD-C046-BCD3-447ED8D548D2}" presName="sp" presStyleCnt="0"/>
      <dgm:spPr/>
    </dgm:pt>
    <dgm:pt modelId="{B2CB06A5-773F-BF4E-85CF-049CF6786476}" type="pres">
      <dgm:prSet presAssocID="{502A4592-6B5B-CE4F-9DCA-E69DB6EFC5F3}" presName="arrowAndChildren" presStyleCnt="0"/>
      <dgm:spPr/>
    </dgm:pt>
    <dgm:pt modelId="{09C0FB3B-3792-9544-B61F-BF2595A3566D}" type="pres">
      <dgm:prSet presAssocID="{502A4592-6B5B-CE4F-9DCA-E69DB6EFC5F3}" presName="parentTextArrow" presStyleLbl="node1" presStyleIdx="2" presStyleCnt="6"/>
      <dgm:spPr/>
    </dgm:pt>
    <dgm:pt modelId="{4D674B98-5631-0145-A4A3-C48142FD5CA6}" type="pres">
      <dgm:prSet presAssocID="{A656A3B5-E528-C642-89B4-475900BF3967}" presName="sp" presStyleCnt="0"/>
      <dgm:spPr/>
    </dgm:pt>
    <dgm:pt modelId="{557EF8F2-8265-E84C-81D2-FD715D969A3B}" type="pres">
      <dgm:prSet presAssocID="{02E332F2-E691-D749-942B-01791C0F51C7}" presName="arrowAndChildren" presStyleCnt="0"/>
      <dgm:spPr/>
    </dgm:pt>
    <dgm:pt modelId="{72ACB25A-A572-D348-9E3B-DA2E40DE2E72}" type="pres">
      <dgm:prSet presAssocID="{02E332F2-E691-D749-942B-01791C0F51C7}" presName="parentTextArrow" presStyleLbl="node1" presStyleIdx="3" presStyleCnt="6"/>
      <dgm:spPr/>
    </dgm:pt>
    <dgm:pt modelId="{C2343610-30FF-FF4E-9484-6331835D9ED2}" type="pres">
      <dgm:prSet presAssocID="{CC07B6A8-BD6C-B545-9762-1A00136388C0}" presName="sp" presStyleCnt="0"/>
      <dgm:spPr/>
    </dgm:pt>
    <dgm:pt modelId="{4189CF14-1CB9-9446-B8BC-E87BC068DFE9}" type="pres">
      <dgm:prSet presAssocID="{2FE30E1C-1650-4343-8AD1-D4930337102D}" presName="arrowAndChildren" presStyleCnt="0"/>
      <dgm:spPr/>
    </dgm:pt>
    <dgm:pt modelId="{17E5054C-E09A-624C-9526-831A2B25A433}" type="pres">
      <dgm:prSet presAssocID="{2FE30E1C-1650-4343-8AD1-D4930337102D}" presName="parentTextArrow" presStyleLbl="node1" presStyleIdx="4" presStyleCnt="6"/>
      <dgm:spPr/>
    </dgm:pt>
    <dgm:pt modelId="{467932E7-8CE8-134C-BF27-2C258F3820B7}" type="pres">
      <dgm:prSet presAssocID="{F5BDB4F0-F5CB-F14E-9CA6-83F8033520F6}" presName="sp" presStyleCnt="0"/>
      <dgm:spPr/>
    </dgm:pt>
    <dgm:pt modelId="{DC9F5979-2D54-7145-8CF1-3F9A3D03A997}" type="pres">
      <dgm:prSet presAssocID="{28700F5C-AF72-C749-9DCE-68AD89ACD953}" presName="arrowAndChildren" presStyleCnt="0"/>
      <dgm:spPr/>
    </dgm:pt>
    <dgm:pt modelId="{74E006AC-B351-354F-A094-E7975A1863ED}" type="pres">
      <dgm:prSet presAssocID="{28700F5C-AF72-C749-9DCE-68AD89ACD953}" presName="parentTextArrow" presStyleLbl="node1" presStyleIdx="5" presStyleCnt="6" custLinFactNeighborY="1464"/>
      <dgm:spPr/>
    </dgm:pt>
  </dgm:ptLst>
  <dgm:cxnLst>
    <dgm:cxn modelId="{787B5C31-9440-5A4D-A8D7-960D5E3AE09B}" srcId="{5DFC80FA-A965-B64A-863B-42FF48EB1D17}" destId="{28700F5C-AF72-C749-9DCE-68AD89ACD953}" srcOrd="0" destOrd="0" parTransId="{6BFA5150-0EDB-4942-BB5E-8DFDD3B9F8C8}" sibTransId="{F5BDB4F0-F5CB-F14E-9CA6-83F8033520F6}"/>
    <dgm:cxn modelId="{A47BB739-44DF-E94E-A9E9-8FF621C53503}" type="presOf" srcId="{A217E41B-1DBB-724B-B1C3-08E00C32B2BD}" destId="{C3FF4CB6-EFCE-B149-83FE-92A4A88C71F0}" srcOrd="0" destOrd="0" presId="urn:microsoft.com/office/officeart/2005/8/layout/process4"/>
    <dgm:cxn modelId="{62AFE14A-7924-FE4C-AA93-FC95E2C4D216}" srcId="{5DFC80FA-A965-B64A-863B-42FF48EB1D17}" destId="{2FE30E1C-1650-4343-8AD1-D4930337102D}" srcOrd="1" destOrd="0" parTransId="{4F278D3B-6F31-3941-B5F6-EA43BDD52635}" sibTransId="{CC07B6A8-BD6C-B545-9762-1A00136388C0}"/>
    <dgm:cxn modelId="{886A255B-65AA-8746-8DB4-37714E0C1E5D}" srcId="{5DFC80FA-A965-B64A-863B-42FF48EB1D17}" destId="{02E332F2-E691-D749-942B-01791C0F51C7}" srcOrd="2" destOrd="0" parTransId="{FEBFA6B2-F026-7B48-A983-EEFC6332B710}" sibTransId="{A656A3B5-E528-C642-89B4-475900BF3967}"/>
    <dgm:cxn modelId="{35767074-E733-9246-BB2B-F877BD5735C7}" type="presOf" srcId="{2FE30E1C-1650-4343-8AD1-D4930337102D}" destId="{17E5054C-E09A-624C-9526-831A2B25A433}" srcOrd="0" destOrd="0" presId="urn:microsoft.com/office/officeart/2005/8/layout/process4"/>
    <dgm:cxn modelId="{01A9B484-D76F-074F-A6FA-B9F112C99890}" type="presOf" srcId="{02E332F2-E691-D749-942B-01791C0F51C7}" destId="{72ACB25A-A572-D348-9E3B-DA2E40DE2E72}" srcOrd="0" destOrd="0" presId="urn:microsoft.com/office/officeart/2005/8/layout/process4"/>
    <dgm:cxn modelId="{8DC9B58C-3631-3147-89CF-D39E05222B1F}" srcId="{5DFC80FA-A965-B64A-863B-42FF48EB1D17}" destId="{5DD39B0B-302D-7E4D-A67A-7CE5987D39EA}" srcOrd="4" destOrd="0" parTransId="{D00B6B8C-F825-3E4D-BAC7-FDE14F0E743F}" sibTransId="{DAD28197-D057-FE4C-9142-A3407EEF905A}"/>
    <dgm:cxn modelId="{29CD958E-F83C-BA43-9383-199AD2FFC423}" type="presOf" srcId="{5DD39B0B-302D-7E4D-A67A-7CE5987D39EA}" destId="{1ED25EBA-42A3-DA41-8A6F-FBC5EB957040}" srcOrd="0" destOrd="0" presId="urn:microsoft.com/office/officeart/2005/8/layout/process4"/>
    <dgm:cxn modelId="{D0306CBC-0046-9049-AAAD-0AF234400E28}" type="presOf" srcId="{28700F5C-AF72-C749-9DCE-68AD89ACD953}" destId="{74E006AC-B351-354F-A094-E7975A1863ED}" srcOrd="0" destOrd="0" presId="urn:microsoft.com/office/officeart/2005/8/layout/process4"/>
    <dgm:cxn modelId="{B2271FC4-B792-1C4B-9259-68ED96052552}" srcId="{5DFC80FA-A965-B64A-863B-42FF48EB1D17}" destId="{A217E41B-1DBB-724B-B1C3-08E00C32B2BD}" srcOrd="5" destOrd="0" parTransId="{FD5894CE-F519-9740-BD3A-D3AC26BF5FE4}" sibTransId="{4CD69AA6-46DD-8947-96FE-276C16FE67C2}"/>
    <dgm:cxn modelId="{A275F0D0-56EB-3A4A-BBEE-CCE9B34C2CF8}" type="presOf" srcId="{5DFC80FA-A965-B64A-863B-42FF48EB1D17}" destId="{14690F2F-E92F-7B4E-B51B-3DD4271407CF}" srcOrd="0" destOrd="0" presId="urn:microsoft.com/office/officeart/2005/8/layout/process4"/>
    <dgm:cxn modelId="{7013E0F0-582C-934D-8907-08705E0B6191}" type="presOf" srcId="{502A4592-6B5B-CE4F-9DCA-E69DB6EFC5F3}" destId="{09C0FB3B-3792-9544-B61F-BF2595A3566D}" srcOrd="0" destOrd="0" presId="urn:microsoft.com/office/officeart/2005/8/layout/process4"/>
    <dgm:cxn modelId="{BA1D0EF2-18D2-3E42-9839-4980B81CBF9C}" srcId="{5DFC80FA-A965-B64A-863B-42FF48EB1D17}" destId="{502A4592-6B5B-CE4F-9DCA-E69DB6EFC5F3}" srcOrd="3" destOrd="0" parTransId="{46623192-C848-764A-8FBC-10449F22896B}" sibTransId="{15D8442F-FADD-C046-BCD3-447ED8D548D2}"/>
    <dgm:cxn modelId="{8A6B1E04-59F8-2C4D-9564-AE41FB144DBC}" type="presParOf" srcId="{14690F2F-E92F-7B4E-B51B-3DD4271407CF}" destId="{0352A565-77BB-9A4F-AB66-54E446A8DD5C}" srcOrd="0" destOrd="0" presId="urn:microsoft.com/office/officeart/2005/8/layout/process4"/>
    <dgm:cxn modelId="{33E52DA1-58CD-F340-AF23-34FBFBD0F221}" type="presParOf" srcId="{0352A565-77BB-9A4F-AB66-54E446A8DD5C}" destId="{C3FF4CB6-EFCE-B149-83FE-92A4A88C71F0}" srcOrd="0" destOrd="0" presId="urn:microsoft.com/office/officeart/2005/8/layout/process4"/>
    <dgm:cxn modelId="{FDE82046-203A-D240-BFD0-AC601713BC6B}" type="presParOf" srcId="{14690F2F-E92F-7B4E-B51B-3DD4271407CF}" destId="{4126DB5A-726C-E34D-8286-BB00A421FAB6}" srcOrd="1" destOrd="0" presId="urn:microsoft.com/office/officeart/2005/8/layout/process4"/>
    <dgm:cxn modelId="{639F8B08-0ECA-2F41-8DF6-021B7CF54FF4}" type="presParOf" srcId="{14690F2F-E92F-7B4E-B51B-3DD4271407CF}" destId="{D31A918F-593E-FC41-89C6-E6E247CBEE46}" srcOrd="2" destOrd="0" presId="urn:microsoft.com/office/officeart/2005/8/layout/process4"/>
    <dgm:cxn modelId="{E3E941E5-D2E7-284D-8240-4B3D1875C913}" type="presParOf" srcId="{D31A918F-593E-FC41-89C6-E6E247CBEE46}" destId="{1ED25EBA-42A3-DA41-8A6F-FBC5EB957040}" srcOrd="0" destOrd="0" presId="urn:microsoft.com/office/officeart/2005/8/layout/process4"/>
    <dgm:cxn modelId="{585CD0CA-A6DC-AA4C-9E17-93AF46CEAF27}" type="presParOf" srcId="{14690F2F-E92F-7B4E-B51B-3DD4271407CF}" destId="{15D574F0-1B4D-884E-A8DF-581EF5B21E68}" srcOrd="3" destOrd="0" presId="urn:microsoft.com/office/officeart/2005/8/layout/process4"/>
    <dgm:cxn modelId="{AEA5B0FE-4B97-434B-A524-4C698435DDFA}" type="presParOf" srcId="{14690F2F-E92F-7B4E-B51B-3DD4271407CF}" destId="{B2CB06A5-773F-BF4E-85CF-049CF6786476}" srcOrd="4" destOrd="0" presId="urn:microsoft.com/office/officeart/2005/8/layout/process4"/>
    <dgm:cxn modelId="{E758AE3D-3DF5-DD41-8225-C1AEC2922712}" type="presParOf" srcId="{B2CB06A5-773F-BF4E-85CF-049CF6786476}" destId="{09C0FB3B-3792-9544-B61F-BF2595A3566D}" srcOrd="0" destOrd="0" presId="urn:microsoft.com/office/officeart/2005/8/layout/process4"/>
    <dgm:cxn modelId="{82952213-B5BB-D847-AB3A-88AEFC095C63}" type="presParOf" srcId="{14690F2F-E92F-7B4E-B51B-3DD4271407CF}" destId="{4D674B98-5631-0145-A4A3-C48142FD5CA6}" srcOrd="5" destOrd="0" presId="urn:microsoft.com/office/officeart/2005/8/layout/process4"/>
    <dgm:cxn modelId="{9720AB64-17D5-7E48-8DC1-DC040787DE60}" type="presParOf" srcId="{14690F2F-E92F-7B4E-B51B-3DD4271407CF}" destId="{557EF8F2-8265-E84C-81D2-FD715D969A3B}" srcOrd="6" destOrd="0" presId="urn:microsoft.com/office/officeart/2005/8/layout/process4"/>
    <dgm:cxn modelId="{D7372A55-A713-B345-BF23-2DF94B0E9444}" type="presParOf" srcId="{557EF8F2-8265-E84C-81D2-FD715D969A3B}" destId="{72ACB25A-A572-D348-9E3B-DA2E40DE2E72}" srcOrd="0" destOrd="0" presId="urn:microsoft.com/office/officeart/2005/8/layout/process4"/>
    <dgm:cxn modelId="{3606F5B8-7B4F-0B4B-B393-247BEF648718}" type="presParOf" srcId="{14690F2F-E92F-7B4E-B51B-3DD4271407CF}" destId="{C2343610-30FF-FF4E-9484-6331835D9ED2}" srcOrd="7" destOrd="0" presId="urn:microsoft.com/office/officeart/2005/8/layout/process4"/>
    <dgm:cxn modelId="{78EA7775-2BB2-194A-AE3B-E7923B32B87E}" type="presParOf" srcId="{14690F2F-E92F-7B4E-B51B-3DD4271407CF}" destId="{4189CF14-1CB9-9446-B8BC-E87BC068DFE9}" srcOrd="8" destOrd="0" presId="urn:microsoft.com/office/officeart/2005/8/layout/process4"/>
    <dgm:cxn modelId="{F0571750-DF4F-7246-814C-B2E40C11D49A}" type="presParOf" srcId="{4189CF14-1CB9-9446-B8BC-E87BC068DFE9}" destId="{17E5054C-E09A-624C-9526-831A2B25A433}" srcOrd="0" destOrd="0" presId="urn:microsoft.com/office/officeart/2005/8/layout/process4"/>
    <dgm:cxn modelId="{1ED66DA7-3F1E-A844-975A-20959F4C815E}" type="presParOf" srcId="{14690F2F-E92F-7B4E-B51B-3DD4271407CF}" destId="{467932E7-8CE8-134C-BF27-2C258F3820B7}" srcOrd="9" destOrd="0" presId="urn:microsoft.com/office/officeart/2005/8/layout/process4"/>
    <dgm:cxn modelId="{92561102-C1D5-434A-913E-C5CD5673D24E}" type="presParOf" srcId="{14690F2F-E92F-7B4E-B51B-3DD4271407CF}" destId="{DC9F5979-2D54-7145-8CF1-3F9A3D03A997}" srcOrd="10" destOrd="0" presId="urn:microsoft.com/office/officeart/2005/8/layout/process4"/>
    <dgm:cxn modelId="{A5F7994C-CFC8-0749-998A-4AFEAB31ACA7}" type="presParOf" srcId="{DC9F5979-2D54-7145-8CF1-3F9A3D03A997}" destId="{74E006AC-B351-354F-A094-E7975A1863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F4CB6-EFCE-B149-83FE-92A4A88C71F0}">
      <dsp:nvSpPr>
        <dsp:cNvPr id="0" name=""/>
        <dsp:cNvSpPr/>
      </dsp:nvSpPr>
      <dsp:spPr>
        <a:xfrm>
          <a:off x="0" y="4398716"/>
          <a:ext cx="9804400" cy="5773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правильные последствия </a:t>
          </a:r>
        </a:p>
      </dsp:txBody>
      <dsp:txXfrm>
        <a:off x="0" y="4398716"/>
        <a:ext cx="9804400" cy="577329"/>
      </dsp:txXfrm>
    </dsp:sp>
    <dsp:sp modelId="{1ED25EBA-42A3-DA41-8A6F-FBC5EB957040}">
      <dsp:nvSpPr>
        <dsp:cNvPr id="0" name=""/>
        <dsp:cNvSpPr/>
      </dsp:nvSpPr>
      <dsp:spPr>
        <a:xfrm rot="10800000">
          <a:off x="0" y="3519443"/>
          <a:ext cx="9804400" cy="887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правильные действия</a:t>
          </a:r>
        </a:p>
      </dsp:txBody>
      <dsp:txXfrm rot="10800000">
        <a:off x="0" y="3519443"/>
        <a:ext cx="9804400" cy="576952"/>
      </dsp:txXfrm>
    </dsp:sp>
    <dsp:sp modelId="{09C0FB3B-3792-9544-B61F-BF2595A3566D}">
      <dsp:nvSpPr>
        <dsp:cNvPr id="0" name=""/>
        <dsp:cNvSpPr/>
      </dsp:nvSpPr>
      <dsp:spPr>
        <a:xfrm rot="10800000">
          <a:off x="0" y="2640171"/>
          <a:ext cx="9804400" cy="887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правильное решение </a:t>
          </a:r>
        </a:p>
      </dsp:txBody>
      <dsp:txXfrm rot="10800000">
        <a:off x="0" y="2640171"/>
        <a:ext cx="9804400" cy="576952"/>
      </dsp:txXfrm>
    </dsp:sp>
    <dsp:sp modelId="{72ACB25A-A572-D348-9E3B-DA2E40DE2E72}">
      <dsp:nvSpPr>
        <dsp:cNvPr id="0" name=""/>
        <dsp:cNvSpPr/>
      </dsp:nvSpPr>
      <dsp:spPr>
        <a:xfrm rot="10800000">
          <a:off x="0" y="1760899"/>
          <a:ext cx="9804400" cy="887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правильное время </a:t>
          </a:r>
        </a:p>
      </dsp:txBody>
      <dsp:txXfrm rot="10800000">
        <a:off x="0" y="1760899"/>
        <a:ext cx="9804400" cy="576952"/>
      </dsp:txXfrm>
    </dsp:sp>
    <dsp:sp modelId="{17E5054C-E09A-624C-9526-831A2B25A433}">
      <dsp:nvSpPr>
        <dsp:cNvPr id="0" name=""/>
        <dsp:cNvSpPr/>
      </dsp:nvSpPr>
      <dsp:spPr>
        <a:xfrm rot="10800000">
          <a:off x="0" y="881627"/>
          <a:ext cx="9804400" cy="887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правильные люди </a:t>
          </a:r>
        </a:p>
      </dsp:txBody>
      <dsp:txXfrm rot="10800000">
        <a:off x="0" y="881627"/>
        <a:ext cx="9804400" cy="576952"/>
      </dsp:txXfrm>
    </dsp:sp>
    <dsp:sp modelId="{74E006AC-B351-354F-A094-E7975A1863ED}">
      <dsp:nvSpPr>
        <dsp:cNvPr id="0" name=""/>
        <dsp:cNvSpPr/>
      </dsp:nvSpPr>
      <dsp:spPr>
        <a:xfrm rot="10800000">
          <a:off x="0" y="15354"/>
          <a:ext cx="9804400" cy="887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Правильная информация </a:t>
          </a:r>
        </a:p>
      </dsp:txBody>
      <dsp:txXfrm rot="10800000">
        <a:off x="0" y="15354"/>
        <a:ext cx="9804400" cy="576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F6794-AA59-836C-8049-7686C194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D5A83A-4C4D-6FE1-03FB-1826823CB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4244B6-C2D4-20A4-ED2B-A9EB09C2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FB00E-D02A-CAC3-D2A1-A1986370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10812D-7732-5410-8E08-5347C91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9116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7C3C6-A13A-B74E-E116-8D597C0F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81F344-E008-A925-F4E2-0856A77D8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052008-524E-ECA1-1ED7-738196C8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84D0ED-6437-92F1-E74A-78C5236C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B37500-055D-A227-729E-88B635F5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4935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5504FA-9500-A7AE-8256-5A4A8164F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C522BB-A950-260C-BE31-EE14C1BB8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794F7-0F86-0D35-84C2-0FC3E290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DCFA4-9BD2-C2E0-46A4-8B05EF7F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080D0C-BBE0-2AB7-777F-16023AAB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83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2044C-65C2-EA03-D15A-E3C5F1CD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FF5B7-A4CD-7BAA-A870-4ACBA516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31CF19-9E70-60EC-EDE5-575CC32F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43C99-C18C-9678-F378-65671812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421143-79A7-59B4-6A63-7EA516164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38418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2DB11-28B2-0A91-B234-D16E7E7A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8106DE-F286-F0CC-8EB2-372944109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272BA-C40A-BA0A-5FDD-2C082317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354A9-236F-8412-4A38-F1CB06F2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D7C13B-048A-9688-6700-D03E8FDF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49379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8C99E-61B7-A879-33DF-516704CF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3E017-9146-FCE7-ECDF-0889B4AD3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0C7EED-CF67-F342-1CAC-72A11A4FA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0C0053-3B33-8F40-2F2C-933CBE35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3B9B67-A4CB-FCD2-FDAC-65A47671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7FBB54-AFC1-AA47-8055-B9A84B6F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97539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6040D-59EF-D9AE-75D5-715436AC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41C716-473F-71A9-677F-119FC7087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E36061-C04F-EFE8-7D12-E7529573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1DA442-FF1C-B054-7B18-0ABBAC6FB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5AEDC5-0AB1-CB95-3EC8-4DC5729BC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1212B9-39EE-4B4B-AED4-417A35DA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080974-C256-4A95-7935-080C67A7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3BFD66-4459-7AF4-18C4-E52DCA9C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50764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ECDBE-353A-1174-C360-96C701F4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06872D-A844-1C9A-9F9A-CFDC07BF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259D21-44DE-F167-A349-03AE4531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F07959-AAAF-789F-FAF6-9700CD5C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45227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1C1622-7CB8-0375-0DA2-6B1D0837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F2820A-4671-B1C8-6106-8F6DEC03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CE11F5-27C0-AEDC-9229-B59A6FB3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10311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0C2C2-DF70-1106-CDD4-0B36A881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F52210-96E1-14EE-4068-9CBC89C7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B674A2-11E6-3922-AB2A-A2DA587B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DB6CCD-3C92-5F5E-C99B-8C69BBFF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440A13-F70F-9375-88A2-8BD072BB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391BC7-A76B-0FF2-B1C6-23E5F52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55468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DEDB5-C137-E519-30A1-94C72ACF2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887C5E-4A95-8F6D-8C4A-C4D250125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CDEDAE-50D7-9CF3-466C-FE85E0234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A7C86F-BA71-A245-EAD2-98C25412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77FAC7-8DE5-3B24-900B-4598917B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4AB340-04A6-7BBD-A1FF-E7347B94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9142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5B85A-2D26-6842-F48D-3CB84DFB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7EFE1-8194-E02B-E56F-014D2A4CD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4ED8C-8C07-835D-755D-518D52A33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9AB5-01B0-A744-86FB-79AEB0DE9948}" type="datetimeFigureOut">
              <a:rPr lang="ru-KG" smtClean="0"/>
              <a:t>11.05.2023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D19F43-F950-56CC-E0E8-EF1605243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0CD7A-077E-46D9-0527-33329679C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C6E6-F595-B346-BF15-ED8541AFBD1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2376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B4969-A4F3-EC81-847B-CC4720372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KG" dirty="0"/>
              <a:t>Управление комплаенс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3904791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34680-54CD-E8C7-98FC-F9E89DDE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32DFB2-50DD-3C3D-2016-8D8E57B5F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Управление рисками должно быть непрерывным процессом. Это не заканчивается после однократной оценки риска. Эффективное управление рисками предполагает наличие структуры отчетности и анализа для обеспечения того, чтобы риски продолжали выявляться и оцениваться. Это также требует, чтобы для достижения желаемого результата были внедрены соответствующие средства контроля и ответные меры.</a:t>
            </a:r>
          </a:p>
          <a:p>
            <a:pPr marL="0" indent="0">
              <a:buNone/>
            </a:pPr>
            <a:r>
              <a:rPr lang="ru-RU" dirty="0"/>
              <a:t>Если склонность фирмы к риску изменится, риск, который не изменился, может стать неприемлемым и потребовать принятия мер. Следует проводить регулярные проверки политики и процедур. Стандарты работы также необходимо периодически пересматривать, чтобы выявить возможности для улучшения. </a:t>
            </a:r>
          </a:p>
          <a:p>
            <a:pPr marL="0" indent="0">
              <a:buNone/>
            </a:pPr>
            <a:r>
              <a:rPr lang="ru-RU" dirty="0"/>
              <a:t>Процесс мониторинга должен обеспечить уверенность высшего руководства в том, что существуют соответствующие системы и средства контроля, и что они :</a:t>
            </a:r>
          </a:p>
          <a:p>
            <a:endParaRPr lang="ru-RU" dirty="0"/>
          </a:p>
          <a:p>
            <a:r>
              <a:rPr lang="ru-RU" dirty="0"/>
              <a:t>"соответствует цели",</a:t>
            </a:r>
          </a:p>
          <a:p>
            <a:r>
              <a:rPr lang="ru-RU" dirty="0"/>
              <a:t>"понятны" и</a:t>
            </a:r>
          </a:p>
          <a:p>
            <a:r>
              <a:rPr lang="ru-RU" dirty="0"/>
              <a:t>" соблюдаются".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Предоставление управленческой информации не только информирует заинтересованные стороны о предпринятых действиях, но и может привести к изменению склонности к риску и пороговых значений толерантности, что влияет на управление риском.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51204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3555F6-37E3-05E0-EA6C-E246648F6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627925"/>
              </p:ext>
            </p:extLst>
          </p:nvPr>
        </p:nvGraphicFramePr>
        <p:xfrm>
          <a:off x="993915" y="1431235"/>
          <a:ext cx="10359886" cy="44328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67946">
                  <a:extLst>
                    <a:ext uri="{9D8B030D-6E8A-4147-A177-3AD203B41FA5}">
                      <a16:colId xmlns:a16="http://schemas.microsoft.com/office/drawing/2014/main" val="3060869263"/>
                    </a:ext>
                  </a:extLst>
                </a:gridCol>
                <a:gridCol w="8391940">
                  <a:extLst>
                    <a:ext uri="{9D8B030D-6E8A-4147-A177-3AD203B41FA5}">
                      <a16:colId xmlns:a16="http://schemas.microsoft.com/office/drawing/2014/main" val="1234183526"/>
                    </a:ext>
                  </a:extLst>
                </a:gridCol>
              </a:tblGrid>
              <a:tr h="892991">
                <a:tc>
                  <a:txBody>
                    <a:bodyPr/>
                    <a:lstStyle/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ru-RU" sz="850" dirty="0">
                        <a:effectLst/>
                      </a:endParaRPr>
                    </a:p>
                    <a:p>
                      <a:pPr marL="53975" indent="141288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850" dirty="0">
                          <a:effectLst/>
                        </a:rPr>
                        <a:t>1. </a:t>
                      </a:r>
                      <a:r>
                        <a:rPr lang="en-US" sz="2000" dirty="0" err="1">
                          <a:effectLst/>
                        </a:rPr>
                        <a:t>Планирование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marR="184785" indent="-180340" algn="just">
                        <a:lnSpc>
                          <a:spcPct val="9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Система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управления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отражает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бизнес-цели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то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как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планы</a:t>
                      </a:r>
                      <a:r>
                        <a:rPr lang="en-US" sz="2000" dirty="0">
                          <a:effectLst/>
                        </a:rPr>
                        <a:t> (</a:t>
                      </a:r>
                      <a:r>
                        <a:rPr lang="en-US" sz="2000" dirty="0" err="1">
                          <a:effectLst/>
                        </a:rPr>
                        <a:t>включая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управление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рисками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будут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способствовать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достижению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2325912"/>
                  </a:ext>
                </a:extLst>
              </a:tr>
              <a:tr h="743580">
                <a:tc>
                  <a:txBody>
                    <a:bodyPr/>
                    <a:lstStyle/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</a:t>
                      </a:r>
                      <a:r>
                        <a:rPr lang="en-US" sz="2000" dirty="0" err="1">
                          <a:effectLst/>
                        </a:rPr>
                        <a:t>Реализация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marR="389255" indent="-180340">
                        <a:lnSpc>
                          <a:spcPct val="9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Как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будут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разрабатываться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планы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системы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управления,внедрены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контролируются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7194347"/>
                  </a:ext>
                </a:extLst>
              </a:tr>
              <a:tr h="1070860">
                <a:tc>
                  <a:txBody>
                    <a:bodyPr/>
                    <a:lstStyle/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 </a:t>
                      </a:r>
                      <a:r>
                        <a:rPr lang="en-US" sz="2000" dirty="0" err="1">
                          <a:effectLst/>
                        </a:rPr>
                        <a:t>Измерение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marR="389255" indent="-180340">
                        <a:lnSpc>
                          <a:spcPct val="9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Использование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существенных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данных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мониторинга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производительности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анализа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информации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в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данных</a:t>
                      </a:r>
                      <a:r>
                        <a:rPr lang="en-US" sz="2000" dirty="0">
                          <a:effectLst/>
                        </a:rPr>
                        <a:t>; </a:t>
                      </a:r>
                      <a:r>
                        <a:rPr lang="en-US" sz="2000" dirty="0" err="1">
                          <a:effectLst/>
                        </a:rPr>
                        <a:t>обзор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оценка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информации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получения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разведданных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3613387"/>
                  </a:ext>
                </a:extLst>
              </a:tr>
              <a:tr h="1725420">
                <a:tc>
                  <a:txBody>
                    <a:bodyPr/>
                    <a:lstStyle/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 </a:t>
                      </a:r>
                      <a:r>
                        <a:rPr lang="en-US" sz="2000" dirty="0" err="1">
                          <a:effectLst/>
                        </a:rPr>
                        <a:t>Обучение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marR="64770" indent="-180340" algn="just">
                        <a:lnSpc>
                          <a:spcPct val="9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Глядя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на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области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несоответствия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какие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действия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предпринимаются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исправленияэти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проблемы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то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как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система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управления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может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генерировать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улучшения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ru-KG" sz="2000" dirty="0">
                        <a:effectLst/>
                      </a:endParaRPr>
                    </a:p>
                    <a:p>
                      <a:pPr marL="53975" marR="62865" indent="-180340"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Затем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точки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обучения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включаются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в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этапы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планирования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обновления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и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улучшения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системы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управления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ru-KG" sz="20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897853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2E28712-86F3-82A7-2CBF-C2F3B930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67500"/>
            <a:ext cx="96376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Корреляция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и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взаимосвязь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между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компонентами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систем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менеджмента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значительны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.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Как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и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любой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другой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процесс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управления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рисками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,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он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продолжается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следующим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образом</a:t>
            </a:r>
            <a:r>
              <a:rPr kumimoji="0" lang="en-US" altLang="ru-KG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:</a:t>
            </a:r>
            <a:endParaRPr kumimoji="0" lang="en-US" altLang="ru-KG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KG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90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FC9CC-FF80-AF17-FB0A-4976B67F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Ключевые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компоненты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систем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и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средств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контроля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должны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включать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  <a:r>
              <a:rPr kumimoji="0" lang="en-US" altLang="ru-KG" sz="4400" b="0" i="0" u="none" strike="noStrike" cap="none" normalizeH="0" baseline="0" dirty="0" err="1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следующее</a:t>
            </a:r>
            <a:r>
              <a:rPr kumimoji="0" lang="en-US" altLang="ru-KG" sz="4400" b="0" i="0" u="none" strike="noStrike" cap="none" normalizeH="0" baseline="0" dirty="0">
                <a:ln>
                  <a:noFill/>
                </a:ln>
                <a:solidFill>
                  <a:srgbClr val="4C4D4F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:</a:t>
            </a:r>
            <a:br>
              <a:rPr kumimoji="0" lang="en-US" altLang="ru-KG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KG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56E106-7CC2-01C7-6C93-7D35B31DD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859510"/>
              </p:ext>
            </p:extLst>
          </p:nvPr>
        </p:nvGraphicFramePr>
        <p:xfrm>
          <a:off x="616226" y="1311966"/>
          <a:ext cx="11072191" cy="55071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45650">
                  <a:extLst>
                    <a:ext uri="{9D8B030D-6E8A-4147-A177-3AD203B41FA5}">
                      <a16:colId xmlns:a16="http://schemas.microsoft.com/office/drawing/2014/main" val="931481517"/>
                    </a:ext>
                  </a:extLst>
                </a:gridCol>
                <a:gridCol w="9126541">
                  <a:extLst>
                    <a:ext uri="{9D8B030D-6E8A-4147-A177-3AD203B41FA5}">
                      <a16:colId xmlns:a16="http://schemas.microsoft.com/office/drawing/2014/main" val="452449144"/>
                    </a:ext>
                  </a:extLst>
                </a:gridCol>
              </a:tblGrid>
              <a:tr h="1654946">
                <a:tc>
                  <a:txBody>
                    <a:bodyPr/>
                    <a:lstStyle/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53975" indent="-180340">
                        <a:lnSpc>
                          <a:spcPts val="125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en-US" sz="1800" dirty="0" err="1">
                          <a:effectLst/>
                        </a:rPr>
                        <a:t>Архитектура</a:t>
                      </a:r>
                      <a:endParaRPr lang="ru-KG" sz="1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5"/>
                        </a:spcBef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Комитеты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Техническое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задание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ToR</a:t>
                      </a:r>
                      <a:r>
                        <a:rPr lang="en-US" sz="1800" dirty="0">
                          <a:effectLst/>
                        </a:rPr>
                        <a:t>), </a:t>
                      </a:r>
                      <a:r>
                        <a:rPr lang="en-US" sz="1800" dirty="0" err="1">
                          <a:effectLst/>
                        </a:rPr>
                        <a:t>руководство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комитетом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Роли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обязанности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spc="-5" dirty="0" err="1">
                          <a:effectLst/>
                        </a:rPr>
                        <a:t>Внутренняя</a:t>
                      </a:r>
                      <a:r>
                        <a:rPr lang="en-US" sz="1800" spc="-5" dirty="0">
                          <a:effectLst/>
                        </a:rPr>
                        <a:t> </a:t>
                      </a:r>
                      <a:r>
                        <a:rPr lang="en-US" sz="1800" spc="-5" dirty="0" err="1">
                          <a:effectLst/>
                        </a:rPr>
                        <a:t>отчетность</a:t>
                      </a:r>
                      <a:r>
                        <a:rPr lang="en-US" sz="1800" dirty="0" err="1">
                          <a:effectLst/>
                        </a:rPr>
                        <a:t>стандарты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требования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Обязательства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внешней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отчетности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средства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контроля</a:t>
                      </a:r>
                      <a:endParaRPr lang="ru-KG" sz="1800" dirty="0">
                        <a:effectLst/>
                      </a:endParaRPr>
                    </a:p>
                    <a:p>
                      <a:pPr marL="342900" marR="214630" lvl="0" indent="-34290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Механизмы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обеспечения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управления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рисками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внутренний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аудитспособность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KG" sz="1800" dirty="0">
                        <a:effectLst/>
                        <a:latin typeface="Lucida Sans Unicode" panose="020B0602030504020204" pitchFamily="34" charset="0"/>
                        <a:ea typeface="Wingdings" pitchFamily="2" charset="2"/>
                        <a:cs typeface="Wingdings" pitchFamily="2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7433017"/>
                  </a:ext>
                </a:extLst>
              </a:tr>
              <a:tr h="1045336">
                <a:tc>
                  <a:txBody>
                    <a:bodyPr/>
                    <a:lstStyle/>
                    <a:p>
                      <a:pPr marL="233680" indent="-180340">
                        <a:lnSpc>
                          <a:spcPct val="127000"/>
                        </a:lnSpc>
                        <a:spcBef>
                          <a:spcPts val="240"/>
                        </a:spcBef>
                      </a:pPr>
                      <a:r>
                        <a:rPr lang="en-US" sz="1800">
                          <a:effectLst/>
                        </a:rPr>
                        <a:t>2. Стратегия управления рисками</a:t>
                      </a:r>
                      <a:endParaRPr lang="ru-KG" sz="180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5"/>
                        </a:spcBef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>
                          <a:effectLst/>
                        </a:rPr>
                        <a:t>«</a:t>
                      </a:r>
                      <a:r>
                        <a:rPr lang="en-US" sz="1800" dirty="0" err="1">
                          <a:effectLst/>
                        </a:rPr>
                        <a:t>Философия</a:t>
                      </a:r>
                      <a:r>
                        <a:rPr lang="en-US" sz="1800" dirty="0">
                          <a:effectLst/>
                        </a:rPr>
                        <a:t>» </a:t>
                      </a:r>
                      <a:r>
                        <a:rPr lang="en-US" sz="1800" dirty="0" err="1">
                          <a:effectLst/>
                        </a:rPr>
                        <a:t>или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культурные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стандарты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фирме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Как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управление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рисками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будет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встроено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бизнес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Склонность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отношение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на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высоком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уровне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Методы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оценки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риска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Приоритеты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рисков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текущего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года</a:t>
                      </a:r>
                      <a:endParaRPr lang="ru-KG" sz="1800" dirty="0">
                        <a:effectLst/>
                        <a:latin typeface="Lucida Sans Unicode" panose="020B0602030504020204" pitchFamily="34" charset="0"/>
                        <a:ea typeface="Wingdings" pitchFamily="2" charset="2"/>
                        <a:cs typeface="Wingdings" pitchFamily="2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6470839"/>
                  </a:ext>
                </a:extLst>
              </a:tr>
              <a:tr h="2480628">
                <a:tc>
                  <a:txBody>
                    <a:bodyPr/>
                    <a:lstStyle/>
                    <a:p>
                      <a:pPr marL="233680" indent="-180340">
                        <a:lnSpc>
                          <a:spcPct val="127000"/>
                        </a:lnSpc>
                        <a:spcBef>
                          <a:spcPts val="240"/>
                        </a:spcBef>
                      </a:pPr>
                      <a:r>
                        <a:rPr lang="en-US" sz="1800" dirty="0">
                          <a:effectLst/>
                        </a:rPr>
                        <a:t>3. </a:t>
                      </a:r>
                      <a:r>
                        <a:rPr lang="en-US" sz="1800" dirty="0" err="1">
                          <a:effectLst/>
                        </a:rPr>
                        <a:t>Протоколы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управления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рисками</a:t>
                      </a:r>
                      <a:endParaRPr lang="ru-KG" sz="1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5"/>
                        </a:spcBef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Инструменты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методы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используемые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в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управлении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рисками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Комплексная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система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классификации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рисков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Процедуры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оценки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рисков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Как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реагируют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на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инциденты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проблемы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события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Ведение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учета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исчерпывающая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документация</a:t>
                      </a:r>
                      <a:endParaRPr lang="ru-KG" sz="1800" dirty="0">
                        <a:effectLst/>
                      </a:endParaRPr>
                    </a:p>
                    <a:p>
                      <a:pPr marL="342900" marR="778510" lvl="0" indent="-34290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Обучение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образование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постоянное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информированиесвязь</a:t>
                      </a:r>
                      <a:endParaRPr lang="ru-KG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Аудиторские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процедуры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протоколы</a:t>
                      </a:r>
                      <a:endParaRPr lang="ru-KG" sz="1800" dirty="0">
                        <a:effectLst/>
                      </a:endParaRPr>
                    </a:p>
                    <a:p>
                      <a:pPr marL="342900" marR="88900" lvl="0" indent="-34290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104770"/>
                        </a:buClr>
                        <a:buSzPts val="850"/>
                        <a:buFont typeface="Wingdings" pitchFamily="2" charset="2"/>
                        <a:buChar char=""/>
                        <a:tabLst>
                          <a:tab pos="23431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Стандарты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протоколы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отчетности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требования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к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раскрытию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информации,и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процедуры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сертификации</a:t>
                      </a:r>
                      <a:endParaRPr lang="ru-KG" sz="1800" dirty="0">
                        <a:effectLst/>
                        <a:latin typeface="Lucida Sans Unicode" panose="020B0602030504020204" pitchFamily="34" charset="0"/>
                        <a:ea typeface="Wingdings" pitchFamily="2" charset="2"/>
                        <a:cs typeface="Wingdings" pitchFamily="2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832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0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6C4CE-5B48-7C00-AFCC-7B44A1EC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KG" dirty="0"/>
              <a:t>Эффективное управление комплаенс рисками – 6 П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9D5404E-2CD1-3BA5-7497-ECE7015A8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730581"/>
              </p:ext>
            </p:extLst>
          </p:nvPr>
        </p:nvGraphicFramePr>
        <p:xfrm>
          <a:off x="1016000" y="1690688"/>
          <a:ext cx="98044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22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4799D-87F7-1C20-DCAB-C23569BC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Обоснованные решения о рисках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385569-2F18-D122-DE83-077CA9250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Ключевым элементом любой системы управления рисками является обеспечение предоставления руководству и советам директоров правильной информации, позволяющей принимать обоснованные решения в отношении вопросов, связанных с рисками. Решения о риске не должны быть отделены от бизнес-решений. Эффективная культура управления рисками гарантирует, что информация о рисках интегрирована в бизнес-информацию и что информация о ключевых рисках предоставляется своевременно и надлежащим образом для обеспечения того, чтобы бизнес-решения основывались на сбалансированном взгляде на последствия рисков.</a:t>
            </a:r>
          </a:p>
          <a:p>
            <a:endParaRPr lang="ru-RU" dirty="0"/>
          </a:p>
          <a:p>
            <a:r>
              <a:rPr lang="ru-RU" dirty="0"/>
              <a:t>Культурным показателем эффективного принятия решений является то, что лидеры активно ищут и требуют высококачественную информацию о рисках в рамках принятия решений. Осведомленность о рисках становится </a:t>
            </a:r>
            <a:r>
              <a:rPr lang="ru-RU" dirty="0" err="1"/>
              <a:t>ключевыс</a:t>
            </a:r>
            <a:r>
              <a:rPr lang="ru-RU" dirty="0"/>
              <a:t> при принятии решений в том смысле, что руководители обучены требовать и ожидать информации о последствиях рисков любых стратегических вариантов или инициатив для обеспечения сбалансированного бизнес-обоснования. Выгоды и риски учитываются в контексте, и решения могут приниматься на обоснованной основе.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345193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61B73-C03C-B2BA-F3ED-97F6D204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Ключевым принципом управления рисками является наличие четко определенной ответственности за управление рисками в масштабах всей организации. Эти три роли определены следующим образом:</a:t>
            </a:r>
            <a:br>
              <a:rPr lang="ru-RU" sz="2500" dirty="0"/>
            </a:br>
            <a:endParaRPr lang="ru-KG" sz="2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7B98B-C4D8-799C-7BE6-AC627F9CA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101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1400" dirty="0" err="1"/>
              <a:t>i</a:t>
            </a:r>
            <a:r>
              <a:rPr lang="en" sz="1400" dirty="0"/>
              <a:t>. </a:t>
            </a:r>
            <a:r>
              <a:rPr lang="ru-RU" sz="1400" dirty="0"/>
              <a:t>Владелец риска:</a:t>
            </a:r>
          </a:p>
          <a:p>
            <a:pPr marL="0" indent="0">
              <a:buNone/>
            </a:pPr>
            <a:r>
              <a:rPr lang="ru-RU" sz="1400" dirty="0"/>
              <a:t>Руководитель высшего звена, наделенный ответственностью и полномочиями для принятия решений, которые определяют баланс между риском и вознаграждением, соответствующим организации при управлении конкретным риском.</a:t>
            </a:r>
          </a:p>
          <a:p>
            <a:pPr marL="0" indent="0">
              <a:buNone/>
            </a:pPr>
            <a:r>
              <a:rPr lang="en" sz="1400" dirty="0" err="1"/>
              <a:t>Ii</a:t>
            </a:r>
            <a:r>
              <a:rPr lang="ru-RU" sz="1400" dirty="0"/>
              <a:t> Координатор рисков:</a:t>
            </a:r>
          </a:p>
          <a:p>
            <a:r>
              <a:rPr lang="ru-RU" sz="1400" dirty="0"/>
              <a:t>Координаторы рисков - это менеджеры, в обязанности которых входит обеспечение управления рисками в своих соответствующих функциональных и бизнес-областях. Это приводит к созданию стандартизированного элемента описания роли:</a:t>
            </a:r>
          </a:p>
          <a:p>
            <a:pPr marL="0" indent="0">
              <a:buNone/>
            </a:pPr>
            <a:r>
              <a:rPr lang="ru-RU" sz="1400" dirty="0"/>
              <a:t>Выступать в качестве координатора рисков для [функции] обеспечения внедрения процесса управления рисками предприятия и поддерживать внедрение системы</a:t>
            </a:r>
            <a:r>
              <a:rPr lang="en" sz="1400" dirty="0"/>
              <a:t>. </a:t>
            </a:r>
            <a:r>
              <a:rPr lang="ru-RU" sz="1400" dirty="0"/>
              <a:t>Для координации всех местных мероприятий в поддержку оценки рисков и принятия управленческих мер необходимо завершить их в согласованные сроки. Отслеживать прогресс в выполнении действий и сообщать руководству о ключевых показателях риска.</a:t>
            </a:r>
          </a:p>
          <a:p>
            <a:pPr marL="0" indent="0">
              <a:buNone/>
            </a:pPr>
            <a:r>
              <a:rPr lang="en" sz="1400" dirty="0"/>
              <a:t>iii.	</a:t>
            </a:r>
            <a:r>
              <a:rPr lang="ru-RU" sz="1400" dirty="0"/>
              <a:t>Менеджер по рискам:</a:t>
            </a:r>
          </a:p>
          <a:p>
            <a:pPr marL="0" indent="0">
              <a:buNone/>
            </a:pPr>
            <a:r>
              <a:rPr lang="ru-RU" sz="1400" dirty="0"/>
              <a:t>Линейное руководство несет основную ответственность за управление рисками, находящимися под их контролем, на ежедневной основе. Это приводит к созданию стандартизированного элемента описания роли:</a:t>
            </a:r>
          </a:p>
          <a:p>
            <a:pPr marL="0" indent="0">
              <a:buNone/>
            </a:pPr>
            <a:r>
              <a:rPr lang="ru-RU" sz="1400" dirty="0"/>
              <a:t>Выступать в качестве менеджера по рискам в рамках [функции], обеспечивая поддержание процесса оценки рисков предприятия в актуальном состоянии, и оказывать поддержку координатору рисков [функции</a:t>
            </a:r>
            <a:endParaRPr lang="ru-KG" sz="1400" dirty="0"/>
          </a:p>
        </p:txBody>
      </p:sp>
    </p:spTree>
    <p:extLst>
      <p:ext uri="{BB962C8B-B14F-4D97-AF65-F5344CB8AC3E}">
        <p14:creationId xmlns:p14="http://schemas.microsoft.com/office/powerpoint/2010/main" val="25331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44145-D222-DC42-B4EF-E4D9E1A6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KG" dirty="0"/>
              <a:t>Ключевые элекменты системы управления рисками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84BCA-81FD-BC7F-28D5-7789E719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800" dirty="0"/>
              <a:t> Управление со стороны Советов директоров, комитетов по рискам и подотчетность руководства</a:t>
            </a:r>
          </a:p>
          <a:p>
            <a:r>
              <a:rPr lang="ru-RU" sz="3800" dirty="0"/>
              <a:t> Политика в отношении рисков и ясность в отношении склонности к риску и допусков</a:t>
            </a:r>
          </a:p>
          <a:p>
            <a:r>
              <a:rPr lang="ru-RU" sz="3800" dirty="0"/>
              <a:t> Идентификация и оценка рисков</a:t>
            </a:r>
          </a:p>
          <a:p>
            <a:r>
              <a:rPr lang="ru-RU" sz="3800" dirty="0"/>
              <a:t> Процессы отчетности для совершенствования.</a:t>
            </a:r>
          </a:p>
          <a:p>
            <a:endParaRPr lang="ru-RU" sz="3800" dirty="0"/>
          </a:p>
          <a:p>
            <a:r>
              <a:rPr lang="ru-RU" sz="3800" dirty="0"/>
              <a:t>Функция управления рисками отвечает за обеспечение функционирования системы управления рисками в соответствии с требованиями по управлению всеми угрозами эффективности бизнеса. Это также поощряет активное вовлечение всех сотрудников в работу по управлению рисками. Он осуществляет контроль за управлением рисками с помощью модели "три линии защиты".</a:t>
            </a:r>
          </a:p>
          <a:p>
            <a:endParaRPr lang="ru-RU" sz="3800" dirty="0"/>
          </a:p>
          <a:p>
            <a:r>
              <a:rPr lang="ru-RU" sz="3800" dirty="0"/>
              <a:t>1. В первую очередь ожидается, что все сотрудники будут осведомлены о рисках и осуществлять контроль за своей деятельностью таким образом, чтобы уровни риска понимались и управлялись надлежащим образом.</a:t>
            </a:r>
          </a:p>
          <a:p>
            <a:r>
              <a:rPr lang="ru-RU" sz="3800" dirty="0"/>
              <a:t>2. Вторая линия защиты - это специальная функция управления рисками, которая отвечает за разработку и координацию деятельности по управлению рисками. </a:t>
            </a:r>
          </a:p>
          <a:p>
            <a:r>
              <a:rPr lang="ru-RU" sz="3800" dirty="0"/>
              <a:t>3. Третья линия защиты - это функция внутреннего аудита. Это подразделение отвечает за проверку как первой, так и второй линий защиты и, в частности, за проверку и подтверждение оценки рисков и эффективности мер контроля.</a:t>
            </a:r>
          </a:p>
          <a:p>
            <a:pPr marL="0" indent="0">
              <a:buNone/>
            </a:pPr>
            <a:r>
              <a:rPr lang="ru-RU" sz="3800" dirty="0"/>
              <a:t>Наконец, правление должно взять на себя ведущую роль в определении склонности к риску. </a:t>
            </a:r>
            <a:endParaRPr lang="ru-KG" sz="3800" dirty="0"/>
          </a:p>
        </p:txBody>
      </p:sp>
    </p:spTree>
    <p:extLst>
      <p:ext uri="{BB962C8B-B14F-4D97-AF65-F5344CB8AC3E}">
        <p14:creationId xmlns:p14="http://schemas.microsoft.com/office/powerpoint/2010/main" val="110201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53E1D-DA20-507E-0CA2-9F99FF28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к руководству 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A59B24-153B-1A40-9DD8-609A8ADD5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eriod"/>
            </a:pPr>
            <a:r>
              <a:rPr lang="ru-RU" dirty="0"/>
              <a:t>На какие существенные риски готово пойти правление? Каковы существенные риски, на которые правление не готово пойти?</a:t>
            </a:r>
          </a:p>
          <a:p>
            <a:pPr marL="0" indent="0">
              <a:buNone/>
            </a:pPr>
            <a:r>
              <a:rPr lang="en" dirty="0"/>
              <a:t>ii.	</a:t>
            </a:r>
            <a:r>
              <a:rPr lang="ru-RU" dirty="0"/>
              <a:t>Каковы стратегические цели организации? Они понятны? Что является явным и что подразумевается в этих целях?</a:t>
            </a:r>
          </a:p>
          <a:p>
            <a:pPr marL="0" indent="0">
              <a:buNone/>
            </a:pPr>
            <a:r>
              <a:rPr lang="en" dirty="0"/>
              <a:t>iii.	</a:t>
            </a:r>
            <a:r>
              <a:rPr lang="ru-RU" dirty="0"/>
              <a:t>Ясно ли правлению характер и масштабы существенных рисков, на которые оно готово пойти при достижении своих стратегических целей?</a:t>
            </a:r>
          </a:p>
          <a:p>
            <a:pPr marL="0" indent="0">
              <a:buNone/>
            </a:pPr>
            <a:r>
              <a:rPr lang="en" dirty="0"/>
              <a:t>v. </a:t>
            </a:r>
            <a:r>
              <a:rPr lang="ru-RU" dirty="0"/>
              <a:t>Какие шаги предприняло правление для обеспечения контроля за управлением рисками?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34815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664B6-C521-95AC-B12B-63C4BE34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Составление карты рисков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0DEF9-2366-E34E-8F67-BADBADA2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843"/>
            <a:ext cx="10515600" cy="48451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Картирование рисков может помочь создать общий язык управления рисками и стимулировать руководство для измерения и мониторинга улучшений. Кроме того, это может сделать управление бизнес-рисками неотъемлемой и полезной компетенцией для поддержки бизнеса или подразделения в достижении их целей. Сделав еще один шаг вперед, фирма</a:t>
            </a:r>
          </a:p>
          <a:p>
            <a:r>
              <a:rPr lang="ru-RU" dirty="0"/>
              <a:t>затем можно приступать к разработке ключевых индикаторов риска (</a:t>
            </a:r>
            <a:r>
              <a:rPr lang="en" dirty="0"/>
              <a:t>KRI). KRI </a:t>
            </a:r>
            <a:r>
              <a:rPr lang="ru-RU" dirty="0"/>
              <a:t>являются ведущими индикаторами риска для эффективности бизнеса, которые дают раннее предупреждение о том, что может произойти потенциальное рисковое событие. </a:t>
            </a:r>
            <a:r>
              <a:rPr lang="en" dirty="0"/>
              <a:t>KRI </a:t>
            </a:r>
            <a:r>
              <a:rPr lang="ru-RU" dirty="0"/>
              <a:t>предназначены для того, чтобы обеспечить фирме достаточное предварительное уведомление для принятия мер по устранению или перенаправлению деловой активности до потенциально более масштабных последствий.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30852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3054C-8D38-CBD1-38E7-9DE84BBB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рисками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7C784-E2AC-B74F-BE2F-A5B51504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13183"/>
            <a:ext cx="10972800" cy="5379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Управление рисками - это процесс, посредством которого фирмы методично устраняют риски, связанные с их прошлой, настоящей и будущей деятельностью. В центре внимания надлежащего управления рисками находится выявление рисков и управление ими.</a:t>
            </a:r>
          </a:p>
          <a:p>
            <a:endParaRPr lang="ru-RU" sz="1400" dirty="0"/>
          </a:p>
          <a:p>
            <a:pPr marL="0" indent="0">
              <a:buNone/>
            </a:pPr>
            <a:r>
              <a:rPr lang="ru-RU" sz="1400" dirty="0"/>
              <a:t>ВАЖНО!!!</a:t>
            </a:r>
          </a:p>
          <a:p>
            <a:pPr marL="0" indent="0">
              <a:buNone/>
            </a:pPr>
            <a:r>
              <a:rPr lang="ru-RU" sz="1400" dirty="0"/>
              <a:t>эффективное управление рисками должно быть интегрировано в культуру фирмы. Нельзя просто поручить отделу управления рисками пытаться управлять рисками фирмы изолированно. Бизнес владеет рисками, а значит, должен владеть и управлением этими рисками. Функции обеспечения, такие как управление рисками, комплаенс и даже внутренний аудит, могут помочь в управлении рисками.</a:t>
            </a:r>
          </a:p>
          <a:p>
            <a:pPr marL="0" indent="0">
              <a:buNone/>
            </a:pPr>
            <a:r>
              <a:rPr lang="ru-RU" sz="1400" dirty="0"/>
              <a:t>Должны быть внедрены эффективная политика и программа управления рисками, возглавляемые высшим руководством и при полной поддержке Совета директоров. Ответственность должна быть распределена по всей фирме – менеджеры и сотрудники должны нести ответственность за управление рисками в рамках своей роли. Вы заметите, что это очень похоже на подход, необходимый для эффективного управления соответствием требованиям.</a:t>
            </a:r>
          </a:p>
          <a:p>
            <a:pPr marL="0" indent="0">
              <a:buNone/>
            </a:pPr>
            <a:r>
              <a:rPr lang="ru-RU" sz="1400" dirty="0"/>
              <a:t>Также важно внедрять управление рисками на концептуальном этапе проектной работы, а также на протяжении всего срока реализации проекта.</a:t>
            </a:r>
          </a:p>
          <a:p>
            <a:pPr marL="0" indent="0">
              <a:buNone/>
            </a:pPr>
            <a:r>
              <a:rPr lang="ru-RU" sz="1400" dirty="0"/>
              <a:t>Эффективное управление рисками поддерживает индивидуальную и корпоративную подотчетность, а также оценку результатов работы и вознаграждение, тем самым повышая операционную эффективность на всех уровнях. Это также лежит в основе достижения бизнес-целей за счет:</a:t>
            </a:r>
          </a:p>
          <a:p>
            <a:r>
              <a:rPr lang="ru-RU" sz="1400" dirty="0"/>
              <a:t> улучшение процесса принятия решений, планирования и расстановки приоритетов путем внедрения системы, способствующей всестороннему и структурированному пониманию деловой активности, возможностей и угроз</a:t>
            </a:r>
          </a:p>
          <a:p>
            <a:r>
              <a:rPr lang="ru-RU" sz="1400" dirty="0"/>
              <a:t> содействие более эффективному использованию капитала и ресурсов внутри фирмы, тем самым оптимизируя операционную эффективность</a:t>
            </a:r>
            <a:endParaRPr lang="ru-KG" sz="1400" dirty="0"/>
          </a:p>
        </p:txBody>
      </p:sp>
    </p:spTree>
    <p:extLst>
      <p:ext uri="{BB962C8B-B14F-4D97-AF65-F5344CB8AC3E}">
        <p14:creationId xmlns:p14="http://schemas.microsoft.com/office/powerpoint/2010/main" val="62782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6633A-A829-95FB-6969-AE697F72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риском</a:t>
            </a:r>
            <a:br>
              <a:rPr lang="ru-RU" dirty="0"/>
            </a:b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AC59AE-C40C-350B-F450-2769732DF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498961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это процесс выбора и реализации плана действий, направленного на изменение данного риска. Эта часть процесса управления рисками обычно выполняется только в том случае, если</a:t>
            </a:r>
          </a:p>
          <a:p>
            <a:r>
              <a:rPr lang="ru-RU" dirty="0"/>
              <a:t>риск, после его оценки, выходит за рамки склонности фирмы к риску. Если риск соответствует его склонности к риску, то он может быть принят. Тем не менее, важно, чтобы риск продолжал отслеживаться, поскольку его влияние или вероятность могут меняться с течением времени.</a:t>
            </a:r>
          </a:p>
          <a:p>
            <a:r>
              <a:rPr lang="ru-RU" dirty="0"/>
              <a:t>Управление риском включает в себя, в качестве основных элементов, контроль/смягчение рисков, предотвращение рисков и передачу рисков (включая страхование).</a:t>
            </a:r>
          </a:p>
          <a:p>
            <a:endParaRPr lang="ru-RU" dirty="0"/>
          </a:p>
          <a:p>
            <a:r>
              <a:rPr lang="ru-RU" dirty="0"/>
              <a:t> Принятие риска - это когда фирма решает, что риск, к которому приводит деятельность или продукт, соответствует ее аппетиту.</a:t>
            </a:r>
          </a:p>
          <a:p>
            <a:r>
              <a:rPr lang="ru-RU" dirty="0"/>
              <a:t> Контроль рисков или их снижение - это когда фирма решает, что риск выходит за рамки ее склонности к риску, но она желает продолжать предлагать услугу или продукт. Здесь потребуется проделать определенную работу, чтобы снизить связанный с этим риск.</a:t>
            </a:r>
          </a:p>
          <a:p>
            <a:r>
              <a:rPr lang="ru-RU" dirty="0"/>
              <a:t> Передача риска может быть вариантом, когда фирма желает продолжать соответствующую деятельность, но решает либо передать ее на аутсорсинг третьей стороне, либо оформить какую-либо форму страхования, чтобы покрыть вероятность того, что выявленный риск материализуется.</a:t>
            </a:r>
          </a:p>
          <a:p>
            <a:r>
              <a:rPr lang="ru-RU" dirty="0"/>
              <a:t> Избежание риска - это вариант, при котором связанные с ним риски слишком велики, когда фирма рассматривает относительные выгоды от продолжения предоставления либо продукта, либо услуги. В этой ситуации уход с рассматриваемого рынка является предпочтительным вариантом.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3510220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1692</Words>
  <Application>Microsoft Macintosh PowerPoint</Application>
  <PresentationFormat>Широкоэкранный</PresentationFormat>
  <Paragraphs>111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Lucida Sans Unicode</vt:lpstr>
      <vt:lpstr>Wingdings</vt:lpstr>
      <vt:lpstr>Тема Office</vt:lpstr>
      <vt:lpstr>Управление комплаенс рисками</vt:lpstr>
      <vt:lpstr>Эффективное управление комплаенс рисками – 6 П </vt:lpstr>
      <vt:lpstr>Обоснованные решения о рисках </vt:lpstr>
      <vt:lpstr>Ключевым принципом управления рисками является наличие четко определенной ответственности за управление рисками в масштабах всей организации. Эти три роли определены следующим образом: </vt:lpstr>
      <vt:lpstr>Ключевые элекменты системы управления рисками</vt:lpstr>
      <vt:lpstr>Вопросы к руководству  </vt:lpstr>
      <vt:lpstr>Составление карты рисков </vt:lpstr>
      <vt:lpstr>Управление рисками </vt:lpstr>
      <vt:lpstr>Управление риском </vt:lpstr>
      <vt:lpstr>Мониторинг </vt:lpstr>
      <vt:lpstr>Презентация PowerPoint</vt:lpstr>
      <vt:lpstr>Ключевые компоненты систем и средств контроля должны включать следующее: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комплаенс рисками</dc:title>
  <dc:creator>Altynai Ormonbekova</dc:creator>
  <cp:lastModifiedBy>Altynai Ormonbekova</cp:lastModifiedBy>
  <cp:revision>1</cp:revision>
  <dcterms:created xsi:type="dcterms:W3CDTF">2023-05-10T18:44:10Z</dcterms:created>
  <dcterms:modified xsi:type="dcterms:W3CDTF">2023-05-11T17:12:28Z</dcterms:modified>
</cp:coreProperties>
</file>