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6" r:id="rId2"/>
    <p:sldId id="278" r:id="rId3"/>
    <p:sldId id="279" r:id="rId4"/>
    <p:sldId id="260" r:id="rId5"/>
    <p:sldId id="265" r:id="rId6"/>
    <p:sldId id="280" r:id="rId7"/>
    <p:sldId id="259" r:id="rId8"/>
    <p:sldId id="257" r:id="rId9"/>
    <p:sldId id="282" r:id="rId10"/>
    <p:sldId id="263" r:id="rId11"/>
    <p:sldId id="258" r:id="rId12"/>
    <p:sldId id="262" r:id="rId13"/>
    <p:sldId id="264" r:id="rId14"/>
    <p:sldId id="268" r:id="rId15"/>
    <p:sldId id="271" r:id="rId16"/>
    <p:sldId id="283" r:id="rId17"/>
    <p:sldId id="273" r:id="rId18"/>
    <p:sldId id="284" r:id="rId19"/>
    <p:sldId id="267" r:id="rId20"/>
    <p:sldId id="276" r:id="rId21"/>
    <p:sldId id="275" r:id="rId22"/>
    <p:sldId id="272" r:id="rId23"/>
    <p:sldId id="274" r:id="rId24"/>
    <p:sldId id="285" r:id="rId25"/>
    <p:sldId id="269" r:id="rId26"/>
    <p:sldId id="277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909"/>
    <a:srgbClr val="0C0C0C"/>
    <a:srgbClr val="002A89"/>
    <a:srgbClr val="FF6600"/>
    <a:srgbClr val="E7861F"/>
    <a:srgbClr val="A8875C"/>
    <a:srgbClr val="C45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513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012FC-96AD-4EB2-B727-D35A4B326464}" type="doc">
      <dgm:prSet loTypeId="urn:microsoft.com/office/officeart/2008/layout/HexagonCluster" loCatId="picture" qsTypeId="urn:microsoft.com/office/officeart/2005/8/quickstyle/simple1" qsCatId="simple" csTypeId="urn:microsoft.com/office/officeart/2005/8/colors/accent5_5" csCatId="accent5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5A876208-CAD6-4079-B00A-635FC440423F}">
      <dgm:prSet phldrT="[Текст]"/>
      <dgm:spPr>
        <a:gradFill flip="none" rotWithShape="0">
          <a:gsLst>
            <a:gs pos="0">
              <a:srgbClr val="E7861F"/>
            </a:gs>
            <a:gs pos="50000">
              <a:srgbClr val="FF6600">
                <a:shade val="67500"/>
                <a:satMod val="115000"/>
              </a:srgbClr>
            </a:gs>
            <a:gs pos="100000">
              <a:srgbClr val="FF66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АССОЦИАЦИЯ РАЗВИТИЯ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ИСЛАМСКОЙ ЭКОНОМИКИ, ФИНАНСОВ И ИНДУСТРИИ</a:t>
          </a:r>
          <a:endParaRPr lang="ru-RU" dirty="0"/>
        </a:p>
      </dgm:t>
    </dgm:pt>
    <dgm:pt modelId="{4ED05F9D-8689-424C-BF3F-044CBF2111F9}" type="parTrans" cxnId="{562FD291-D23D-4963-AE1C-A9941AB252D3}">
      <dgm:prSet/>
      <dgm:spPr/>
      <dgm:t>
        <a:bodyPr/>
        <a:lstStyle/>
        <a:p>
          <a:endParaRPr lang="ru-RU"/>
        </a:p>
      </dgm:t>
    </dgm:pt>
    <dgm:pt modelId="{0EE3CA21-7BE6-4107-88EB-90B03435A6D5}" type="sibTrans" cxnId="{562FD291-D23D-4963-AE1C-A9941AB252D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7DDE3E5B-4312-446E-9F7A-491596160F79}" type="pres">
      <dgm:prSet presAssocID="{C1D012FC-96AD-4EB2-B727-D35A4B32646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43D6C9F6-EA89-4889-A0AD-5FA002931562}" type="pres">
      <dgm:prSet presAssocID="{5A876208-CAD6-4079-B00A-635FC440423F}" presName="text1" presStyleCnt="0"/>
      <dgm:spPr/>
      <dgm:t>
        <a:bodyPr/>
        <a:lstStyle/>
        <a:p>
          <a:endParaRPr lang="ru-RU"/>
        </a:p>
      </dgm:t>
    </dgm:pt>
    <dgm:pt modelId="{E92A429A-285A-40B9-A1FF-46E9129445B4}" type="pres">
      <dgm:prSet presAssocID="{5A876208-CAD6-4079-B00A-635FC440423F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847C5-3704-4739-91FB-83047673584F}" type="pres">
      <dgm:prSet presAssocID="{5A876208-CAD6-4079-B00A-635FC440423F}" presName="textaccent1" presStyleCnt="0"/>
      <dgm:spPr/>
      <dgm:t>
        <a:bodyPr/>
        <a:lstStyle/>
        <a:p>
          <a:endParaRPr lang="ru-RU"/>
        </a:p>
      </dgm:t>
    </dgm:pt>
    <dgm:pt modelId="{F4761E15-4590-47B8-B624-D36105BA2C11}" type="pres">
      <dgm:prSet presAssocID="{5A876208-CAD6-4079-B00A-635FC440423F}" presName="accentRepeatNode" presStyleLbl="solidAlignAcc1" presStyleIdx="0" presStyleCnt="2"/>
      <dgm:spPr/>
      <dgm:t>
        <a:bodyPr/>
        <a:lstStyle/>
        <a:p>
          <a:endParaRPr lang="ru-RU"/>
        </a:p>
      </dgm:t>
    </dgm:pt>
    <dgm:pt modelId="{1526979B-684A-429B-9AFF-B26539C369BF}" type="pres">
      <dgm:prSet presAssocID="{0EE3CA21-7BE6-4107-88EB-90B03435A6D5}" presName="image1" presStyleCnt="0"/>
      <dgm:spPr/>
      <dgm:t>
        <a:bodyPr/>
        <a:lstStyle/>
        <a:p>
          <a:endParaRPr lang="ru-RU"/>
        </a:p>
      </dgm:t>
    </dgm:pt>
    <dgm:pt modelId="{7C3E968B-1CA0-4460-9B09-A16441E45521}" type="pres">
      <dgm:prSet presAssocID="{0EE3CA21-7BE6-4107-88EB-90B03435A6D5}" presName="imageRepeatNode" presStyleLbl="alignAcc1" presStyleIdx="0" presStyleCnt="1"/>
      <dgm:spPr/>
      <dgm:t>
        <a:bodyPr/>
        <a:lstStyle/>
        <a:p>
          <a:endParaRPr lang="ru-RU"/>
        </a:p>
      </dgm:t>
    </dgm:pt>
    <dgm:pt modelId="{203B2940-6FF4-4EE6-83A9-CDE02F63ADC6}" type="pres">
      <dgm:prSet presAssocID="{0EE3CA21-7BE6-4107-88EB-90B03435A6D5}" presName="imageaccent1" presStyleCnt="0"/>
      <dgm:spPr/>
      <dgm:t>
        <a:bodyPr/>
        <a:lstStyle/>
        <a:p>
          <a:endParaRPr lang="ru-RU"/>
        </a:p>
      </dgm:t>
    </dgm:pt>
    <dgm:pt modelId="{B0DBED56-3EDC-4C34-96FF-72872BF42A07}" type="pres">
      <dgm:prSet presAssocID="{0EE3CA21-7BE6-4107-88EB-90B03435A6D5}" presName="accentRepeatNode" presStyleLbl="solidAlignAcc1" presStyleIdx="1" presStyleCnt="2"/>
      <dgm:spPr/>
      <dgm:t>
        <a:bodyPr/>
        <a:lstStyle/>
        <a:p>
          <a:endParaRPr lang="ru-RU"/>
        </a:p>
      </dgm:t>
    </dgm:pt>
  </dgm:ptLst>
  <dgm:cxnLst>
    <dgm:cxn modelId="{387D8E10-4648-4D6B-8E70-532515758E8F}" type="presOf" srcId="{5A876208-CAD6-4079-B00A-635FC440423F}" destId="{E92A429A-285A-40B9-A1FF-46E9129445B4}" srcOrd="0" destOrd="0" presId="urn:microsoft.com/office/officeart/2008/layout/HexagonCluster"/>
    <dgm:cxn modelId="{45336717-242F-41D2-8C83-B6FE5BAD9A95}" type="presOf" srcId="{0EE3CA21-7BE6-4107-88EB-90B03435A6D5}" destId="{7C3E968B-1CA0-4460-9B09-A16441E45521}" srcOrd="0" destOrd="0" presId="urn:microsoft.com/office/officeart/2008/layout/HexagonCluster"/>
    <dgm:cxn modelId="{562FD291-D23D-4963-AE1C-A9941AB252D3}" srcId="{C1D012FC-96AD-4EB2-B727-D35A4B326464}" destId="{5A876208-CAD6-4079-B00A-635FC440423F}" srcOrd="0" destOrd="0" parTransId="{4ED05F9D-8689-424C-BF3F-044CBF2111F9}" sibTransId="{0EE3CA21-7BE6-4107-88EB-90B03435A6D5}"/>
    <dgm:cxn modelId="{0CCE9E04-AC7C-4DB8-B1EB-59C0F0A7397B}" type="presOf" srcId="{C1D012FC-96AD-4EB2-B727-D35A4B326464}" destId="{7DDE3E5B-4312-446E-9F7A-491596160F79}" srcOrd="0" destOrd="0" presId="urn:microsoft.com/office/officeart/2008/layout/HexagonCluster"/>
    <dgm:cxn modelId="{F6771A8C-60FB-499B-B908-C402A8DCC425}" type="presParOf" srcId="{7DDE3E5B-4312-446E-9F7A-491596160F79}" destId="{43D6C9F6-EA89-4889-A0AD-5FA002931562}" srcOrd="0" destOrd="0" presId="urn:microsoft.com/office/officeart/2008/layout/HexagonCluster"/>
    <dgm:cxn modelId="{6960BE85-7862-4B98-9655-7545FC992876}" type="presParOf" srcId="{43D6C9F6-EA89-4889-A0AD-5FA002931562}" destId="{E92A429A-285A-40B9-A1FF-46E9129445B4}" srcOrd="0" destOrd="0" presId="urn:microsoft.com/office/officeart/2008/layout/HexagonCluster"/>
    <dgm:cxn modelId="{2908323E-3AC1-4D5A-A4D6-1A4D8C78B749}" type="presParOf" srcId="{7DDE3E5B-4312-446E-9F7A-491596160F79}" destId="{D2C847C5-3704-4739-91FB-83047673584F}" srcOrd="1" destOrd="0" presId="urn:microsoft.com/office/officeart/2008/layout/HexagonCluster"/>
    <dgm:cxn modelId="{75740562-5773-40C5-9410-D551807A7965}" type="presParOf" srcId="{D2C847C5-3704-4739-91FB-83047673584F}" destId="{F4761E15-4590-47B8-B624-D36105BA2C11}" srcOrd="0" destOrd="0" presId="urn:microsoft.com/office/officeart/2008/layout/HexagonCluster"/>
    <dgm:cxn modelId="{F6B460F1-B14C-4AE4-95CE-F095E6088F35}" type="presParOf" srcId="{7DDE3E5B-4312-446E-9F7A-491596160F79}" destId="{1526979B-684A-429B-9AFF-B26539C369BF}" srcOrd="2" destOrd="0" presId="urn:microsoft.com/office/officeart/2008/layout/HexagonCluster"/>
    <dgm:cxn modelId="{3168BDD1-230E-44CE-BE4C-AF8C854E125E}" type="presParOf" srcId="{1526979B-684A-429B-9AFF-B26539C369BF}" destId="{7C3E968B-1CA0-4460-9B09-A16441E45521}" srcOrd="0" destOrd="0" presId="urn:microsoft.com/office/officeart/2008/layout/HexagonCluster"/>
    <dgm:cxn modelId="{97DF0A03-5B03-4CD6-BAF2-6AAED43D41B2}" type="presParOf" srcId="{7DDE3E5B-4312-446E-9F7A-491596160F79}" destId="{203B2940-6FF4-4EE6-83A9-CDE02F63ADC6}" srcOrd="3" destOrd="0" presId="urn:microsoft.com/office/officeart/2008/layout/HexagonCluster"/>
    <dgm:cxn modelId="{BBDBB76D-905E-4540-B52E-B1B887ADF141}" type="presParOf" srcId="{203B2940-6FF4-4EE6-83A9-CDE02F63ADC6}" destId="{B0DBED56-3EDC-4C34-96FF-72872BF42A07}" srcOrd="0" destOrd="0" presId="urn:microsoft.com/office/officeart/2008/layout/Hexagon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5AC25-C610-455A-8E9A-8986E503F119}" type="doc">
      <dgm:prSet loTypeId="urn:microsoft.com/office/officeart/2005/8/layout/vList6" loCatId="list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74F8E1E-8086-4083-A6A5-AC4172CCDA0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Информация</a:t>
          </a:r>
          <a:endParaRPr lang="ru-RU" dirty="0">
            <a:solidFill>
              <a:schemeClr val="bg1"/>
            </a:solidFill>
          </a:endParaRPr>
        </a:p>
      </dgm:t>
    </dgm:pt>
    <dgm:pt modelId="{6AEF42E7-86E2-4E1E-AB8F-13B1B78787E5}" type="parTrans" cxnId="{5444C98C-22BE-46F4-942D-C0168D2F41C4}">
      <dgm:prSet/>
      <dgm:spPr/>
      <dgm:t>
        <a:bodyPr/>
        <a:lstStyle/>
        <a:p>
          <a:endParaRPr lang="ru-RU"/>
        </a:p>
      </dgm:t>
    </dgm:pt>
    <dgm:pt modelId="{3F18DE78-C36F-494E-9EBC-1301A7EE4D0E}" type="sibTrans" cxnId="{5444C98C-22BE-46F4-942D-C0168D2F41C4}">
      <dgm:prSet/>
      <dgm:spPr/>
      <dgm:t>
        <a:bodyPr/>
        <a:lstStyle/>
        <a:p>
          <a:endParaRPr lang="ru-RU"/>
        </a:p>
      </dgm:t>
    </dgm:pt>
    <dgm:pt modelId="{3F5761B0-6EFF-4DA8-A5D6-0956B2104E54}">
      <dgm:prSet phldrT="[Текст]" custT="1"/>
      <dgm:spPr/>
      <dgm:t>
        <a:bodyPr/>
        <a:lstStyle/>
        <a:p>
          <a:r>
            <a:rPr lang="ru-RU" sz="2000" dirty="0" smtClean="0"/>
            <a:t>Законодательство КР</a:t>
          </a:r>
          <a:endParaRPr lang="ru-RU" sz="2000" dirty="0"/>
        </a:p>
      </dgm:t>
    </dgm:pt>
    <dgm:pt modelId="{B335D690-768F-4D93-AA6A-8FF8435EA295}" type="parTrans" cxnId="{2FD0F23D-6C65-4E4C-9820-738CADFEA99D}">
      <dgm:prSet/>
      <dgm:spPr/>
      <dgm:t>
        <a:bodyPr/>
        <a:lstStyle/>
        <a:p>
          <a:endParaRPr lang="ru-RU"/>
        </a:p>
      </dgm:t>
    </dgm:pt>
    <dgm:pt modelId="{5D5E59DF-F365-4EE4-8571-67D51471F52A}" type="sibTrans" cxnId="{2FD0F23D-6C65-4E4C-9820-738CADFEA99D}">
      <dgm:prSet/>
      <dgm:spPr/>
      <dgm:t>
        <a:bodyPr/>
        <a:lstStyle/>
        <a:p>
          <a:endParaRPr lang="ru-RU"/>
        </a:p>
      </dgm:t>
    </dgm:pt>
    <dgm:pt modelId="{C5ED993E-148A-4048-B1B1-945B2442B8C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Инвестиции </a:t>
          </a:r>
          <a:endParaRPr lang="ru-RU" dirty="0">
            <a:solidFill>
              <a:schemeClr val="bg1"/>
            </a:solidFill>
          </a:endParaRPr>
        </a:p>
      </dgm:t>
    </dgm:pt>
    <dgm:pt modelId="{2EC15D4C-290E-4736-942A-EB01FE237DE9}" type="parTrans" cxnId="{FAA301F9-E88D-4CCD-95A9-D4956E21350F}">
      <dgm:prSet/>
      <dgm:spPr/>
      <dgm:t>
        <a:bodyPr/>
        <a:lstStyle/>
        <a:p>
          <a:endParaRPr lang="ru-RU"/>
        </a:p>
      </dgm:t>
    </dgm:pt>
    <dgm:pt modelId="{BB712D5A-21CE-436B-A73F-2D80C7F8AB5C}" type="sibTrans" cxnId="{FAA301F9-E88D-4CCD-95A9-D4956E21350F}">
      <dgm:prSet/>
      <dgm:spPr/>
      <dgm:t>
        <a:bodyPr/>
        <a:lstStyle/>
        <a:p>
          <a:endParaRPr lang="ru-RU"/>
        </a:p>
      </dgm:t>
    </dgm:pt>
    <dgm:pt modelId="{E775606E-FBC0-4571-96EF-8B65DDB04690}">
      <dgm:prSet phldrT="[Текст]" custT="1"/>
      <dgm:spPr/>
      <dgm:t>
        <a:bodyPr/>
        <a:lstStyle/>
        <a:p>
          <a:r>
            <a:rPr lang="ru-RU" sz="2000" dirty="0" smtClean="0"/>
            <a:t>Гранты</a:t>
          </a:r>
          <a:endParaRPr lang="ru-RU" sz="2000" dirty="0"/>
        </a:p>
      </dgm:t>
    </dgm:pt>
    <dgm:pt modelId="{BEDBB01A-5371-4313-A7B3-BDDE58AEA006}" type="parTrans" cxnId="{9268961F-9B30-4868-AA26-80F19BC244C6}">
      <dgm:prSet/>
      <dgm:spPr/>
      <dgm:t>
        <a:bodyPr/>
        <a:lstStyle/>
        <a:p>
          <a:endParaRPr lang="ru-RU"/>
        </a:p>
      </dgm:t>
    </dgm:pt>
    <dgm:pt modelId="{2A48C9F8-C033-4F08-82C8-CD9517BF1ED9}" type="sibTrans" cxnId="{9268961F-9B30-4868-AA26-80F19BC244C6}">
      <dgm:prSet/>
      <dgm:spPr/>
      <dgm:t>
        <a:bodyPr/>
        <a:lstStyle/>
        <a:p>
          <a:endParaRPr lang="ru-RU"/>
        </a:p>
      </dgm:t>
    </dgm:pt>
    <dgm:pt modelId="{FBC9DD8A-8ECB-4231-B28E-0D9E574F982B}">
      <dgm:prSet phldrT="[Текст]" custT="1"/>
      <dgm:spPr/>
      <dgm:t>
        <a:bodyPr/>
        <a:lstStyle/>
        <a:p>
          <a:r>
            <a:rPr lang="ru-RU" sz="2000" dirty="0" smtClean="0"/>
            <a:t>Государственные программы</a:t>
          </a:r>
          <a:endParaRPr lang="ru-RU" sz="2000" dirty="0"/>
        </a:p>
      </dgm:t>
    </dgm:pt>
    <dgm:pt modelId="{C41D2522-BC1F-4930-9E7E-8356F3479FA0}" type="parTrans" cxnId="{294AB951-2B43-4D48-A393-C7735B445323}">
      <dgm:prSet/>
      <dgm:spPr/>
      <dgm:t>
        <a:bodyPr/>
        <a:lstStyle/>
        <a:p>
          <a:endParaRPr lang="ru-RU"/>
        </a:p>
      </dgm:t>
    </dgm:pt>
    <dgm:pt modelId="{BDDC3419-7755-4F93-B165-F2636DD9D5CF}" type="sibTrans" cxnId="{294AB951-2B43-4D48-A393-C7735B445323}">
      <dgm:prSet/>
      <dgm:spPr/>
      <dgm:t>
        <a:bodyPr/>
        <a:lstStyle/>
        <a:p>
          <a:endParaRPr lang="ru-RU"/>
        </a:p>
      </dgm:t>
    </dgm:pt>
    <dgm:pt modelId="{5A5AE99A-DAA0-41C3-A4AD-913A1A96F66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Деловые контакты</a:t>
          </a:r>
          <a:endParaRPr lang="ru-RU" dirty="0">
            <a:solidFill>
              <a:schemeClr val="bg1"/>
            </a:solidFill>
          </a:endParaRPr>
        </a:p>
      </dgm:t>
    </dgm:pt>
    <dgm:pt modelId="{54FC440D-BCCE-4DF3-9ACE-9C7BCD64DB5C}" type="parTrans" cxnId="{34AB1332-B8AE-4DC2-A470-DF0F3B9A4E90}">
      <dgm:prSet/>
      <dgm:spPr/>
      <dgm:t>
        <a:bodyPr/>
        <a:lstStyle/>
        <a:p>
          <a:endParaRPr lang="ru-RU"/>
        </a:p>
      </dgm:t>
    </dgm:pt>
    <dgm:pt modelId="{3A899092-9390-46C6-85C9-31E7367DBCE0}" type="sibTrans" cxnId="{34AB1332-B8AE-4DC2-A470-DF0F3B9A4E90}">
      <dgm:prSet/>
      <dgm:spPr/>
      <dgm:t>
        <a:bodyPr/>
        <a:lstStyle/>
        <a:p>
          <a:endParaRPr lang="ru-RU"/>
        </a:p>
      </dgm:t>
    </dgm:pt>
    <dgm:pt modelId="{2091C1CD-1983-464B-B818-B78E2727E7EE}">
      <dgm:prSet phldrT="[Текст]" custT="1"/>
      <dgm:spPr/>
      <dgm:t>
        <a:bodyPr/>
        <a:lstStyle/>
        <a:p>
          <a:r>
            <a:rPr lang="ru-RU" sz="2000" dirty="0" smtClean="0"/>
            <a:t>Госорганы </a:t>
          </a:r>
          <a:endParaRPr lang="ru-RU" sz="2000" dirty="0"/>
        </a:p>
      </dgm:t>
    </dgm:pt>
    <dgm:pt modelId="{C5E2F1D3-0A0C-41F8-8EE7-47B07D57EFF9}" type="parTrans" cxnId="{E1517FBA-8CE3-4A36-84F6-85B911290B61}">
      <dgm:prSet/>
      <dgm:spPr/>
      <dgm:t>
        <a:bodyPr/>
        <a:lstStyle/>
        <a:p>
          <a:endParaRPr lang="ru-RU"/>
        </a:p>
      </dgm:t>
    </dgm:pt>
    <dgm:pt modelId="{B338BBB2-F8A9-437B-B54E-C9AB02A80851}" type="sibTrans" cxnId="{E1517FBA-8CE3-4A36-84F6-85B911290B61}">
      <dgm:prSet/>
      <dgm:spPr/>
      <dgm:t>
        <a:bodyPr/>
        <a:lstStyle/>
        <a:p>
          <a:endParaRPr lang="ru-RU"/>
        </a:p>
      </dgm:t>
    </dgm:pt>
    <dgm:pt modelId="{2A1D2DBE-4B60-4C44-A353-1E79857B2C6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Идеи </a:t>
          </a:r>
          <a:endParaRPr lang="ru-RU" dirty="0">
            <a:solidFill>
              <a:schemeClr val="bg1"/>
            </a:solidFill>
          </a:endParaRPr>
        </a:p>
      </dgm:t>
    </dgm:pt>
    <dgm:pt modelId="{260EF1CF-4EE5-476E-AFC6-BFB39864C2E6}" type="parTrans" cxnId="{1A89BD1C-1DDC-4E9C-BBE7-9B8EC8B39735}">
      <dgm:prSet/>
      <dgm:spPr/>
      <dgm:t>
        <a:bodyPr/>
        <a:lstStyle/>
        <a:p>
          <a:endParaRPr lang="ru-RU"/>
        </a:p>
      </dgm:t>
    </dgm:pt>
    <dgm:pt modelId="{EE9D6217-E118-4439-96F0-FC670CEECD4D}" type="sibTrans" cxnId="{1A89BD1C-1DDC-4E9C-BBE7-9B8EC8B39735}">
      <dgm:prSet/>
      <dgm:spPr/>
      <dgm:t>
        <a:bodyPr/>
        <a:lstStyle/>
        <a:p>
          <a:endParaRPr lang="ru-RU"/>
        </a:p>
      </dgm:t>
    </dgm:pt>
    <dgm:pt modelId="{97E9EE8E-D6C2-4CB4-929A-C84E73E1B6A6}">
      <dgm:prSet phldrT="[Текст]" custT="1"/>
      <dgm:spPr/>
      <dgm:t>
        <a:bodyPr/>
        <a:lstStyle/>
        <a:p>
          <a:r>
            <a:rPr lang="ru-RU" sz="2000" dirty="0" smtClean="0"/>
            <a:t>Технологии</a:t>
          </a:r>
          <a:endParaRPr lang="ru-RU" sz="2000" dirty="0"/>
        </a:p>
      </dgm:t>
    </dgm:pt>
    <dgm:pt modelId="{F203EE92-77B6-48FD-B2AC-3A531F2CB400}" type="parTrans" cxnId="{504C2DF2-60A6-4B07-AAAF-200206E82E1F}">
      <dgm:prSet/>
      <dgm:spPr/>
      <dgm:t>
        <a:bodyPr/>
        <a:lstStyle/>
        <a:p>
          <a:endParaRPr lang="ru-RU"/>
        </a:p>
      </dgm:t>
    </dgm:pt>
    <dgm:pt modelId="{C368C096-DC29-430E-A6D4-CB00E6CC2AC6}" type="sibTrans" cxnId="{504C2DF2-60A6-4B07-AAAF-200206E82E1F}">
      <dgm:prSet/>
      <dgm:spPr/>
      <dgm:t>
        <a:bodyPr/>
        <a:lstStyle/>
        <a:p>
          <a:endParaRPr lang="ru-RU"/>
        </a:p>
      </dgm:t>
    </dgm:pt>
    <dgm:pt modelId="{33CB3AD5-1161-407D-9EDF-9C60AC63C457}">
      <dgm:prSet custT="1"/>
      <dgm:spPr/>
      <dgm:t>
        <a:bodyPr/>
        <a:lstStyle/>
        <a:p>
          <a:r>
            <a:rPr lang="ru-RU" sz="2000" dirty="0" smtClean="0"/>
            <a:t>Международные партнеры</a:t>
          </a:r>
          <a:endParaRPr lang="ru-RU" sz="2000" dirty="0"/>
        </a:p>
      </dgm:t>
    </dgm:pt>
    <dgm:pt modelId="{DE522935-4130-4781-8793-679D11CEC274}" type="parTrans" cxnId="{5A0CEDA6-0F99-4C43-AAF5-5D3D21FCA120}">
      <dgm:prSet/>
      <dgm:spPr/>
      <dgm:t>
        <a:bodyPr/>
        <a:lstStyle/>
        <a:p>
          <a:endParaRPr lang="ru-RU"/>
        </a:p>
      </dgm:t>
    </dgm:pt>
    <dgm:pt modelId="{031BA508-A7E4-4E8E-96FB-1E239AD1CB96}" type="sibTrans" cxnId="{5A0CEDA6-0F99-4C43-AAF5-5D3D21FCA120}">
      <dgm:prSet/>
      <dgm:spPr/>
      <dgm:t>
        <a:bodyPr/>
        <a:lstStyle/>
        <a:p>
          <a:endParaRPr lang="ru-RU"/>
        </a:p>
      </dgm:t>
    </dgm:pt>
    <dgm:pt modelId="{D96FAC16-EE60-49FA-8482-E58231D729DF}">
      <dgm:prSet custT="1"/>
      <dgm:spPr/>
      <dgm:t>
        <a:bodyPr/>
        <a:lstStyle/>
        <a:p>
          <a:r>
            <a:rPr lang="ru-RU" sz="2000" dirty="0" smtClean="0"/>
            <a:t>Бизнес-сообщество</a:t>
          </a:r>
          <a:endParaRPr lang="ru-RU" sz="2000" dirty="0"/>
        </a:p>
      </dgm:t>
    </dgm:pt>
    <dgm:pt modelId="{5E951D5E-6094-41F2-88E5-D7BC0D37A42C}" type="parTrans" cxnId="{040FF1E4-555C-4077-8DE3-3F3194076483}">
      <dgm:prSet/>
      <dgm:spPr/>
      <dgm:t>
        <a:bodyPr/>
        <a:lstStyle/>
        <a:p>
          <a:endParaRPr lang="ru-RU"/>
        </a:p>
      </dgm:t>
    </dgm:pt>
    <dgm:pt modelId="{B32B22A0-B640-4CF9-A9BC-2EA96E5E6CD6}" type="sibTrans" cxnId="{040FF1E4-555C-4077-8DE3-3F3194076483}">
      <dgm:prSet/>
      <dgm:spPr/>
      <dgm:t>
        <a:bodyPr/>
        <a:lstStyle/>
        <a:p>
          <a:endParaRPr lang="ru-RU"/>
        </a:p>
      </dgm:t>
    </dgm:pt>
    <dgm:pt modelId="{EE88F255-2975-4165-91D7-340FCFF8B06C}">
      <dgm:prSet phldrT="[Текст]" custT="1"/>
      <dgm:spPr/>
      <dgm:t>
        <a:bodyPr/>
        <a:lstStyle/>
        <a:p>
          <a:r>
            <a:rPr lang="ru-RU" sz="2000" dirty="0" smtClean="0"/>
            <a:t>Стандарты «халал»</a:t>
          </a:r>
          <a:endParaRPr lang="ru-RU" sz="2000" dirty="0"/>
        </a:p>
      </dgm:t>
    </dgm:pt>
    <dgm:pt modelId="{207DE128-EB4D-4687-895E-5EFB651E46BC}" type="parTrans" cxnId="{ABD3EA22-554E-4A77-872C-5C95A723B5B9}">
      <dgm:prSet/>
      <dgm:spPr/>
      <dgm:t>
        <a:bodyPr/>
        <a:lstStyle/>
        <a:p>
          <a:endParaRPr lang="ru-RU"/>
        </a:p>
      </dgm:t>
    </dgm:pt>
    <dgm:pt modelId="{49C7ACD8-AC35-45FB-9182-C67413C5D686}" type="sibTrans" cxnId="{ABD3EA22-554E-4A77-872C-5C95A723B5B9}">
      <dgm:prSet/>
      <dgm:spPr/>
      <dgm:t>
        <a:bodyPr/>
        <a:lstStyle/>
        <a:p>
          <a:endParaRPr lang="ru-RU"/>
        </a:p>
      </dgm:t>
    </dgm:pt>
    <dgm:pt modelId="{60B2E1EE-E714-4AE3-949D-FC42A8D6721F}">
      <dgm:prSet phldrT="[Текст]" custT="1"/>
      <dgm:spPr/>
      <dgm:t>
        <a:bodyPr/>
        <a:lstStyle/>
        <a:p>
          <a:r>
            <a:rPr lang="ru-RU" sz="2000" dirty="0" smtClean="0"/>
            <a:t>Стандарты Шариата (</a:t>
          </a:r>
          <a:r>
            <a:rPr lang="en-US" sz="2000" dirty="0" smtClean="0"/>
            <a:t>AAOIFI)</a:t>
          </a:r>
          <a:endParaRPr lang="ru-RU" sz="2000" dirty="0"/>
        </a:p>
      </dgm:t>
    </dgm:pt>
    <dgm:pt modelId="{2229DFBD-74C8-4C7A-9C3C-4B06476AD0C2}" type="parTrans" cxnId="{FCD527BF-4581-43EC-A24D-3E9A9C19A784}">
      <dgm:prSet/>
      <dgm:spPr/>
      <dgm:t>
        <a:bodyPr/>
        <a:lstStyle/>
        <a:p>
          <a:endParaRPr lang="ru-RU"/>
        </a:p>
      </dgm:t>
    </dgm:pt>
    <dgm:pt modelId="{ABE2CA14-E4F6-40BB-806C-C2C1D5F48ADB}" type="sibTrans" cxnId="{FCD527BF-4581-43EC-A24D-3E9A9C19A784}">
      <dgm:prSet/>
      <dgm:spPr/>
      <dgm:t>
        <a:bodyPr/>
        <a:lstStyle/>
        <a:p>
          <a:endParaRPr lang="ru-RU"/>
        </a:p>
      </dgm:t>
    </dgm:pt>
    <dgm:pt modelId="{78B46AC1-A94C-47AF-8B87-94E2839D6073}">
      <dgm:prSet phldrT="[Текст]" custT="1"/>
      <dgm:spPr/>
      <dgm:t>
        <a:bodyPr/>
        <a:lstStyle/>
        <a:p>
          <a:r>
            <a:rPr lang="ru-RU" sz="2000" dirty="0" smtClean="0"/>
            <a:t>Частные инвестиции </a:t>
          </a:r>
          <a:endParaRPr lang="ru-RU" sz="2000" dirty="0"/>
        </a:p>
      </dgm:t>
    </dgm:pt>
    <dgm:pt modelId="{BF01D69A-D646-40E1-A0A2-A0CC77B1033F}" type="parTrans" cxnId="{BB9BC0D9-E57F-4771-A51B-853471AA7E7D}">
      <dgm:prSet/>
      <dgm:spPr/>
      <dgm:t>
        <a:bodyPr/>
        <a:lstStyle/>
        <a:p>
          <a:endParaRPr lang="ru-RU"/>
        </a:p>
      </dgm:t>
    </dgm:pt>
    <dgm:pt modelId="{6E581C66-F02D-438B-B316-C5EBA6E205B8}" type="sibTrans" cxnId="{BB9BC0D9-E57F-4771-A51B-853471AA7E7D}">
      <dgm:prSet/>
      <dgm:spPr/>
      <dgm:t>
        <a:bodyPr/>
        <a:lstStyle/>
        <a:p>
          <a:endParaRPr lang="ru-RU"/>
        </a:p>
      </dgm:t>
    </dgm:pt>
    <dgm:pt modelId="{23C88B2B-259A-434A-A157-B60A1CD6DC3E}">
      <dgm:prSet custT="1"/>
      <dgm:spPr/>
      <dgm:t>
        <a:bodyPr/>
        <a:lstStyle/>
        <a:p>
          <a:r>
            <a:rPr lang="ru-RU" sz="2000" dirty="0" smtClean="0"/>
            <a:t>Проекты</a:t>
          </a:r>
          <a:endParaRPr lang="ru-RU" sz="2000" dirty="0"/>
        </a:p>
      </dgm:t>
    </dgm:pt>
    <dgm:pt modelId="{E2B33C44-2816-47B6-9AE4-72CF889E759C}" type="parTrans" cxnId="{F45F454A-2883-4194-B0C5-2819599884A0}">
      <dgm:prSet/>
      <dgm:spPr/>
      <dgm:t>
        <a:bodyPr/>
        <a:lstStyle/>
        <a:p>
          <a:endParaRPr lang="ru-RU"/>
        </a:p>
      </dgm:t>
    </dgm:pt>
    <dgm:pt modelId="{8F64201C-9D16-439B-8939-D81BF8672660}" type="sibTrans" cxnId="{F45F454A-2883-4194-B0C5-2819599884A0}">
      <dgm:prSet/>
      <dgm:spPr/>
      <dgm:t>
        <a:bodyPr/>
        <a:lstStyle/>
        <a:p>
          <a:endParaRPr lang="ru-RU"/>
        </a:p>
      </dgm:t>
    </dgm:pt>
    <dgm:pt modelId="{37E47EC3-4514-48D4-BE7C-C96869362BF7}" type="pres">
      <dgm:prSet presAssocID="{6245AC25-C610-455A-8E9A-8986E503F1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398081-090F-46AD-B99D-827A235DFD13}" type="pres">
      <dgm:prSet presAssocID="{974F8E1E-8086-4083-A6A5-AC4172CCDA0F}" presName="linNode" presStyleCnt="0"/>
      <dgm:spPr/>
      <dgm:t>
        <a:bodyPr/>
        <a:lstStyle/>
        <a:p>
          <a:endParaRPr lang="ru-RU"/>
        </a:p>
      </dgm:t>
    </dgm:pt>
    <dgm:pt modelId="{453BA6B4-4676-4E16-94EF-DD736826D5CD}" type="pres">
      <dgm:prSet presAssocID="{974F8E1E-8086-4083-A6A5-AC4172CCDA0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66D7A-80F9-4F41-BE06-808DEE637674}" type="pres">
      <dgm:prSet presAssocID="{974F8E1E-8086-4083-A6A5-AC4172CCDA0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DFBB9-18B1-4DF2-AD27-69BAC05C6173}" type="pres">
      <dgm:prSet presAssocID="{3F18DE78-C36F-494E-9EBC-1301A7EE4D0E}" presName="spacing" presStyleCnt="0"/>
      <dgm:spPr/>
      <dgm:t>
        <a:bodyPr/>
        <a:lstStyle/>
        <a:p>
          <a:endParaRPr lang="ru-RU"/>
        </a:p>
      </dgm:t>
    </dgm:pt>
    <dgm:pt modelId="{B9CE833A-7FEF-4E87-A90A-1E8801E1C4E5}" type="pres">
      <dgm:prSet presAssocID="{C5ED993E-148A-4048-B1B1-945B2442B8C1}" presName="linNode" presStyleCnt="0"/>
      <dgm:spPr/>
      <dgm:t>
        <a:bodyPr/>
        <a:lstStyle/>
        <a:p>
          <a:endParaRPr lang="ru-RU"/>
        </a:p>
      </dgm:t>
    </dgm:pt>
    <dgm:pt modelId="{E8A0532A-DEF3-427A-8FD4-E2023E217A74}" type="pres">
      <dgm:prSet presAssocID="{C5ED993E-148A-4048-B1B1-945B2442B8C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E92A8-C5D2-4881-B93C-AED9F02F985A}" type="pres">
      <dgm:prSet presAssocID="{C5ED993E-148A-4048-B1B1-945B2442B8C1}" presName="childShp" presStyleLbl="bgAccFollowNode1" presStyleIdx="1" presStyleCnt="4" custLinFactNeighborY="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B0780-A969-4C74-9E92-8EFA7F8B0D37}" type="pres">
      <dgm:prSet presAssocID="{BB712D5A-21CE-436B-A73F-2D80C7F8AB5C}" presName="spacing" presStyleCnt="0"/>
      <dgm:spPr/>
      <dgm:t>
        <a:bodyPr/>
        <a:lstStyle/>
        <a:p>
          <a:endParaRPr lang="ru-RU"/>
        </a:p>
      </dgm:t>
    </dgm:pt>
    <dgm:pt modelId="{219C9151-81F1-45E8-8D68-D40CAAEBEFDA}" type="pres">
      <dgm:prSet presAssocID="{5A5AE99A-DAA0-41C3-A4AD-913A1A96F66F}" presName="linNode" presStyleCnt="0"/>
      <dgm:spPr/>
      <dgm:t>
        <a:bodyPr/>
        <a:lstStyle/>
        <a:p>
          <a:endParaRPr lang="ru-RU"/>
        </a:p>
      </dgm:t>
    </dgm:pt>
    <dgm:pt modelId="{6EB8CF23-33E4-43BD-B491-C9F5876113A1}" type="pres">
      <dgm:prSet presAssocID="{5A5AE99A-DAA0-41C3-A4AD-913A1A96F66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CF327-862B-4ACB-B53F-32EA3A61D6AE}" type="pres">
      <dgm:prSet presAssocID="{5A5AE99A-DAA0-41C3-A4AD-913A1A96F66F}" presName="childShp" presStyleLbl="bgAccFollowNode1" presStyleIdx="2" presStyleCnt="4" custLinFactNeighborX="2362" custLinFactNeighborY="8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4D812-05F1-41DE-B06D-6AA619B80532}" type="pres">
      <dgm:prSet presAssocID="{3A899092-9390-46C6-85C9-31E7367DBCE0}" presName="spacing" presStyleCnt="0"/>
      <dgm:spPr/>
      <dgm:t>
        <a:bodyPr/>
        <a:lstStyle/>
        <a:p>
          <a:endParaRPr lang="ru-RU"/>
        </a:p>
      </dgm:t>
    </dgm:pt>
    <dgm:pt modelId="{F47866E9-C0A1-469E-BCBE-D15A9BEA6615}" type="pres">
      <dgm:prSet presAssocID="{2A1D2DBE-4B60-4C44-A353-1E79857B2C6C}" presName="linNode" presStyleCnt="0"/>
      <dgm:spPr/>
      <dgm:t>
        <a:bodyPr/>
        <a:lstStyle/>
        <a:p>
          <a:endParaRPr lang="ru-RU"/>
        </a:p>
      </dgm:t>
    </dgm:pt>
    <dgm:pt modelId="{DD09AB21-C84D-49AF-8B79-6EC7E0E111B3}" type="pres">
      <dgm:prSet presAssocID="{2A1D2DBE-4B60-4C44-A353-1E79857B2C6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0C1EA-7359-4EEB-8302-ADCDF3624CFA}" type="pres">
      <dgm:prSet presAssocID="{2A1D2DBE-4B60-4C44-A353-1E79857B2C6C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95579-364C-495D-A28C-FBABBEA74824}" type="presOf" srcId="{D96FAC16-EE60-49FA-8482-E58231D729DF}" destId="{4B3CF327-862B-4ACB-B53F-32EA3A61D6AE}" srcOrd="0" destOrd="2" presId="urn:microsoft.com/office/officeart/2005/8/layout/vList6"/>
    <dgm:cxn modelId="{2CAA8870-18F8-4242-8511-1269CA39F8C6}" type="presOf" srcId="{6245AC25-C610-455A-8E9A-8986E503F119}" destId="{37E47EC3-4514-48D4-BE7C-C96869362BF7}" srcOrd="0" destOrd="0" presId="urn:microsoft.com/office/officeart/2005/8/layout/vList6"/>
    <dgm:cxn modelId="{040FF1E4-555C-4077-8DE3-3F3194076483}" srcId="{5A5AE99A-DAA0-41C3-A4AD-913A1A96F66F}" destId="{D96FAC16-EE60-49FA-8482-E58231D729DF}" srcOrd="2" destOrd="0" parTransId="{5E951D5E-6094-41F2-88E5-D7BC0D37A42C}" sibTransId="{B32B22A0-B640-4CF9-A9BC-2EA96E5E6CD6}"/>
    <dgm:cxn modelId="{AD3A923F-9519-4F37-934B-A8BD03336A6C}" type="presOf" srcId="{FBC9DD8A-8ECB-4231-B28E-0D9E574F982B}" destId="{EC8E92A8-C5D2-4881-B93C-AED9F02F985A}" srcOrd="0" destOrd="0" presId="urn:microsoft.com/office/officeart/2005/8/layout/vList6"/>
    <dgm:cxn modelId="{1B82BEB0-A103-465B-AAE6-698F353DEF92}" type="presOf" srcId="{23C88B2B-259A-434A-A157-B60A1CD6DC3E}" destId="{0120C1EA-7359-4EEB-8302-ADCDF3624CFA}" srcOrd="0" destOrd="0" presId="urn:microsoft.com/office/officeart/2005/8/layout/vList6"/>
    <dgm:cxn modelId="{FCD527BF-4581-43EC-A24D-3E9A9C19A784}" srcId="{974F8E1E-8086-4083-A6A5-AC4172CCDA0F}" destId="{60B2E1EE-E714-4AE3-949D-FC42A8D6721F}" srcOrd="1" destOrd="0" parTransId="{2229DFBD-74C8-4C7A-9C3C-4B06476AD0C2}" sibTransId="{ABE2CA14-E4F6-40BB-806C-C2C1D5F48ADB}"/>
    <dgm:cxn modelId="{F45F454A-2883-4194-B0C5-2819599884A0}" srcId="{2A1D2DBE-4B60-4C44-A353-1E79857B2C6C}" destId="{23C88B2B-259A-434A-A157-B60A1CD6DC3E}" srcOrd="0" destOrd="0" parTransId="{E2B33C44-2816-47B6-9AE4-72CF889E759C}" sibTransId="{8F64201C-9D16-439B-8939-D81BF8672660}"/>
    <dgm:cxn modelId="{5444C98C-22BE-46F4-942D-C0168D2F41C4}" srcId="{6245AC25-C610-455A-8E9A-8986E503F119}" destId="{974F8E1E-8086-4083-A6A5-AC4172CCDA0F}" srcOrd="0" destOrd="0" parTransId="{6AEF42E7-86E2-4E1E-AB8F-13B1B78787E5}" sibTransId="{3F18DE78-C36F-494E-9EBC-1301A7EE4D0E}"/>
    <dgm:cxn modelId="{FAA301F9-E88D-4CCD-95A9-D4956E21350F}" srcId="{6245AC25-C610-455A-8E9A-8986E503F119}" destId="{C5ED993E-148A-4048-B1B1-945B2442B8C1}" srcOrd="1" destOrd="0" parTransId="{2EC15D4C-290E-4736-942A-EB01FE237DE9}" sibTransId="{BB712D5A-21CE-436B-A73F-2D80C7F8AB5C}"/>
    <dgm:cxn modelId="{504C2DF2-60A6-4B07-AAAF-200206E82E1F}" srcId="{2A1D2DBE-4B60-4C44-A353-1E79857B2C6C}" destId="{97E9EE8E-D6C2-4CB4-929A-C84E73E1B6A6}" srcOrd="1" destOrd="0" parTransId="{F203EE92-77B6-48FD-B2AC-3A531F2CB400}" sibTransId="{C368C096-DC29-430E-A6D4-CB00E6CC2AC6}"/>
    <dgm:cxn modelId="{9BE6FB3F-697D-4EE4-A12F-4174ED0C75CD}" type="presOf" srcId="{C5ED993E-148A-4048-B1B1-945B2442B8C1}" destId="{E8A0532A-DEF3-427A-8FD4-E2023E217A74}" srcOrd="0" destOrd="0" presId="urn:microsoft.com/office/officeart/2005/8/layout/vList6"/>
    <dgm:cxn modelId="{709ABCF1-39BF-4CD4-96AA-CB45A36A6E40}" type="presOf" srcId="{2091C1CD-1983-464B-B818-B78E2727E7EE}" destId="{4B3CF327-862B-4ACB-B53F-32EA3A61D6AE}" srcOrd="0" destOrd="0" presId="urn:microsoft.com/office/officeart/2005/8/layout/vList6"/>
    <dgm:cxn modelId="{CE25E9A8-8F92-423A-BDD5-4A14C36A5B1C}" type="presOf" srcId="{3F5761B0-6EFF-4DA8-A5D6-0956B2104E54}" destId="{75066D7A-80F9-4F41-BE06-808DEE637674}" srcOrd="0" destOrd="0" presId="urn:microsoft.com/office/officeart/2005/8/layout/vList6"/>
    <dgm:cxn modelId="{4ADFC637-6C9C-4604-9BC9-BC858F4F4A82}" type="presOf" srcId="{78B46AC1-A94C-47AF-8B87-94E2839D6073}" destId="{EC8E92A8-C5D2-4881-B93C-AED9F02F985A}" srcOrd="0" destOrd="1" presId="urn:microsoft.com/office/officeart/2005/8/layout/vList6"/>
    <dgm:cxn modelId="{3ED69FB8-4686-4B9B-81E4-CC5C2E603ACC}" type="presOf" srcId="{E775606E-FBC0-4571-96EF-8B65DDB04690}" destId="{EC8E92A8-C5D2-4881-B93C-AED9F02F985A}" srcOrd="0" destOrd="2" presId="urn:microsoft.com/office/officeart/2005/8/layout/vList6"/>
    <dgm:cxn modelId="{A56A819B-5EAB-4934-971F-57C5E7E218CB}" type="presOf" srcId="{2A1D2DBE-4B60-4C44-A353-1E79857B2C6C}" destId="{DD09AB21-C84D-49AF-8B79-6EC7E0E111B3}" srcOrd="0" destOrd="0" presId="urn:microsoft.com/office/officeart/2005/8/layout/vList6"/>
    <dgm:cxn modelId="{2FD0F23D-6C65-4E4C-9820-738CADFEA99D}" srcId="{974F8E1E-8086-4083-A6A5-AC4172CCDA0F}" destId="{3F5761B0-6EFF-4DA8-A5D6-0956B2104E54}" srcOrd="0" destOrd="0" parTransId="{B335D690-768F-4D93-AA6A-8FF8435EA295}" sibTransId="{5D5E59DF-F365-4EE4-8571-67D51471F52A}"/>
    <dgm:cxn modelId="{F8A3C6E5-8C78-494D-8024-EC7B45E1B143}" type="presOf" srcId="{5A5AE99A-DAA0-41C3-A4AD-913A1A96F66F}" destId="{6EB8CF23-33E4-43BD-B491-C9F5876113A1}" srcOrd="0" destOrd="0" presId="urn:microsoft.com/office/officeart/2005/8/layout/vList6"/>
    <dgm:cxn modelId="{BB9BC0D9-E57F-4771-A51B-853471AA7E7D}" srcId="{C5ED993E-148A-4048-B1B1-945B2442B8C1}" destId="{78B46AC1-A94C-47AF-8B87-94E2839D6073}" srcOrd="1" destOrd="0" parTransId="{BF01D69A-D646-40E1-A0A2-A0CC77B1033F}" sibTransId="{6E581C66-F02D-438B-B316-C5EBA6E205B8}"/>
    <dgm:cxn modelId="{8B821D93-FCD2-4AAA-9D1B-574D5F644306}" type="presOf" srcId="{97E9EE8E-D6C2-4CB4-929A-C84E73E1B6A6}" destId="{0120C1EA-7359-4EEB-8302-ADCDF3624CFA}" srcOrd="0" destOrd="1" presId="urn:microsoft.com/office/officeart/2005/8/layout/vList6"/>
    <dgm:cxn modelId="{5801CAF5-3B9C-46C7-9B60-BE93C14E4FBE}" type="presOf" srcId="{974F8E1E-8086-4083-A6A5-AC4172CCDA0F}" destId="{453BA6B4-4676-4E16-94EF-DD736826D5CD}" srcOrd="0" destOrd="0" presId="urn:microsoft.com/office/officeart/2005/8/layout/vList6"/>
    <dgm:cxn modelId="{E1517FBA-8CE3-4A36-84F6-85B911290B61}" srcId="{5A5AE99A-DAA0-41C3-A4AD-913A1A96F66F}" destId="{2091C1CD-1983-464B-B818-B78E2727E7EE}" srcOrd="0" destOrd="0" parTransId="{C5E2F1D3-0A0C-41F8-8EE7-47B07D57EFF9}" sibTransId="{B338BBB2-F8A9-437B-B54E-C9AB02A80851}"/>
    <dgm:cxn modelId="{F1098BA7-DB2C-49CE-B85E-1413ABD4E21D}" type="presOf" srcId="{33CB3AD5-1161-407D-9EDF-9C60AC63C457}" destId="{4B3CF327-862B-4ACB-B53F-32EA3A61D6AE}" srcOrd="0" destOrd="1" presId="urn:microsoft.com/office/officeart/2005/8/layout/vList6"/>
    <dgm:cxn modelId="{294AB951-2B43-4D48-A393-C7735B445323}" srcId="{C5ED993E-148A-4048-B1B1-945B2442B8C1}" destId="{FBC9DD8A-8ECB-4231-B28E-0D9E574F982B}" srcOrd="0" destOrd="0" parTransId="{C41D2522-BC1F-4930-9E7E-8356F3479FA0}" sibTransId="{BDDC3419-7755-4F93-B165-F2636DD9D5CF}"/>
    <dgm:cxn modelId="{ABD3EA22-554E-4A77-872C-5C95A723B5B9}" srcId="{974F8E1E-8086-4083-A6A5-AC4172CCDA0F}" destId="{EE88F255-2975-4165-91D7-340FCFF8B06C}" srcOrd="2" destOrd="0" parTransId="{207DE128-EB4D-4687-895E-5EFB651E46BC}" sibTransId="{49C7ACD8-AC35-45FB-9182-C67413C5D686}"/>
    <dgm:cxn modelId="{05D36BD9-1A7E-4878-9B95-60A97438CAFD}" type="presOf" srcId="{60B2E1EE-E714-4AE3-949D-FC42A8D6721F}" destId="{75066D7A-80F9-4F41-BE06-808DEE637674}" srcOrd="0" destOrd="1" presId="urn:microsoft.com/office/officeart/2005/8/layout/vList6"/>
    <dgm:cxn modelId="{1A89BD1C-1DDC-4E9C-BBE7-9B8EC8B39735}" srcId="{6245AC25-C610-455A-8E9A-8986E503F119}" destId="{2A1D2DBE-4B60-4C44-A353-1E79857B2C6C}" srcOrd="3" destOrd="0" parTransId="{260EF1CF-4EE5-476E-AFC6-BFB39864C2E6}" sibTransId="{EE9D6217-E118-4439-96F0-FC670CEECD4D}"/>
    <dgm:cxn modelId="{5A0CEDA6-0F99-4C43-AAF5-5D3D21FCA120}" srcId="{5A5AE99A-DAA0-41C3-A4AD-913A1A96F66F}" destId="{33CB3AD5-1161-407D-9EDF-9C60AC63C457}" srcOrd="1" destOrd="0" parTransId="{DE522935-4130-4781-8793-679D11CEC274}" sibTransId="{031BA508-A7E4-4E8E-96FB-1E239AD1CB96}"/>
    <dgm:cxn modelId="{34AB1332-B8AE-4DC2-A470-DF0F3B9A4E90}" srcId="{6245AC25-C610-455A-8E9A-8986E503F119}" destId="{5A5AE99A-DAA0-41C3-A4AD-913A1A96F66F}" srcOrd="2" destOrd="0" parTransId="{54FC440D-BCCE-4DF3-9ACE-9C7BCD64DB5C}" sibTransId="{3A899092-9390-46C6-85C9-31E7367DBCE0}"/>
    <dgm:cxn modelId="{9268961F-9B30-4868-AA26-80F19BC244C6}" srcId="{C5ED993E-148A-4048-B1B1-945B2442B8C1}" destId="{E775606E-FBC0-4571-96EF-8B65DDB04690}" srcOrd="2" destOrd="0" parTransId="{BEDBB01A-5371-4313-A7B3-BDDE58AEA006}" sibTransId="{2A48C9F8-C033-4F08-82C8-CD9517BF1ED9}"/>
    <dgm:cxn modelId="{ED8491D3-6B4C-4A8E-A294-9F9E5BEF23AA}" type="presOf" srcId="{EE88F255-2975-4165-91D7-340FCFF8B06C}" destId="{75066D7A-80F9-4F41-BE06-808DEE637674}" srcOrd="0" destOrd="2" presId="urn:microsoft.com/office/officeart/2005/8/layout/vList6"/>
    <dgm:cxn modelId="{FBEF2660-71B1-43E1-8A69-2FAAE9B7DBF6}" type="presParOf" srcId="{37E47EC3-4514-48D4-BE7C-C96869362BF7}" destId="{D0398081-090F-46AD-B99D-827A235DFD13}" srcOrd="0" destOrd="0" presId="urn:microsoft.com/office/officeart/2005/8/layout/vList6"/>
    <dgm:cxn modelId="{528B67A0-F639-46D5-AFB3-7C8E37F74DF5}" type="presParOf" srcId="{D0398081-090F-46AD-B99D-827A235DFD13}" destId="{453BA6B4-4676-4E16-94EF-DD736826D5CD}" srcOrd="0" destOrd="0" presId="urn:microsoft.com/office/officeart/2005/8/layout/vList6"/>
    <dgm:cxn modelId="{6FA157BD-45FB-4BB8-A78E-37A18BAFD77C}" type="presParOf" srcId="{D0398081-090F-46AD-B99D-827A235DFD13}" destId="{75066D7A-80F9-4F41-BE06-808DEE637674}" srcOrd="1" destOrd="0" presId="urn:microsoft.com/office/officeart/2005/8/layout/vList6"/>
    <dgm:cxn modelId="{D2F046A1-A985-410D-AF62-32FFC30B27D7}" type="presParOf" srcId="{37E47EC3-4514-48D4-BE7C-C96869362BF7}" destId="{AB2DFBB9-18B1-4DF2-AD27-69BAC05C6173}" srcOrd="1" destOrd="0" presId="urn:microsoft.com/office/officeart/2005/8/layout/vList6"/>
    <dgm:cxn modelId="{C4542175-3B6C-47BA-8D31-EA0394EF06CE}" type="presParOf" srcId="{37E47EC3-4514-48D4-BE7C-C96869362BF7}" destId="{B9CE833A-7FEF-4E87-A90A-1E8801E1C4E5}" srcOrd="2" destOrd="0" presId="urn:microsoft.com/office/officeart/2005/8/layout/vList6"/>
    <dgm:cxn modelId="{0CC5B54A-CDCB-4681-8C9A-8032E4F5BADB}" type="presParOf" srcId="{B9CE833A-7FEF-4E87-A90A-1E8801E1C4E5}" destId="{E8A0532A-DEF3-427A-8FD4-E2023E217A74}" srcOrd="0" destOrd="0" presId="urn:microsoft.com/office/officeart/2005/8/layout/vList6"/>
    <dgm:cxn modelId="{E208659E-43F8-4F7E-9C6F-584EE70A57B4}" type="presParOf" srcId="{B9CE833A-7FEF-4E87-A90A-1E8801E1C4E5}" destId="{EC8E92A8-C5D2-4881-B93C-AED9F02F985A}" srcOrd="1" destOrd="0" presId="urn:microsoft.com/office/officeart/2005/8/layout/vList6"/>
    <dgm:cxn modelId="{E9064608-0ACB-41F4-BE5A-B2DFB7643B24}" type="presParOf" srcId="{37E47EC3-4514-48D4-BE7C-C96869362BF7}" destId="{527B0780-A969-4C74-9E92-8EFA7F8B0D37}" srcOrd="3" destOrd="0" presId="urn:microsoft.com/office/officeart/2005/8/layout/vList6"/>
    <dgm:cxn modelId="{B13D6F49-3246-4CC5-9BC3-8914ECE09913}" type="presParOf" srcId="{37E47EC3-4514-48D4-BE7C-C96869362BF7}" destId="{219C9151-81F1-45E8-8D68-D40CAAEBEFDA}" srcOrd="4" destOrd="0" presId="urn:microsoft.com/office/officeart/2005/8/layout/vList6"/>
    <dgm:cxn modelId="{0A8760C0-56FB-43C0-A7DA-4C79C78FC787}" type="presParOf" srcId="{219C9151-81F1-45E8-8D68-D40CAAEBEFDA}" destId="{6EB8CF23-33E4-43BD-B491-C9F5876113A1}" srcOrd="0" destOrd="0" presId="urn:microsoft.com/office/officeart/2005/8/layout/vList6"/>
    <dgm:cxn modelId="{3EFDFF53-E133-4169-B8B7-5568B4A05782}" type="presParOf" srcId="{219C9151-81F1-45E8-8D68-D40CAAEBEFDA}" destId="{4B3CF327-862B-4ACB-B53F-32EA3A61D6AE}" srcOrd="1" destOrd="0" presId="urn:microsoft.com/office/officeart/2005/8/layout/vList6"/>
    <dgm:cxn modelId="{85E79C0B-0439-428F-AE73-0B5D0E8BF259}" type="presParOf" srcId="{37E47EC3-4514-48D4-BE7C-C96869362BF7}" destId="{0D84D812-05F1-41DE-B06D-6AA619B80532}" srcOrd="5" destOrd="0" presId="urn:microsoft.com/office/officeart/2005/8/layout/vList6"/>
    <dgm:cxn modelId="{BC1EDFB9-956D-4405-ABA6-2719E3FF6794}" type="presParOf" srcId="{37E47EC3-4514-48D4-BE7C-C96869362BF7}" destId="{F47866E9-C0A1-469E-BCBE-D15A9BEA6615}" srcOrd="6" destOrd="0" presId="urn:microsoft.com/office/officeart/2005/8/layout/vList6"/>
    <dgm:cxn modelId="{6E3CE9A3-B50B-4F6B-A122-C81EF0BFCCFF}" type="presParOf" srcId="{F47866E9-C0A1-469E-BCBE-D15A9BEA6615}" destId="{DD09AB21-C84D-49AF-8B79-6EC7E0E111B3}" srcOrd="0" destOrd="0" presId="urn:microsoft.com/office/officeart/2005/8/layout/vList6"/>
    <dgm:cxn modelId="{32173506-B788-4223-AE47-1819B6E897F9}" type="presParOf" srcId="{F47866E9-C0A1-469E-BCBE-D15A9BEA6615}" destId="{0120C1EA-7359-4EEB-8302-ADCDF3624C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45AC25-C610-455A-8E9A-8986E503F119}" type="doc">
      <dgm:prSet loTypeId="urn:microsoft.com/office/officeart/2005/8/layout/default" loCatId="list" qsTypeId="urn:microsoft.com/office/officeart/2009/2/quickstyle/3d8" qsCatId="3D" csTypeId="urn:microsoft.com/office/officeart/2005/8/colors/accent3_2" csCatId="accent3" phldr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</dgm:spPr>
      <dgm:t>
        <a:bodyPr/>
        <a:lstStyle/>
        <a:p>
          <a:endParaRPr lang="ru-RU"/>
        </a:p>
      </dgm:t>
    </dgm:pt>
    <dgm:pt modelId="{974F8E1E-8086-4083-A6A5-AC4172CCDA0F}">
      <dgm:prSet phldrT="[Текст]"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3000" smtClean="0"/>
            <a:t>Трансформация</a:t>
          </a:r>
        </a:p>
        <a:p>
          <a:r>
            <a:rPr lang="ru-RU" sz="3000" smtClean="0"/>
            <a:t>деятельности</a:t>
          </a:r>
          <a:endParaRPr lang="ru-RU" sz="3000" dirty="0"/>
        </a:p>
      </dgm:t>
    </dgm:pt>
    <dgm:pt modelId="{6AEF42E7-86E2-4E1E-AB8F-13B1B78787E5}" type="parTrans" cxnId="{5444C98C-22BE-46F4-942D-C0168D2F41C4}">
      <dgm:prSet/>
      <dgm:spPr/>
      <dgm:t>
        <a:bodyPr/>
        <a:lstStyle/>
        <a:p>
          <a:endParaRPr lang="ru-RU"/>
        </a:p>
      </dgm:t>
    </dgm:pt>
    <dgm:pt modelId="{3F18DE78-C36F-494E-9EBC-1301A7EE4D0E}" type="sibTrans" cxnId="{5444C98C-22BE-46F4-942D-C0168D2F41C4}">
      <dgm:prSet/>
      <dgm:spPr/>
      <dgm:t>
        <a:bodyPr/>
        <a:lstStyle/>
        <a:p>
          <a:endParaRPr lang="ru-RU"/>
        </a:p>
      </dgm:t>
    </dgm:pt>
    <dgm:pt modelId="{3F5761B0-6EFF-4DA8-A5D6-0956B2104E54}">
      <dgm:prSet phldrT="[Текст]"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000" dirty="0" smtClean="0"/>
            <a:t>Приведение деятельности в полное соответствие стандартам и нормам Шариата</a:t>
          </a:r>
          <a:endParaRPr lang="ru-RU" sz="2000" dirty="0"/>
        </a:p>
      </dgm:t>
    </dgm:pt>
    <dgm:pt modelId="{B335D690-768F-4D93-AA6A-8FF8435EA295}" type="parTrans" cxnId="{2FD0F23D-6C65-4E4C-9820-738CADFEA99D}">
      <dgm:prSet/>
      <dgm:spPr/>
      <dgm:t>
        <a:bodyPr/>
        <a:lstStyle/>
        <a:p>
          <a:endParaRPr lang="ru-RU"/>
        </a:p>
      </dgm:t>
    </dgm:pt>
    <dgm:pt modelId="{5D5E59DF-F365-4EE4-8571-67D51471F52A}" type="sibTrans" cxnId="{2FD0F23D-6C65-4E4C-9820-738CADFEA99D}">
      <dgm:prSet/>
      <dgm:spPr/>
      <dgm:t>
        <a:bodyPr/>
        <a:lstStyle/>
        <a:p>
          <a:endParaRPr lang="ru-RU"/>
        </a:p>
      </dgm:t>
    </dgm:pt>
    <dgm:pt modelId="{C5ED993E-148A-4048-B1B1-945B2442B8C1}">
      <dgm:prSet phldrT="[Текст]"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800" dirty="0" smtClean="0"/>
            <a:t>Консультация   Шариатского Совета</a:t>
          </a:r>
          <a:endParaRPr lang="ru-RU" sz="2800" dirty="0"/>
        </a:p>
      </dgm:t>
    </dgm:pt>
    <dgm:pt modelId="{2EC15D4C-290E-4736-942A-EB01FE237DE9}" type="parTrans" cxnId="{FAA301F9-E88D-4CCD-95A9-D4956E21350F}">
      <dgm:prSet/>
      <dgm:spPr/>
      <dgm:t>
        <a:bodyPr/>
        <a:lstStyle/>
        <a:p>
          <a:endParaRPr lang="ru-RU"/>
        </a:p>
      </dgm:t>
    </dgm:pt>
    <dgm:pt modelId="{BB712D5A-21CE-436B-A73F-2D80C7F8AB5C}" type="sibTrans" cxnId="{FAA301F9-E88D-4CCD-95A9-D4956E21350F}">
      <dgm:prSet/>
      <dgm:spPr/>
      <dgm:t>
        <a:bodyPr/>
        <a:lstStyle/>
        <a:p>
          <a:endParaRPr lang="ru-RU"/>
        </a:p>
      </dgm:t>
    </dgm:pt>
    <dgm:pt modelId="{5A5AE99A-DAA0-41C3-A4AD-913A1A96F66F}">
      <dgm:prSet phldrT="[Текст]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mtClean="0"/>
            <a:t>Новые рынки </a:t>
          </a:r>
          <a:endParaRPr lang="ru-RU" dirty="0"/>
        </a:p>
      </dgm:t>
    </dgm:pt>
    <dgm:pt modelId="{54FC440D-BCCE-4DF3-9ACE-9C7BCD64DB5C}" type="parTrans" cxnId="{34AB1332-B8AE-4DC2-A470-DF0F3B9A4E90}">
      <dgm:prSet/>
      <dgm:spPr/>
      <dgm:t>
        <a:bodyPr/>
        <a:lstStyle/>
        <a:p>
          <a:endParaRPr lang="ru-RU"/>
        </a:p>
      </dgm:t>
    </dgm:pt>
    <dgm:pt modelId="{3A899092-9390-46C6-85C9-31E7367DBCE0}" type="sibTrans" cxnId="{34AB1332-B8AE-4DC2-A470-DF0F3B9A4E90}">
      <dgm:prSet/>
      <dgm:spPr/>
      <dgm:t>
        <a:bodyPr/>
        <a:lstStyle/>
        <a:p>
          <a:endParaRPr lang="ru-RU"/>
        </a:p>
      </dgm:t>
    </dgm:pt>
    <dgm:pt modelId="{2091C1CD-1983-464B-B818-B78E2727E7EE}">
      <dgm:prSet phldrT="[Текст]"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000" dirty="0" smtClean="0"/>
            <a:t>Выход на внешний рынок</a:t>
          </a:r>
          <a:endParaRPr lang="ru-RU" sz="2000" dirty="0"/>
        </a:p>
      </dgm:t>
    </dgm:pt>
    <dgm:pt modelId="{C5E2F1D3-0A0C-41F8-8EE7-47B07D57EFF9}" type="parTrans" cxnId="{E1517FBA-8CE3-4A36-84F6-85B911290B61}">
      <dgm:prSet/>
      <dgm:spPr/>
      <dgm:t>
        <a:bodyPr/>
        <a:lstStyle/>
        <a:p>
          <a:endParaRPr lang="ru-RU"/>
        </a:p>
      </dgm:t>
    </dgm:pt>
    <dgm:pt modelId="{B338BBB2-F8A9-437B-B54E-C9AB02A80851}" type="sibTrans" cxnId="{E1517FBA-8CE3-4A36-84F6-85B911290B61}">
      <dgm:prSet/>
      <dgm:spPr/>
      <dgm:t>
        <a:bodyPr/>
        <a:lstStyle/>
        <a:p>
          <a:endParaRPr lang="ru-RU"/>
        </a:p>
      </dgm:t>
    </dgm:pt>
    <dgm:pt modelId="{FBC9DD8A-8ECB-4231-B28E-0D9E574F982B}">
      <dgm:prSet phldrT="[Текст]"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000" dirty="0" smtClean="0"/>
            <a:t>Заключения для НБКР</a:t>
          </a:r>
          <a:endParaRPr lang="ru-RU" sz="2000" dirty="0"/>
        </a:p>
      </dgm:t>
    </dgm:pt>
    <dgm:pt modelId="{BDDC3419-7755-4F93-B165-F2636DD9D5CF}" type="sibTrans" cxnId="{294AB951-2B43-4D48-A393-C7735B445323}">
      <dgm:prSet/>
      <dgm:spPr/>
      <dgm:t>
        <a:bodyPr/>
        <a:lstStyle/>
        <a:p>
          <a:endParaRPr lang="ru-RU"/>
        </a:p>
      </dgm:t>
    </dgm:pt>
    <dgm:pt modelId="{C41D2522-BC1F-4930-9E7E-8356F3479FA0}" type="parTrans" cxnId="{294AB951-2B43-4D48-A393-C7735B445323}">
      <dgm:prSet/>
      <dgm:spPr/>
      <dgm:t>
        <a:bodyPr/>
        <a:lstStyle/>
        <a:p>
          <a:endParaRPr lang="ru-RU"/>
        </a:p>
      </dgm:t>
    </dgm:pt>
    <dgm:pt modelId="{40CFCE28-FC92-4FAA-B6B2-C49AE5B65162}">
      <dgm:prSet phldrT="[Текст]"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000" dirty="0" smtClean="0"/>
            <a:t>Выход на внутренний рынок</a:t>
          </a:r>
          <a:endParaRPr lang="ru-RU" sz="2000" dirty="0"/>
        </a:p>
      </dgm:t>
    </dgm:pt>
    <dgm:pt modelId="{5E1CC7EF-BBC3-4F8D-BB3D-1A357FF62288}" type="parTrans" cxnId="{2B760E49-2894-4CB2-95C2-F32696D0A0DE}">
      <dgm:prSet/>
      <dgm:spPr/>
      <dgm:t>
        <a:bodyPr/>
        <a:lstStyle/>
        <a:p>
          <a:endParaRPr lang="ru-RU"/>
        </a:p>
      </dgm:t>
    </dgm:pt>
    <dgm:pt modelId="{3C40AFB2-6129-42BD-B355-D8A8325E9E82}" type="sibTrans" cxnId="{2B760E49-2894-4CB2-95C2-F32696D0A0DE}">
      <dgm:prSet/>
      <dgm:spPr/>
      <dgm:t>
        <a:bodyPr/>
        <a:lstStyle/>
        <a:p>
          <a:endParaRPr lang="ru-RU"/>
        </a:p>
      </dgm:t>
    </dgm:pt>
    <dgm:pt modelId="{85B2936E-29E5-446F-8BD4-63D82ADBBED9}">
      <dgm:prSet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endParaRPr lang="ru-RU" sz="2000" dirty="0"/>
        </a:p>
      </dgm:t>
    </dgm:pt>
    <dgm:pt modelId="{F42688C6-D70B-4F5D-B0B9-D7A042D04F63}" type="parTrans" cxnId="{26AAA090-4FC2-4F44-B163-AABAB9B50A10}">
      <dgm:prSet/>
      <dgm:spPr/>
      <dgm:t>
        <a:bodyPr/>
        <a:lstStyle/>
        <a:p>
          <a:endParaRPr lang="ru-RU"/>
        </a:p>
      </dgm:t>
    </dgm:pt>
    <dgm:pt modelId="{834F1800-D42E-433F-8BF8-0C0D9D6199F3}" type="sibTrans" cxnId="{26AAA090-4FC2-4F44-B163-AABAB9B50A10}">
      <dgm:prSet/>
      <dgm:spPr/>
      <dgm:t>
        <a:bodyPr/>
        <a:lstStyle/>
        <a:p>
          <a:endParaRPr lang="ru-RU"/>
        </a:p>
      </dgm:t>
    </dgm:pt>
    <dgm:pt modelId="{EF85FC06-0E9F-4EE0-9C51-CCF458C47F4E}">
      <dgm:prSet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000" dirty="0" smtClean="0"/>
            <a:t>Заключения для инвесторов </a:t>
          </a:r>
          <a:endParaRPr lang="ru-RU" sz="2000" dirty="0"/>
        </a:p>
      </dgm:t>
    </dgm:pt>
    <dgm:pt modelId="{02591090-18B3-44EE-8893-A025976ED528}" type="parTrans" cxnId="{75DCE1C5-45DE-4364-BADC-735D36436133}">
      <dgm:prSet/>
      <dgm:spPr/>
      <dgm:t>
        <a:bodyPr/>
        <a:lstStyle/>
        <a:p>
          <a:endParaRPr lang="ru-RU"/>
        </a:p>
      </dgm:t>
    </dgm:pt>
    <dgm:pt modelId="{59C81D8B-3AD0-47EA-BE7B-54A6222DC12F}" type="sibTrans" cxnId="{75DCE1C5-45DE-4364-BADC-735D36436133}">
      <dgm:prSet/>
      <dgm:spPr/>
      <dgm:t>
        <a:bodyPr/>
        <a:lstStyle/>
        <a:p>
          <a:endParaRPr lang="ru-RU"/>
        </a:p>
      </dgm:t>
    </dgm:pt>
    <dgm:pt modelId="{0CCEBFFB-37B3-4789-85EF-F60AA756D00F}">
      <dgm:prSet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000" dirty="0" smtClean="0"/>
            <a:t>Заключения для третьих лиц</a:t>
          </a:r>
          <a:endParaRPr lang="ru-RU" sz="2000" dirty="0"/>
        </a:p>
      </dgm:t>
    </dgm:pt>
    <dgm:pt modelId="{70E429BB-1EF1-487F-B28D-7EB03784F7A4}" type="parTrans" cxnId="{47C2C309-165F-4204-87CE-7B32186B7051}">
      <dgm:prSet/>
      <dgm:spPr/>
      <dgm:t>
        <a:bodyPr/>
        <a:lstStyle/>
        <a:p>
          <a:endParaRPr lang="ru-RU"/>
        </a:p>
      </dgm:t>
    </dgm:pt>
    <dgm:pt modelId="{9DE7236C-1BEA-4739-A378-BB5A1EB0E333}" type="sibTrans" cxnId="{47C2C309-165F-4204-87CE-7B32186B7051}">
      <dgm:prSet/>
      <dgm:spPr/>
      <dgm:t>
        <a:bodyPr/>
        <a:lstStyle/>
        <a:p>
          <a:endParaRPr lang="ru-RU"/>
        </a:p>
      </dgm:t>
    </dgm:pt>
    <dgm:pt modelId="{E454BEA2-AF12-4BDE-B481-CC4E0EB0E219}">
      <dgm:prSet phldrT="[Текст]"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3200" dirty="0" smtClean="0"/>
            <a:t>Тренинги </a:t>
          </a:r>
          <a:endParaRPr lang="ru-RU" sz="3200" dirty="0"/>
        </a:p>
      </dgm:t>
    </dgm:pt>
    <dgm:pt modelId="{F9FC1D88-4816-4FD5-8F5B-340753A3513E}" type="parTrans" cxnId="{A2283D69-2298-493E-ACB3-69B95071A8A1}">
      <dgm:prSet/>
      <dgm:spPr/>
      <dgm:t>
        <a:bodyPr/>
        <a:lstStyle/>
        <a:p>
          <a:endParaRPr lang="ru-RU"/>
        </a:p>
      </dgm:t>
    </dgm:pt>
    <dgm:pt modelId="{BE51DE51-0DE9-426F-9AAF-7D19FA10F32B}" type="sibTrans" cxnId="{A2283D69-2298-493E-ACB3-69B95071A8A1}">
      <dgm:prSet/>
      <dgm:spPr/>
      <dgm:t>
        <a:bodyPr/>
        <a:lstStyle/>
        <a:p>
          <a:endParaRPr lang="ru-RU"/>
        </a:p>
      </dgm:t>
    </dgm:pt>
    <dgm:pt modelId="{406C423F-9F0A-4980-A06D-26CCF7D3E12F}">
      <dgm:prSet phldrT="[Текст]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000" dirty="0" smtClean="0"/>
            <a:t>Финансовая грамотность и т.д.</a:t>
          </a:r>
          <a:endParaRPr lang="ru-RU" sz="2000" dirty="0"/>
        </a:p>
      </dgm:t>
    </dgm:pt>
    <dgm:pt modelId="{EFE7EA3B-D525-48BC-B7E9-43C38EE3562F}" type="parTrans" cxnId="{8762EDDA-551D-402D-92F1-C665B4AB3C1A}">
      <dgm:prSet/>
      <dgm:spPr/>
      <dgm:t>
        <a:bodyPr/>
        <a:lstStyle/>
        <a:p>
          <a:endParaRPr lang="ru-RU"/>
        </a:p>
      </dgm:t>
    </dgm:pt>
    <dgm:pt modelId="{3A53F3EC-8FDE-4468-AB52-68715F726B93}" type="sibTrans" cxnId="{8762EDDA-551D-402D-92F1-C665B4AB3C1A}">
      <dgm:prSet/>
      <dgm:spPr/>
      <dgm:t>
        <a:bodyPr/>
        <a:lstStyle/>
        <a:p>
          <a:endParaRPr lang="ru-RU"/>
        </a:p>
      </dgm:t>
    </dgm:pt>
    <dgm:pt modelId="{A593F67B-619D-48E7-B9AF-41A48BD28B0A}">
      <dgm:prSet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endParaRPr lang="ru-RU" sz="2000" dirty="0"/>
        </a:p>
      </dgm:t>
    </dgm:pt>
    <dgm:pt modelId="{518EBB3D-7B7A-4E56-B209-94F7B6575352}" type="sibTrans" cxnId="{697B3972-D57E-4CA6-A077-D5BB2BF878EC}">
      <dgm:prSet/>
      <dgm:spPr/>
      <dgm:t>
        <a:bodyPr/>
        <a:lstStyle/>
        <a:p>
          <a:endParaRPr lang="ru-RU"/>
        </a:p>
      </dgm:t>
    </dgm:pt>
    <dgm:pt modelId="{68578786-6107-4C47-9C91-D1347109631C}" type="parTrans" cxnId="{697B3972-D57E-4CA6-A077-D5BB2BF878EC}">
      <dgm:prSet/>
      <dgm:spPr/>
      <dgm:t>
        <a:bodyPr/>
        <a:lstStyle/>
        <a:p>
          <a:endParaRPr lang="ru-RU"/>
        </a:p>
      </dgm:t>
    </dgm:pt>
    <dgm:pt modelId="{004A0DD1-04F6-4CF7-9142-D823E0D97C86}">
      <dgm:prSet phldrT="[Текст]" custT="1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endParaRPr lang="ru-RU" sz="2000" dirty="0"/>
        </a:p>
      </dgm:t>
    </dgm:pt>
    <dgm:pt modelId="{646F857E-D817-403A-B2CD-54BED40EB6B8}" type="sibTrans" cxnId="{757A9552-7DCD-4613-BA7B-35B259BFB9EC}">
      <dgm:prSet/>
      <dgm:spPr/>
      <dgm:t>
        <a:bodyPr/>
        <a:lstStyle/>
        <a:p>
          <a:endParaRPr lang="ru-RU"/>
        </a:p>
      </dgm:t>
    </dgm:pt>
    <dgm:pt modelId="{9E36A227-DC97-4E5B-9338-879E560B9F21}" type="parTrans" cxnId="{757A9552-7DCD-4613-BA7B-35B259BFB9EC}">
      <dgm:prSet/>
      <dgm:spPr/>
      <dgm:t>
        <a:bodyPr/>
        <a:lstStyle/>
        <a:p>
          <a:endParaRPr lang="ru-RU"/>
        </a:p>
      </dgm:t>
    </dgm:pt>
    <dgm:pt modelId="{8603267C-AF13-490B-8C3D-61CD47816841}">
      <dgm:prSet phldrT="[Текст]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sz="2000" dirty="0" smtClean="0"/>
            <a:t>Бизнес планирование, управление</a:t>
          </a:r>
          <a:endParaRPr lang="ru-RU" sz="2000" dirty="0"/>
        </a:p>
      </dgm:t>
    </dgm:pt>
    <dgm:pt modelId="{77420772-02EE-4998-B251-B780F1C24970}" type="sibTrans" cxnId="{C14BA48D-E39B-4D80-9F1B-4045CFAB6839}">
      <dgm:prSet/>
      <dgm:spPr/>
      <dgm:t>
        <a:bodyPr/>
        <a:lstStyle/>
        <a:p>
          <a:endParaRPr lang="ru-RU"/>
        </a:p>
      </dgm:t>
    </dgm:pt>
    <dgm:pt modelId="{08C86783-51DC-4E8B-A56D-99E5D221EE46}" type="parTrans" cxnId="{C14BA48D-E39B-4D80-9F1B-4045CFAB6839}">
      <dgm:prSet/>
      <dgm:spPr/>
      <dgm:t>
        <a:bodyPr/>
        <a:lstStyle/>
        <a:p>
          <a:endParaRPr lang="ru-RU"/>
        </a:p>
      </dgm:t>
    </dgm:pt>
    <dgm:pt modelId="{FB5AD09E-CB6E-4616-9071-CB7AF7F0BB52}">
      <dgm:prSet phldrT="[Текст]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gm:spPr>
      <dgm:t>
        <a:bodyPr/>
        <a:lstStyle/>
        <a:p>
          <a:endParaRPr lang="ru-RU" sz="2000" dirty="0"/>
        </a:p>
      </dgm:t>
    </dgm:pt>
    <dgm:pt modelId="{D2259DC7-FD15-4E80-8CCF-321264204A54}" type="parTrans" cxnId="{ED478A61-EE42-420F-9E66-D57AFAEAFD45}">
      <dgm:prSet/>
      <dgm:spPr/>
      <dgm:t>
        <a:bodyPr/>
        <a:lstStyle/>
        <a:p>
          <a:endParaRPr lang="ru-RU"/>
        </a:p>
      </dgm:t>
    </dgm:pt>
    <dgm:pt modelId="{ABD9BDDF-8387-42E7-AA1A-99199594B0F2}" type="sibTrans" cxnId="{ED478A61-EE42-420F-9E66-D57AFAEAFD45}">
      <dgm:prSet/>
      <dgm:spPr/>
      <dgm:t>
        <a:bodyPr/>
        <a:lstStyle/>
        <a:p>
          <a:endParaRPr lang="ru-RU"/>
        </a:p>
      </dgm:t>
    </dgm:pt>
    <dgm:pt modelId="{E91DDBB8-9846-4C4F-B865-0857508E1107}" type="pres">
      <dgm:prSet presAssocID="{6245AC25-C610-455A-8E9A-8986E503F1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DED66-2568-4FE0-942C-DC01DE016D2E}" type="pres">
      <dgm:prSet presAssocID="{974F8E1E-8086-4083-A6A5-AC4172CCDA0F}" presName="node" presStyleLbl="node1" presStyleIdx="0" presStyleCnt="4" custLinFactY="9408" custLinFactNeighborX="-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E28BA-7F94-40D8-BEE5-4C7012AC387B}" type="pres">
      <dgm:prSet presAssocID="{3F18DE78-C36F-494E-9EBC-1301A7EE4D0E}" presName="sibTrans" presStyleCnt="0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B74A6FB8-3C33-4918-9F63-42B95FB94F73}" type="pres">
      <dgm:prSet presAssocID="{C5ED993E-148A-4048-B1B1-945B2442B8C1}" presName="node" presStyleLbl="node1" presStyleIdx="1" presStyleCnt="4" custLinFactX="-10026" custLinFactNeighborX="-100000" custLinFactNeighborY="-7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80A9-24B9-45AD-9EE3-25BA07E25AA7}" type="pres">
      <dgm:prSet presAssocID="{BB712D5A-21CE-436B-A73F-2D80C7F8AB5C}" presName="sibTrans" presStyleCnt="0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2D6A039D-1C1B-4659-ABC3-5E62BA4ADACF}" type="pres">
      <dgm:prSet presAssocID="{5A5AE99A-DAA0-41C3-A4AD-913A1A96F66F}" presName="node" presStyleLbl="node1" presStyleIdx="2" presStyleCnt="4" custLinFactX="11253" custLinFactNeighborX="100000" custLinFactNeighborY="8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20420-EB7B-4D73-92A4-579A17752C80}" type="pres">
      <dgm:prSet presAssocID="{3A899092-9390-46C6-85C9-31E7367DBCE0}" presName="sibTrans" presStyleCnt="0"/>
      <dgm:spPr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4E62B36F-9EF2-4558-8307-6CCD31B870D6}" type="pres">
      <dgm:prSet presAssocID="{E454BEA2-AF12-4BDE-B481-CC4E0EB0E219}" presName="node" presStyleLbl="node1" presStyleIdx="3" presStyleCnt="4" custLinFactY="-11957" custLinFactNeighborX="30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616FF-3DD9-48FD-BB18-6D6E6E7844EC}" type="presOf" srcId="{8603267C-AF13-490B-8C3D-61CD47816841}" destId="{4E62B36F-9EF2-4558-8307-6CCD31B870D6}" srcOrd="0" destOrd="1" presId="urn:microsoft.com/office/officeart/2005/8/layout/default"/>
    <dgm:cxn modelId="{A2283D69-2298-493E-ACB3-69B95071A8A1}" srcId="{6245AC25-C610-455A-8E9A-8986E503F119}" destId="{E454BEA2-AF12-4BDE-B481-CC4E0EB0E219}" srcOrd="3" destOrd="0" parTransId="{F9FC1D88-4816-4FD5-8F5B-340753A3513E}" sibTransId="{BE51DE51-0DE9-426F-9AAF-7D19FA10F32B}"/>
    <dgm:cxn modelId="{440CB4EF-6061-4A2D-9883-5B5B6640A59D}" type="presOf" srcId="{0CCEBFFB-37B3-4789-85EF-F60AA756D00F}" destId="{B74A6FB8-3C33-4918-9F63-42B95FB94F73}" srcOrd="0" destOrd="3" presId="urn:microsoft.com/office/officeart/2005/8/layout/default"/>
    <dgm:cxn modelId="{2FD0F23D-6C65-4E4C-9820-738CADFEA99D}" srcId="{974F8E1E-8086-4083-A6A5-AC4172CCDA0F}" destId="{3F5761B0-6EFF-4DA8-A5D6-0956B2104E54}" srcOrd="0" destOrd="0" parTransId="{B335D690-768F-4D93-AA6A-8FF8435EA295}" sibTransId="{5D5E59DF-F365-4EE4-8571-67D51471F52A}"/>
    <dgm:cxn modelId="{E1517FBA-8CE3-4A36-84F6-85B911290B61}" srcId="{5A5AE99A-DAA0-41C3-A4AD-913A1A96F66F}" destId="{2091C1CD-1983-464B-B818-B78E2727E7EE}" srcOrd="1" destOrd="0" parTransId="{C5E2F1D3-0A0C-41F8-8EE7-47B07D57EFF9}" sibTransId="{B338BBB2-F8A9-437B-B54E-C9AB02A80851}"/>
    <dgm:cxn modelId="{2A873DA3-24BF-4E3E-8EC7-6BA3C7DE6153}" type="presOf" srcId="{40CFCE28-FC92-4FAA-B6B2-C49AE5B65162}" destId="{2D6A039D-1C1B-4659-ABC3-5E62BA4ADACF}" srcOrd="0" destOrd="1" presId="urn:microsoft.com/office/officeart/2005/8/layout/default"/>
    <dgm:cxn modelId="{75DCE1C5-45DE-4364-BADC-735D36436133}" srcId="{C5ED993E-148A-4048-B1B1-945B2442B8C1}" destId="{EF85FC06-0E9F-4EE0-9C51-CCF458C47F4E}" srcOrd="1" destOrd="0" parTransId="{02591090-18B3-44EE-8893-A025976ED528}" sibTransId="{59C81D8B-3AD0-47EA-BE7B-54A6222DC12F}"/>
    <dgm:cxn modelId="{DA0D9DD3-5F13-4668-86F2-0FCA4C1C2DAE}" type="presOf" srcId="{406C423F-9F0A-4980-A06D-26CCF7D3E12F}" destId="{4E62B36F-9EF2-4558-8307-6CCD31B870D6}" srcOrd="0" destOrd="2" presId="urn:microsoft.com/office/officeart/2005/8/layout/default"/>
    <dgm:cxn modelId="{651DC791-0082-4E70-8182-CAAE1D89CEEF}" type="presOf" srcId="{85B2936E-29E5-446F-8BD4-63D82ADBBED9}" destId="{B74A6FB8-3C33-4918-9F63-42B95FB94F73}" srcOrd="0" destOrd="6" presId="urn:microsoft.com/office/officeart/2005/8/layout/default"/>
    <dgm:cxn modelId="{42025EB3-2C2E-4F34-A349-7A89FD9EE249}" type="presOf" srcId="{FBC9DD8A-8ECB-4231-B28E-0D9E574F982B}" destId="{B74A6FB8-3C33-4918-9F63-42B95FB94F73}" srcOrd="0" destOrd="1" presId="urn:microsoft.com/office/officeart/2005/8/layout/default"/>
    <dgm:cxn modelId="{08375D56-01BF-4F38-B090-C966D3E2AEA7}" type="presOf" srcId="{A593F67B-619D-48E7-B9AF-41A48BD28B0A}" destId="{B74A6FB8-3C33-4918-9F63-42B95FB94F73}" srcOrd="0" destOrd="4" presId="urn:microsoft.com/office/officeart/2005/8/layout/default"/>
    <dgm:cxn modelId="{34AB1332-B8AE-4DC2-A470-DF0F3B9A4E90}" srcId="{6245AC25-C610-455A-8E9A-8986E503F119}" destId="{5A5AE99A-DAA0-41C3-A4AD-913A1A96F66F}" srcOrd="2" destOrd="0" parTransId="{54FC440D-BCCE-4DF3-9ACE-9C7BCD64DB5C}" sibTransId="{3A899092-9390-46C6-85C9-31E7367DBCE0}"/>
    <dgm:cxn modelId="{294AB951-2B43-4D48-A393-C7735B445323}" srcId="{C5ED993E-148A-4048-B1B1-945B2442B8C1}" destId="{FBC9DD8A-8ECB-4231-B28E-0D9E574F982B}" srcOrd="0" destOrd="0" parTransId="{C41D2522-BC1F-4930-9E7E-8356F3479FA0}" sibTransId="{BDDC3419-7755-4F93-B165-F2636DD9D5CF}"/>
    <dgm:cxn modelId="{26AAA090-4FC2-4F44-B163-AABAB9B50A10}" srcId="{C5ED993E-148A-4048-B1B1-945B2442B8C1}" destId="{85B2936E-29E5-446F-8BD4-63D82ADBBED9}" srcOrd="5" destOrd="0" parTransId="{F42688C6-D70B-4F5D-B0B9-D7A042D04F63}" sibTransId="{834F1800-D42E-433F-8BF8-0C0D9D6199F3}"/>
    <dgm:cxn modelId="{98C4BE9F-DDD0-42BE-BA17-A8E96F88E884}" type="presOf" srcId="{E454BEA2-AF12-4BDE-B481-CC4E0EB0E219}" destId="{4E62B36F-9EF2-4558-8307-6CCD31B870D6}" srcOrd="0" destOrd="0" presId="urn:microsoft.com/office/officeart/2005/8/layout/default"/>
    <dgm:cxn modelId="{CC4242F8-C137-4AAE-AE63-5779F6F2CE5B}" type="presOf" srcId="{004A0DD1-04F6-4CF7-9142-D823E0D97C86}" destId="{B74A6FB8-3C33-4918-9F63-42B95FB94F73}" srcOrd="0" destOrd="5" presId="urn:microsoft.com/office/officeart/2005/8/layout/default"/>
    <dgm:cxn modelId="{C3D5F548-3F62-4AC8-9EC9-28E9C01226D5}" type="presOf" srcId="{974F8E1E-8086-4083-A6A5-AC4172CCDA0F}" destId="{143DED66-2568-4FE0-942C-DC01DE016D2E}" srcOrd="0" destOrd="0" presId="urn:microsoft.com/office/officeart/2005/8/layout/default"/>
    <dgm:cxn modelId="{697B3972-D57E-4CA6-A077-D5BB2BF878EC}" srcId="{C5ED993E-148A-4048-B1B1-945B2442B8C1}" destId="{A593F67B-619D-48E7-B9AF-41A48BD28B0A}" srcOrd="3" destOrd="0" parTransId="{68578786-6107-4C47-9C91-D1347109631C}" sibTransId="{518EBB3D-7B7A-4E56-B209-94F7B6575352}"/>
    <dgm:cxn modelId="{757A9552-7DCD-4613-BA7B-35B259BFB9EC}" srcId="{C5ED993E-148A-4048-B1B1-945B2442B8C1}" destId="{004A0DD1-04F6-4CF7-9142-D823E0D97C86}" srcOrd="4" destOrd="0" parTransId="{9E36A227-DC97-4E5B-9338-879E560B9F21}" sibTransId="{646F857E-D817-403A-B2CD-54BED40EB6B8}"/>
    <dgm:cxn modelId="{C97BC542-1CA7-483C-81AF-07153CAE1BE5}" type="presOf" srcId="{3F5761B0-6EFF-4DA8-A5D6-0956B2104E54}" destId="{143DED66-2568-4FE0-942C-DC01DE016D2E}" srcOrd="0" destOrd="1" presId="urn:microsoft.com/office/officeart/2005/8/layout/default"/>
    <dgm:cxn modelId="{8762EDDA-551D-402D-92F1-C665B4AB3C1A}" srcId="{E454BEA2-AF12-4BDE-B481-CC4E0EB0E219}" destId="{406C423F-9F0A-4980-A06D-26CCF7D3E12F}" srcOrd="1" destOrd="0" parTransId="{EFE7EA3B-D525-48BC-B7E9-43C38EE3562F}" sibTransId="{3A53F3EC-8FDE-4468-AB52-68715F726B93}"/>
    <dgm:cxn modelId="{C14BA48D-E39B-4D80-9F1B-4045CFAB6839}" srcId="{E454BEA2-AF12-4BDE-B481-CC4E0EB0E219}" destId="{8603267C-AF13-490B-8C3D-61CD47816841}" srcOrd="0" destOrd="0" parTransId="{08C86783-51DC-4E8B-A56D-99E5D221EE46}" sibTransId="{77420772-02EE-4998-B251-B780F1C24970}"/>
    <dgm:cxn modelId="{CD4E0121-1362-4612-BC41-671F7F43CA95}" type="presOf" srcId="{EF85FC06-0E9F-4EE0-9C51-CCF458C47F4E}" destId="{B74A6FB8-3C33-4918-9F63-42B95FB94F73}" srcOrd="0" destOrd="2" presId="urn:microsoft.com/office/officeart/2005/8/layout/default"/>
    <dgm:cxn modelId="{F98D52E5-3AD4-421B-A514-1BADE0558951}" type="presOf" srcId="{6245AC25-C610-455A-8E9A-8986E503F119}" destId="{E91DDBB8-9846-4C4F-B865-0857508E1107}" srcOrd="0" destOrd="0" presId="urn:microsoft.com/office/officeart/2005/8/layout/default"/>
    <dgm:cxn modelId="{ED478A61-EE42-420F-9E66-D57AFAEAFD45}" srcId="{E454BEA2-AF12-4BDE-B481-CC4E0EB0E219}" destId="{FB5AD09E-CB6E-4616-9071-CB7AF7F0BB52}" srcOrd="2" destOrd="0" parTransId="{D2259DC7-FD15-4E80-8CCF-321264204A54}" sibTransId="{ABD9BDDF-8387-42E7-AA1A-99199594B0F2}"/>
    <dgm:cxn modelId="{1222DF53-0D7C-4D19-A5A8-6E2BA17257CB}" type="presOf" srcId="{5A5AE99A-DAA0-41C3-A4AD-913A1A96F66F}" destId="{2D6A039D-1C1B-4659-ABC3-5E62BA4ADACF}" srcOrd="0" destOrd="0" presId="urn:microsoft.com/office/officeart/2005/8/layout/default"/>
    <dgm:cxn modelId="{DB080F2A-E11A-4C0E-8126-E058755A1A04}" type="presOf" srcId="{FB5AD09E-CB6E-4616-9071-CB7AF7F0BB52}" destId="{4E62B36F-9EF2-4558-8307-6CCD31B870D6}" srcOrd="0" destOrd="3" presId="urn:microsoft.com/office/officeart/2005/8/layout/default"/>
    <dgm:cxn modelId="{2B760E49-2894-4CB2-95C2-F32696D0A0DE}" srcId="{5A5AE99A-DAA0-41C3-A4AD-913A1A96F66F}" destId="{40CFCE28-FC92-4FAA-B6B2-C49AE5B65162}" srcOrd="0" destOrd="0" parTransId="{5E1CC7EF-BBC3-4F8D-BB3D-1A357FF62288}" sibTransId="{3C40AFB2-6129-42BD-B355-D8A8325E9E82}"/>
    <dgm:cxn modelId="{2194E836-78F1-4FF9-9FEA-31EF864EC3D8}" type="presOf" srcId="{C5ED993E-148A-4048-B1B1-945B2442B8C1}" destId="{B74A6FB8-3C33-4918-9F63-42B95FB94F73}" srcOrd="0" destOrd="0" presId="urn:microsoft.com/office/officeart/2005/8/layout/default"/>
    <dgm:cxn modelId="{47C2C309-165F-4204-87CE-7B32186B7051}" srcId="{C5ED993E-148A-4048-B1B1-945B2442B8C1}" destId="{0CCEBFFB-37B3-4789-85EF-F60AA756D00F}" srcOrd="2" destOrd="0" parTransId="{70E429BB-1EF1-487F-B28D-7EB03784F7A4}" sibTransId="{9DE7236C-1BEA-4739-A378-BB5A1EB0E333}"/>
    <dgm:cxn modelId="{FAA301F9-E88D-4CCD-95A9-D4956E21350F}" srcId="{6245AC25-C610-455A-8E9A-8986E503F119}" destId="{C5ED993E-148A-4048-B1B1-945B2442B8C1}" srcOrd="1" destOrd="0" parTransId="{2EC15D4C-290E-4736-942A-EB01FE237DE9}" sibTransId="{BB712D5A-21CE-436B-A73F-2D80C7F8AB5C}"/>
    <dgm:cxn modelId="{5444C98C-22BE-46F4-942D-C0168D2F41C4}" srcId="{6245AC25-C610-455A-8E9A-8986E503F119}" destId="{974F8E1E-8086-4083-A6A5-AC4172CCDA0F}" srcOrd="0" destOrd="0" parTransId="{6AEF42E7-86E2-4E1E-AB8F-13B1B78787E5}" sibTransId="{3F18DE78-C36F-494E-9EBC-1301A7EE4D0E}"/>
    <dgm:cxn modelId="{EF6B1E0E-2545-4371-B3B5-405AAC683003}" type="presOf" srcId="{2091C1CD-1983-464B-B818-B78E2727E7EE}" destId="{2D6A039D-1C1B-4659-ABC3-5E62BA4ADACF}" srcOrd="0" destOrd="2" presId="urn:microsoft.com/office/officeart/2005/8/layout/default"/>
    <dgm:cxn modelId="{94020D95-D30F-4317-9204-6149E00FCF7A}" type="presParOf" srcId="{E91DDBB8-9846-4C4F-B865-0857508E1107}" destId="{143DED66-2568-4FE0-942C-DC01DE016D2E}" srcOrd="0" destOrd="0" presId="urn:microsoft.com/office/officeart/2005/8/layout/default"/>
    <dgm:cxn modelId="{67C9CB4A-00F4-4660-9E14-FF24D56DFF34}" type="presParOf" srcId="{E91DDBB8-9846-4C4F-B865-0857508E1107}" destId="{89DE28BA-7F94-40D8-BEE5-4C7012AC387B}" srcOrd="1" destOrd="0" presId="urn:microsoft.com/office/officeart/2005/8/layout/default"/>
    <dgm:cxn modelId="{A0C0B371-869F-41E2-BE1F-600CD0E7A867}" type="presParOf" srcId="{E91DDBB8-9846-4C4F-B865-0857508E1107}" destId="{B74A6FB8-3C33-4918-9F63-42B95FB94F73}" srcOrd="2" destOrd="0" presId="urn:microsoft.com/office/officeart/2005/8/layout/default"/>
    <dgm:cxn modelId="{188D0CB5-0DAA-430C-94E8-923DF0C88B93}" type="presParOf" srcId="{E91DDBB8-9846-4C4F-B865-0857508E1107}" destId="{C00680A9-24B9-45AD-9EE3-25BA07E25AA7}" srcOrd="3" destOrd="0" presId="urn:microsoft.com/office/officeart/2005/8/layout/default"/>
    <dgm:cxn modelId="{BF03FACC-5D37-4513-92A6-54A3BB6DB477}" type="presParOf" srcId="{E91DDBB8-9846-4C4F-B865-0857508E1107}" destId="{2D6A039D-1C1B-4659-ABC3-5E62BA4ADACF}" srcOrd="4" destOrd="0" presId="urn:microsoft.com/office/officeart/2005/8/layout/default"/>
    <dgm:cxn modelId="{D45D82E6-3067-4040-9C02-85D1D747B7C9}" type="presParOf" srcId="{E91DDBB8-9846-4C4F-B865-0857508E1107}" destId="{FC620420-EB7B-4D73-92A4-579A17752C80}" srcOrd="5" destOrd="0" presId="urn:microsoft.com/office/officeart/2005/8/layout/default"/>
    <dgm:cxn modelId="{2B1B1B31-39AB-49F2-A233-690140366636}" type="presParOf" srcId="{E91DDBB8-9846-4C4F-B865-0857508E1107}" destId="{4E62B36F-9EF2-4558-8307-6CCD31B870D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429A-285A-40B9-A1FF-46E9129445B4}">
      <dsp:nvSpPr>
        <dsp:cNvPr id="0" name=""/>
        <dsp:cNvSpPr/>
      </dsp:nvSpPr>
      <dsp:spPr>
        <a:xfrm>
          <a:off x="3729647" y="1968266"/>
          <a:ext cx="4320159" cy="3720365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E7861F"/>
            </a:gs>
            <a:gs pos="50000">
              <a:srgbClr val="FF6600">
                <a:shade val="67500"/>
                <a:satMod val="115000"/>
              </a:srgbClr>
            </a:gs>
            <a:gs pos="100000">
              <a:srgbClr val="FF6600">
                <a:shade val="100000"/>
                <a:satMod val="115000"/>
              </a:srgbClr>
            </a:gs>
          </a:gsLst>
          <a:lin ang="13500000" scaled="1"/>
          <a:tileRect/>
        </a:gra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АССОЦИАЦИЯ РАЗВИТИЯ 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ИСЛАМСКОЙ ЭКОНОМИКИ, ФИНАНСОВ И ИНДУСТРИИ</a:t>
          </a:r>
          <a:endParaRPr lang="ru-RU" sz="3100" kern="1200" dirty="0"/>
        </a:p>
      </dsp:txBody>
      <dsp:txXfrm>
        <a:off x="4399691" y="2545283"/>
        <a:ext cx="2980071" cy="2566331"/>
      </dsp:txXfrm>
    </dsp:sp>
    <dsp:sp modelId="{F4761E15-4590-47B8-B624-D36105BA2C11}">
      <dsp:nvSpPr>
        <dsp:cNvPr id="0" name=""/>
        <dsp:cNvSpPr/>
      </dsp:nvSpPr>
      <dsp:spPr>
        <a:xfrm>
          <a:off x="3829859" y="3611143"/>
          <a:ext cx="504215" cy="4351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E968B-1CA0-4460-9B09-A16441E45521}">
      <dsp:nvSpPr>
        <dsp:cNvPr id="0" name=""/>
        <dsp:cNvSpPr/>
      </dsp:nvSpPr>
      <dsp:spPr>
        <a:xfrm>
          <a:off x="159105" y="0"/>
          <a:ext cx="4314635" cy="371922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BED56-3EDC-4C34-96FF-72872BF42A07}">
      <dsp:nvSpPr>
        <dsp:cNvPr id="0" name=""/>
        <dsp:cNvSpPr/>
      </dsp:nvSpPr>
      <dsp:spPr>
        <a:xfrm>
          <a:off x="3080242" y="3204406"/>
          <a:ext cx="504215" cy="4351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66D7A-80F9-4F41-BE06-808DEE637674}">
      <dsp:nvSpPr>
        <dsp:cNvPr id="0" name=""/>
        <dsp:cNvSpPr/>
      </dsp:nvSpPr>
      <dsp:spPr>
        <a:xfrm>
          <a:off x="3341171" y="1550"/>
          <a:ext cx="5011756" cy="1229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Законодательство КР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Стандарты Шариата (</a:t>
          </a:r>
          <a:r>
            <a:rPr lang="en-US" sz="2000" kern="1200" dirty="0" smtClean="0"/>
            <a:t>AAOIFI)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Стандарты «халал»</a:t>
          </a:r>
          <a:endParaRPr lang="ru-RU" sz="2000" kern="1200" dirty="0"/>
        </a:p>
      </dsp:txBody>
      <dsp:txXfrm>
        <a:off x="3341171" y="155263"/>
        <a:ext cx="4550616" cy="922280"/>
      </dsp:txXfrm>
    </dsp:sp>
    <dsp:sp modelId="{453BA6B4-4676-4E16-94EF-DD736826D5CD}">
      <dsp:nvSpPr>
        <dsp:cNvPr id="0" name=""/>
        <dsp:cNvSpPr/>
      </dsp:nvSpPr>
      <dsp:spPr>
        <a:xfrm>
          <a:off x="0" y="1550"/>
          <a:ext cx="3341171" cy="12297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Информация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60029" y="61579"/>
        <a:ext cx="3221113" cy="1109648"/>
      </dsp:txXfrm>
    </dsp:sp>
    <dsp:sp modelId="{EC8E92A8-C5D2-4881-B93C-AED9F02F985A}">
      <dsp:nvSpPr>
        <dsp:cNvPr id="0" name=""/>
        <dsp:cNvSpPr/>
      </dsp:nvSpPr>
      <dsp:spPr>
        <a:xfrm>
          <a:off x="3341171" y="1407240"/>
          <a:ext cx="5011756" cy="1229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Государственные программы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Частные инвестиции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Гранты</a:t>
          </a:r>
          <a:endParaRPr lang="ru-RU" sz="2000" kern="1200" dirty="0"/>
        </a:p>
      </dsp:txBody>
      <dsp:txXfrm>
        <a:off x="3341171" y="1560953"/>
        <a:ext cx="4550616" cy="922280"/>
      </dsp:txXfrm>
    </dsp:sp>
    <dsp:sp modelId="{E8A0532A-DEF3-427A-8FD4-E2023E217A74}">
      <dsp:nvSpPr>
        <dsp:cNvPr id="0" name=""/>
        <dsp:cNvSpPr/>
      </dsp:nvSpPr>
      <dsp:spPr>
        <a:xfrm>
          <a:off x="0" y="1354227"/>
          <a:ext cx="3341171" cy="12297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Инвестиции 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60029" y="1414256"/>
        <a:ext cx="3221113" cy="1109648"/>
      </dsp:txXfrm>
    </dsp:sp>
    <dsp:sp modelId="{4B3CF327-862B-4ACB-B53F-32EA3A61D6AE}">
      <dsp:nvSpPr>
        <dsp:cNvPr id="0" name=""/>
        <dsp:cNvSpPr/>
      </dsp:nvSpPr>
      <dsp:spPr>
        <a:xfrm>
          <a:off x="3341171" y="2813311"/>
          <a:ext cx="5011756" cy="1229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Госорганы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Международные партнеры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Бизнес-сообщество</a:t>
          </a:r>
          <a:endParaRPr lang="ru-RU" sz="2000" kern="1200" dirty="0"/>
        </a:p>
      </dsp:txBody>
      <dsp:txXfrm>
        <a:off x="3341171" y="2967024"/>
        <a:ext cx="4550616" cy="922280"/>
      </dsp:txXfrm>
    </dsp:sp>
    <dsp:sp modelId="{6EB8CF23-33E4-43BD-B491-C9F5876113A1}">
      <dsp:nvSpPr>
        <dsp:cNvPr id="0" name=""/>
        <dsp:cNvSpPr/>
      </dsp:nvSpPr>
      <dsp:spPr>
        <a:xfrm>
          <a:off x="0" y="2706904"/>
          <a:ext cx="3341171" cy="12297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Деловые контакты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60029" y="2766933"/>
        <a:ext cx="3221113" cy="1109648"/>
      </dsp:txXfrm>
    </dsp:sp>
    <dsp:sp modelId="{0120C1EA-7359-4EEB-8302-ADCDF3624CFA}">
      <dsp:nvSpPr>
        <dsp:cNvPr id="0" name=""/>
        <dsp:cNvSpPr/>
      </dsp:nvSpPr>
      <dsp:spPr>
        <a:xfrm>
          <a:off x="3341171" y="4059582"/>
          <a:ext cx="5011756" cy="1229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Проекты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Технологии</a:t>
          </a:r>
          <a:endParaRPr lang="ru-RU" sz="2000" kern="1200" dirty="0"/>
        </a:p>
      </dsp:txBody>
      <dsp:txXfrm>
        <a:off x="3341171" y="4213295"/>
        <a:ext cx="4550616" cy="922280"/>
      </dsp:txXfrm>
    </dsp:sp>
    <dsp:sp modelId="{DD09AB21-C84D-49AF-8B79-6EC7E0E111B3}">
      <dsp:nvSpPr>
        <dsp:cNvPr id="0" name=""/>
        <dsp:cNvSpPr/>
      </dsp:nvSpPr>
      <dsp:spPr>
        <a:xfrm>
          <a:off x="0" y="4059582"/>
          <a:ext cx="3341171" cy="12297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Идеи 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60029" y="4119611"/>
        <a:ext cx="3221113" cy="1109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DED66-2568-4FE0-942C-DC01DE016D2E}">
      <dsp:nvSpPr>
        <dsp:cNvPr id="0" name=""/>
        <dsp:cNvSpPr/>
      </dsp:nvSpPr>
      <dsp:spPr>
        <a:xfrm>
          <a:off x="0" y="2952336"/>
          <a:ext cx="4011990" cy="2407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Трансформация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деятельности</a:t>
          </a:r>
          <a:endParaRPr lang="ru-RU" sz="3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Приведение деятельности в полное соответствие стандартам и нормам Шариата</a:t>
          </a:r>
          <a:endParaRPr lang="ru-RU" sz="2000" kern="1200" dirty="0"/>
        </a:p>
      </dsp:txBody>
      <dsp:txXfrm>
        <a:off x="0" y="2952336"/>
        <a:ext cx="4011990" cy="2407194"/>
      </dsp:txXfrm>
    </dsp:sp>
    <dsp:sp modelId="{B74A6FB8-3C33-4918-9F63-42B95FB94F73}">
      <dsp:nvSpPr>
        <dsp:cNvPr id="0" name=""/>
        <dsp:cNvSpPr/>
      </dsp:nvSpPr>
      <dsp:spPr>
        <a:xfrm>
          <a:off x="0" y="144007"/>
          <a:ext cx="4011990" cy="2407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Консультация   Шариатского Совета</a:t>
          </a:r>
          <a:endParaRPr lang="ru-RU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Заключения для НБКР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Заключения для инвесторов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Заключения для третьих лиц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0" y="144007"/>
        <a:ext cx="4011990" cy="2407194"/>
      </dsp:txXfrm>
    </dsp:sp>
    <dsp:sp modelId="{2D6A039D-1C1B-4659-ABC3-5E62BA4ADACF}">
      <dsp:nvSpPr>
        <dsp:cNvPr id="0" name=""/>
        <dsp:cNvSpPr/>
      </dsp:nvSpPr>
      <dsp:spPr>
        <a:xfrm>
          <a:off x="4415246" y="3326069"/>
          <a:ext cx="4011990" cy="2407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Новые рынки </a:t>
          </a:r>
          <a:endParaRPr lang="ru-RU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Выход на внутренний рынок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Выход на внешний рынок</a:t>
          </a:r>
          <a:endParaRPr lang="ru-RU" sz="2000" kern="1200" dirty="0"/>
        </a:p>
      </dsp:txBody>
      <dsp:txXfrm>
        <a:off x="4415246" y="3326069"/>
        <a:ext cx="4011990" cy="2407194"/>
      </dsp:txXfrm>
    </dsp:sp>
    <dsp:sp modelId="{4E62B36F-9EF2-4558-8307-6CCD31B870D6}">
      <dsp:nvSpPr>
        <dsp:cNvPr id="0" name=""/>
        <dsp:cNvSpPr/>
      </dsp:nvSpPr>
      <dsp:spPr>
        <a:xfrm>
          <a:off x="4415246" y="432044"/>
          <a:ext cx="4011990" cy="2407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perspectiveHeroicExtremeRightFacing" zoom="82000">
            <a:rot lat="21300000" lon="20700000" rev="180000"/>
          </a:camera>
          <a:lightRig rig="morning" dir="t">
            <a:rot lat="0" lon="0" rev="20400000"/>
          </a:lightRig>
        </a:scene3d>
        <a:sp3d extrusionH="190500" prstMaterial="matte">
          <a:bevelT w="120650" h="38100" prst="hardEdge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Тренинги </a:t>
          </a:r>
          <a:endParaRPr lang="ru-RU" sz="3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Бизнес планирование, управление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Финансовая грамотность и т.д.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4415246" y="432044"/>
        <a:ext cx="4011990" cy="240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51389-93C9-4157-A7DA-DFA06ACE8EB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40465-8F4A-4D6C-8D0F-C741E35C4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8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DD6909"/>
                </a:solidFill>
                <a:latin typeface="Arial Narrow" pitchFamily="34" charset="0"/>
              </a:rPr>
              <a:t>Шариатский Совет AIEFID </a:t>
            </a:r>
            <a:r>
              <a:rPr lang="ru-RU" dirty="0" smtClean="0">
                <a:latin typeface="Arial Narrow" pitchFamily="34" charset="0"/>
              </a:rPr>
              <a:t>действует в соответствии с Положением «Об операциях, осуществляемых </a:t>
            </a:r>
            <a:r>
              <a:rPr lang="ru-RU" dirty="0" err="1" smtClean="0">
                <a:latin typeface="Arial Narrow" pitchFamily="34" charset="0"/>
              </a:rPr>
              <a:t>микрофинансовыми</a:t>
            </a:r>
            <a:r>
              <a:rPr lang="ru-RU" dirty="0" smtClean="0">
                <a:latin typeface="Arial Narrow" pitchFamily="34" charset="0"/>
              </a:rPr>
              <a:t> организациями и кредитными союзами в соответствии с исламскими принципами банковского дела и финансирования » утвержденного Постановлением Правления Национального Банка Кыргызской Республики № 60/8 от 26.10.2011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40465-8F4A-4D6C-8D0F-C741E35C46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3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27719676"/>
              </p:ext>
            </p:extLst>
          </p:nvPr>
        </p:nvGraphicFramePr>
        <p:xfrm>
          <a:off x="611560" y="476672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92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2490" cy="9361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A89"/>
                </a:solidFill>
              </a:rPr>
              <a:t>Шариатский </a:t>
            </a:r>
            <a:r>
              <a:rPr lang="ru-RU" sz="3200" dirty="0" smtClean="0">
                <a:solidFill>
                  <a:srgbClr val="002A89"/>
                </a:solidFill>
              </a:rPr>
              <a:t>совет </a:t>
            </a:r>
            <a:r>
              <a:rPr lang="en-US" sz="3200" dirty="0" smtClean="0"/>
              <a:t>AIEFID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53988" y="1556792"/>
            <a:ext cx="7620000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 </a:t>
            </a:r>
            <a:r>
              <a:rPr lang="en-US" sz="2400" dirty="0" smtClean="0">
                <a:solidFill>
                  <a:srgbClr val="DD6909"/>
                </a:solidFill>
              </a:rPr>
              <a:t>AIEFID</a:t>
            </a:r>
            <a:r>
              <a:rPr lang="en-US" sz="2400" dirty="0" smtClean="0"/>
              <a:t> </a:t>
            </a:r>
            <a:r>
              <a:rPr lang="ru-RU" sz="2400" dirty="0" smtClean="0"/>
              <a:t>сформирован компетентный </a:t>
            </a:r>
            <a:r>
              <a:rPr lang="ru-RU" sz="2400" dirty="0"/>
              <a:t>и </a:t>
            </a:r>
            <a:r>
              <a:rPr lang="ru-RU" sz="2400" dirty="0" smtClean="0"/>
              <a:t>независимый </a:t>
            </a:r>
            <a:r>
              <a:rPr lang="ru-RU" sz="2400" dirty="0" smtClean="0">
                <a:solidFill>
                  <a:srgbClr val="DD6909"/>
                </a:solidFill>
              </a:rPr>
              <a:t>Шариатский Совет</a:t>
            </a:r>
            <a:r>
              <a:rPr lang="ru-RU" sz="2400" dirty="0" smtClean="0"/>
              <a:t>, </a:t>
            </a:r>
            <a:r>
              <a:rPr lang="ru-RU" sz="2400" dirty="0"/>
              <a:t>с привлечением авторитетных международно-признанных </a:t>
            </a:r>
            <a:r>
              <a:rPr lang="ru-RU" sz="2400" dirty="0" smtClean="0"/>
              <a:t>экспертов</a:t>
            </a:r>
          </a:p>
          <a:p>
            <a:endParaRPr lang="ru-RU" dirty="0"/>
          </a:p>
        </p:txBody>
      </p:sp>
      <p:pic>
        <p:nvPicPr>
          <p:cNvPr id="2050" name="Picture 2" descr="C:\Users\PC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99014"/>
            <a:ext cx="5976664" cy="2536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0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9"/>
          <p:cNvSpPr txBox="1">
            <a:spLocks/>
          </p:cNvSpPr>
          <p:nvPr/>
        </p:nvSpPr>
        <p:spPr>
          <a:xfrm>
            <a:off x="538436" y="2704108"/>
            <a:ext cx="8488436" cy="2021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1099781" y="1133614"/>
            <a:ext cx="7128792" cy="489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US" sz="1050" b="1" dirty="0" smtClean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Совета по развитию бизнеса и инвестициям при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Правительстве КР</a:t>
            </a:r>
            <a:endParaRPr lang="en-US" sz="22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/>
            <a:endParaRPr lang="en-US" sz="2200" b="1" dirty="0">
              <a:solidFill>
                <a:srgbClr val="0070C0"/>
              </a:solidFill>
              <a:latin typeface="+mn-lt"/>
            </a:endParaRPr>
          </a:p>
          <a:p>
            <a:pPr algn="l"/>
            <a:endParaRPr lang="en-US" sz="2400" b="1" dirty="0" smtClean="0">
              <a:solidFill>
                <a:srgbClr val="0070C0"/>
              </a:solidFill>
              <a:latin typeface="+mn-lt"/>
            </a:endParaRPr>
          </a:p>
          <a:p>
            <a:pPr algn="l"/>
            <a:endParaRPr lang="ru-RU" sz="900" b="1" dirty="0" smtClean="0">
              <a:solidFill>
                <a:srgbClr val="0070C0"/>
              </a:solidFill>
              <a:latin typeface="+mn-lt"/>
            </a:endParaRPr>
          </a:p>
          <a:p>
            <a:pPr algn="l"/>
            <a:endParaRPr lang="ru-RU" sz="2200" b="1" dirty="0" smtClean="0">
              <a:solidFill>
                <a:srgbClr val="A8875C"/>
              </a:solidFill>
              <a:latin typeface="+mn-lt"/>
            </a:endParaRPr>
          </a:p>
          <a:p>
            <a:pPr algn="l"/>
            <a:endParaRPr lang="ru-RU" sz="2200" b="1" dirty="0">
              <a:solidFill>
                <a:srgbClr val="A8875C"/>
              </a:solidFill>
              <a:latin typeface="+mn-lt"/>
            </a:endParaRPr>
          </a:p>
          <a:p>
            <a:pPr algn="l"/>
            <a:endParaRPr lang="ru-RU" sz="2200" b="1" dirty="0" smtClean="0">
              <a:solidFill>
                <a:srgbClr val="A8875C"/>
              </a:solidFill>
              <a:latin typeface="+mn-lt"/>
            </a:endParaRPr>
          </a:p>
          <a:p>
            <a:pPr algn="l"/>
            <a:endParaRPr lang="ru-RU" sz="2200" b="1" dirty="0" smtClean="0">
              <a:solidFill>
                <a:srgbClr val="A8875C"/>
              </a:solidFill>
              <a:latin typeface="+mn-lt"/>
            </a:endParaRPr>
          </a:p>
          <a:p>
            <a:pPr algn="l"/>
            <a:endParaRPr lang="ru-RU" sz="2200" b="1" dirty="0">
              <a:solidFill>
                <a:srgbClr val="A8875C"/>
              </a:solidFill>
              <a:latin typeface="+mn-lt"/>
            </a:endParaRPr>
          </a:p>
          <a:p>
            <a:pPr algn="l"/>
            <a:r>
              <a:rPr lang="ru-RU" sz="2200" b="1" dirty="0" smtClean="0">
                <a:solidFill>
                  <a:srgbClr val="A8875C"/>
                </a:solidFill>
                <a:latin typeface="+mn-lt"/>
              </a:rPr>
              <a:t>Торгово-промышленной палаты КР</a:t>
            </a:r>
            <a:endParaRPr lang="en-US" sz="2200" b="1" dirty="0" smtClean="0">
              <a:solidFill>
                <a:srgbClr val="A8875C"/>
              </a:solidFill>
              <a:latin typeface="+mn-lt"/>
            </a:endParaRPr>
          </a:p>
        </p:txBody>
      </p:sp>
      <p:pic>
        <p:nvPicPr>
          <p:cNvPr id="1027" name="Picture 3" descr="C:\Users\PC\Documents\t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98" y="469946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9"/>
          <p:cNvSpPr txBox="1">
            <a:spLocks/>
          </p:cNvSpPr>
          <p:nvPr/>
        </p:nvSpPr>
        <p:spPr>
          <a:xfrm>
            <a:off x="46559" y="260648"/>
            <a:ext cx="7765801" cy="1496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DD6909"/>
                </a:solidFill>
              </a:rPr>
              <a:t>AIEFID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2A89"/>
                </a:solidFill>
              </a:rPr>
              <a:t>ЯВЛЯЕТСЯ ЧЛЕНОМ</a:t>
            </a:r>
            <a:r>
              <a:rPr lang="en-US" sz="2800" b="1" dirty="0" smtClean="0">
                <a:solidFill>
                  <a:srgbClr val="002A89"/>
                </a:solidFill>
              </a:rPr>
              <a:t>:</a:t>
            </a:r>
            <a:r>
              <a:rPr lang="ru-RU" sz="2800" b="1" dirty="0" smtClean="0">
                <a:solidFill>
                  <a:srgbClr val="002A89"/>
                </a:solidFill>
              </a:rPr>
              <a:t> </a:t>
            </a:r>
          </a:p>
        </p:txBody>
      </p:sp>
      <p:pic>
        <p:nvPicPr>
          <p:cNvPr id="5123" name="Picture 3" descr="C:\Users\PC\Desktop\СРБ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8" y="2559777"/>
            <a:ext cx="2525650" cy="6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cuments\gerb_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04" y="2395499"/>
            <a:ext cx="980587" cy="980587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909" y="4509120"/>
            <a:ext cx="7772400" cy="17885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A89"/>
                </a:solidFill>
                <a:latin typeface="+mn-lt"/>
                <a:cs typeface="Microsoft Sans Serif" pitchFamily="34" charset="0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cs typeface="Microsoft Sans Serif" pitchFamily="34" charset="0"/>
              </a:rPr>
              <a:t> </a:t>
            </a:r>
            <a:r>
              <a:rPr lang="en-US" sz="2400" b="1" dirty="0" smtClean="0">
                <a:latin typeface="+mn-lt"/>
                <a:cs typeface="Microsoft Sans Serif" pitchFamily="34" charset="0"/>
              </a:rPr>
              <a:t>AIEFID</a:t>
            </a:r>
            <a:r>
              <a:rPr lang="ru-RU" sz="2400" b="1" dirty="0" smtClean="0">
                <a:latin typeface="+mn-lt"/>
                <a:cs typeface="Microsoft Sans Serif" pitchFamily="34" charset="0"/>
              </a:rPr>
              <a:t> </a:t>
            </a:r>
            <a:r>
              <a:rPr lang="ru-RU" sz="2400" b="1" cap="none" dirty="0" smtClean="0">
                <a:solidFill>
                  <a:srgbClr val="002A89"/>
                </a:solidFill>
                <a:latin typeface="+mn-lt"/>
                <a:cs typeface="Microsoft Sans Serif" pitchFamily="34" charset="0"/>
              </a:rPr>
              <a:t>выстроены взаимодействие с государственным сектором, в частности с Национальным банком КР, Министерством экономики КР и Госфиннадзором КР</a:t>
            </a:r>
            <a:endParaRPr lang="ru-RU" sz="2400" dirty="0">
              <a:solidFill>
                <a:srgbClr val="002A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6" name="Picture 4" descr="C:\Users\PC\Desktop\рукопожат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852936"/>
            <a:ext cx="3234137" cy="162204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C\Documents\gerb_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95" y="1161426"/>
            <a:ext cx="1567682" cy="156768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\Desktop\НБК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87870"/>
            <a:ext cx="2028348" cy="12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C\Desktop\logo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87871"/>
            <a:ext cx="1415269" cy="14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9"/>
          <p:cNvSpPr txBox="1">
            <a:spLocks/>
          </p:cNvSpPr>
          <p:nvPr/>
        </p:nvSpPr>
        <p:spPr>
          <a:xfrm>
            <a:off x="198959" y="413048"/>
            <a:ext cx="7765801" cy="1496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A89"/>
                </a:solidFill>
              </a:rPr>
              <a:t>СОТРУДНИЧЕСТВО </a:t>
            </a:r>
            <a:r>
              <a:rPr lang="en-US" sz="3600" b="1" dirty="0" smtClean="0">
                <a:solidFill>
                  <a:srgbClr val="DD6909"/>
                </a:solidFill>
              </a:rPr>
              <a:t>AIEFID</a:t>
            </a:r>
            <a:r>
              <a:rPr lang="en-US" sz="2800" b="1" dirty="0" smtClean="0">
                <a:solidFill>
                  <a:srgbClr val="002A89"/>
                </a:solidFill>
              </a:rPr>
              <a:t>:</a:t>
            </a:r>
            <a:r>
              <a:rPr lang="ru-RU" sz="2800" b="1" dirty="0" smtClean="0">
                <a:solidFill>
                  <a:srgbClr val="002A8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13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555496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A89"/>
                </a:solidFill>
              </a:rPr>
              <a:t>Что дает </a:t>
            </a:r>
            <a:r>
              <a:rPr lang="ru-RU" sz="3200" dirty="0" smtClean="0">
                <a:solidFill>
                  <a:srgbClr val="FF6600"/>
                </a:solidFill>
              </a:rPr>
              <a:t>членство</a:t>
            </a:r>
            <a:r>
              <a:rPr lang="ru-RU" sz="3200" dirty="0" smtClean="0">
                <a:solidFill>
                  <a:srgbClr val="002A89"/>
                </a:solidFill>
              </a:rPr>
              <a:t> в </a:t>
            </a:r>
            <a:r>
              <a:rPr lang="en-US" sz="3200" dirty="0" smtClean="0"/>
              <a:t>AIEFID</a:t>
            </a:r>
            <a:r>
              <a:rPr lang="en-US" sz="3200" dirty="0" smtClean="0">
                <a:solidFill>
                  <a:srgbClr val="002A89"/>
                </a:solidFill>
              </a:rPr>
              <a:t>?</a:t>
            </a:r>
            <a:endParaRPr lang="ru-RU" sz="3200" dirty="0">
              <a:solidFill>
                <a:srgbClr val="002A89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468237"/>
              </p:ext>
            </p:extLst>
          </p:nvPr>
        </p:nvGraphicFramePr>
        <p:xfrm>
          <a:off x="-412792" y="1335769"/>
          <a:ext cx="8352928" cy="529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4715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41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504056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A89"/>
                </a:solidFill>
              </a:rPr>
              <a:t>Информация</a:t>
            </a:r>
            <a:endParaRPr lang="ru-RU" sz="4000" dirty="0">
              <a:solidFill>
                <a:srgbClr val="DD69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5133144" cy="34563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DD6909"/>
                </a:solidFill>
              </a:rPr>
              <a:t>Финансовые стандарты Шариата AAOIFI </a:t>
            </a:r>
            <a:r>
              <a:rPr lang="ru-RU" sz="2400" dirty="0"/>
              <a:t>разрабатываются и выпускаются Организацией Бухгалтерского Учета и Аудита для Исламских Финансовых Институтов (Бахрейн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1026" name="Picture 2" descr="C:\Users\PC\Desktop\aaoifi standa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636912"/>
            <a:ext cx="4087125" cy="3867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4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747" y="188640"/>
            <a:ext cx="5454489" cy="1044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 smtClean="0">
                <a:solidFill>
                  <a:srgbClr val="DD6909"/>
                </a:solidFill>
                <a:latin typeface="+mn-lt"/>
              </a:rPr>
              <a:t>Международные и национальные стандарты «Халал»</a:t>
            </a:r>
            <a:endParaRPr lang="ru-RU" sz="2800" b="1" cap="none" dirty="0">
              <a:solidFill>
                <a:srgbClr val="DD6909"/>
              </a:solidFill>
              <a:latin typeface="+mn-lt"/>
            </a:endParaRPr>
          </a:p>
        </p:txBody>
      </p:sp>
      <p:pic>
        <p:nvPicPr>
          <p:cNvPr id="2050" name="Picture 2" descr="C:\Users\PC\Desktop\post-8-12562286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89" y="4155973"/>
            <a:ext cx="2125923" cy="2125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ocuments\gerb_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65" y="4462705"/>
            <a:ext cx="1512461" cy="15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esktop\logo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509120"/>
            <a:ext cx="1439631" cy="14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ownloads\Halal__Malays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398"/>
            <a:ext cx="2197390" cy="22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57_smiic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76610"/>
            <a:ext cx="3537620" cy="17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1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548680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A89"/>
                </a:solidFill>
              </a:rPr>
              <a:t>Инвестиции</a:t>
            </a:r>
            <a:endParaRPr lang="ru-RU" sz="4000" dirty="0">
              <a:solidFill>
                <a:srgbClr val="DD6909"/>
              </a:solidFill>
            </a:endParaRPr>
          </a:p>
        </p:txBody>
      </p:sp>
      <p:pic>
        <p:nvPicPr>
          <p:cNvPr id="1026" name="Picture 2" descr="C:\Users\PC\Desktop\g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5549900" cy="351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581128"/>
            <a:ext cx="6333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Государственные программы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Частные инвестиции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Гранты</a:t>
            </a:r>
            <a:endParaRPr lang="ru-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85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28792" cy="82801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A89"/>
                </a:solidFill>
              </a:rPr>
              <a:t>Деловые контакты</a:t>
            </a:r>
            <a:endParaRPr lang="ru-RU" sz="4000" dirty="0">
              <a:solidFill>
                <a:srgbClr val="002A8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8280920" cy="1800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>
                <a:solidFill>
                  <a:srgbClr val="002A89"/>
                </a:solidFill>
              </a:rPr>
              <a:t>Р</a:t>
            </a:r>
            <a:r>
              <a:rPr lang="ru-RU" sz="2400" dirty="0" smtClean="0">
                <a:solidFill>
                  <a:srgbClr val="002A89"/>
                </a:solidFill>
              </a:rPr>
              <a:t>асширение </a:t>
            </a:r>
            <a:r>
              <a:rPr lang="ru-RU" sz="2400" dirty="0">
                <a:solidFill>
                  <a:srgbClr val="002A89"/>
                </a:solidFill>
              </a:rPr>
              <a:t>деловых контактов и укрепление тесного сотрудничества  как с государственными органами, международными партнерами </a:t>
            </a:r>
            <a:r>
              <a:rPr lang="ru-RU" sz="2400" dirty="0">
                <a:solidFill>
                  <a:srgbClr val="DD6909"/>
                </a:solidFill>
              </a:rPr>
              <a:t>AIEFID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002A89"/>
                </a:solidFill>
              </a:rPr>
              <a:t>так и бизнес </a:t>
            </a:r>
            <a:r>
              <a:rPr lang="ru-RU" sz="2400" dirty="0" smtClean="0">
                <a:solidFill>
                  <a:srgbClr val="002A89"/>
                </a:solidFill>
              </a:rPr>
              <a:t>сообществом</a:t>
            </a:r>
            <a:endParaRPr lang="ru-RU" sz="2400" dirty="0">
              <a:solidFill>
                <a:srgbClr val="002A89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9" name="Picture 3" descr="C:\Users\PC\Desktop\net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478739" cy="2877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2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818656" cy="10476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идеи</a:t>
            </a:r>
            <a:endParaRPr lang="ru-RU" sz="4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941168"/>
            <a:ext cx="5544616" cy="1584176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Новые финансовые инструменты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Новые проекты</a:t>
            </a:r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Новые технологии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PC\Desktop\i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5123905" cy="3392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611330"/>
              </p:ext>
            </p:extLst>
          </p:nvPr>
        </p:nvGraphicFramePr>
        <p:xfrm>
          <a:off x="971600" y="1124744"/>
          <a:ext cx="8427237" cy="585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27584" y="260648"/>
            <a:ext cx="555496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A89"/>
                </a:solidFill>
              </a:rPr>
              <a:t>ВОЗМОЖНОСТИ в </a:t>
            </a:r>
            <a:r>
              <a:rPr lang="en-US" sz="3200" dirty="0" smtClean="0"/>
              <a:t>AIEFID</a:t>
            </a:r>
            <a:r>
              <a:rPr lang="en-US" sz="3200" dirty="0" smtClean="0">
                <a:solidFill>
                  <a:srgbClr val="002A89"/>
                </a:solidFill>
              </a:rPr>
              <a:t>?</a:t>
            </a:r>
            <a:endParaRPr lang="ru-RU" sz="3200" dirty="0">
              <a:solidFill>
                <a:srgbClr val="002A89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8129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60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15200" cy="903630"/>
          </a:xfrm>
        </p:spPr>
        <p:txBody>
          <a:bodyPr>
            <a:normAutofit/>
          </a:bodyPr>
          <a:lstStyle/>
          <a:p>
            <a:pPr algn="ctr"/>
            <a:r>
              <a:rPr lang="ru-RU" sz="2500" dirty="0"/>
              <a:t>Исламская экономика, банкинг и финансы </a:t>
            </a:r>
            <a:r>
              <a:rPr lang="ru-RU" sz="2500" dirty="0">
                <a:solidFill>
                  <a:srgbClr val="002A89"/>
                </a:solidFill>
              </a:rPr>
              <a:t>в Кыргызской </a:t>
            </a:r>
            <a:r>
              <a:rPr lang="ru-RU" sz="2500" dirty="0" smtClean="0">
                <a:solidFill>
                  <a:srgbClr val="002A89"/>
                </a:solidFill>
              </a:rPr>
              <a:t>Республике</a:t>
            </a:r>
            <a:endParaRPr lang="ru-RU" sz="2500" dirty="0">
              <a:solidFill>
                <a:srgbClr val="002A8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9080"/>
            <a:ext cx="8136904" cy="2520280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Кыргызская Республика является первым государством на </a:t>
            </a:r>
            <a:r>
              <a:rPr lang="ru-RU" sz="2200" dirty="0" smtClean="0"/>
              <a:t>пространстве СНГ, </a:t>
            </a:r>
            <a:r>
              <a:rPr lang="ru-RU" sz="2200" dirty="0"/>
              <a:t>которое ввело необходимые законодательные акты по внедрению и развитию </a:t>
            </a:r>
            <a:r>
              <a:rPr lang="ru-RU" sz="2200" dirty="0" smtClean="0">
                <a:solidFill>
                  <a:srgbClr val="DD6909"/>
                </a:solidFill>
              </a:rPr>
              <a:t>ИПФ</a:t>
            </a:r>
            <a:r>
              <a:rPr lang="ru-RU" sz="2200" dirty="0" smtClean="0"/>
              <a:t>. </a:t>
            </a:r>
            <a:r>
              <a:rPr lang="ru-RU" sz="2200" dirty="0"/>
              <a:t>Кыргызстан принял также Положения о  внедрении  </a:t>
            </a:r>
            <a:r>
              <a:rPr lang="ru-RU" sz="2200" dirty="0">
                <a:solidFill>
                  <a:srgbClr val="DD6909"/>
                </a:solidFill>
              </a:rPr>
              <a:t>Исламских ценных бумаг </a:t>
            </a:r>
            <a:r>
              <a:rPr lang="ru-RU" sz="2200" i="1" dirty="0">
                <a:solidFill>
                  <a:srgbClr val="DD6909"/>
                </a:solidFill>
              </a:rPr>
              <a:t>(сукук) </a:t>
            </a:r>
            <a:r>
              <a:rPr lang="ru-RU" sz="2200" dirty="0"/>
              <a:t>и </a:t>
            </a:r>
            <a:r>
              <a:rPr lang="ru-RU" sz="2200" dirty="0">
                <a:solidFill>
                  <a:srgbClr val="DD6909"/>
                </a:solidFill>
              </a:rPr>
              <a:t>Исламского страхования </a:t>
            </a:r>
            <a:r>
              <a:rPr lang="ru-RU" sz="2200" i="1" dirty="0">
                <a:solidFill>
                  <a:srgbClr val="DD6909"/>
                </a:solidFill>
              </a:rPr>
              <a:t>(</a:t>
            </a:r>
            <a:r>
              <a:rPr lang="ru-RU" sz="2200" i="1" dirty="0" err="1">
                <a:solidFill>
                  <a:srgbClr val="DD6909"/>
                </a:solidFill>
              </a:rPr>
              <a:t>такафул</a:t>
            </a:r>
            <a:r>
              <a:rPr lang="ru-RU" sz="2200" i="1" dirty="0" smtClean="0">
                <a:solidFill>
                  <a:srgbClr val="DD6909"/>
                </a:solidFill>
              </a:rPr>
              <a:t>)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PC\Desktop\Ж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464496" cy="275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8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3514"/>
            <a:ext cx="5791200" cy="793869"/>
          </a:xfrm>
        </p:spPr>
        <p:txBody>
          <a:bodyPr/>
          <a:lstStyle/>
          <a:p>
            <a:r>
              <a:rPr lang="ru-RU" dirty="0" smtClean="0">
                <a:solidFill>
                  <a:srgbClr val="002A89"/>
                </a:solidFill>
              </a:rPr>
              <a:t>консалтинг</a:t>
            </a:r>
            <a:endParaRPr lang="ru-RU" dirty="0">
              <a:solidFill>
                <a:srgbClr val="002A8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25144"/>
            <a:ext cx="7836024" cy="136815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>
                <a:solidFill>
                  <a:srgbClr val="002A89"/>
                </a:solidFill>
              </a:rPr>
              <a:t>Квалифицированные консультации в области </a:t>
            </a:r>
            <a:r>
              <a:rPr lang="ru-RU" sz="2800" dirty="0" smtClean="0">
                <a:solidFill>
                  <a:srgbClr val="DD6909"/>
                </a:solidFill>
              </a:rPr>
              <a:t>исламских принципов финансирования</a:t>
            </a:r>
            <a:r>
              <a:rPr lang="ru-RU" sz="2800" dirty="0" smtClean="0"/>
              <a:t> и </a:t>
            </a:r>
            <a:r>
              <a:rPr lang="ru-RU" sz="2800" dirty="0" smtClean="0">
                <a:solidFill>
                  <a:srgbClr val="DD6909"/>
                </a:solidFill>
              </a:rPr>
              <a:t>исламской экономики</a:t>
            </a:r>
            <a:r>
              <a:rPr lang="ru-RU" sz="2800" dirty="0" smtClean="0"/>
              <a:t> в целом</a:t>
            </a:r>
            <a:endParaRPr lang="ru-RU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4383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User\Desktop\consulting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77327"/>
            <a:ext cx="4628344" cy="2750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904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5915000" cy="133206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002A89"/>
                </a:solidFill>
              </a:rPr>
              <a:t>Признание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DD6909"/>
                </a:solidFill>
              </a:rPr>
              <a:t>Шариатского </a:t>
            </a:r>
            <a:r>
              <a:rPr lang="ru-RU" dirty="0" smtClean="0">
                <a:solidFill>
                  <a:srgbClr val="DD6909"/>
                </a:solidFill>
              </a:rPr>
              <a:t>совета</a:t>
            </a:r>
            <a:endParaRPr lang="ru-RU" dirty="0">
              <a:solidFill>
                <a:srgbClr val="DD69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7620000" cy="147302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A89"/>
                </a:solidFill>
              </a:rPr>
              <a:t>В</a:t>
            </a:r>
            <a:r>
              <a:rPr lang="ru-RU" sz="2400" dirty="0" smtClean="0">
                <a:solidFill>
                  <a:srgbClr val="002A89"/>
                </a:solidFill>
              </a:rPr>
              <a:t>озможность </a:t>
            </a:r>
            <a:r>
              <a:rPr lang="ru-RU" sz="2400" dirty="0">
                <a:solidFill>
                  <a:srgbClr val="002A89"/>
                </a:solidFill>
              </a:rPr>
              <a:t>при полном соответствии </a:t>
            </a:r>
            <a:r>
              <a:rPr lang="ru-RU" sz="2400" dirty="0" smtClean="0">
                <a:solidFill>
                  <a:srgbClr val="002A89"/>
                </a:solidFill>
              </a:rPr>
              <a:t>деятельности </a:t>
            </a:r>
            <a:r>
              <a:rPr lang="ru-RU" sz="2400" dirty="0" smtClean="0">
                <a:solidFill>
                  <a:srgbClr val="DD6909"/>
                </a:solidFill>
              </a:rPr>
              <a:t>стандартам и нормам Шариата</a:t>
            </a:r>
            <a:r>
              <a:rPr lang="ru-RU" sz="2400" dirty="0" smtClean="0">
                <a:solidFill>
                  <a:srgbClr val="C45D08"/>
                </a:solidFill>
              </a:rPr>
              <a:t> </a:t>
            </a:r>
            <a:r>
              <a:rPr lang="ru-RU" sz="2400" dirty="0" smtClean="0">
                <a:solidFill>
                  <a:srgbClr val="002A89"/>
                </a:solidFill>
              </a:rPr>
              <a:t>получить признание </a:t>
            </a:r>
            <a:r>
              <a:rPr lang="ru-RU" sz="2400" dirty="0">
                <a:solidFill>
                  <a:srgbClr val="DD6909"/>
                </a:solidFill>
              </a:rPr>
              <a:t>Шариатского Совета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50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Users\User\Desktop\sharia 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663">
            <a:off x="3172349" y="1671666"/>
            <a:ext cx="2553071" cy="2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7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791200" cy="756002"/>
          </a:xfrm>
        </p:spPr>
        <p:txBody>
          <a:bodyPr/>
          <a:lstStyle/>
          <a:p>
            <a:r>
              <a:rPr lang="ru-RU" dirty="0" smtClean="0">
                <a:solidFill>
                  <a:srgbClr val="002A89"/>
                </a:solidFill>
              </a:rPr>
              <a:t>тренинги</a:t>
            </a:r>
            <a:endParaRPr lang="ru-RU" dirty="0">
              <a:solidFill>
                <a:srgbClr val="002A8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68" y="5290104"/>
            <a:ext cx="7920880" cy="14812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dirty="0" smtClean="0">
                <a:solidFill>
                  <a:srgbClr val="002A89"/>
                </a:solidFill>
              </a:rPr>
              <a:t>Профессиональные тренинги помогут </a:t>
            </a:r>
            <a:r>
              <a:rPr lang="ru-RU" sz="2600" dirty="0">
                <a:solidFill>
                  <a:srgbClr val="002A89"/>
                </a:solidFill>
              </a:rPr>
              <a:t>повысить уровень </a:t>
            </a:r>
            <a:r>
              <a:rPr lang="ru-RU" sz="2600" dirty="0" smtClean="0">
                <a:solidFill>
                  <a:srgbClr val="002A89"/>
                </a:solidFill>
              </a:rPr>
              <a:t>знаний </a:t>
            </a:r>
            <a:r>
              <a:rPr lang="ru-RU" sz="2600" dirty="0">
                <a:solidFill>
                  <a:srgbClr val="002A89"/>
                </a:solidFill>
              </a:rPr>
              <a:t>или квалификацию как в своей отрасли, так и в другой интересующей </a:t>
            </a:r>
            <a:r>
              <a:rPr lang="ru-RU" sz="2600" dirty="0" smtClean="0">
                <a:solidFill>
                  <a:srgbClr val="002A89"/>
                </a:solidFill>
              </a:rPr>
              <a:t>отрасли</a:t>
            </a:r>
            <a:endParaRPr lang="ru-RU" sz="2600" dirty="0">
              <a:solidFill>
                <a:srgbClr val="002A89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9" name="Picture 7" descr="C:\Users\PC\Desktop\busi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226885"/>
            <a:ext cx="332221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C\Desktop\l_58f4721d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328352"/>
            <a:ext cx="367937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C\Desktop\financ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82" y="1327473"/>
            <a:ext cx="3759359" cy="233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79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1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47048" cy="13320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A89"/>
                </a:solidFill>
              </a:rPr>
              <a:t>Трансформация деятельности</a:t>
            </a:r>
            <a:endParaRPr lang="ru-RU" dirty="0">
              <a:solidFill>
                <a:srgbClr val="002A8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75207"/>
            <a:ext cx="7931224" cy="175013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A89"/>
                </a:solidFill>
              </a:rPr>
              <a:t>В рамках работы </a:t>
            </a:r>
            <a:r>
              <a:rPr lang="en-US" sz="2400" dirty="0" smtClean="0">
                <a:solidFill>
                  <a:srgbClr val="DD6909"/>
                </a:solidFill>
              </a:rPr>
              <a:t>AIEFID</a:t>
            </a:r>
            <a:r>
              <a:rPr lang="en-US" sz="2400" dirty="0" smtClean="0"/>
              <a:t> </a:t>
            </a:r>
            <a:r>
              <a:rPr lang="ru-RU" sz="2400" dirty="0" smtClean="0"/>
              <a:t>имеется возможность </a:t>
            </a:r>
            <a:r>
              <a:rPr lang="ru-RU" sz="2400" dirty="0">
                <a:solidFill>
                  <a:srgbClr val="002A89"/>
                </a:solidFill>
              </a:rPr>
              <a:t>приведения своей деятельности в полное соответствие со </a:t>
            </a:r>
            <a:r>
              <a:rPr lang="ru-RU" sz="2400" dirty="0">
                <a:solidFill>
                  <a:srgbClr val="DD6909"/>
                </a:solidFill>
              </a:rPr>
              <a:t>стандартами и нормами Шариата</a:t>
            </a:r>
            <a:endParaRPr lang="ru-RU" dirty="0">
              <a:solidFill>
                <a:srgbClr val="DD6909"/>
              </a:solidFill>
            </a:endParaRPr>
          </a:p>
        </p:txBody>
      </p:sp>
      <p:pic>
        <p:nvPicPr>
          <p:cNvPr id="5123" name="Picture 3" descr="C:\Users\PC\Desktop\бизнес паз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5" y="1556792"/>
            <a:ext cx="6552728" cy="3218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73216"/>
            <a:ext cx="76200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Выход на внешний и внутренний рынок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89373"/>
            <a:ext cx="5400600" cy="75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A89"/>
                </a:solidFill>
              </a:rPr>
              <a:t>Новые рынки</a:t>
            </a:r>
            <a:endParaRPr lang="ru-RU" dirty="0">
              <a:solidFill>
                <a:srgbClr val="002A89"/>
              </a:solidFill>
            </a:endParaRPr>
          </a:p>
        </p:txBody>
      </p:sp>
      <p:pic>
        <p:nvPicPr>
          <p:cNvPr id="3074" name="Picture 2" descr="C:\Users\PC\Desktop\ex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50222" cy="39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22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5791200" cy="759614"/>
          </a:xfrm>
        </p:spPr>
        <p:txBody>
          <a:bodyPr/>
          <a:lstStyle/>
          <a:p>
            <a:r>
              <a:rPr lang="ru-RU" dirty="0" smtClean="0">
                <a:solidFill>
                  <a:srgbClr val="002A89"/>
                </a:solidFill>
              </a:rPr>
              <a:t>Сайт</a:t>
            </a:r>
            <a:r>
              <a:rPr lang="ru-RU" dirty="0" smtClean="0"/>
              <a:t> </a:t>
            </a:r>
            <a:r>
              <a:rPr lang="en-US" dirty="0" smtClean="0"/>
              <a:t>www.Aiefid.kg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092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1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7620000" cy="2160240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ЭТИЧЕСКИЕ ЦЕННОСТИ, </a:t>
            </a:r>
            <a:endParaRPr lang="ru-RU" dirty="0"/>
          </a:p>
          <a:p>
            <a:r>
              <a:rPr lang="ru-RU" i="1" dirty="0"/>
              <a:t>                       СОВРЕМЕННЫЕ ТЕХНОЛОГИИ,          </a:t>
            </a:r>
            <a:endParaRPr lang="ru-RU" dirty="0"/>
          </a:p>
          <a:p>
            <a:r>
              <a:rPr lang="ru-RU" i="1" dirty="0"/>
              <a:t>                                     ИННОВАЦИОННЫЕ ПОДХОДЫ</a:t>
            </a:r>
            <a:endParaRPr lang="ru-RU" dirty="0"/>
          </a:p>
          <a:p>
            <a:r>
              <a:rPr lang="ru-RU" i="1" dirty="0"/>
              <a:t>                                                            </a:t>
            </a:r>
            <a:r>
              <a:rPr lang="ru-RU" i="1" dirty="0" smtClean="0">
                <a:solidFill>
                  <a:srgbClr val="DD6909"/>
                </a:solidFill>
              </a:rPr>
              <a:t>— </a:t>
            </a:r>
            <a:r>
              <a:rPr lang="ru-RU" i="1" dirty="0">
                <a:solidFill>
                  <a:srgbClr val="DD6909"/>
                </a:solidFill>
              </a:rPr>
              <a:t>ЕСТЬ КЛЮЧ К УСПЕХУ </a:t>
            </a:r>
            <a:endParaRPr lang="ru-RU" dirty="0">
              <a:solidFill>
                <a:srgbClr val="DD6909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4384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41299"/>
            <a:ext cx="5791200" cy="7596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A89"/>
                </a:solidFill>
              </a:rPr>
              <a:t>Философия </a:t>
            </a:r>
            <a:r>
              <a:rPr lang="en-US" dirty="0" err="1" smtClean="0"/>
              <a:t>Aiefid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34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632848" cy="1296144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048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0" y="188640"/>
            <a:ext cx="8784976" cy="975638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DD6909"/>
                </a:solidFill>
              </a:rPr>
              <a:t>Центрально</a:t>
            </a:r>
            <a:r>
              <a:rPr lang="en-US" sz="2600" dirty="0">
                <a:solidFill>
                  <a:srgbClr val="DD6909"/>
                </a:solidFill>
              </a:rPr>
              <a:t>-</a:t>
            </a:r>
            <a:r>
              <a:rPr lang="ru-RU" sz="2600" dirty="0" smtClean="0">
                <a:solidFill>
                  <a:srgbClr val="DD6909"/>
                </a:solidFill>
              </a:rPr>
              <a:t>азиатский центр </a:t>
            </a:r>
            <a:r>
              <a:rPr lang="ru-RU" sz="2600" dirty="0">
                <a:solidFill>
                  <a:srgbClr val="DD6909"/>
                </a:solidFill>
              </a:rPr>
              <a:t>индустрии Исламских финансовых услуг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263528"/>
            <a:ext cx="8424936" cy="2664295"/>
          </a:xfrm>
        </p:spPr>
        <p:txBody>
          <a:bodyPr/>
          <a:lstStyle/>
          <a:p>
            <a:pPr algn="ctr"/>
            <a:r>
              <a:rPr lang="ru-RU" dirty="0"/>
              <a:t>Правительством Кыргызской Республики  было издано Постановление «О внедрении </a:t>
            </a:r>
            <a:r>
              <a:rPr lang="ru-RU" dirty="0" smtClean="0"/>
              <a:t>индустрии </a:t>
            </a:r>
            <a:r>
              <a:rPr lang="ru-RU" dirty="0"/>
              <a:t>Исламских финансовых услуг  в Кыргызской Республике» от 2 июля 2008 года № 361. </a:t>
            </a:r>
            <a:r>
              <a:rPr lang="ru-RU" dirty="0" smtClean="0"/>
              <a:t>Министерством </a:t>
            </a:r>
            <a:r>
              <a:rPr lang="ru-RU" dirty="0"/>
              <a:t>Экономики </a:t>
            </a:r>
            <a:r>
              <a:rPr lang="ru-RU" dirty="0" smtClean="0"/>
              <a:t>КР</a:t>
            </a:r>
            <a:r>
              <a:rPr lang="en-US" dirty="0" smtClean="0"/>
              <a:t> </a:t>
            </a:r>
            <a:r>
              <a:rPr lang="ru-RU" dirty="0" smtClean="0"/>
              <a:t>разработан </a:t>
            </a:r>
            <a:r>
              <a:rPr lang="ru-RU" dirty="0"/>
              <a:t>и утвержден План мероприятий по формированию и становлению в Кыргызской Республике </a:t>
            </a:r>
            <a:r>
              <a:rPr lang="ru-RU" dirty="0" smtClean="0">
                <a:solidFill>
                  <a:srgbClr val="DD6909"/>
                </a:solidFill>
              </a:rPr>
              <a:t>Центрально</a:t>
            </a:r>
            <a:r>
              <a:rPr lang="en-US" dirty="0" smtClean="0">
                <a:solidFill>
                  <a:srgbClr val="DD6909"/>
                </a:solidFill>
              </a:rPr>
              <a:t>-</a:t>
            </a:r>
            <a:r>
              <a:rPr lang="ru-RU" dirty="0" smtClean="0">
                <a:solidFill>
                  <a:srgbClr val="DD6909"/>
                </a:solidFill>
              </a:rPr>
              <a:t>азиатского </a:t>
            </a:r>
            <a:r>
              <a:rPr lang="ru-RU" dirty="0">
                <a:solidFill>
                  <a:srgbClr val="DD6909"/>
                </a:solidFill>
              </a:rPr>
              <a:t>центра индустрии Исламских финансовых </a:t>
            </a:r>
            <a:r>
              <a:rPr lang="ru-RU" dirty="0" smtClean="0">
                <a:solidFill>
                  <a:srgbClr val="DD6909"/>
                </a:solidFill>
              </a:rPr>
              <a:t>услуг</a:t>
            </a:r>
            <a:endParaRPr lang="ru-RU" dirty="0">
              <a:solidFill>
                <a:srgbClr val="DD6909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21" y="1164278"/>
            <a:ext cx="4780334" cy="3099250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00655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07491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«Расширение </a:t>
            </a:r>
            <a:r>
              <a:rPr lang="ru-RU" sz="2800" dirty="0"/>
              <a:t>и укрепление исламских принципов финансирования может стать одной из надежных опор нашей </a:t>
            </a:r>
            <a:r>
              <a:rPr lang="ru-RU" sz="2800" dirty="0" smtClean="0"/>
              <a:t>экономики»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66" y="2852936"/>
            <a:ext cx="164070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3395607"/>
            <a:ext cx="4824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i="1" dirty="0">
                <a:solidFill>
                  <a:srgbClr val="002A89"/>
                </a:solidFill>
              </a:rPr>
              <a:t>Первый вице-премьер-министр </a:t>
            </a:r>
            <a:r>
              <a:rPr lang="ru-RU" sz="2200" i="1" dirty="0" smtClean="0">
                <a:solidFill>
                  <a:srgbClr val="002A89"/>
                </a:solidFill>
              </a:rPr>
              <a:t>КР</a:t>
            </a:r>
          </a:p>
          <a:p>
            <a:pPr algn="r"/>
            <a:r>
              <a:rPr lang="ru-RU" sz="2200" i="1" dirty="0" smtClean="0">
                <a:solidFill>
                  <a:srgbClr val="002A89"/>
                </a:solidFill>
              </a:rPr>
              <a:t>Тайырбек </a:t>
            </a:r>
            <a:r>
              <a:rPr lang="ru-RU" sz="2200" i="1" dirty="0">
                <a:solidFill>
                  <a:srgbClr val="002A89"/>
                </a:solidFill>
              </a:rPr>
              <a:t>Сарпашев</a:t>
            </a:r>
          </a:p>
        </p:txBody>
      </p:sp>
    </p:spTree>
    <p:extLst>
      <p:ext uri="{BB962C8B-B14F-4D97-AF65-F5344CB8AC3E}">
        <p14:creationId xmlns:p14="http://schemas.microsoft.com/office/powerpoint/2010/main" val="169648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5791200" cy="1371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A89"/>
                </a:solidFill>
              </a:rPr>
              <a:t>ФАКТЫ В МИРЕ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941" y="1484784"/>
            <a:ext cx="7746395" cy="26845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/>
              <a:t>На конец 2013 г. мировые </a:t>
            </a:r>
            <a:r>
              <a:rPr lang="ru-RU" sz="2400" dirty="0">
                <a:solidFill>
                  <a:srgbClr val="DD6909"/>
                </a:solidFill>
              </a:rPr>
              <a:t>исламские активы </a:t>
            </a:r>
            <a:r>
              <a:rPr lang="ru-RU" sz="2400" dirty="0"/>
              <a:t>оценивались в </a:t>
            </a:r>
            <a:r>
              <a:rPr lang="ru-RU" sz="2800" dirty="0">
                <a:solidFill>
                  <a:srgbClr val="DD6909"/>
                </a:solidFill>
              </a:rPr>
              <a:t>1,8 трлн. д</a:t>
            </a:r>
            <a:r>
              <a:rPr lang="ru-RU" sz="2800" dirty="0" smtClean="0">
                <a:solidFill>
                  <a:srgbClr val="DD6909"/>
                </a:solidFill>
              </a:rPr>
              <a:t>олларов </a:t>
            </a:r>
            <a:r>
              <a:rPr lang="ru-RU" sz="2800" dirty="0" smtClean="0">
                <a:solidFill>
                  <a:srgbClr val="002A89"/>
                </a:solidFill>
              </a:rPr>
              <a:t>США</a:t>
            </a:r>
            <a:r>
              <a:rPr lang="ru-RU" sz="2400" dirty="0" smtClean="0"/>
              <a:t>. </a:t>
            </a:r>
            <a:r>
              <a:rPr lang="ru-RU" sz="2400" dirty="0"/>
              <a:t>Это почти </a:t>
            </a:r>
            <a:r>
              <a:rPr lang="ru-RU" sz="2800" dirty="0">
                <a:solidFill>
                  <a:srgbClr val="DD6909"/>
                </a:solidFill>
              </a:rPr>
              <a:t>16% рост</a:t>
            </a:r>
            <a:r>
              <a:rPr lang="ru-RU" sz="2400" dirty="0"/>
              <a:t>, по сравнению с позапрошлым годом, и сегодня </a:t>
            </a:r>
            <a:r>
              <a:rPr lang="ru-RU" sz="2400" dirty="0">
                <a:solidFill>
                  <a:srgbClr val="DD6909"/>
                </a:solidFill>
              </a:rPr>
              <a:t>исламские финансовые активы </a:t>
            </a:r>
            <a:r>
              <a:rPr lang="ru-RU" sz="2400" dirty="0"/>
              <a:t>составляют </a:t>
            </a:r>
            <a:r>
              <a:rPr lang="ru-RU" sz="2800" dirty="0">
                <a:solidFill>
                  <a:srgbClr val="DD6909"/>
                </a:solidFill>
              </a:rPr>
              <a:t>80% </a:t>
            </a:r>
            <a:r>
              <a:rPr lang="ru-RU" sz="2400" dirty="0">
                <a:solidFill>
                  <a:srgbClr val="002A89"/>
                </a:solidFill>
              </a:rPr>
              <a:t>всех мировых банковских операций</a:t>
            </a:r>
            <a:r>
              <a:rPr lang="ru-RU" sz="2800" dirty="0">
                <a:solidFill>
                  <a:srgbClr val="002A89"/>
                </a:solidFill>
              </a:rPr>
              <a:t> </a:t>
            </a:r>
            <a:endParaRPr lang="ru-RU" sz="2400" dirty="0">
              <a:solidFill>
                <a:srgbClr val="002A89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PC\Documents\islam econom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75923"/>
            <a:ext cx="4392488" cy="2928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3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ЛОГО aiefid РАЗМЕР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032448" cy="22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501008"/>
            <a:ext cx="727280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ОБЪЕДИНЯЙТЕСЬ – </a:t>
            </a:r>
            <a:r>
              <a:rPr lang="ru-RU" dirty="0" smtClean="0">
                <a:solidFill>
                  <a:srgbClr val="FF6600"/>
                </a:solidFill>
              </a:rPr>
              <a:t>БЛАГОЕ</a:t>
            </a:r>
            <a:r>
              <a:rPr lang="ru-RU" dirty="0" smtClean="0">
                <a:solidFill>
                  <a:srgbClr val="002060"/>
                </a:solidFill>
              </a:rPr>
              <a:t> В ОБЪЕДИНЕНИИ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3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 txBox="1">
            <a:spLocks/>
          </p:cNvSpPr>
          <p:nvPr/>
        </p:nvSpPr>
        <p:spPr>
          <a:xfrm>
            <a:off x="1172798" y="4497288"/>
            <a:ext cx="7272808" cy="1819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500" b="1" dirty="0" smtClean="0">
                <a:solidFill>
                  <a:srgbClr val="002A89"/>
                </a:solidFill>
                <a:latin typeface="+mn-lt"/>
              </a:rPr>
              <a:t>Объединение и координация вопросов взаимодействия компаний и предприятий, заинтересованных в развитии </a:t>
            </a:r>
            <a:r>
              <a:rPr lang="ru-RU" sz="2500" b="1" dirty="0" smtClean="0">
                <a:solidFill>
                  <a:srgbClr val="DD6909"/>
                </a:solidFill>
                <a:latin typeface="+mn-lt"/>
              </a:rPr>
              <a:t>Исламской экономики, финансов и индустрии </a:t>
            </a:r>
            <a:r>
              <a:rPr lang="ru-RU" sz="2500" b="1" dirty="0" smtClean="0">
                <a:solidFill>
                  <a:srgbClr val="002A89"/>
                </a:solidFill>
                <a:latin typeface="+mn-lt"/>
              </a:rPr>
              <a:t>в Кыргызской Республике.</a:t>
            </a:r>
            <a:endParaRPr lang="ru-RU" sz="2500" b="1" dirty="0">
              <a:solidFill>
                <a:srgbClr val="002A89"/>
              </a:solidFill>
              <a:latin typeface="+mn-lt"/>
            </a:endParaRPr>
          </a:p>
        </p:txBody>
      </p:sp>
      <p:pic>
        <p:nvPicPr>
          <p:cNvPr id="5" name="Picture 2" descr="C:\Users\PC\Documents\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494548" cy="3274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850" y="500608"/>
            <a:ext cx="4440403" cy="634752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rgbClr val="002A89"/>
                </a:solidFill>
              </a:rPr>
              <a:t>Цель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DD6909"/>
                </a:solidFill>
              </a:rPr>
              <a:t>AIEFID</a:t>
            </a:r>
            <a:r>
              <a:rPr lang="en-US" sz="3600" b="1" dirty="0">
                <a:solidFill>
                  <a:srgbClr val="002A89"/>
                </a:solidFill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9815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5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41" y="476672"/>
            <a:ext cx="4028725" cy="1224136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002A89"/>
                </a:solidFill>
              </a:rPr>
              <a:t>Задачи</a:t>
            </a:r>
            <a:r>
              <a:rPr lang="ru-RU" sz="3300" b="1" dirty="0">
                <a:solidFill>
                  <a:srgbClr val="0070C0"/>
                </a:solidFill>
              </a:rPr>
              <a:t> </a:t>
            </a:r>
            <a:r>
              <a:rPr lang="en-US" sz="3300" b="1" dirty="0">
                <a:solidFill>
                  <a:srgbClr val="DD6909"/>
                </a:solidFill>
              </a:rPr>
              <a:t>AIEFID</a:t>
            </a:r>
            <a:r>
              <a:rPr lang="ru-RU" sz="3300" b="1" dirty="0">
                <a:solidFill>
                  <a:srgbClr val="002A89"/>
                </a:solidFill>
              </a:rPr>
              <a:t>:</a:t>
            </a:r>
            <a:r>
              <a:rPr lang="ru-RU" sz="3300" b="1" dirty="0">
                <a:solidFill>
                  <a:srgbClr val="0070C0"/>
                </a:solidFill>
              </a:rPr>
              <a:t/>
            </a:r>
            <a:br>
              <a:rPr lang="ru-RU" sz="3300" b="1" dirty="0">
                <a:solidFill>
                  <a:srgbClr val="0070C0"/>
                </a:solidFill>
              </a:rPr>
            </a:br>
            <a:endParaRPr lang="ru-RU" sz="33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2029" y="1306513"/>
            <a:ext cx="8147248" cy="4858791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Clr>
                <a:srgbClr val="DD6909"/>
              </a:buClr>
              <a:buFont typeface="Arial" pitchFamily="34" charset="0"/>
              <a:buChar char="•"/>
            </a:pPr>
            <a:r>
              <a:rPr lang="ru-RU" dirty="0" smtClean="0"/>
              <a:t>представление и защита интересов членов </a:t>
            </a:r>
            <a:r>
              <a:rPr lang="en-US" dirty="0" smtClean="0">
                <a:solidFill>
                  <a:srgbClr val="FF6600"/>
                </a:solidFill>
              </a:rPr>
              <a:t>AIEFID</a:t>
            </a:r>
            <a:r>
              <a:rPr lang="ru-RU" dirty="0" smtClean="0"/>
              <a:t>;</a:t>
            </a:r>
          </a:p>
          <a:p>
            <a:pPr marL="342900" lvl="0" indent="-342900">
              <a:buClr>
                <a:srgbClr val="DD6909"/>
              </a:buClr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r>
              <a:rPr lang="ru-RU" dirty="0"/>
              <a:t>а</a:t>
            </a:r>
            <a:r>
              <a:rPr lang="ru-RU" dirty="0" smtClean="0"/>
              <a:t>ктивное участие </a:t>
            </a:r>
            <a:r>
              <a:rPr lang="ru-RU" dirty="0"/>
              <a:t>в разработке </a:t>
            </a:r>
            <a:r>
              <a:rPr lang="ru-RU" dirty="0" smtClean="0"/>
              <a:t>НПА НБКР и совершенствование законодательства </a:t>
            </a:r>
            <a:r>
              <a:rPr lang="ru-RU" dirty="0"/>
              <a:t>по </a:t>
            </a:r>
            <a:r>
              <a:rPr lang="ru-RU" dirty="0">
                <a:solidFill>
                  <a:srgbClr val="FF6600"/>
                </a:solidFill>
              </a:rPr>
              <a:t>И</a:t>
            </a:r>
            <a:r>
              <a:rPr lang="ru-RU" dirty="0" smtClean="0">
                <a:solidFill>
                  <a:srgbClr val="FF6600"/>
                </a:solidFill>
              </a:rPr>
              <a:t>сламской экономике,</a:t>
            </a:r>
            <a:r>
              <a:rPr lang="ru-RU" dirty="0" smtClean="0"/>
              <a:t> </a:t>
            </a:r>
            <a:r>
              <a:rPr lang="ru-RU" dirty="0">
                <a:solidFill>
                  <a:srgbClr val="FF6600"/>
                </a:solidFill>
              </a:rPr>
              <a:t>финансов, банкинга и халал </a:t>
            </a:r>
            <a:r>
              <a:rPr lang="ru-RU" dirty="0" smtClean="0">
                <a:solidFill>
                  <a:srgbClr val="FF6600"/>
                </a:solidFill>
              </a:rPr>
              <a:t>индустрии</a:t>
            </a:r>
            <a:r>
              <a:rPr lang="ru-RU" dirty="0" smtClean="0"/>
              <a:t>;</a:t>
            </a:r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r>
              <a:rPr lang="ru-RU" dirty="0"/>
              <a:t>т</a:t>
            </a:r>
            <a:r>
              <a:rPr lang="ru-RU" dirty="0" smtClean="0"/>
              <a:t>есное взаимодействие </a:t>
            </a:r>
            <a:r>
              <a:rPr lang="ru-RU" dirty="0"/>
              <a:t>с </a:t>
            </a:r>
            <a:r>
              <a:rPr lang="ru-RU" dirty="0" smtClean="0"/>
              <a:t>международными институтами (</a:t>
            </a:r>
            <a:r>
              <a:rPr lang="en-US" dirty="0" smtClean="0">
                <a:solidFill>
                  <a:srgbClr val="FF6600"/>
                </a:solidFill>
              </a:rPr>
              <a:t>AAOIFI, CIBAFI, IFSB, OIS/SMIIC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r>
              <a:rPr lang="ru-RU" dirty="0" smtClean="0"/>
              <a:t>содействие в привлечении инвестиций в сектор;</a:t>
            </a:r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рганизация бизнес-площадок и бизнес</a:t>
            </a:r>
            <a:r>
              <a:rPr lang="en-US" dirty="0" smtClean="0"/>
              <a:t>-</a:t>
            </a:r>
            <a:r>
              <a:rPr lang="ru-RU" dirty="0" smtClean="0"/>
              <a:t>встреч (саммиты</a:t>
            </a:r>
            <a:r>
              <a:rPr lang="ru-RU" dirty="0"/>
              <a:t>, </a:t>
            </a:r>
            <a:r>
              <a:rPr lang="ru-RU" dirty="0" smtClean="0"/>
              <a:t>конференции, форумы, выставки, семинары, тренинги);</a:t>
            </a:r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Clr>
                <a:srgbClr val="DD6909"/>
              </a:buClr>
              <a:buFont typeface="Arial" pitchFamily="34" charset="0"/>
              <a:buChar char="•"/>
            </a:pPr>
            <a:r>
              <a:rPr lang="ru-RU" dirty="0" smtClean="0"/>
              <a:t>продвижение </a:t>
            </a:r>
            <a:r>
              <a:rPr lang="ru-RU" dirty="0" smtClean="0">
                <a:solidFill>
                  <a:srgbClr val="FF6600"/>
                </a:solidFill>
              </a:rPr>
              <a:t>ИПФ </a:t>
            </a:r>
            <a:r>
              <a:rPr lang="ru-RU" dirty="0" smtClean="0"/>
              <a:t>на государственном уровне и среди населения.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25" y="160888"/>
            <a:ext cx="15732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0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90" y="231506"/>
            <a:ext cx="5791200" cy="812820"/>
          </a:xfrm>
        </p:spPr>
        <p:txBody>
          <a:bodyPr/>
          <a:lstStyle/>
          <a:p>
            <a:r>
              <a:rPr lang="ru-RU" dirty="0" smtClean="0">
                <a:solidFill>
                  <a:srgbClr val="002A89"/>
                </a:solidFill>
              </a:rPr>
              <a:t>СТРУКТУРА</a:t>
            </a:r>
            <a:r>
              <a:rPr lang="ru-RU" dirty="0" smtClean="0"/>
              <a:t> </a:t>
            </a:r>
            <a:r>
              <a:rPr lang="en-US" dirty="0" smtClean="0"/>
              <a:t>AIEFID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795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215223"/>
            <a:ext cx="3456384" cy="534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ШАРИАТСКИЙ СОВЕТ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060848"/>
            <a:ext cx="21602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A89"/>
                </a:solidFill>
              </a:rPr>
              <a:t>ПРЕДСЕДАТЕЛЬ</a:t>
            </a:r>
            <a:endParaRPr lang="ru-RU" sz="1600" b="1" dirty="0">
              <a:solidFill>
                <a:srgbClr val="002A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7281" y="2938870"/>
            <a:ext cx="3758408" cy="8808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D6909"/>
                </a:solidFill>
              </a:rPr>
              <a:t>ДЕПАРТАМЕНТ </a:t>
            </a:r>
          </a:p>
          <a:p>
            <a:pPr algn="ctr"/>
            <a:r>
              <a:rPr lang="ru-RU" sz="1600" b="1" dirty="0" smtClean="0">
                <a:solidFill>
                  <a:srgbClr val="DD6909"/>
                </a:solidFill>
              </a:rPr>
              <a:t>ФИНАНСОВЫХ ОРГАНИЗАЦИЙ </a:t>
            </a:r>
            <a:endParaRPr lang="ru-RU" sz="1600" b="1" dirty="0">
              <a:solidFill>
                <a:srgbClr val="DD690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55640"/>
            <a:ext cx="400195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D6909"/>
                </a:solidFill>
              </a:rPr>
              <a:t>ДЕПАРТАМЕНТ </a:t>
            </a:r>
          </a:p>
          <a:p>
            <a:pPr algn="ctr"/>
            <a:r>
              <a:rPr lang="ru-RU" sz="1600" b="1" dirty="0" smtClean="0">
                <a:solidFill>
                  <a:srgbClr val="DD6909"/>
                </a:solidFill>
              </a:rPr>
              <a:t>НЕФИНАНСОВЫХ ОРГАНИЗАЦИЙ</a:t>
            </a:r>
            <a:endParaRPr lang="ru-RU" sz="1600" b="1" dirty="0">
              <a:solidFill>
                <a:srgbClr val="DD690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689242"/>
            <a:ext cx="400195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ПОЛНОПРАВНЫЕ ЧЛЕНЫ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1312" y="4689242"/>
            <a:ext cx="3734378" cy="352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ПОЛНОПРАВНЫЕ ЧЛЕНЫ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301208"/>
            <a:ext cx="400195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ДЕЙСТВИТЕЛЬННЫЕ ЧЛЕНЫ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1312" y="5971322"/>
            <a:ext cx="3734378" cy="265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АССОЦИИРОВАННЫЕ ЧЛЕНЫ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61311" y="5309592"/>
            <a:ext cx="373437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ДЕЙСТВИТЕЛЬННЫЕ ЧЛЕНЫ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005064"/>
            <a:ext cx="400195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C0C0C"/>
                </a:solidFill>
              </a:rPr>
              <a:t>КОМИТЕТЫ</a:t>
            </a:r>
            <a:endParaRPr lang="ru-RU" sz="1600" b="1" dirty="0">
              <a:solidFill>
                <a:srgbClr val="0C0C0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37281" y="4005064"/>
            <a:ext cx="375840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C0C0C"/>
                </a:solidFill>
              </a:rPr>
              <a:t>КОМИТЕТЫ</a:t>
            </a:r>
            <a:endParaRPr lang="ru-RU" sz="1600" b="1" dirty="0">
              <a:solidFill>
                <a:srgbClr val="0C0C0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949280"/>
            <a:ext cx="400195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АССОЦИИРОВАННЫЕ ЧЛЕНЫ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Скругленная соединительная линия 18"/>
          <p:cNvCxnSpPr>
            <a:stCxn id="4" idx="3"/>
            <a:endCxn id="5" idx="3"/>
          </p:cNvCxnSpPr>
          <p:nvPr/>
        </p:nvCxnSpPr>
        <p:spPr>
          <a:xfrm flipH="1">
            <a:off x="5724128" y="1482561"/>
            <a:ext cx="648072" cy="794311"/>
          </a:xfrm>
          <a:prstGeom prst="curvedConnector3">
            <a:avLst>
              <a:gd name="adj1" fmla="val -35274"/>
            </a:avLst>
          </a:prstGeom>
          <a:ln>
            <a:solidFill>
              <a:srgbClr val="0C0C0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851920" y="2492896"/>
            <a:ext cx="0" cy="445975"/>
          </a:xfrm>
          <a:prstGeom prst="straightConnector1">
            <a:avLst/>
          </a:prstGeom>
          <a:ln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436096" y="2509665"/>
            <a:ext cx="0" cy="445975"/>
          </a:xfrm>
          <a:prstGeom prst="straightConnector1">
            <a:avLst/>
          </a:prstGeom>
          <a:ln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>
            <a:stCxn id="7" idx="2"/>
            <a:endCxn id="12" idx="0"/>
          </p:cNvCxnSpPr>
          <p:nvPr/>
        </p:nvCxnSpPr>
        <p:spPr>
          <a:xfrm>
            <a:off x="2468521" y="3819736"/>
            <a:ext cx="0" cy="185328"/>
          </a:xfrm>
          <a:prstGeom prst="straightConnector1">
            <a:avLst/>
          </a:prstGeom>
          <a:ln w="28575"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>
            <a:off x="7092280" y="3802967"/>
            <a:ext cx="0" cy="202097"/>
          </a:xfrm>
          <a:prstGeom prst="straightConnector1">
            <a:avLst/>
          </a:prstGeom>
          <a:ln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>
            <a:stCxn id="12" idx="2"/>
            <a:endCxn id="8" idx="0"/>
          </p:cNvCxnSpPr>
          <p:nvPr/>
        </p:nvCxnSpPr>
        <p:spPr>
          <a:xfrm>
            <a:off x="2468521" y="4365104"/>
            <a:ext cx="0" cy="324138"/>
          </a:xfrm>
          <a:prstGeom prst="straightConnector1">
            <a:avLst/>
          </a:prstGeom>
          <a:ln w="28575"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>
            <a:off x="7092280" y="4365104"/>
            <a:ext cx="0" cy="316600"/>
          </a:xfrm>
          <a:prstGeom prst="straightConnector1">
            <a:avLst/>
          </a:prstGeom>
          <a:ln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>
            <a:off x="7092280" y="5041744"/>
            <a:ext cx="0" cy="259464"/>
          </a:xfrm>
          <a:prstGeom prst="straightConnector1">
            <a:avLst/>
          </a:prstGeom>
          <a:ln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/>
          <p:nvPr/>
        </p:nvCxnSpPr>
        <p:spPr>
          <a:xfrm>
            <a:off x="7092280" y="5589240"/>
            <a:ext cx="0" cy="360040"/>
          </a:xfrm>
          <a:prstGeom prst="straightConnector1">
            <a:avLst/>
          </a:prstGeom>
          <a:ln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stCxn id="8" idx="2"/>
            <a:endCxn id="9" idx="0"/>
          </p:cNvCxnSpPr>
          <p:nvPr/>
        </p:nvCxnSpPr>
        <p:spPr>
          <a:xfrm>
            <a:off x="2468521" y="5049282"/>
            <a:ext cx="0" cy="251926"/>
          </a:xfrm>
          <a:prstGeom prst="straightConnector1">
            <a:avLst/>
          </a:prstGeom>
          <a:ln w="28575"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 стрелкой 1039"/>
          <p:cNvCxnSpPr>
            <a:stCxn id="9" idx="2"/>
            <a:endCxn id="15" idx="0"/>
          </p:cNvCxnSpPr>
          <p:nvPr/>
        </p:nvCxnSpPr>
        <p:spPr>
          <a:xfrm>
            <a:off x="2468521" y="5589240"/>
            <a:ext cx="0" cy="360040"/>
          </a:xfrm>
          <a:prstGeom prst="straightConnector1">
            <a:avLst/>
          </a:prstGeom>
          <a:ln w="28575">
            <a:solidFill>
              <a:srgbClr val="0C0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1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1">
      <a:dk1>
        <a:srgbClr val="002A89"/>
      </a:dk1>
      <a:lt1>
        <a:srgbClr val="FFFFFF"/>
      </a:lt1>
      <a:dk2>
        <a:srgbClr val="D97327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</TotalTime>
  <Words>647</Words>
  <Application>Microsoft Office PowerPoint</Application>
  <PresentationFormat>Экран (4:3)</PresentationFormat>
  <Paragraphs>125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Главная</vt:lpstr>
      <vt:lpstr>Презентация PowerPoint</vt:lpstr>
      <vt:lpstr>Исламская экономика, банкинг и финансы в Кыргызской Республике</vt:lpstr>
      <vt:lpstr>Центрально-азиатский центр индустрии Исламских финансовых услуг</vt:lpstr>
      <vt:lpstr>Презентация PowerPoint</vt:lpstr>
      <vt:lpstr>ФАКТЫ В МИРЕ   </vt:lpstr>
      <vt:lpstr>Презентация PowerPoint</vt:lpstr>
      <vt:lpstr>Презентация PowerPoint</vt:lpstr>
      <vt:lpstr>Задачи AIEFID: </vt:lpstr>
      <vt:lpstr>СТРУКТУРА AIEFID</vt:lpstr>
      <vt:lpstr>Шариатский совет AIEFID </vt:lpstr>
      <vt:lpstr>Презентация PowerPoint</vt:lpstr>
      <vt:lpstr>Презентация PowerPoint</vt:lpstr>
      <vt:lpstr>Что дает членство в AIEFID?</vt:lpstr>
      <vt:lpstr>Информация</vt:lpstr>
      <vt:lpstr>Международные и национальные стандарты «Халал»</vt:lpstr>
      <vt:lpstr>Презентация PowerPoint</vt:lpstr>
      <vt:lpstr>Деловые контакты</vt:lpstr>
      <vt:lpstr>идеи</vt:lpstr>
      <vt:lpstr>Презентация PowerPoint</vt:lpstr>
      <vt:lpstr>консалтинг</vt:lpstr>
      <vt:lpstr>Признание Шариатского совета</vt:lpstr>
      <vt:lpstr>тренинги</vt:lpstr>
      <vt:lpstr>Трансформация деятельности</vt:lpstr>
      <vt:lpstr>Презентация PowerPoint</vt:lpstr>
      <vt:lpstr>Сайт www.Aiefid.kg</vt:lpstr>
      <vt:lpstr>Философия Aiefid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РАЗВИТИЯ ИСЛАМСКОЙ ЭКОНОМИКИ, ФИНАНСОВ И ИНДУСТРИИ</dc:title>
  <dc:creator>PC</dc:creator>
  <cp:lastModifiedBy>PC</cp:lastModifiedBy>
  <cp:revision>149</cp:revision>
  <dcterms:created xsi:type="dcterms:W3CDTF">2014-04-16T08:19:50Z</dcterms:created>
  <dcterms:modified xsi:type="dcterms:W3CDTF">2014-05-14T15:57:22Z</dcterms:modified>
</cp:coreProperties>
</file>