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31" r:id="rId4"/>
    <p:sldMasterId id="2147483755" r:id="rId5"/>
  </p:sldMasterIdLst>
  <p:notesMasterIdLst>
    <p:notesMasterId r:id="rId18"/>
  </p:notesMasterIdLst>
  <p:handoutMasterIdLst>
    <p:handoutMasterId r:id="rId19"/>
  </p:handoutMasterIdLst>
  <p:sldIdLst>
    <p:sldId id="302" r:id="rId6"/>
    <p:sldId id="309" r:id="rId7"/>
    <p:sldId id="304" r:id="rId8"/>
    <p:sldId id="311" r:id="rId9"/>
    <p:sldId id="270" r:id="rId10"/>
    <p:sldId id="284" r:id="rId11"/>
    <p:sldId id="269" r:id="rId12"/>
    <p:sldId id="285" r:id="rId13"/>
    <p:sldId id="301" r:id="rId14"/>
    <p:sldId id="305" r:id="rId15"/>
    <p:sldId id="306" r:id="rId16"/>
    <p:sldId id="310" r:id="rId17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4BC8E"/>
    <a:srgbClr val="006666"/>
    <a:srgbClr val="99FFCC"/>
    <a:srgbClr val="99CC00"/>
    <a:srgbClr val="33CC33"/>
    <a:srgbClr val="FFFFFF"/>
    <a:srgbClr val="BDFFDE"/>
    <a:srgbClr val="66FF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 autoAdjust="0"/>
    <p:restoredTop sz="91429" autoAdjust="0"/>
  </p:normalViewPr>
  <p:slideViewPr>
    <p:cSldViewPr>
      <p:cViewPr>
        <p:scale>
          <a:sx n="110" d="100"/>
          <a:sy n="110" d="100"/>
        </p:scale>
        <p:origin x="-164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8315FB-B033-4205-8C06-68A8B2561703}" type="doc">
      <dgm:prSet loTypeId="urn:microsoft.com/office/officeart/2005/8/layout/vList5" loCatId="list" qsTypeId="urn:microsoft.com/office/officeart/2005/8/quickstyle/3d7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128F3BB-DE99-40ED-BA6F-86C44F541E15}">
      <dgm:prSet phldrT="[Текст]" custT="1"/>
      <dgm:spPr/>
      <dgm:t>
        <a:bodyPr/>
        <a:lstStyle/>
        <a:p>
          <a:r>
            <a:rPr lang="ru-RU" sz="1900" dirty="0" smtClean="0"/>
            <a:t>Кредитный портфель </a:t>
          </a:r>
        </a:p>
        <a:p>
          <a:r>
            <a:rPr lang="ru-RU" sz="1900" dirty="0" smtClean="0"/>
            <a:t>146 млн.дол. </a:t>
          </a:r>
        </a:p>
      </dgm:t>
    </dgm:pt>
    <dgm:pt modelId="{3038D790-42DA-4E14-AEA3-02203FAB7D1C}" type="parTrans" cxnId="{262A4F34-9F0C-472F-BBF7-8B9D36B2D054}">
      <dgm:prSet/>
      <dgm:spPr/>
      <dgm:t>
        <a:bodyPr/>
        <a:lstStyle/>
        <a:p>
          <a:endParaRPr lang="ru-RU"/>
        </a:p>
      </dgm:t>
    </dgm:pt>
    <dgm:pt modelId="{8A05A974-B303-46FF-9A0F-6B70A4B9C746}" type="sibTrans" cxnId="{262A4F34-9F0C-472F-BBF7-8B9D36B2D054}">
      <dgm:prSet/>
      <dgm:spPr/>
      <dgm:t>
        <a:bodyPr/>
        <a:lstStyle/>
        <a:p>
          <a:endParaRPr lang="ru-RU"/>
        </a:p>
      </dgm:t>
    </dgm:pt>
    <dgm:pt modelId="{3E27AF70-192D-483A-9BBC-840E9BE2F462}">
      <dgm:prSet phldrT="[Текст]" custT="1"/>
      <dgm:spPr/>
      <dgm:t>
        <a:bodyPr/>
        <a:lstStyle/>
        <a:p>
          <a:r>
            <a:rPr lang="ru-RU" sz="1900" dirty="0" smtClean="0"/>
            <a:t>Чистый суммарный капитал </a:t>
          </a:r>
        </a:p>
        <a:p>
          <a:r>
            <a:rPr lang="ru-RU" sz="1900" dirty="0" smtClean="0"/>
            <a:t>41 млн.дол. </a:t>
          </a:r>
          <a:endParaRPr lang="ru-RU" sz="1900" dirty="0"/>
        </a:p>
      </dgm:t>
    </dgm:pt>
    <dgm:pt modelId="{7385DCB4-E0A5-4312-ACBC-7676095A7559}" type="parTrans" cxnId="{FD815E47-0788-4522-B0B4-C1D04CE5DCF4}">
      <dgm:prSet/>
      <dgm:spPr/>
      <dgm:t>
        <a:bodyPr/>
        <a:lstStyle/>
        <a:p>
          <a:endParaRPr lang="ru-RU"/>
        </a:p>
      </dgm:t>
    </dgm:pt>
    <dgm:pt modelId="{29A7276E-156D-4014-879E-A2C74D44FA11}" type="sibTrans" cxnId="{FD815E47-0788-4522-B0B4-C1D04CE5DCF4}">
      <dgm:prSet/>
      <dgm:spPr/>
      <dgm:t>
        <a:bodyPr/>
        <a:lstStyle/>
        <a:p>
          <a:endParaRPr lang="ru-RU"/>
        </a:p>
      </dgm:t>
    </dgm:pt>
    <dgm:pt modelId="{CFA75FED-81CB-49B7-9ED3-78919CC9DF02}">
      <dgm:prSet phldrT="[Текст]" custT="1"/>
      <dgm:spPr/>
      <dgm:t>
        <a:bodyPr/>
        <a:lstStyle/>
        <a:p>
          <a:r>
            <a:rPr lang="ru-RU" sz="1900" dirty="0" smtClean="0"/>
            <a:t>Активы</a:t>
          </a:r>
          <a:r>
            <a:rPr lang="en-US" sz="1900" dirty="0" smtClean="0"/>
            <a:t> </a:t>
          </a:r>
          <a:endParaRPr lang="ru-RU" sz="1900" dirty="0" smtClean="0"/>
        </a:p>
        <a:p>
          <a:r>
            <a:rPr lang="ru-RU" sz="1900" dirty="0" smtClean="0"/>
            <a:t>195 млн.дол</a:t>
          </a:r>
          <a:endParaRPr lang="ru-RU" sz="1900" dirty="0"/>
        </a:p>
      </dgm:t>
    </dgm:pt>
    <dgm:pt modelId="{4B8074F3-7DEB-47D4-B759-0F5F214F1206}" type="parTrans" cxnId="{C3955C6F-65ED-46D9-81E2-25FAA5BB7E63}">
      <dgm:prSet/>
      <dgm:spPr/>
      <dgm:t>
        <a:bodyPr/>
        <a:lstStyle/>
        <a:p>
          <a:endParaRPr lang="ru-RU"/>
        </a:p>
      </dgm:t>
    </dgm:pt>
    <dgm:pt modelId="{20459D90-B59C-4F69-B22F-F2A763C8B9F1}" type="sibTrans" cxnId="{C3955C6F-65ED-46D9-81E2-25FAA5BB7E63}">
      <dgm:prSet/>
      <dgm:spPr/>
      <dgm:t>
        <a:bodyPr/>
        <a:lstStyle/>
        <a:p>
          <a:endParaRPr lang="ru-RU"/>
        </a:p>
      </dgm:t>
    </dgm:pt>
    <dgm:pt modelId="{94BE81F4-D359-44AC-93E2-79F3ABDA3E26}">
      <dgm:prSet phldrT="[Текст]" custT="1"/>
      <dgm:spPr/>
      <dgm:t>
        <a:bodyPr/>
        <a:lstStyle/>
        <a:p>
          <a:r>
            <a:rPr lang="ru-RU" sz="1900" dirty="0" smtClean="0"/>
            <a:t>Уровень возвратности кредитов 99,5</a:t>
          </a:r>
          <a:r>
            <a:rPr lang="en-US" sz="1900" dirty="0" smtClean="0"/>
            <a:t>%</a:t>
          </a:r>
          <a:endParaRPr lang="ru-RU" sz="1900" dirty="0"/>
        </a:p>
      </dgm:t>
    </dgm:pt>
    <dgm:pt modelId="{57007A2E-32B4-40BD-AAFA-76029276E0DB}" type="parTrans" cxnId="{06D1D8D1-5D80-4330-AA7C-C9B2789BEAE0}">
      <dgm:prSet/>
      <dgm:spPr/>
      <dgm:t>
        <a:bodyPr/>
        <a:lstStyle/>
        <a:p>
          <a:endParaRPr lang="ru-RU"/>
        </a:p>
      </dgm:t>
    </dgm:pt>
    <dgm:pt modelId="{588346B4-2C60-4E1A-8520-3AAE29B316DB}" type="sibTrans" cxnId="{06D1D8D1-5D80-4330-AA7C-C9B2789BEAE0}">
      <dgm:prSet/>
      <dgm:spPr/>
      <dgm:t>
        <a:bodyPr/>
        <a:lstStyle/>
        <a:p>
          <a:endParaRPr lang="ru-RU"/>
        </a:p>
      </dgm:t>
    </dgm:pt>
    <dgm:pt modelId="{E60C52E6-DB87-425E-897A-E60C100C45C7}">
      <dgm:prSet phldrT="[Текст]" custT="1"/>
      <dgm:spPr/>
      <dgm:t>
        <a:bodyPr/>
        <a:lstStyle/>
        <a:p>
          <a:r>
            <a:rPr lang="ru-RU" sz="1900" dirty="0" smtClean="0"/>
            <a:t>Банк предлагает более 30 видов кредитов</a:t>
          </a:r>
          <a:endParaRPr lang="ru-RU" sz="1900" dirty="0"/>
        </a:p>
      </dgm:t>
    </dgm:pt>
    <dgm:pt modelId="{44A58977-DF03-4D0B-8F7D-759CA980A701}" type="parTrans" cxnId="{1E14E59C-06C1-42B4-86CC-FB0C000F9F7F}">
      <dgm:prSet/>
      <dgm:spPr/>
      <dgm:t>
        <a:bodyPr/>
        <a:lstStyle/>
        <a:p>
          <a:endParaRPr lang="ru-RU"/>
        </a:p>
      </dgm:t>
    </dgm:pt>
    <dgm:pt modelId="{64337B97-7910-43BA-9835-559B06911D01}" type="sibTrans" cxnId="{1E14E59C-06C1-42B4-86CC-FB0C000F9F7F}">
      <dgm:prSet/>
      <dgm:spPr/>
      <dgm:t>
        <a:bodyPr/>
        <a:lstStyle/>
        <a:p>
          <a:endParaRPr lang="ru-RU"/>
        </a:p>
      </dgm:t>
    </dgm:pt>
    <dgm:pt modelId="{D2A18664-7CDE-4203-98E0-BA44B0CD1A53}" type="pres">
      <dgm:prSet presAssocID="{8E8315FB-B033-4205-8C06-68A8B25617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1715C3-13C0-498E-BE15-CDD495493874}" type="pres">
      <dgm:prSet presAssocID="{9128F3BB-DE99-40ED-BA6F-86C44F541E15}" presName="linNode" presStyleCnt="0"/>
      <dgm:spPr/>
      <dgm:t>
        <a:bodyPr/>
        <a:lstStyle/>
        <a:p>
          <a:endParaRPr lang="ru-RU"/>
        </a:p>
      </dgm:t>
    </dgm:pt>
    <dgm:pt modelId="{2054A0C6-1712-439F-B2F5-79199AB818D7}" type="pres">
      <dgm:prSet presAssocID="{9128F3BB-DE99-40ED-BA6F-86C44F541E15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DD8C5-6338-49DE-AD7F-8B4CE49884F0}" type="pres">
      <dgm:prSet presAssocID="{8A05A974-B303-46FF-9A0F-6B70A4B9C746}" presName="sp" presStyleCnt="0"/>
      <dgm:spPr/>
      <dgm:t>
        <a:bodyPr/>
        <a:lstStyle/>
        <a:p>
          <a:endParaRPr lang="ru-RU"/>
        </a:p>
      </dgm:t>
    </dgm:pt>
    <dgm:pt modelId="{B997C643-0FDD-4DC0-917F-EE1A736D7DED}" type="pres">
      <dgm:prSet presAssocID="{3E27AF70-192D-483A-9BBC-840E9BE2F462}" presName="linNode" presStyleCnt="0"/>
      <dgm:spPr/>
      <dgm:t>
        <a:bodyPr/>
        <a:lstStyle/>
        <a:p>
          <a:endParaRPr lang="ru-RU"/>
        </a:p>
      </dgm:t>
    </dgm:pt>
    <dgm:pt modelId="{011C9E8F-B3FD-4845-BB9C-E05932A5BCFF}" type="pres">
      <dgm:prSet presAssocID="{3E27AF70-192D-483A-9BBC-840E9BE2F462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B8EAE-3D6E-4855-BBFD-62423F6C0DF7}" type="pres">
      <dgm:prSet presAssocID="{29A7276E-156D-4014-879E-A2C74D44FA11}" presName="sp" presStyleCnt="0"/>
      <dgm:spPr/>
      <dgm:t>
        <a:bodyPr/>
        <a:lstStyle/>
        <a:p>
          <a:endParaRPr lang="ru-RU"/>
        </a:p>
      </dgm:t>
    </dgm:pt>
    <dgm:pt modelId="{B82EE3DF-2D23-421C-BE27-62522A011399}" type="pres">
      <dgm:prSet presAssocID="{CFA75FED-81CB-49B7-9ED3-78919CC9DF02}" presName="linNode" presStyleCnt="0"/>
      <dgm:spPr/>
      <dgm:t>
        <a:bodyPr/>
        <a:lstStyle/>
        <a:p>
          <a:endParaRPr lang="ru-RU"/>
        </a:p>
      </dgm:t>
    </dgm:pt>
    <dgm:pt modelId="{43CA9FE8-16C7-479B-84B7-7DF2CA4FCF8C}" type="pres">
      <dgm:prSet presAssocID="{CFA75FED-81CB-49B7-9ED3-78919CC9DF02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C2893-CD4C-49CF-8953-4051B7310366}" type="pres">
      <dgm:prSet presAssocID="{20459D90-B59C-4F69-B22F-F2A763C8B9F1}" presName="sp" presStyleCnt="0"/>
      <dgm:spPr/>
      <dgm:t>
        <a:bodyPr/>
        <a:lstStyle/>
        <a:p>
          <a:endParaRPr lang="ru-RU"/>
        </a:p>
      </dgm:t>
    </dgm:pt>
    <dgm:pt modelId="{84A7C913-3ED1-4B2C-B4F8-4FDCEC6301F7}" type="pres">
      <dgm:prSet presAssocID="{94BE81F4-D359-44AC-93E2-79F3ABDA3E26}" presName="linNode" presStyleCnt="0"/>
      <dgm:spPr/>
      <dgm:t>
        <a:bodyPr/>
        <a:lstStyle/>
        <a:p>
          <a:endParaRPr lang="ru-RU"/>
        </a:p>
      </dgm:t>
    </dgm:pt>
    <dgm:pt modelId="{13434C14-E26B-4AA2-B750-B6561236E7CD}" type="pres">
      <dgm:prSet presAssocID="{94BE81F4-D359-44AC-93E2-79F3ABDA3E26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03195-9F5F-4136-848F-4E01B98FE322}" type="pres">
      <dgm:prSet presAssocID="{588346B4-2C60-4E1A-8520-3AAE29B316DB}" presName="sp" presStyleCnt="0"/>
      <dgm:spPr/>
      <dgm:t>
        <a:bodyPr/>
        <a:lstStyle/>
        <a:p>
          <a:endParaRPr lang="ru-RU"/>
        </a:p>
      </dgm:t>
    </dgm:pt>
    <dgm:pt modelId="{15F46C13-736C-4746-8A6B-8473C8E7130F}" type="pres">
      <dgm:prSet presAssocID="{E60C52E6-DB87-425E-897A-E60C100C45C7}" presName="linNode" presStyleCnt="0"/>
      <dgm:spPr/>
      <dgm:t>
        <a:bodyPr/>
        <a:lstStyle/>
        <a:p>
          <a:endParaRPr lang="ru-RU"/>
        </a:p>
      </dgm:t>
    </dgm:pt>
    <dgm:pt modelId="{D0538914-AF25-4E9C-8EF1-E1D9659BF11C}" type="pres">
      <dgm:prSet presAssocID="{E60C52E6-DB87-425E-897A-E60C100C45C7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54A342-D96E-4274-BD78-143628CFF34C}" type="presOf" srcId="{94BE81F4-D359-44AC-93E2-79F3ABDA3E26}" destId="{13434C14-E26B-4AA2-B750-B6561236E7CD}" srcOrd="0" destOrd="0" presId="urn:microsoft.com/office/officeart/2005/8/layout/vList5"/>
    <dgm:cxn modelId="{06D1D8D1-5D80-4330-AA7C-C9B2789BEAE0}" srcId="{8E8315FB-B033-4205-8C06-68A8B2561703}" destId="{94BE81F4-D359-44AC-93E2-79F3ABDA3E26}" srcOrd="3" destOrd="0" parTransId="{57007A2E-32B4-40BD-AAFA-76029276E0DB}" sibTransId="{588346B4-2C60-4E1A-8520-3AAE29B316DB}"/>
    <dgm:cxn modelId="{FD815E47-0788-4522-B0B4-C1D04CE5DCF4}" srcId="{8E8315FB-B033-4205-8C06-68A8B2561703}" destId="{3E27AF70-192D-483A-9BBC-840E9BE2F462}" srcOrd="1" destOrd="0" parTransId="{7385DCB4-E0A5-4312-ACBC-7676095A7559}" sibTransId="{29A7276E-156D-4014-879E-A2C74D44FA11}"/>
    <dgm:cxn modelId="{1E14E59C-06C1-42B4-86CC-FB0C000F9F7F}" srcId="{8E8315FB-B033-4205-8C06-68A8B2561703}" destId="{E60C52E6-DB87-425E-897A-E60C100C45C7}" srcOrd="4" destOrd="0" parTransId="{44A58977-DF03-4D0B-8F7D-759CA980A701}" sibTransId="{64337B97-7910-43BA-9835-559B06911D01}"/>
    <dgm:cxn modelId="{C15E7A86-280A-4381-912C-251A5E5F442B}" type="presOf" srcId="{3E27AF70-192D-483A-9BBC-840E9BE2F462}" destId="{011C9E8F-B3FD-4845-BB9C-E05932A5BCFF}" srcOrd="0" destOrd="0" presId="urn:microsoft.com/office/officeart/2005/8/layout/vList5"/>
    <dgm:cxn modelId="{7B0E9753-15E7-4401-81BC-9E4C6534B3C4}" type="presOf" srcId="{8E8315FB-B033-4205-8C06-68A8B2561703}" destId="{D2A18664-7CDE-4203-98E0-BA44B0CD1A53}" srcOrd="0" destOrd="0" presId="urn:microsoft.com/office/officeart/2005/8/layout/vList5"/>
    <dgm:cxn modelId="{262A4F34-9F0C-472F-BBF7-8B9D36B2D054}" srcId="{8E8315FB-B033-4205-8C06-68A8B2561703}" destId="{9128F3BB-DE99-40ED-BA6F-86C44F541E15}" srcOrd="0" destOrd="0" parTransId="{3038D790-42DA-4E14-AEA3-02203FAB7D1C}" sibTransId="{8A05A974-B303-46FF-9A0F-6B70A4B9C746}"/>
    <dgm:cxn modelId="{9F54240B-0766-46F1-8FED-8C150F4B0E15}" type="presOf" srcId="{CFA75FED-81CB-49B7-9ED3-78919CC9DF02}" destId="{43CA9FE8-16C7-479B-84B7-7DF2CA4FCF8C}" srcOrd="0" destOrd="0" presId="urn:microsoft.com/office/officeart/2005/8/layout/vList5"/>
    <dgm:cxn modelId="{5AFC59E4-79C6-4BCA-AFF3-398F99EAD9C5}" type="presOf" srcId="{E60C52E6-DB87-425E-897A-E60C100C45C7}" destId="{D0538914-AF25-4E9C-8EF1-E1D9659BF11C}" srcOrd="0" destOrd="0" presId="urn:microsoft.com/office/officeart/2005/8/layout/vList5"/>
    <dgm:cxn modelId="{C3955C6F-65ED-46D9-81E2-25FAA5BB7E63}" srcId="{8E8315FB-B033-4205-8C06-68A8B2561703}" destId="{CFA75FED-81CB-49B7-9ED3-78919CC9DF02}" srcOrd="2" destOrd="0" parTransId="{4B8074F3-7DEB-47D4-B759-0F5F214F1206}" sibTransId="{20459D90-B59C-4F69-B22F-F2A763C8B9F1}"/>
    <dgm:cxn modelId="{6BDA0B83-5121-4DE6-913B-3E3055D10E1B}" type="presOf" srcId="{9128F3BB-DE99-40ED-BA6F-86C44F541E15}" destId="{2054A0C6-1712-439F-B2F5-79199AB818D7}" srcOrd="0" destOrd="0" presId="urn:microsoft.com/office/officeart/2005/8/layout/vList5"/>
    <dgm:cxn modelId="{DF79CDE8-712F-467B-A945-760809BB030E}" type="presParOf" srcId="{D2A18664-7CDE-4203-98E0-BA44B0CD1A53}" destId="{BD1715C3-13C0-498E-BE15-CDD495493874}" srcOrd="0" destOrd="0" presId="urn:microsoft.com/office/officeart/2005/8/layout/vList5"/>
    <dgm:cxn modelId="{C62F2D5E-3277-439C-A755-338E4848294F}" type="presParOf" srcId="{BD1715C3-13C0-498E-BE15-CDD495493874}" destId="{2054A0C6-1712-439F-B2F5-79199AB818D7}" srcOrd="0" destOrd="0" presId="urn:microsoft.com/office/officeart/2005/8/layout/vList5"/>
    <dgm:cxn modelId="{BAD9A1DE-B79B-485C-8366-DC2C888C61CF}" type="presParOf" srcId="{D2A18664-7CDE-4203-98E0-BA44B0CD1A53}" destId="{493DD8C5-6338-49DE-AD7F-8B4CE49884F0}" srcOrd="1" destOrd="0" presId="urn:microsoft.com/office/officeart/2005/8/layout/vList5"/>
    <dgm:cxn modelId="{B4B8CCD7-9AE7-43DD-B672-9B2C1997E497}" type="presParOf" srcId="{D2A18664-7CDE-4203-98E0-BA44B0CD1A53}" destId="{B997C643-0FDD-4DC0-917F-EE1A736D7DED}" srcOrd="2" destOrd="0" presId="urn:microsoft.com/office/officeart/2005/8/layout/vList5"/>
    <dgm:cxn modelId="{B7C6B5D8-B278-436D-B977-99E9B4F4115D}" type="presParOf" srcId="{B997C643-0FDD-4DC0-917F-EE1A736D7DED}" destId="{011C9E8F-B3FD-4845-BB9C-E05932A5BCFF}" srcOrd="0" destOrd="0" presId="urn:microsoft.com/office/officeart/2005/8/layout/vList5"/>
    <dgm:cxn modelId="{EEACEBFC-C93E-442B-BCC8-5B22AC540BD1}" type="presParOf" srcId="{D2A18664-7CDE-4203-98E0-BA44B0CD1A53}" destId="{CF1B8EAE-3D6E-4855-BBFD-62423F6C0DF7}" srcOrd="3" destOrd="0" presId="urn:microsoft.com/office/officeart/2005/8/layout/vList5"/>
    <dgm:cxn modelId="{C8FDC0D7-85E3-43FD-8EE9-174441E812D3}" type="presParOf" srcId="{D2A18664-7CDE-4203-98E0-BA44B0CD1A53}" destId="{B82EE3DF-2D23-421C-BE27-62522A011399}" srcOrd="4" destOrd="0" presId="urn:microsoft.com/office/officeart/2005/8/layout/vList5"/>
    <dgm:cxn modelId="{ECB5F68D-564A-4120-9E1C-A81897FDB9E0}" type="presParOf" srcId="{B82EE3DF-2D23-421C-BE27-62522A011399}" destId="{43CA9FE8-16C7-479B-84B7-7DF2CA4FCF8C}" srcOrd="0" destOrd="0" presId="urn:microsoft.com/office/officeart/2005/8/layout/vList5"/>
    <dgm:cxn modelId="{A3BE41E6-6A1E-4BC7-B117-0EE8FF57CD8D}" type="presParOf" srcId="{D2A18664-7CDE-4203-98E0-BA44B0CD1A53}" destId="{CD9C2893-CD4C-49CF-8953-4051B7310366}" srcOrd="5" destOrd="0" presId="urn:microsoft.com/office/officeart/2005/8/layout/vList5"/>
    <dgm:cxn modelId="{2AC286D7-2D8B-401F-9948-ED0F5401FF84}" type="presParOf" srcId="{D2A18664-7CDE-4203-98E0-BA44B0CD1A53}" destId="{84A7C913-3ED1-4B2C-B4F8-4FDCEC6301F7}" srcOrd="6" destOrd="0" presId="urn:microsoft.com/office/officeart/2005/8/layout/vList5"/>
    <dgm:cxn modelId="{55882539-22EF-4527-9498-E744DF06EA0F}" type="presParOf" srcId="{84A7C913-3ED1-4B2C-B4F8-4FDCEC6301F7}" destId="{13434C14-E26B-4AA2-B750-B6561236E7CD}" srcOrd="0" destOrd="0" presId="urn:microsoft.com/office/officeart/2005/8/layout/vList5"/>
    <dgm:cxn modelId="{A44DB634-E086-46F7-B75B-696298D9B645}" type="presParOf" srcId="{D2A18664-7CDE-4203-98E0-BA44B0CD1A53}" destId="{A3F03195-9F5F-4136-848F-4E01B98FE322}" srcOrd="7" destOrd="0" presId="urn:microsoft.com/office/officeart/2005/8/layout/vList5"/>
    <dgm:cxn modelId="{AEE70F11-1F6F-46AC-AB64-3E36DE89716F}" type="presParOf" srcId="{D2A18664-7CDE-4203-98E0-BA44B0CD1A53}" destId="{15F46C13-736C-4746-8A6B-8473C8E7130F}" srcOrd="8" destOrd="0" presId="urn:microsoft.com/office/officeart/2005/8/layout/vList5"/>
    <dgm:cxn modelId="{83BDB8C3-DC04-449D-AABC-80F244C45F1A}" type="presParOf" srcId="{15F46C13-736C-4746-8A6B-8473C8E7130F}" destId="{D0538914-AF25-4E9C-8EF1-E1D9659BF11C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4A0C6-1712-439F-B2F5-79199AB818D7}">
      <dsp:nvSpPr>
        <dsp:cNvPr id="0" name=""/>
        <dsp:cNvSpPr/>
      </dsp:nvSpPr>
      <dsp:spPr>
        <a:xfrm>
          <a:off x="1897393" y="3170"/>
          <a:ext cx="2134567" cy="13863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Кредитный портфель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146 млн.дол. </a:t>
          </a:r>
        </a:p>
      </dsp:txBody>
      <dsp:txXfrm>
        <a:off x="1965068" y="70845"/>
        <a:ext cx="1999217" cy="1250976"/>
      </dsp:txXfrm>
    </dsp:sp>
    <dsp:sp modelId="{011C9E8F-B3FD-4845-BB9C-E05932A5BCFF}">
      <dsp:nvSpPr>
        <dsp:cNvPr id="0" name=""/>
        <dsp:cNvSpPr/>
      </dsp:nvSpPr>
      <dsp:spPr>
        <a:xfrm>
          <a:off x="1897393" y="1458813"/>
          <a:ext cx="2134567" cy="13863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Чистый суммарный капитал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41 млн.дол. </a:t>
          </a:r>
          <a:endParaRPr lang="ru-RU" sz="1900" kern="1200" dirty="0"/>
        </a:p>
      </dsp:txBody>
      <dsp:txXfrm>
        <a:off x="1965068" y="1526488"/>
        <a:ext cx="1999217" cy="1250976"/>
      </dsp:txXfrm>
    </dsp:sp>
    <dsp:sp modelId="{43CA9FE8-16C7-479B-84B7-7DF2CA4FCF8C}">
      <dsp:nvSpPr>
        <dsp:cNvPr id="0" name=""/>
        <dsp:cNvSpPr/>
      </dsp:nvSpPr>
      <dsp:spPr>
        <a:xfrm>
          <a:off x="1897393" y="2914455"/>
          <a:ext cx="2134567" cy="13863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Активы</a:t>
          </a:r>
          <a:r>
            <a:rPr lang="en-US" sz="1900" kern="1200" dirty="0" smtClean="0"/>
            <a:t> </a:t>
          </a:r>
          <a:endParaRPr lang="ru-RU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195 млн.дол</a:t>
          </a:r>
          <a:endParaRPr lang="ru-RU" sz="1900" kern="1200" dirty="0"/>
        </a:p>
      </dsp:txBody>
      <dsp:txXfrm>
        <a:off x="1965068" y="2982130"/>
        <a:ext cx="1999217" cy="1250976"/>
      </dsp:txXfrm>
    </dsp:sp>
    <dsp:sp modelId="{13434C14-E26B-4AA2-B750-B6561236E7CD}">
      <dsp:nvSpPr>
        <dsp:cNvPr id="0" name=""/>
        <dsp:cNvSpPr/>
      </dsp:nvSpPr>
      <dsp:spPr>
        <a:xfrm>
          <a:off x="1897393" y="4370098"/>
          <a:ext cx="2134567" cy="13863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Уровень возвратности кредитов 99,5</a:t>
          </a:r>
          <a:r>
            <a:rPr lang="en-US" sz="1900" kern="1200" dirty="0" smtClean="0"/>
            <a:t>%</a:t>
          </a:r>
          <a:endParaRPr lang="ru-RU" sz="1900" kern="1200" dirty="0"/>
        </a:p>
      </dsp:txBody>
      <dsp:txXfrm>
        <a:off x="1965068" y="4437773"/>
        <a:ext cx="1999217" cy="1250976"/>
      </dsp:txXfrm>
    </dsp:sp>
    <dsp:sp modelId="{D0538914-AF25-4E9C-8EF1-E1D9659BF11C}">
      <dsp:nvSpPr>
        <dsp:cNvPr id="0" name=""/>
        <dsp:cNvSpPr/>
      </dsp:nvSpPr>
      <dsp:spPr>
        <a:xfrm>
          <a:off x="1897393" y="5825740"/>
          <a:ext cx="2134567" cy="13863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Банк предлагает более 30 видов кредитов</a:t>
          </a:r>
          <a:endParaRPr lang="ru-RU" sz="1900" kern="1200" dirty="0"/>
        </a:p>
      </dsp:txBody>
      <dsp:txXfrm>
        <a:off x="1965068" y="5893415"/>
        <a:ext cx="1999217" cy="1250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626" y="0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E5BE76-EDBD-4D09-BFCA-ABCDBEAD20D4}" type="datetime1">
              <a:rPr lang="en-US"/>
              <a:pPr>
                <a:defRPr/>
              </a:pPr>
              <a:t>5/15/2015</a:t>
            </a:fld>
            <a:endParaRPr lang="en-US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0868"/>
            <a:ext cx="2919565" cy="4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626" y="9370868"/>
            <a:ext cx="2919565" cy="4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74C14A-7201-4E6C-AE7B-971532C0E7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690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565" cy="49386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207" y="4686223"/>
            <a:ext cx="4939350" cy="44400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198" y="0"/>
            <a:ext cx="2919565" cy="49386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fld id="{56B4B402-BD09-4924-9BB6-529B17D325F5}" type="datetime1">
              <a:rPr lang="en-US"/>
              <a:pPr>
                <a:defRPr/>
              </a:pPr>
              <a:t>5/15/2015</a:t>
            </a:fld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445"/>
            <a:ext cx="2919565" cy="49386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198" y="9372445"/>
            <a:ext cx="2919565" cy="49386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fld id="{5E5A36AA-3D75-43AC-805D-0CD3B023C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46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5A36AA-3D75-43AC-805D-0CD3B023CE9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6 мая 2015 года Айыл банк и</a:t>
            </a:r>
            <a:r>
              <a:rPr lang="ru-RU" baseline="0" dirty="0" smtClean="0"/>
              <a:t> ИКР (Исламская Корпорация по Развитию Частного Сектора) подписали Соглашение о линии финансирования, согласно которому Айыл Банк, от имени и в интересах ИКР предоставляет технику и оборудование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5A36AA-3D75-43AC-805D-0CD3B023CE9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395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«Мурабаха» </a:t>
            </a:r>
            <a:r>
              <a:rPr kumimoji="1"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- предполагает возможность реализовывать товар по закупочной цене с торговой наценкой, которая согласована обеими сторонами. Данная концепция преобразовывает традиционное кредитование в услугу купли-продажи, при которой кредитор приобретает товар в виде сырья, машин или иного оборудования на условиях отсрочки или рассрочки платежа, с учетом торговой наценки на товар, т.е. по более высокой цене.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«Иджара</a:t>
            </a:r>
            <a:r>
              <a:rPr kumimoji="1" lang="ru-RU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»</a:t>
            </a:r>
            <a:r>
              <a:rPr kumimoji="1"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 - означает договор аренды, ренты или проката. Фактически </a:t>
            </a:r>
            <a:r>
              <a:rPr kumimoji="1"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иджара</a:t>
            </a:r>
            <a:r>
              <a:rPr kumimoji="1"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 – это использование на договорном условии имущества третьей стороны за установленную плату.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5A36AA-3D75-43AC-805D-0CD3B023CE9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DAEA4-B465-4B44-A1C7-322F0462F5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97D9F-357F-40FA-8975-62EEE55BF7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98BDC-395B-4158-9EC6-945674C114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DCA0180-E2D9-4CB3-8AF1-79E46CB2F78D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5/15/2015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73558AF-1595-41E9-8947-39C4933C9635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DCA0180-E2D9-4CB3-8AF1-79E46CB2F78D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5/15/2015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73558AF-1595-41E9-8947-39C4933C9635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DCA0180-E2D9-4CB3-8AF1-79E46CB2F78D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5/15/2015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73558AF-1595-41E9-8947-39C4933C9635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DCA0180-E2D9-4CB3-8AF1-79E46CB2F78D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5/15/2015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73558AF-1595-41E9-8947-39C4933C9635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DCA0180-E2D9-4CB3-8AF1-79E46CB2F78D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5/15/2015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73558AF-1595-41E9-8947-39C4933C9635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DCA0180-E2D9-4CB3-8AF1-79E46CB2F78D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5/15/2015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73558AF-1595-41E9-8947-39C4933C9635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DCA0180-E2D9-4CB3-8AF1-79E46CB2F78D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5/15/2015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73558AF-1595-41E9-8947-39C4933C9635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DCA0180-E2D9-4CB3-8AF1-79E46CB2F78D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5/15/2015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73558AF-1595-41E9-8947-39C4933C9635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EAC44-DCC7-458E-AFEE-2FD0D86359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DCA0180-E2D9-4CB3-8AF1-79E46CB2F78D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5/15/2015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73558AF-1595-41E9-8947-39C4933C9635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DCA0180-E2D9-4CB3-8AF1-79E46CB2F78D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5/15/2015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73558AF-1595-41E9-8947-39C4933C9635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DCA0180-E2D9-4CB3-8AF1-79E46CB2F78D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5/15/2015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73558AF-1595-41E9-8947-39C4933C9635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297B3-11C7-4B58-85DB-9F6D664F24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259AA-FC54-4F18-9DE6-74E8ABAEBB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5841A-FB54-455A-BF29-85B342C2A1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D2829-C9C4-4EF5-9ACF-89D4A6829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67AA1-4216-460C-9778-0509215AB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A2A92-31E8-40A0-861E-846487AB6F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76883-9931-43E2-A01D-1E08BF1CBE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331CE6-085F-44FA-85C7-0427EA0125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331CE6-085F-44FA-85C7-0427EA0125C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info@ab.k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/>
          </p:cNvSpPr>
          <p:nvPr>
            <p:ph type="ctrTitle"/>
          </p:nvPr>
        </p:nvSpPr>
        <p:spPr>
          <a:xfrm>
            <a:off x="714348" y="2500306"/>
            <a:ext cx="7772400" cy="2071701"/>
          </a:xfrm>
          <a:solidFill>
            <a:srgbClr val="FFFFFF"/>
          </a:solidFill>
          <a:ln w="76200"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latin typeface="Bookman Old Style" pitchFamily="18" charset="0"/>
              </a:rPr>
              <a:t/>
            </a:r>
            <a:br>
              <a:rPr lang="ru-RU" sz="4800" b="1" dirty="0" smtClean="0">
                <a:latin typeface="Bookman Old Style" pitchFamily="18" charset="0"/>
              </a:rPr>
            </a:br>
            <a:r>
              <a:rPr kumimoji="1" lang="ru-RU" sz="3200" b="1" cap="all" dirty="0">
                <a:ln w="0"/>
                <a:latin typeface="Bookman Old Style" pitchFamily="18" charset="0"/>
                <a:ea typeface="+mn-ea"/>
                <a:cs typeface="Arial" charset="0"/>
              </a:rPr>
              <a:t> Айыл Банк и</a:t>
            </a:r>
            <a:br>
              <a:rPr kumimoji="1" lang="ru-RU" sz="3200" b="1" cap="all" dirty="0">
                <a:ln w="0"/>
                <a:latin typeface="Bookman Old Style" pitchFamily="18" charset="0"/>
                <a:ea typeface="+mn-ea"/>
                <a:cs typeface="Arial" charset="0"/>
              </a:rPr>
            </a:br>
            <a:r>
              <a:rPr kumimoji="1" lang="ru-RU" sz="3200" b="1" cap="all" dirty="0">
                <a:ln w="0"/>
                <a:latin typeface="Bookman Old Style" pitchFamily="18" charset="0"/>
                <a:ea typeface="+mn-ea"/>
                <a:cs typeface="Arial" charset="0"/>
              </a:rPr>
              <a:t>Исламское </a:t>
            </a:r>
            <a:r>
              <a:rPr kumimoji="1" lang="ru-RU" sz="3200" b="1" cap="all" dirty="0" smtClean="0">
                <a:ln w="0"/>
                <a:latin typeface="Bookman Old Style" pitchFamily="18" charset="0"/>
                <a:ea typeface="+mn-ea"/>
                <a:cs typeface="Arial" charset="0"/>
              </a:rPr>
              <a:t>финансирование - новый формат  </a:t>
            </a:r>
            <a:r>
              <a:rPr lang="ru-RU" sz="6000" b="1" dirty="0" smtClean="0">
                <a:latin typeface="Bookman Old Style" pitchFamily="18" charset="0"/>
              </a:rPr>
              <a:t/>
            </a:r>
            <a:br>
              <a:rPr lang="ru-RU" sz="6000" b="1" dirty="0" smtClean="0">
                <a:latin typeface="Bookman Old Style" pitchFamily="18" charset="0"/>
              </a:rPr>
            </a:br>
            <a:endParaRPr lang="ru-RU" sz="6000" b="1" dirty="0" smtClean="0">
              <a:latin typeface="Bookman Old Style" pitchFamily="18" charset="0"/>
            </a:endParaRPr>
          </a:p>
        </p:txBody>
      </p:sp>
      <p:sp>
        <p:nvSpPr>
          <p:cNvPr id="1028" name="Rectangle 3"/>
          <p:cNvSpPr>
            <a:spLocks noGrp="1"/>
          </p:cNvSpPr>
          <p:nvPr>
            <p:ph type="subTitle" idx="1"/>
          </p:nvPr>
        </p:nvSpPr>
        <p:spPr>
          <a:xfrm>
            <a:off x="1785918" y="5000636"/>
            <a:ext cx="7232650" cy="1752600"/>
          </a:xfrm>
        </p:spPr>
        <p:txBody>
          <a:bodyPr/>
          <a:lstStyle/>
          <a:p>
            <a:pPr algn="l"/>
            <a:endParaRPr lang="ru-RU" sz="2000" dirty="0" smtClean="0">
              <a:solidFill>
                <a:srgbClr val="5FA326"/>
              </a:solidFill>
            </a:endParaRPr>
          </a:p>
          <a:p>
            <a:pPr algn="l"/>
            <a:endParaRPr lang="ru-RU" sz="2000" dirty="0" smtClean="0">
              <a:solidFill>
                <a:srgbClr val="5FA326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Garamond" pitchFamily="18" charset="0"/>
              </a:rPr>
              <a:t>Докладчик</a:t>
            </a:r>
            <a:r>
              <a:rPr lang="ru-RU" sz="2000" b="1" dirty="0" smtClean="0">
                <a:solidFill>
                  <a:schemeClr val="tx1"/>
                </a:solidFill>
                <a:latin typeface="Garamond" pitchFamily="18" charset="0"/>
              </a:rPr>
              <a:t>:  </a:t>
            </a:r>
            <a:r>
              <a:rPr lang="ru-RU" sz="1800" b="1" dirty="0" smtClean="0">
                <a:solidFill>
                  <a:schemeClr val="tx1"/>
                </a:solidFill>
                <a:latin typeface="Garamond" pitchFamily="18" charset="0"/>
              </a:rPr>
              <a:t>Шорохов М.О</a:t>
            </a:r>
            <a:r>
              <a:rPr lang="ru-RU" sz="2000" b="1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  <a:r>
              <a:rPr lang="ru-RU" sz="1800" b="1" dirty="0" smtClean="0">
                <a:solidFill>
                  <a:schemeClr val="tx1"/>
                </a:solidFill>
                <a:latin typeface="Garamond" pitchFamily="18" charset="0"/>
              </a:rPr>
              <a:t>, Начальник Отдела анализа и региональной координации ОАО «Айыл Банк».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214546" y="357166"/>
          <a:ext cx="4286280" cy="1497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3" imgW="2973960" imgH="1099800" progId="">
                  <p:embed/>
                </p:oleObj>
              </mc:Choice>
              <mc:Fallback>
                <p:oleObj name="CorelDRAW" r:id="rId3" imgW="2973960" imgH="1099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357166"/>
                        <a:ext cx="4286280" cy="14979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15" name="Group 2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87133937"/>
              </p:ext>
            </p:extLst>
          </p:nvPr>
        </p:nvGraphicFramePr>
        <p:xfrm>
          <a:off x="323528" y="1571612"/>
          <a:ext cx="8640960" cy="459459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736304"/>
                <a:gridCol w="5904656"/>
              </a:tblGrid>
              <a:tr h="12093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Срок  финансирования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 5 лет с предоставлением льготного периода погашения 6 месяцев.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Валюта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Доллар США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8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Стоимость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 1 500 000 Долларов США – от 12% до 14% годовых;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Свыше 1 500 001 Долларов США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 от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до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%годовых.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7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Обеспечение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Банковская гарантия ОАО «Айыл Банк»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/>
          </p:cNvSpPr>
          <p:nvPr/>
        </p:nvSpPr>
        <p:spPr>
          <a:xfrm>
            <a:off x="428596" y="285728"/>
            <a:ext cx="8215370" cy="857256"/>
          </a:xfrm>
          <a:prstGeom prst="rect">
            <a:avLst/>
          </a:prstGeom>
          <a:solidFill>
            <a:srgbClr val="64BC8E"/>
          </a:solidFill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</a:pPr>
            <a:endParaRPr kumimoji="0" lang="ru-RU" sz="2800" b="1" dirty="0" smtClean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</a:pPr>
            <a:r>
              <a:rPr kumimoji="0" lang="ru-RU" sz="2800" b="1" dirty="0" smtClean="0">
                <a:latin typeface="+mj-lt"/>
                <a:ea typeface="+mj-ea"/>
                <a:cs typeface="+mj-cs"/>
              </a:rPr>
              <a:t>ОБЩИЕ УСЛОВИЯ ФИНАНСИРОВАНИЯ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c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71612"/>
            <a:ext cx="1857388" cy="189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EAC44-DCC7-458E-AFEE-2FD0D863593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9698" name="AutoShape 2" descr="data:image/jpeg;base64,/9j/4AAQSkZJRgABAQAAAQABAAD/2wCEAAkGBxQTEhUTExQWFhUWGRwYGBcYFx8dHxgfIhwdHyEaHiAYICggGBwmHxwcIjEiJSksLy4uGR8zODMsNygtLisBCgoKDg0OGxAQGy8kICQ0LDQ0Ly8sLCw0NDQsLCwsLywsLDQsNCwsLCwsLCwsLCwsLCwsLCwsLCwsLCwsLCwsLP/AABEIAPEA0QMBEQACEQEDEQH/xAAcAAABBQEBAQAAAAAAAAAAAAAAAwQFBgcCAQj/xABGEAACAQIEBAQEAwQFDAIDAQABAgMAEQQSITEFBhNBByJRYTJxgZEUUqEjQrHBM2Jys/AVJDVTgoOSstHS4fFzohc0Qxb/xAAaAQEAAgMBAAAAAAAAAAAAAAAAAwQBAgUG/8QANBEAAQQBAwIEBAYCAwADAAAAAQACAxEEEiExBUETIlFhcYGR8BQyobHB0SPhM0LxBhUk/9oADAMBAAIRAxEAPwDNa5a4qKIiiIoiKIiiIoiKIiiIoiKIiiLpFJNgLmsEgblCQNylJcM6i5UgVq2RrtgVq17XcFI1utkURFERREURFERREURFERREURFERREURFERREURFERREURFETjDYNn1Gg9TUb5Ws5Wj5A3lGJwjJvt6ijJGv4Rkgdwm9SLdFEUnwYDzHvp9qq5BOyrZF7KSYXFjtVYKuq2a6a6K8oiKInUeAci9vuaiMzAaUZlaDSbyIVNiLGpAQRYW4IIsLmsrKKIiiIoiKIiiIoiKIiiIoiKIiiIoiKIiiIoineHMDGtu2hqhMCHlUpQdZtc8TYdM372t96zCDrCQg6wnXKHAknzSS6qpyhb2ubX1t22qLqGW6GmM5PdSZExZs1SXMvLUQiaWJcjILkAmxHffY96rYWdIZAx5sFRQZDi7S7e1TIZipuprtOaHCirrmhwopabHuwtoB3tWjYWtNqNsLQbVo5O4HG8fWkUOSSFB1AA0vbub+tcvqOXI1/hsNKvkzODtLdl1zfwKJYjNGoQqRcLoCCbbdjc1r0/LkdJ4bzdpjzOLtLjap0VswvtcXrtOujSuOujSsdc1c9RPGLZl9ba/4+9W8e6KtY90VH1YU6KIiiIoiKIiiIoiKIiiIoiKIiiIoiKIiiJ1Nw2ZFztE6r6lSB/4qJs8Tjpa4E/FaiRpNApCKUr8JIrdzQ7lZLQeUvDh5ZiciPIRvlUtb7DStHPjiHmIHxNLADW+yleXeOHCs6SI2UnUWsyn5G329qqZmIMkBzDv+hUU8PiURynvMHNayxmKJWAbRmaw09AATv61DidOdG8PkPHYKOHGLXanJhydwZcVPkcnIql2ANi2oFr9t9/ap+o5TseLU3k7KxI/SNlbuZuUMP8Ah3eJOm8algQTYgC5BBPcd971yMLqU3jBrzYJr6qFkpvdVLlzmM4cFGXOhNxY6qfa+hB9K62Zgic6gaKzNB4m45XfMXMpxCiNFKJe5udW9NtAKxh4AgOtxspDj+GbPKgoYGe4VWa2+UE2+1X3Pa38xpWEpHjHUWDfcbfetTEwm6WhiaTZCkOHcvT4heoLAHZnNs3ysCarzZsMB0Hn2Wj5mR+VMeI4CSF8ki2O47gj1B7ip4ZmSt1MKkY9rxYTWpVsiiIoiKIiiIoiKIiiIoiKIiiJ/wALwwa7NrbQCq88hbsFBM8jYJ9iMGrC1gD2IFqgZK5p5ULZHNK85MRTilzW0Vit/wA3/W1z9Kz1EuEB0+1/BTZJIj2WjMoIIOoOhB715sEjcLmLIsUqh3C/CGYL8rm36V6+MksBdzQXZbdC1q3Igj/Bx5LX1z+ua+t/0+lq8p1TX+Jdq+Xw+/1VWX8xVX8TEQzxBbdQqQ1vmMt//tXU6KXeE6+L2/n+FLBdFTkPhnF0rNK/Vt8QtlB9LWuR9aHqb9WwFKW1Q8BjZcFiCVtnQsjDs1jYj5XF/oK6M0LMqLS7g7o5ocKKl+Oc7yTxGJYxGGFmObMSO4GgsDVPF6SyGQPLrrjalGyINNqycC8PoGw6NMXaR1DXVrBbi4A9be96im6hIJCGcBSWqBx7hv4bESQ3zZDYH1BAI+tiK6sEvixh/qsrUOS4Y1wcRjt5luxHdv3r/I6fSvKdSc92S7V24+HZU5SdRtU3xJhjXEqUsGZLuB63Nifcj+Ars9Gc8wkO4B2U8JOlWbgGJSTDxlLWChSPykCxBrmZTHMmcHeq50rSHm1WfEDEIWiQEFlzFva9rD9L/wDuun0ljg1zjwa/lWsRponsq/wzDBiSdQO1dCZ5aKCmmeWigpGXCIwtlA9wNqrNkcDdqu2RwN2oJhYkelXwbV4brysoiiIoiKIiiIoiKIiiJ3gMXkuDsf0qGWPXwopY9XCd4jiS28tyf4VEyA35lE2A3umWBw0rm8KSMV1uiklf+HappZI2ipCAD60rLiK3T7GcwYllMbuR2YZQp+R0vUEeFjg62j9bUbYIwbAT2DkbGNEJQi6i4QtZyPlsPkTejs+EO038+ylsKEwuOlhJ6bvGdjYkfcVPJDHKPOAUIB5UueVsY8f4goTcZ9Wu5HrY63t23qoOoYrX+ED7cbff6LGoDZTkPiZIIsphUygWz5tD/WK239r1GemN13q29EpVvlzDLicYizG4kZmbW2Y2LW9rmrGZI6DHc6PkV/SONDZXHnrgGGTCmVI1jdCoGUWzXIBBA30N776VxumZk75wxxJBvlaMcSVDcH8QJoIREUSTKLIxJBA7A2+K30rqy9PY9+q6tSUq+Fnxk7EAySyEsbafx0UDQfarLnx48fmNNCE0nkpxuAOQl4g+osQVb1I3F9vfaoG/hc0aqDq+RWtNcpvhPIs2KjGIlnytJ5lupYkdixuLX9NdLfKopM6OF3hsbsPks2BsFVuIYWXCzPExKupscrEXG4Om4IN6vMcyZgdVj3QgHlJQYCWQFkjkcDdlQkfcCjpo2HS5wHzAQkDYowOKyE+h3pLHrC0kj1hPpeJrby3J+VQNgde6gbA691Ek1cVteURFERREURFERREURFEU3g+VsRIgcBVB1AZrEj5WNvraqMnUIGO0k38FA7JjaaUTicO0bFHBVl0INXGPa9oc02FM1wcLC1jkgJ+Ci6dtjmt+a+t/f+Vq8l1PX+Jdq+Xw7KrLeoqp+JJQYmMrbPlu/wB/Lf3tf6WrrdG1mFwPF7fypoLpXWDnnBmLqGTKbax2OYH0Atr89qruwJg7SB81JSyHiWJ6ssklrdR2a3pck2/Wu9G3QwN9FstGj8QYOjmKv1bf0YGl/wC1tlv9bdq82ejTeJQI0+v+vVQ+GVQ+FhWLE2zE3/8AVd2ewABwtJyRVcJHEp+1AivmuLZd83tbve1SMP8Ajt/Hv6KSMnRbk/47FiwEOKZ2S+l3zAH00PxWvrVfFdjEnwAAfhX2FhkjHXo5XONKdM7beW38qzHr1qGPVrTnkjjceFmYy3yOuUsBfLre9hqR8vao+p4r8iIBnIPHqrThYUhz7zHDiVjjhJYK2YvYjtawzAHvc/Sq/S8GWAufJte1LDGkcqT5d8QoosOkcySZo1CgoAQwGg3Isbf47VtP057pC5hFH1WSFSuYeKnFTyTEZc2y+gAsB7mwrpQRCJgYtgtg4QI+hH0rdPIMtvS38a8Xka/Fdr5s2qDrvdZfzpGhxzrEASSoIH5zv9b2v73r1PTXOGKC/wB/p9/orUZpllTOH5Jjyed3L9ytgAfYEG/+NqpP6rJq8oFe6qHLdew2VT4vw5oJWjY3tqD6g7H2/wDFdfHnE0YeFcjeHt1BMqmW6KIiiIoiKIiiK1cF8PsbioUnhRDG98pLgHQkHQ+4NSNic4WFMyBzhYUhH4VcRBBMcZAIuOquvtR0DyNlscWSldOI8PeFgrgAkXFjfT/AryOTiyY7g2TkrhzQPhdpesw52xCPifKQcqhWI9bk2+l67XTWObD5u5VzFaQzdR8EmJgXOhmiV/3hmVW+uxq09kMppwBI+BU5aDypLlDhAxmIYSsxAXO2vmc3Atc699TVTqGScWEeGOdh6BYcaGykOeuWYsMiSw3AZspUm+tiQQTr2NV+l58k7iyTtvawx18pvwvl2TEpaCBpNPiVdL+7HQfU1fYJnP2BUTGzPd5Qf4Vk5Z8J8T1A+JESoAfIXzG/a4UEEb96tzYsz2Uw0fVXn4krm000pri3g+srBo5ki08wWK4PuBmFqY+FLG2nv1LaLBe0U51psPB2SKRZIcUpKEMA8ZFyOxKsdPpUj8MvYWOPK2dhFzSCV7zJyPj5+nFkiEeYF3STMRoezKvr/wCq5sXTJMXVI3zGthwqjOnvit3JVF515W/AsgDMQ4OjixBFvTca0xMiWQubKzSQsNLrpwpSKcMwn4HqHLfp5jJfzZrbffTLVE5GT+K0+/Hav/O6p+JL4te/CkuHeGWPRTeOO5P+sG1dmXElcdlflwpnHbj4pvN4VY9pPgjVSRc9QaDubd/lUjYJWs4sqVmLKG0eVP8AEvCQdEiEESgeVjJcMfQjYX9rWqhDD1HxLkDdP7fBYGNNe4UFhPDvi6DIhyKd7T2H2B/gKuyYQedTmAn5LY4jjuQojEcicSgcN+GdsrBgUIcGxv8Aum/6Vl0DnNII5Wrsd9UQrG3H4kH7bPC/eORGVh8gRr9K80/puQ12nTfuuS7FlaapUPmDiX4iZpALLYKoO9h6++5rt4kHgxBp5V2GPQ2lHpGTsCfkKsFwHK3JA5XhFZWV5REURFERRF9KeGtv8m4e21nt/wAbVaw/+EX7/uV0MK/Abfv+6s9WlaWP+LvDcTNjUEAcqIFzWbKvxvobkAn2rkdQngikBlI422v1XMzSwPGr0We8KwggxkKYpcih1LBtrdiexW9tdt6gfKJYHOiN7ffzUAIIsLYeYHiGGlM1unkN799NLe97Wt3tXBgD/EGnm1qsW5efECdPwoYzHygKL3v2I2t89rX7V6SWBk7fDeLBW+nUaW4cG5EMmSXiTCeRdVhUWij+YH9I3udPbvU+H02HGHlHKvQ4rWblXeGJVUKoCqNAALAfIDauira7oiKIiiIoixzxUhSfi2GglfKnRFze2pZ9LnYnKBXK6nK+KMvYLIC52a4g7Kp4vg2Eh4hHEz3hIuwZvhazWViOxIH3rkx5WTLiOkA83b9NwFR1PcyxytR4r4qYaGRYwjyE7lGUhbmwBJNr12sfqAlYXlhb8V0m5rSLIIUnj+fIIY2kdJcq2vYKTqQPze9QwdYhleGAHf4f2oo+pxPdpo/p/aT4f4kYCUX6jp/bjYf8txV78XFdEqx+NhBolWHhnGIMQLwTRyeuRwbfMDUVYDgeFYDgeCn1ZWyRxeEjlUpIiup3VlDD7GsEA8rBAPKoPM3hNhZgWwx/Dyeg1jPzU6r/ALJ+hqF8APCrvxmu42Wd8V4HLg36UqZfyncMPUHv/H1riTRvY7zrhTRvjdT1X+MRjyt32+dSY5O4W+OTuFGVaVlFERREURfRnhN/orDf7z+9er0H5Aunjf8AGPn+6t9TKdVXmeVesFuMwQEi+tiTrb00P2rx3/yMHx2n2/krjdR/5B8Fkfibi42kiRSC6Bs9u17WB99Cbf8AWtuixvaxzjwapQQA0U1h5KxckCvmG2ZIixva32Vj6fe1THquO2XQAfSwPslSawtd8NOTxgsOHkUfiJBdz+QHXpj5aX9T8hXooYQ3zHldOCAM8x5KudTqyk55lRSzsFUdybVo97WNLnGgFq5waLPComP8UMOmIeAWAQf0rG6s3dQF2t7ne4tprysnqExiD8Zl36/vX38FSfmEj/GPqqbw3xHmkxUnXxTJh/N0wEUd/LfKubaosnIzRC0xfn2vj51e3KhdkTVyo1vEHHqXePGFlDEIHjjJK30v5b3tVhmTN5Q7mt/itfxcocArRwrxhYuBPhwEtqVfW/ewYWPyuK3jypGDz+b4Cv5P8K7O/IxdPjsO+4+H32UJzXxPh+OnnnaV7iNFiFiDcKdALeY5ja238ap582R4zPBFt7/fbZVMiTU+28KvR43BDAGNo/8AOdfNl1vfRs3ZQO36d6rmLKOWHh3k+P6V6+6h31eysXC/DKSXB5+nKuIYEgP5LEE2Uq9iAbb+99qmrNORTWeT12+vK3EUxds3ZO5fDPik0QWTEQ6HRGdu3csqG5+9W4+nhj9TWge/+lI3ALXWAFTMexw0j4eSxkhYoSvwkjTQmxt9KglxnazuqcuM4PItM+B4HETS/wCbhg6+bMrZcnvmvp/GszZMeO3U80ptWlaBwrxFxuAkEPEEMydm0z29Qw8snyNj6mrGLnsmbqabH6q1FlHvutf4bxCOeNZYmDIwBBHv/A1filZILab++6uska8W1OqkW6juO8GixURilFwdm7oezA9jUcsTZG6XKKaFsrdLl83c2cNlw2JeCbdPhI2ZTsw+f8bjtXOEPheVcrwfCOlQ1ZRFERREURfRnhL/AKKw3+8/vXq9B+QLp43/ABj5/urfUynWF+On/wC/F/8AAv8AzvVHI/P8v7XPy/zLO5YSujKVv2II/jUAcDuCqy2vwt41+NazRkNAql20yknRe9wTYm1v3d65uF0cNyvFJto3A9+30/hSY0FyauwWm16ddVeMbanasEgCysE1uVjPMGMXik864iVoIsObRREhex/bOG+Int6D5knzvUOpygsMDdTT8fp8Vyp8gvPl4VI4PxSGLDTRSYcSPJcJJYaaWAudRY6i3r2pkY8skzHtfQHI+/XhRaS5wATeDDNKrC8a9FM3mNs3sPt/CpHPETgaJ1GlZzMOXpmQGy7k0dtx8094fw0tGSEimeaJmQCQBocu7EHvqPtb1qGWen7ktDSL22N9lnqWdJm5HiuGmqG3denCIkMkiJ1l6UeZpPIYnckXUEXYbaj03OtY8R7pGtcdJs0BvYHr6feyiyp8mdzPGcduL9Pvv3TeThXTLgzQ5olDizXD3/dG2v8A1FSDI8QCmupxI+HupsnqRmxY8bwwA29wN/n/AD6rvl/iccUzSTQiYOhAUAGx07NptpesZeO+SMMjfpo/fCZXTZcWCOR5ADxY3/f6r6dr0a6CKIsO4/ytHNisVIzsGaaS1rWWzEa3Gu3qK8zn9QfFkFgAoLz2ZkubOQBwoDkbj8eEeVZb5Xt51F7Fb721IN+38606nhvyWtdHyO3xpSObqFhd82cTHEJ4YsMjPlzAG1ixNid9lAXc271jp+McSNzpTV1+n/qy0UN09wI4jwcrODmhBGeMPdCCdiD8JPZgN/sbuNmQuktnP7qWOTQ6wtx4HxaPFQRzxG6OL+4PdT6EG4PyrttcHCwuq1wcLCf1stlm/jZwES4VcUo88Bsx9UY2P2ax+rVXyG2LVbJZbb9FhlU1zkURFERRF9GeEv8AorDf7z+9er0H5Aunjf8AGPn+6t9TKdZvzSsR43D1LZvwv7O/5uo23va9q4fWdWny+1/qudmfmUX4mLH+CYvbOGXp+t7i9v8AZveuR0/V4wrjv9/FVQpzwS4eI+H9XvNIzX9l8gH3Vj9a9Zjim2unjNplrQKnVhU3xP5mOCw6ZFDPM+XKb/CBdtv9kf7VU89niQmO6vuquWf8en1WOYbGQzYx5OIIUBXRbMLEWAvbzfDfX1rhvilixgzEN787fP25XMotbTVGLIhfIMxg6mgA85TNoP7ViKtFrg3V/wBq+V1+yvDpjziOzGuGxqr37ff6qYjhSK+ZUWMzizSLmmjyANqm+Q2+ze9VNTpSNyTp7Gmm9ufX+lWiIle3xn16nlIOCxYSBFEkgfyopsSBfQNmCZGuB3OnrUgIaBos0K5P71V2PputozJKwwxVVk3wdvc9z6fRHTu0JYksllAcAiyDTViAELMLrrYXNzTXs6uD6e/13oc/KlO6PJa4PJDtI4sbBpFtI7lt7gfJOMJPrF1TFZZCUR0HTIcsGYstwFDXsD6Co5GCnFl2RuQd9uAAe5HKrFzJGveXU++APuq9FF4/KqL04yHDuOqL9Nxc6JfQjb5VZi1Fx1naht3HxUmLjTZk7YNV3wCeO6+o69AuoiiLC/ETg80L4mdJ2yPKS8YuLZjbQ317X2rzT8qKXNdE5m4uj8Fw5XNfMQQqhgYEMYNgfUn/ABpUsr3h6rSvcHpbk/iyYXFiR9Y7MhNrkA7N77D6E1tlROlh0jlWhZCuvOfNuGbCvFE4leUZQFvZR3Jvtb03vXOxMSUShzhQCAUjwL42VmlwjHyyDqIPRlsGA+a2P+xXpMd29K7iv3LVtFW1eTLjWBE+HmhO0kbJ9wRWHCwQtXCwQvlIi2h3rmLkFeUWEURTODwShQSASRfWqUkridlUklcTst78NEA4bAALDz/3jV18Mkwgn3/crt4RuBt/e6s9WlaWTeNXBc7LilYh4owCPVc51HcEE3rjZmToy2wkbOH9rmZb6lDfZUTlrgcnEGZpZnyR2FySxJPYZjoP/FUs3MbhgBjRZ+SrudS33lPhy4fBwwqbhF3Pe5JJ+5ru4b/EgY+qsX9V1oP+Nql6sqVZn4rYKcz4fERhGXDK0mRibtrc20tsoridVyIg4Y77Gocjtey5ubIA4NKz3jLTY0fjuiBDGMpGYEkAm7bC4BP6Vz8cR4h/Da/Md+FTIoaQd1FcMgWQuqJIZ2sYAhAAtqSbkW9atzPdGAXEaB+a1ZycPJxmxulFNcL+P3YUni42L21kjcmQyyoysbLka7IMwRTbS36VXYQGcaSNqBBHNjY7WVh/itgbHpoONg1ZJ4oJliJiP6lxnYqMv5vhy2He2wF1+ZqVjQffsL39Of8A3g/BdTS1jXNdehm1E3bjRN9rHBFbbXvy1w2M3K3FtSpOjAHY7ev6mpXxev8A4oonxTnQGhh3ojbsefbff2T82sGy5igV1BjbRb5mLDZxt8THRwR6CDvV1djkc8AD0+QHG6r5L3a2ZNbkm73GoGtO+91uR7pzi2yx/tYJWihDGaM5VSORzcFADfLZj62zComi5PI4Bzqo7kkD199vnSq5McrZSPyvJX0fXql2UURfPvN4xOJ4liMKZCEWVmAOyruDpq24tf1rg5XgY7nThu5NfP7C4uS5kbnPruqzx3g7YZgrMGDC4I0vbcEdv/NMXJbkNJAqlFFKJBYVqXw5PRuZf21r5beW/wCX19r/AKVyj1seJWny/r8f9LPiKqcA4ScRiFhvl3LH0A3+vb611srJEEJk59Fu92kWtU5Z5TggxcEsRdXRty1811KkEH2btauV0/qsz8lrX1RNfVa407vFFrVa9ku6iiL5Y5mwgixUyjYSPb/iI/lXKDrJHoVxdVk+xKi6yiKIpXCcQXKA2hGl7b/aqkkBu2qs+E3bVv3hlKG4bARt5/7x662I0thAPv8AuuzhAiFoP3urRVlWlj/jfxplkTDKLB4wzNfcZ28oHbUb1ycrGa7KEp7Db9d1zctv+UO9lnvLfMcmEZigDK1syn22II2NVczBZkgB2xHdVnNtfRvKmN62Dw8trF4lYgdtNq7ONH4cLWDsAPouvCKjAUbzfzauFywxAS4uX+jivoP67n91BY+5tp3I1yclkDC93ZaTztiCx7jGJ4l1hBPPrimtmuCupAIBtdALjyi3tvXB8XFybyast+u2424XKL2yHWeUy47w+XBFcKcQTDKMxA0G+twSbagd7H6Uxpo8q5gzzN29VjVYsDdR+AWMFwGk6pKrA6tYAnTU9hr9r1PKXkAkDTvqB3ViQZksLZHgmNu29kD2Hp8FIcQSOOUjKA0bZTACZf3MxfNJZSrMRdT6etQRF8kV3z/2/L3qqG9gcFRuGqAO173wb49U3mgsd0uqgMB5QykXvdiO2UbLv3tcyNffrv8APf7vuflwuoySNwL68jhRFglukhoOxs9+17nlIw4K2mUoDYFmIuB7A2v3+wHet3S33v4LEXhwkujsu3G4qjXcmhY7i74rlOSFIVcwQMVFilwoDEEsTdity1srNfvbYRi7urq+/t27XxyB7Wqc4jdIyEOoN2LrBHrY07Cvib52S2JbJHG80WeE9SMlJCDOymwd1JvpY2vt9hWjRre5sbqdsdx+UHsD9/uoJI5JZCyI6nXsav6d19KV6ddlFEWHc8cElw+IxGPjmBbqElCv7rEC1769tLD9K8zPlRz5LsV7drO99xuuHO5skjmEd1S8dNNiiJHK6CyjYfTfv3NTxNixhoaomlkPlCmo+e8T0xCEUy/AH1LE7fCN2/n2qkekQa/Es6ea/wB+n3ak0NO6jsPg8XgHTEvCygHUtsQdw1r5b+/ercvgZTDEHLZwDhSvXK3OYxOMw8McTBnfzFiCAFBY2tvop9PX2qpg9HMeQ17nbA3smNB/lBtbFXrF20URfK/MuK6mKnYbGR7fLOa5WkAn3K4paA4+5KjKyiKIiiL6M8Jf9FYb/ef3r1eg/IF08b/jHz/dW+plOss54wEU/GoElAKjDZgp2Yh3sD6jc29q43VZHMaS32/lc/L/ADJtz7weA4OR8iI0YBRlUA3uBl03B2tXEwppBMBexVQJrwLxIjwvDIIF82JAddQcqDO2Un1OW1h7a+/pjOWx03cq2cksiAaLKpmCmxM+LbEw3eRTmZ3OhuLa39RcWHb0rmZT4xFpnP5vv9Fz3vAb/lO5UlAX4hi+niz0ukpsiaG9xsTf2PyAt61RdpwsfXB5tR5KxYYy272m68RjweNm6ubEqBkVnbMw0BtdtNNVP+BUphflYrNHkPNDYfp9VILc0dlA5M15CLRF7lFOylth/Cr96fID5q596Vr8fP4P4QOOk717/v8ALi1MxY6FUdUICLMrxwSx3DArlZmYahRqbX7d71TMUpeHO5oguB97AA9Vjwp8SVv4hm/ofv7K5liKgxiQTkyAKq9RgwC3MigHzLlHTI10BrLSD5yNO3ehV9j6G/MtGjQwysfRNjSNtiPX09l0qEsLqFVlWVnBYiPNcZiUPkUGzZWubqLnShoDnfcVtvVbUeTW1jbfYKw85LnNZLJQcBvf/XtqHc7bk78WvcEynKZJgH6ty+RnkiC3bqDNeys1idP3vnbWXULDGbVxYAN7V8QP2VYuEbHRgA2ef6Ubi8WsosReZpGYznTMDf8Ad2F9NParMcbozf8A1AA0+nzU8f4vp8jMoAgEW3bn1/Q/qvqWu+uiiiL5458fFy4nFL+0aBJnsLaCx+7AfW1cSUY0eSTsHlcacxtmI7qs4XiGVctr221o+HU67UD4dRu0+5Q4gkWNjlmsFu1z2UkEA/IE1plRudCWsUoFCgtL5w4zh1wcoMiMZEKooYEsSNCLdhvf2rj4sMhlFCqWAFD+BvBC88mLYeWJemh9Xbcj5Lp/vBXqsdtnUr2KyzqW2VcV5NeK4wQwyynaNGc/QE/yrDjQtYcaFr5PZiTc7nU1zFxyvKLCKIiiLdPCXmfCjBQ4VplSZC4KOct7uzDKTo2h2GtXIHt00uhjSN0Bt7rRgasK0si8VuDYmfHxSYcWyQr58wWzZ3Ngd71xuo5cEL9Mh5HHPqubmPa14v0WdcwcQxjN0cU73T91rW/teXRvnrUeM2AjXCBuq4IIsLRv/wDJYPoZOmtsv9L+9t8Wb9fSvM//AGWT4urUfh2+FfZUOtyzvlzj5w2YFM6tY72IP2r0WZh/iKN0Qk0HiVvStXBeRsRjpjicSDh4mIIX99gBYAA/CLfvH7VtGGwxiNu9KzDj6WgFIw8PHC8XJHNC8yyj9g6oGLAXJFvXUBgNrDsarZ8T54xodprmzS1mYQoPBpg2ixJmzRy5mMUYzDL3UAbEg6G/Ydq2kOSJIxHRbQs7b+v97LW3AghMcBi3hHVVlzMChBF7A/z0qxLG2XyOBobqeed+fkNGS49hq9B9lOcBxUlkEs0iCCNlhaMC4JsLXA10019Kilx6B0MBLiLtZ6jjxwTlmO4PG2/3/C6w3EYy1nBgQwhCIf8A+jA3BYd/r9TWHwPAtvmOq/N2B9Pv5LOf07Jww0PA82/PZN347MZGlMgzyKEc5Rttt2tUgxIgwMA2G43UmZg48ePE9kgcTuW+n3xul+CwYTqsuKkPTCHKQSBf0JTXbUVpkvyfDBgb5r++VBJm5M8bWvJOnYD0X07Xo11UURYbzNzYkWJxUZjJdZZALWynzEi/cb15nN6c6TJLwdivPZWKXTuN7FQvIfLcWJEkk1yqEKEBIubXuba+lvrUPVM6TH0tj5PdSvdXCZ878CTCzKIycjrcKTcrY2Iv3Hz96m6ZlvyIyX8hGusJDljlPEY2RVijIQnzSlTkUdzfufYbmunHT3aAdx+imjYZHaQvo7l/g8eEw6YeIeVBud2Pdj7k610WtDRQXUY0NFBSNbLZZ740ccEOD/DqfPiDa3ogsWP10X6moJ3U2lXyX6W16rBqpLmooiKIgURarwHw+w+L4fC7Exz2a8i65vO1synRrDS4sdN6reMbsKaNoewEKA4pyDxGC4jvLH6xPbT3QkG/yvUrZQeU8N4Vr5UfLh44nVopEXzRupVtz5rNYkHU3239K8r1KJ7Z3OO4PB/j5LnzNIebVK8RcfHJOixkMY1IZhqLk/Dfvb+ddjo8L44iXbWdv7+alhBA3Vf/AMrT9Po9Z+na2TMbW9Pl7bV0Pw0WvxNIv1pS13WueGXCMA0CzwpnmGjmQhmjb0A2UehAuR33rSRzroq3G1tWFfqiUqTmhVxZgD/L5elRyRtkbpcNlo9jXinKiY/w/wA+OOJbJLEw/o2FiCFABPZxofTcaGonskjxvCgO4+/kqxxy1tMKri8LfC4udhw2aSJhZAsee3ra1wFJv72t8qPgnmgY0yU4c/fqFp4UhACgMPyzjyrlMHIFckWZcpX2s1jYetrVfOjUATuPvnhYdAXOHOys+J8MZleM4dhaxDmZttrWCC+uuntvVWCaWRrhO2vSv/VI6OWYVIeON+3p8Ex5gwMWAV8I8XXnnTOsgQCxYsMo1LDLluLb37Vh8Mj5WyNfTW8i/sb+60fFoIAKheDcVw0OFnhmgLStmA8o10sASdUsdf13rORjzyzskjfTRXf7u1qQSdivpevTLtooiyTjnh3ipcTiJVWLLLIzC762J0vpppXNyMWWR5IOy5WTiTSSFzar4qP4Z4ecVw8jNA0KBtwXuCO1xlO2vvUc3TROwNlF0thhvIGpTWF8KXmk63EMUZG0BSIWGnbMR8PyUHXep8fAjhbpbsFMzEA5K0rBYNIkWONQiKLADsKtxRMjGlgr7/VWmMawU0JepFumnFOIx4eJpZWyov6+gA7k+laPe1jdTlpJI2Nup3C+a+c+Ny4zFPNKLX0Rb3CINgPXuSfUmueZfE8y5TpvFOpQdYWqKIiiLpGsQfQ3rBFikIsUvoHw+kDcPgI2Ob/naqIBGxVjGBEQBVjrKsLF/Gkf57F/8I/53qxBwVVm/MqEgFwCbC+p9PepSolu8HAcMIRCIYzHbuoN/wCsTuT7715kzyl+qza0tZjysMRFj3XBOPIzglvgaMNYZ7bg6ba3Olq7c+SyKAPl719aUgeWbra4OLx+QSMqO+gBOhb0Um1/lvVTGymT3p5CsRzNf8VI1ZUyKIiiIoiKIs58Q8Q2GxsGLMZeIRGI2IupLE3F9j2+4qGeJs7DCHU47/RU8oavL3Wdca4uZMUMWIiqhkKgjRsljqdiTbtU2NjCODwC6zv8rUDWjTotfUFeiXdRREURFERRF4TS6RU7mrxHwmDJQEzTD9xNh/abYfS59qgdkMq2m1XfksA8u6zHmDmKbGPnlbyj4EX4VHt6n3Ov8K4s075T5vouFPO+V1u+iqvGGF1HcXvUmODRK3xwaJUdVlWEURFERRFcOA+IWIwsCQRxxFUvYsGvqxbWzDuaidECbtStlLRSf/8A5Zxf+qg+zf8AdWPBHqtvGKnPxAxax4iaOMyNGBotwBckAZifWuDl5D/ELGkgBcnKyHvee1Kn878JjjySxgLmJVlG17XBA7d/0q90zJe+2ON0pMWRzraUlwZuIzQmOB5OiPL8QA/shjr9AamyJMSF9yVq++ysue1vKQ4DxGTh+IbqRnbK6bG2hBB2O3yNMqBmbCNDvcFDThsnPOPNQxapGiFUU5jmtcm1u2gAuaj6f084xLnGyfRGtpOeXucMRBGAs5su6yHMPpm1A+RqzI12rYLR0szXbcKwcL8WmzWxEK5ezpcfdTf9Ky+Jwbbdz6cK147w3iz9E+k8XIAxAw8jDscwF/oaNicRZ2W7Z9txS7w3ipG8iRjDOC7Bbs4Fr/StZG6GF/NLD8kNaXAJXm3niaCIPEkYJbL57t2JuLEelVMPI8d5aRWyrRZxkdWmln/MfOOJxsQSRVCixYqDrb+AvrVxmM1sviF1ntxssudbrcd084vzFh5MIY1BzMoUJl+A+t9tO1qoY+FMzIDzwDz6/wDqpxwPbJqKmsP4x4q/nigA9QH/AO6u+/JkA8oC6r8uQDygIxHjJigfJFAR6kP/AN1GZEhG4CMy5CPMAneK8Z36Y6eHAk75j5R8rG7fpUTJ8nX59NewN/v/AGs/ipO9LrB8+8YmTqR4aDKdiVIzfLNIL/OoperxRP0PcL+BWpziDRpVziHidxMkqZFiINiFiUEH084JFWRkOcAWnZZ/EvPCtOC4nJPDGzyvJdBclr3NtdNr3ryuZPM6RzXuPPC4mRLI55DyVT/EILeH89mv/Z0tf63t9avdJ1U702+qmw739FVI8QwFgxArrFjTyFbLGnkJMmtlsvKIiiIoiKIiiIoisfBOamgQRsmdR8OtiPbY3Fc3J6c2V2tpoqtLjB5sGkw49xt8SwJAVV+FQb79ye5qxi4jccGtye6kihEYWj8jYyN8JGqEZkFnXuDc629Dvf3rzfU4nsyHOdweD9+ihlB1FVHxHxkck6KhBKKQ5Hre4W/qNfvXX6PE9kRLuCdv7U0IICn+SuTsPJhlmnXqNJcgZiAouRYZSNdN61zMyRshYw0ApCVV+Z+Ax4fHJCGIicobk6orNY6n0sTc9rVcgyHyQF9bi/mQFm9ld+O8uYQYWT9kkeRCQ4FmBAuCTu313rz2LnZBnb5ibPH+lEHG1lvD5Argt6b+hr1MzSW0FmVpLaCd4v8AauiRDO5Nhl/h/P2qGP8AxtLn7BaQtIu065h4VjI1V8TmZdgc+YKT2Njoff8AWo8TIxXuLYaB+FKRgYPyhIYXGoEAJtYait3xPLlXfE4uU54e8FhnMryqHyEBUOwvfUjvtYfI1R6tlSwhrWGr7qw8kAJv4g8Iiw8sZhGUSKSUGwsRqPQG/wD9al6TkyTRu8Teu6ywkjdT3hdwqF4pJmVXkD5fMAcosDoDte519q06lK8ODQaFLJUb4pcMiikieJVRpA2ZVFgbWs1hsdT87VN02V7mkO3ApZarrwbGxywI8ZGUKBb8th8J9LV5rIifHKWvG9/VUXNINFZfzpi45cXI0ZBXQZhsxAsSPX0v7V6npsb48drX8q3GCGi0wwPFpoQRHIVB7aEfY7VPLjRSm3ttHxMf+YJvicQ0jFnYsx3JqVjGsGlooLZrQ0UElWyyiiIoiKIiiIoiKIiiJ9w3CB7lth29agmkLdgoZpC3YJ5iMApGgse1qgZM4HdQtmcDuoWryup7heETyLnSJmX1A3+V9/pUD8mJjtLnAFRulY00SpTgfN2JwiGJMpUE+WRSch72sQRr2NRzYcUx1n9FvsUqeB43HXxLAHPqCxy3HYKOy+l7evvUDs3Gxj4V8em/1Whka00ofH4nEC8Ery2Q2MbOSBbbS9vl+lW4mQn/ACxgb9wFsK5CsvKXI34qLrSSFFYkIFAubG1yTsL30tVXKz/CfoaLWbpNZMIeF4+Mv+0QDMCBYlWDLex2Ya6X7e9H/wD7cZzW7H+RRWCLCleceboJsOYYbsXK3JUgKAQ37250tpVHp3TZophJJtV9+ey0awg2VH8k8oLjFaWV2WNTlAS12NgTqQQALjtXQzMwwkNaN1ITS85n4NJwyVHw8zhZAQD+8LWurW0Yag7fTSsQSMzGFsjRssc8qPXguNxQ65R5Mw0ZmAJHsGI09LaelZ/F4uOfCBArsB+6wXtbsmGA4jPhnbpO8TfCw+XYg6ae40q0+OOZo1CwtuU4w+GxGOlLFi7WGZ3OijsNNvkBUUksOKz09gtJJWxjde8Y5dlw652ysmxZb6el7gWrXHzo5jpGx91pHO15ocppw7Chyb7D9ammkLRssyyFo2UhLgEIsBY9iP8AGtV2zOB5VdsrgVCEW0q8N1dXlERREURFERREURFERRE94diwlwdj+lQTRl24UMsZduE8xHEVA8pue1QsgcTuomwuJ3UQlri+1xf5d6uG62Vs+y1+IAAZbZbDLba3a3tavHuuzfK4xvus/wCegv4ny2uUGa3rrv72t+leg6WXeDvxey6OJejdaHwLjEMkCMrqMqgMpIBSwtY32rzuViyxykEHc/VRvYQVm/OmPSbFM8ZuoAXMP3iNyPbt9K9L02F8UAa/nlWYwQ2ipflLnn8LD0ZIy6qSUKkXFzexvuL960ysDxX62mluRabSyScWxvaNVX55UB/ViW/X2rD3NwIL5N/r/S1c4MCe8wcjLFC0sMjMUGZla2oG5BAFiBrVXE6uZJAyQAX6KNk1mio3lHm58EGQp1I2Oa17EHa4NjuLae1dDKwxPRuipiE25s5kfGupKhEQEIoN99yT3JsPtW+LjCAc2SsjZanwzHRSxK8ZGSw7/DpsfQjavITRSRyFrxuqDgQaKyrnDFxy4uR47FdBmGzEAAkf47V6vp8b48drX8q3GCGi1Ncg4tArxEgOWzD+sLAaetrfrVHqsbtQf2qlVy2mw7spXm3FomGdWIzOMqr3J9fkN71VwI3PmBHAUOO0l4I7Kg8PxWQm+x/Su/LHrGyvSx6hsn8vEUA0Nz2FQNgcTuoGwuJ3UMTV1XF5REURFERREURFERREURFERREURSOF45iI1yJKwXsNDb5XGlV5MSF7tTm7qN0LHGyEmmDkku5Op1ux1PvWxlYzyhYMrW7JtiMOUNmHyqRjw4WFIx4cLCW4ZgjNKkSmxY7+g3J+1aTSiKMvPZYe8MaXFXZuTcPksC4b8+bv8tq4Y6pNqs1XoqH4p9qucE4i2AxTZhmAvG4HcXGov30BrpZMAzIBpNdwrpAkYCFYeYueIpIGjhVy0ilSWFgoOh76m1c7E6TIyUPkIoeijZCQbKqfL/DPxEwjJstizEb2Hp76iuvlz+BHqHKkmk0NtXTE8p4dkyqpRuzAkm/vc61xGdRna6ybHoqLcmQGyVnskZVmQ7glSB3INvrXogQ4By6QNi0t/k+S17fS+taeOy1H4zLTbb5ipeVIhmJ1JJPvWAAOEXlZRFERREURFERREURFERREURFERREURFERRFY42BAI2tpXNIIO655BB3THjLCyjve/0qfHBslT44NkppwvGmGVJQL5Tt6jYj7Gpp4hLGWHup5Ga2lqvLc4YbJmBct+TKb/ACv8P61wh0yfVW1et/ZVD8LJdKkSFsRK76AsSx9Bft/Ku4NMMYb6K7YiaAu5uGEC4N/a1q1bkAmiFo2cE0QvOC8SOHlEgF+xHqDuP5/Ss5MAmjLCpJY9bdKtuJ51iCXjRy/YMAAD7kH+FchnSpNXmIpU24jr34VPwL3lBY3JJN/c12JRUdBWpR5NlN1SVNQfErdQ29r/ADq9DegWrsN6AmtSqRFERREURFERREURFERREURFERREURFERREURKxTsvwsRWrmNdyFqWNPIXDsSbk3NZAA2C2AA4XNZRFEUlweQeZe51HvVbIadiq+QDsVJSOFBJ2FVgCTQVcAk0FXCa6S6C8oiKInP46S1s3/AFqLwWXdKPwmXdJtUqkRREURFERREURFERREURFERREURFERREURFERREURFERREURFEXTyE7kn5msBoHCwABwuaysoosoosIoiKIiiIoiKIiiIoiKIiiIoiKIrti+CQylAP6X8LhikEbJG0haK7OC4tIwIHkHma/tUxYKFeis+GCB8AvMZwtJPwrSKwjGEw4Z1kjjClmk1Jl0ZrAkKNTlO1r0cBQWXNBA+CQh5XgEiQyyS9STFzYRWQLlBjMaiQhtSLyC6g7d9LHUM3o+tLURC6PrS94VwKFzHLE75ScTGwkRG80cBcMAQVswOxBKkaE6EGsDqIRsYNEfeyiOMcPiw4WMmRpzHHIWBURjOocKBYs9lPxXGvasOAGy0e0N27p5xGb8LFhRCkX7WETPI8SSF2ZmBUGRWCqmULlW2tyb9su2ApbO8oFJSLl6JnSAvJ+Ilg64YBRECYzKEtuRlFi4Ngf3TamgcJ4YO3dLS8uYZZJEMk37HCriXIC63EJCL9JG8x200NjfJYLI9Fnwm2R6f6SR5dh6H4zNJ+H6Ybp+XqZ+qYsma2XJcE58vtlvWNG1rHhitXZdTcuQLC85eUx9OGSNQFznqmVcrX00aP4huO2umdAq1kxCrTjD8sRK8BkD2/FRYeaEyxs3nB1Ji1iIIIKHzW7g7AwWLWRGLF+q4XgkUqeQtHEMTiQQVR3CQwLI2VgqsxIzAITYad7k40ivr+ixoBH1/RI8O5ew88YnV5UiC4jOpys4aGMS+UiwdWUgbCx9bg0DAd0bG1wv4qN4pw6KP8NKhkMM65srEZ1yyMjLmAyn4bhrd9tK1cKAKjc0CiOCrHzphYBLJLL1hEk74aKOMoMgjCliLqAFs65UtckNdqke0WppGi9/gojmDl6PCRtnd3l60sSZQAhEfSOZr+YErJbL2PfTXQtq/v0Ub4w0KX5dwWHBwLBHDywYoyMWDA5UmW4Uga6C1iNtbnWt2geU/FbsaPKa9f5UfheWIpVjmjdxC0UsjLI0asDE6oVDsVQBi6eY7a721wI73CCEHccKG45gY4nURuGDIGIEiSGM3IKF4iUY+W9xbRluAdK0cKUL2gKNrVaIoiKIiiIoiKIiiIoik4uYcQvwy2IVUByrmUKuVcptdCF0uCDW2oqTW5eRcfxCjKJTYKqAWU2CElLXGjKWazDUXOtNRTxHLhuMzl1kMhzrK06tYaSMVLPtuSin00pqKxrN2vMJxWdBljcgAu1gBoXTI527ppQEjhA5w4RLxeZohCz5o1AVQVUlQDcKGIzBb9gbVguJQvJFFd4Hjk8SdNJPJfMFZVcA+qhwQp9xashxCB7hsj/LuI6fS6rZMpTYXyk3KBrZghP7oNvamop4jqpOeG8ySxPNKSWklg6Aa4GUAx2NrWYBY8tu4OtZDyL91s2Uiz6pv/AJdxGfqdQ5snTtZcuT/V5LZMl9ctrX13rXUVrrN2k8Rxid8+eRm6hQvfvkvk/shbmwFgKzqKF7kriuYMTILPKxs6ybAHOt7OSoBL6/EdT32oXFDI4r2XjuJLK5kYMHMylQF85AUuMoGpCgH1t7mmorJe7lczcbxDWJkNsjxgBVVQrizgKoCjNfUgXNNRTW5NJsW7LGjMSsYIQflBYsbfUk1gmxS1s1Sex8xYlXdxKc0j9RrhSC/Z7MCFYfmABrOorbxHcpniMdI6hXcsAzuL6nM+XOxJ1JOVb3PasWVqXE7Jxh+NToioshCpnyCwOXOCrAEi4BDG4vbW+9NRWQ8hc4bjE8YjCSMoiz5ALaZ/iG3mDW1BuKyHFA9wSGMxbStme17W8qqot8kAA+1YJWCbSBNYWEUWEURFERREURFERRZV+bGzfisDhkAeJ4MLnhKhkIZFzkgjy6XJbcb3qez5QrVm2jtQTPiXL+DjX+mA6kcksTmQ9mkEahBGc4OVQTmBBY+muC1oWro2AJTB8pwyurBmWHEdAYc3uczgmUE28xj6ciW/MyU0AlBE0n2K64XhcOjO0DrnOGxavGJDJYCA5WzGNLE3IIt296ACjXoVkNaLI9CmeN4BArYjDqJOrh4Ot1iwKPZVYjJl8qNmsrZib5d71jQOFr4bbLUvxXl/DLPjMOiyocL5xI7ghx1EXIVyjLcP5TfWw9dDmgX7LLo2gkei54jwvBRfiW6c5GGxP4cjrKOpcyea+TyZemdNb3G2tZcGtRzWNvbgpxPynhYGInmsjTyRBzJkKKhXzWEbCR7NfLdRYe9xnwwOVnwmjlNMFwLDP+HhtIZcRBJIJQ4CoyNMFOQrdg3SFxcWB0rVrQaHr/ZWrWNND1/2mXM8UAXCCKLps+HjkZi9wcxYaiw1uPi+ltKPA2pYlDdgAn+K4Fh1fFRBJc2DAZnZxlmGdFK2C/s82a6EE6DvQtAv2WSxov2Uji2jm440UsbPGjSxqjSEqMocjKLWVNNEGgrc0ZKK3NGWikcJhsPiIeGwukgE8mISMrIP2WaVQCbr+0sSPy6A+uigaH3ymkENB9/3TCLgOGSCJppQrzRPIHzkZSC4VQgQ5wSgBOYEZvbWMNGm1oI26bKX5dxHT4ezjEfh/wDOwC/TLlh0r5MoBDetmsNK2Zs1bRmo+a3TzA4LDPicHNEkkZxeIkZbMoESrOwAC5SCctha9hbvfQALB9T/ACga3UCO5/lREPAYmgXEgOY2gtluLnE5+mI9tiSJLfl096xoHK18MVY+yprhnLWGE0BZM3+cnDSxdXOM2Qtq3TUZgQQVFxtqK3EYUjYm2FF4Hg2EaKKaVukmId1F5TeFVKrcfsz1muSxBy6ZR3vWoa07rQMYRZ7plytxJIhIhZonkKBMQiByliboQdcrXBOXXyjQ7VowrSN1f2pZ+WYY7HGzKHklmRnEmUJkfKWVRGeoSfMVJWwI9a30DupPDA/MoXiWEgwyQh43leWKOcuJMi2Y3KKMhJ8oKlidGvppY6kAKMta2vkpjmPhmFjkxc3RfJFiPw4hSXKATnbqElDkUgAKttwda2IG5pSOa0WaSHHuAYfDQSP+1d+t00uwXIGgjlGcZTdlLlSBa/ta1YcwNC1fG1rbVRqJV0URFFlSD8cxJjERnl6YXLkzm2XbLa+1u1bajVLbW6qtJxcVmWMwrNIIje6BzlN99Nte/rWNRqk1uqkkcbJlRc7ZYyTGMxshJBJX8pJAOnpSysainGI43iHOZ55GIVkuXJ8rCzD5EaH1rOolZL3Huk5uKTNEIWmkMQ2Qucottpe1h2HamoprdVJ9x7mWfEySM0jqjuZBFnJVSTfT5dtKOeSsvkLio2XGyNnzOx6j9R7n4m18x9W8za/1jWCSeVqXE8pzFx3EqXZcRKDIbuQ58x9Trqfes6z6rPiO9UhHxCVSjLIwMalUIY3RTmuB6A5m/wCI1gEhYDiFzLjZGjSJnYxpfIhYkLfew7XpZqkLiRSVn4tO6LG80jItsqFyQLbaE9u3pQuJFLJe4irSf46Tq9bqN1c2fqZjmzb5r7396ajdrGo3fdKNxWYsrmVyyMXRsxurMcxYehLak+tZ1FZ1u9UQ8WnSNolmkEbXugc5TffS9te/rWLNUgc4Ckh+JbJ08xyZs+W+ma1s1vW2l6WapYs1SUi4hKvTKyOOkSY7MfISbkr+W510pqKBxFey4GLcR9IO3TzZ8lzlzWtmttmtpelnhNRqk5xHHMQ+XPPK2Vgy3kY5WGzDXRhc671kuJWS9x5K6Tj2JBcjESgyG72c+Y2tc66m2l6ais+I71SWA4rNBm6M0keb4sjlb/OxrAcRwtQ5w4K9wvGJ4wyxzSIHN2CuRmPqdd/eshxCyHuHBXK8UmERgEsnRO8eY5d77bb61jUapY1OqksvHsSHzjESh8oTN1GvlGy3vqBfSs6z6rPiO9U1lxkjKVZ2KlzIQWJu5Fi5vuxA3rFlYLiRSQrCwiiKSqqsIoiKIiiIoiKIiiIoiKIiiIoiKIiiIoiKIiiIoiKIiiIoiKIiiIoiKIiiIoiKI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data:image/jpeg;base64,/9j/4AAQSkZJRgABAQAAAQABAAD/2wCEAAkGBxQTEhUTExQWFhUWGRwYGBcYFx8dHxgfIhwdHyEaHiAYICggGBwmHxwcIjEiJSksLy4uGR8zODMsNygtLisBCgoKDg0OGxAQGy8kICQ0LDQ0Ly8sLCw0NDQsLCwsLywsLDQsNCwsLCwsLCwsLCwsLCwsLCwsLCwsLCwsLCwsLP/AABEIAPEA0QMBEQACEQEDEQH/xAAcAAABBQEBAQAAAAAAAAAAAAAAAwQFBgcCAQj/xABGEAACAQIEBAQEAwQFDAIDAQABAgMAEQQSITEFBhNBByJRYTJxgZEUUqEjQrHBM2Jys/AVJDVTgoOSstHS4fFzohc0Qxb/xAAaAQEAAgMBAAAAAAAAAAAAAAAAAwQBAgUG/8QANBEAAQQBAwIEBAYCAwADAAAAAQACAxEEEiExBUETIlFhcYGR8BQyobHB0SPhM0LxBhUk/9oADAMBAAIRAxEAPwDNa5a4qKIiiIoiKIiiIoiKIiiIoiKIiiLpFJNgLmsEgblCQNylJcM6i5UgVq2RrtgVq17XcFI1utkURFERREURFERREURFERREURFERREURFERREURFERREURFETjDYNn1Gg9TUb5Ws5Wj5A3lGJwjJvt6ijJGv4Rkgdwm9SLdFEUnwYDzHvp9qq5BOyrZF7KSYXFjtVYKuq2a6a6K8oiKInUeAci9vuaiMzAaUZlaDSbyIVNiLGpAQRYW4IIsLmsrKKIiiIoiKIiiIoiKIiiIoiKIiiIoiKIiiIoineHMDGtu2hqhMCHlUpQdZtc8TYdM372t96zCDrCQg6wnXKHAknzSS6qpyhb2ubX1t22qLqGW6GmM5PdSZExZs1SXMvLUQiaWJcjILkAmxHffY96rYWdIZAx5sFRQZDi7S7e1TIZipuprtOaHCirrmhwopabHuwtoB3tWjYWtNqNsLQbVo5O4HG8fWkUOSSFB1AA0vbub+tcvqOXI1/hsNKvkzODtLdl1zfwKJYjNGoQqRcLoCCbbdjc1r0/LkdJ4bzdpjzOLtLjap0VswvtcXrtOujSuOujSsdc1c9RPGLZl9ba/4+9W8e6KtY90VH1YU6KIiiIoiKIiiIoiKIiiIoiKIiiIoiKIiiJ1Nw2ZFztE6r6lSB/4qJs8Tjpa4E/FaiRpNApCKUr8JIrdzQ7lZLQeUvDh5ZiciPIRvlUtb7DStHPjiHmIHxNLADW+yleXeOHCs6SI2UnUWsyn5G329qqZmIMkBzDv+hUU8PiURynvMHNayxmKJWAbRmaw09AATv61DidOdG8PkPHYKOHGLXanJhydwZcVPkcnIql2ANi2oFr9t9/ap+o5TseLU3k7KxI/SNlbuZuUMP8Ah3eJOm8algQTYgC5BBPcd971yMLqU3jBrzYJr6qFkpvdVLlzmM4cFGXOhNxY6qfa+hB9K62Zgic6gaKzNB4m45XfMXMpxCiNFKJe5udW9NtAKxh4AgOtxspDj+GbPKgoYGe4VWa2+UE2+1X3Pa38xpWEpHjHUWDfcbfetTEwm6WhiaTZCkOHcvT4heoLAHZnNs3ysCarzZsMB0Hn2Wj5mR+VMeI4CSF8ki2O47gj1B7ip4ZmSt1MKkY9rxYTWpVsiiIoiKIiiIoiKIiiIoiKIiiJ/wALwwa7NrbQCq88hbsFBM8jYJ9iMGrC1gD2IFqgZK5p5ULZHNK85MRTilzW0Vit/wA3/W1z9Kz1EuEB0+1/BTZJIj2WjMoIIOoOhB715sEjcLmLIsUqh3C/CGYL8rm36V6+MksBdzQXZbdC1q3Igj/Bx5LX1z+ua+t/0+lq8p1TX+Jdq+Xw+/1VWX8xVX8TEQzxBbdQqQ1vmMt//tXU6KXeE6+L2/n+FLBdFTkPhnF0rNK/Vt8QtlB9LWuR9aHqb9WwFKW1Q8BjZcFiCVtnQsjDs1jYj5XF/oK6M0LMqLS7g7o5ocKKl+Oc7yTxGJYxGGFmObMSO4GgsDVPF6SyGQPLrrjalGyINNqycC8PoGw6NMXaR1DXVrBbi4A9be96im6hIJCGcBSWqBx7hv4bESQ3zZDYH1BAI+tiK6sEvixh/qsrUOS4Y1wcRjt5luxHdv3r/I6fSvKdSc92S7V24+HZU5SdRtU3xJhjXEqUsGZLuB63Nifcj+Ars9Gc8wkO4B2U8JOlWbgGJSTDxlLWChSPykCxBrmZTHMmcHeq50rSHm1WfEDEIWiQEFlzFva9rD9L/wDuun0ljg1zjwa/lWsRponsq/wzDBiSdQO1dCZ5aKCmmeWigpGXCIwtlA9wNqrNkcDdqu2RwN2oJhYkelXwbV4brysoiiIoiKIiiIoiKIiiJ3gMXkuDsf0qGWPXwopY9XCd4jiS28tyf4VEyA35lE2A3umWBw0rm8KSMV1uiklf+HappZI2ipCAD60rLiK3T7GcwYllMbuR2YZQp+R0vUEeFjg62j9bUbYIwbAT2DkbGNEJQi6i4QtZyPlsPkTejs+EO038+ylsKEwuOlhJ6bvGdjYkfcVPJDHKPOAUIB5UueVsY8f4goTcZ9Wu5HrY63t23qoOoYrX+ED7cbff6LGoDZTkPiZIIsphUygWz5tD/WK239r1GemN13q29EpVvlzDLicYizG4kZmbW2Y2LW9rmrGZI6DHc6PkV/SONDZXHnrgGGTCmVI1jdCoGUWzXIBBA30N776VxumZk75wxxJBvlaMcSVDcH8QJoIREUSTKLIxJBA7A2+K30rqy9PY9+q6tSUq+Fnxk7EAySyEsbafx0UDQfarLnx48fmNNCE0nkpxuAOQl4g+osQVb1I3F9vfaoG/hc0aqDq+RWtNcpvhPIs2KjGIlnytJ5lupYkdixuLX9NdLfKopM6OF3hsbsPks2BsFVuIYWXCzPExKupscrEXG4Om4IN6vMcyZgdVj3QgHlJQYCWQFkjkcDdlQkfcCjpo2HS5wHzAQkDYowOKyE+h3pLHrC0kj1hPpeJrby3J+VQNgde6gbA691Ek1cVteURFERREURFERREURFEU3g+VsRIgcBVB1AZrEj5WNvraqMnUIGO0k38FA7JjaaUTicO0bFHBVl0INXGPa9oc02FM1wcLC1jkgJ+Ci6dtjmt+a+t/f+Vq8l1PX+Jdq+Xw7KrLeoqp+JJQYmMrbPlu/wB/Lf3tf6WrrdG1mFwPF7fypoLpXWDnnBmLqGTKbax2OYH0Atr89qruwJg7SB81JSyHiWJ6ssklrdR2a3pck2/Wu9G3QwN9FstGj8QYOjmKv1bf0YGl/wC1tlv9bdq82ejTeJQI0+v+vVQ+GVQ+FhWLE2zE3/8AVd2ewABwtJyRVcJHEp+1AivmuLZd83tbve1SMP8Ajt/Hv6KSMnRbk/47FiwEOKZ2S+l3zAH00PxWvrVfFdjEnwAAfhX2FhkjHXo5XONKdM7beW38qzHr1qGPVrTnkjjceFmYy3yOuUsBfLre9hqR8vao+p4r8iIBnIPHqrThYUhz7zHDiVjjhJYK2YvYjtawzAHvc/Sq/S8GWAufJte1LDGkcqT5d8QoosOkcySZo1CgoAQwGg3Isbf47VtP057pC5hFH1WSFSuYeKnFTyTEZc2y+gAsB7mwrpQRCJgYtgtg4QI+hH0rdPIMtvS38a8Xka/Fdr5s2qDrvdZfzpGhxzrEASSoIH5zv9b2v73r1PTXOGKC/wB/p9/orUZpllTOH5Jjyed3L9ytgAfYEG/+NqpP6rJq8oFe6qHLdew2VT4vw5oJWjY3tqD6g7H2/wDFdfHnE0YeFcjeHt1BMqmW6KIiiIoiKIiiK1cF8PsbioUnhRDG98pLgHQkHQ+4NSNic4WFMyBzhYUhH4VcRBBMcZAIuOquvtR0DyNlscWSldOI8PeFgrgAkXFjfT/AryOTiyY7g2TkrhzQPhdpesw52xCPifKQcqhWI9bk2+l67XTWObD5u5VzFaQzdR8EmJgXOhmiV/3hmVW+uxq09kMppwBI+BU5aDypLlDhAxmIYSsxAXO2vmc3Atc699TVTqGScWEeGOdh6BYcaGykOeuWYsMiSw3AZspUm+tiQQTr2NV+l58k7iyTtvawx18pvwvl2TEpaCBpNPiVdL+7HQfU1fYJnP2BUTGzPd5Qf4Vk5Z8J8T1A+JESoAfIXzG/a4UEEb96tzYsz2Uw0fVXn4krm000pri3g+srBo5ki08wWK4PuBmFqY+FLG2nv1LaLBe0U51psPB2SKRZIcUpKEMA8ZFyOxKsdPpUj8MvYWOPK2dhFzSCV7zJyPj5+nFkiEeYF3STMRoezKvr/wCq5sXTJMXVI3zGthwqjOnvit3JVF515W/AsgDMQ4OjixBFvTca0xMiWQubKzSQsNLrpwpSKcMwn4HqHLfp5jJfzZrbffTLVE5GT+K0+/Hav/O6p+JL4te/CkuHeGWPRTeOO5P+sG1dmXElcdlflwpnHbj4pvN4VY9pPgjVSRc9QaDubd/lUjYJWs4sqVmLKG0eVP8AEvCQdEiEESgeVjJcMfQjYX9rWqhDD1HxLkDdP7fBYGNNe4UFhPDvi6DIhyKd7T2H2B/gKuyYQedTmAn5LY4jjuQojEcicSgcN+GdsrBgUIcGxv8Aum/6Vl0DnNII5Wrsd9UQrG3H4kH7bPC/eORGVh8gRr9K80/puQ12nTfuuS7FlaapUPmDiX4iZpALLYKoO9h6++5rt4kHgxBp5V2GPQ2lHpGTsCfkKsFwHK3JA5XhFZWV5REURFERRF9KeGtv8m4e21nt/wAbVaw/+EX7/uV0MK/Abfv+6s9WlaWP+LvDcTNjUEAcqIFzWbKvxvobkAn2rkdQngikBlI422v1XMzSwPGr0We8KwggxkKYpcih1LBtrdiexW9tdt6gfKJYHOiN7ffzUAIIsLYeYHiGGlM1unkN799NLe97Wt3tXBgD/EGnm1qsW5efECdPwoYzHygKL3v2I2t89rX7V6SWBk7fDeLBW+nUaW4cG5EMmSXiTCeRdVhUWij+YH9I3udPbvU+H02HGHlHKvQ4rWblXeGJVUKoCqNAALAfIDauira7oiKIiiIoixzxUhSfi2GglfKnRFze2pZ9LnYnKBXK6nK+KMvYLIC52a4g7Kp4vg2Eh4hHEz3hIuwZvhazWViOxIH3rkx5WTLiOkA83b9NwFR1PcyxytR4r4qYaGRYwjyE7lGUhbmwBJNr12sfqAlYXlhb8V0m5rSLIIUnj+fIIY2kdJcq2vYKTqQPze9QwdYhleGAHf4f2oo+pxPdpo/p/aT4f4kYCUX6jp/bjYf8txV78XFdEqx+NhBolWHhnGIMQLwTRyeuRwbfMDUVYDgeFYDgeCn1ZWyRxeEjlUpIiup3VlDD7GsEA8rBAPKoPM3hNhZgWwx/Dyeg1jPzU6r/ALJ+hqF8APCrvxmu42Wd8V4HLg36UqZfyncMPUHv/H1riTRvY7zrhTRvjdT1X+MRjyt32+dSY5O4W+OTuFGVaVlFERREURfRnhN/orDf7z+9er0H5Aunjf8AGPn+6t9TKdVXmeVesFuMwQEi+tiTrb00P2rx3/yMHx2n2/krjdR/5B8Fkfibi42kiRSC6Bs9u17WB99Cbf8AWtuixvaxzjwapQQA0U1h5KxckCvmG2ZIixva32Vj6fe1THquO2XQAfSwPslSawtd8NOTxgsOHkUfiJBdz+QHXpj5aX9T8hXooYQ3zHldOCAM8x5KudTqyk55lRSzsFUdybVo97WNLnGgFq5waLPComP8UMOmIeAWAQf0rG6s3dQF2t7ne4tprysnqExiD8Zl36/vX38FSfmEj/GPqqbw3xHmkxUnXxTJh/N0wEUd/LfKubaosnIzRC0xfn2vj51e3KhdkTVyo1vEHHqXePGFlDEIHjjJK30v5b3tVhmTN5Q7mt/itfxcocArRwrxhYuBPhwEtqVfW/ewYWPyuK3jypGDz+b4Cv5P8K7O/IxdPjsO+4+H32UJzXxPh+OnnnaV7iNFiFiDcKdALeY5ja238ap582R4zPBFt7/fbZVMiTU+28KvR43BDAGNo/8AOdfNl1vfRs3ZQO36d6rmLKOWHh3k+P6V6+6h31eysXC/DKSXB5+nKuIYEgP5LEE2Uq9iAbb+99qmrNORTWeT12+vK3EUxds3ZO5fDPik0QWTEQ6HRGdu3csqG5+9W4+nhj9TWge/+lI3ALXWAFTMexw0j4eSxkhYoSvwkjTQmxt9KglxnazuqcuM4PItM+B4HETS/wCbhg6+bMrZcnvmvp/GszZMeO3U80ptWlaBwrxFxuAkEPEEMydm0z29Qw8snyNj6mrGLnsmbqabH6q1FlHvutf4bxCOeNZYmDIwBBHv/A1filZILab++6uska8W1OqkW6juO8GixURilFwdm7oezA9jUcsTZG6XKKaFsrdLl83c2cNlw2JeCbdPhI2ZTsw+f8bjtXOEPheVcrwfCOlQ1ZRFERREURfRnhL/AKKw3+8/vXq9B+QLp43/ABj5/urfUynWF+On/wC/F/8AAv8AzvVHI/P8v7XPy/zLO5YSujKVv2II/jUAcDuCqy2vwt41+NazRkNAql20yknRe9wTYm1v3d65uF0cNyvFJto3A9+30/hSY0FyauwWm16ddVeMbanasEgCysE1uVjPMGMXik864iVoIsObRREhex/bOG+Int6D5knzvUOpygsMDdTT8fp8Vyp8gvPl4VI4PxSGLDTRSYcSPJcJJYaaWAudRY6i3r2pkY8skzHtfQHI+/XhRaS5wATeDDNKrC8a9FM3mNs3sPt/CpHPETgaJ1GlZzMOXpmQGy7k0dtx8094fw0tGSEimeaJmQCQBocu7EHvqPtb1qGWen7ktDSL22N9lnqWdJm5HiuGmqG3denCIkMkiJ1l6UeZpPIYnckXUEXYbaj03OtY8R7pGtcdJs0BvYHr6feyiyp8mdzPGcduL9Pvv3TeThXTLgzQ5olDizXD3/dG2v8A1FSDI8QCmupxI+HupsnqRmxY8bwwA29wN/n/AD6rvl/iccUzSTQiYOhAUAGx07NptpesZeO+SMMjfpo/fCZXTZcWCOR5ADxY3/f6r6dr0a6CKIsO4/ytHNisVIzsGaaS1rWWzEa3Gu3qK8zn9QfFkFgAoLz2ZkubOQBwoDkbj8eEeVZb5Xt51F7Fb721IN+38606nhvyWtdHyO3xpSObqFhd82cTHEJ4YsMjPlzAG1ixNid9lAXc271jp+McSNzpTV1+n/qy0UN09wI4jwcrODmhBGeMPdCCdiD8JPZgN/sbuNmQuktnP7qWOTQ6wtx4HxaPFQRzxG6OL+4PdT6EG4PyrttcHCwuq1wcLCf1stlm/jZwES4VcUo88Bsx9UY2P2ax+rVXyG2LVbJZbb9FhlU1zkURFERRF9GeEv8AorDf7z+9er0H5Aunjf8AGPn+6t9TKdZvzSsR43D1LZvwv7O/5uo23va9q4fWdWny+1/qudmfmUX4mLH+CYvbOGXp+t7i9v8AZveuR0/V4wrjv9/FVQpzwS4eI+H9XvNIzX9l8gH3Vj9a9Zjim2unjNplrQKnVhU3xP5mOCw6ZFDPM+XKb/CBdtv9kf7VU89niQmO6vuquWf8en1WOYbGQzYx5OIIUBXRbMLEWAvbzfDfX1rhvilixgzEN787fP25XMotbTVGLIhfIMxg6mgA85TNoP7ViKtFrg3V/wBq+V1+yvDpjziOzGuGxqr37ff6qYjhSK+ZUWMzizSLmmjyANqm+Q2+ze9VNTpSNyTp7Gmm9ufX+lWiIle3xn16nlIOCxYSBFEkgfyopsSBfQNmCZGuB3OnrUgIaBos0K5P71V2PputozJKwwxVVk3wdvc9z6fRHTu0JYksllAcAiyDTViAELMLrrYXNzTXs6uD6e/13oc/KlO6PJa4PJDtI4sbBpFtI7lt7gfJOMJPrF1TFZZCUR0HTIcsGYstwFDXsD6Co5GCnFl2RuQd9uAAe5HKrFzJGveXU++APuq9FF4/KqL04yHDuOqL9Nxc6JfQjb5VZi1Fx1naht3HxUmLjTZk7YNV3wCeO6+o69AuoiiLC/ETg80L4mdJ2yPKS8YuLZjbQ317X2rzT8qKXNdE5m4uj8Fw5XNfMQQqhgYEMYNgfUn/ABpUsr3h6rSvcHpbk/iyYXFiR9Y7MhNrkA7N77D6E1tlROlh0jlWhZCuvOfNuGbCvFE4leUZQFvZR3Jvtb03vXOxMSUShzhQCAUjwL42VmlwjHyyDqIPRlsGA+a2P+xXpMd29K7iv3LVtFW1eTLjWBE+HmhO0kbJ9wRWHCwQtXCwQvlIi2h3rmLkFeUWEURTODwShQSASRfWqUkridlUklcTst78NEA4bAALDz/3jV18Mkwgn3/crt4RuBt/e6s9WlaWTeNXBc7LilYh4owCPVc51HcEE3rjZmToy2wkbOH9rmZb6lDfZUTlrgcnEGZpZnyR2FySxJPYZjoP/FUs3MbhgBjRZ+SrudS33lPhy4fBwwqbhF3Pe5JJ+5ru4b/EgY+qsX9V1oP+Nql6sqVZn4rYKcz4fERhGXDK0mRibtrc20tsoridVyIg4Y77Gocjtey5ubIA4NKz3jLTY0fjuiBDGMpGYEkAm7bC4BP6Vz8cR4h/Da/Md+FTIoaQd1FcMgWQuqJIZ2sYAhAAtqSbkW9atzPdGAXEaB+a1ZycPJxmxulFNcL+P3YUni42L21kjcmQyyoysbLka7IMwRTbS36VXYQGcaSNqBBHNjY7WVh/itgbHpoONg1ZJ4oJliJiP6lxnYqMv5vhy2He2wF1+ZqVjQffsL39Of8A3g/BdTS1jXNdehm1E3bjRN9rHBFbbXvy1w2M3K3FtSpOjAHY7ev6mpXxev8A4oonxTnQGhh3ojbsefbff2T82sGy5igV1BjbRb5mLDZxt8THRwR6CDvV1djkc8AD0+QHG6r5L3a2ZNbkm73GoGtO+91uR7pzi2yx/tYJWihDGaM5VSORzcFADfLZj62zComi5PI4Bzqo7kkD199vnSq5McrZSPyvJX0fXql2UURfPvN4xOJ4liMKZCEWVmAOyruDpq24tf1rg5XgY7nThu5NfP7C4uS5kbnPruqzx3g7YZgrMGDC4I0vbcEdv/NMXJbkNJAqlFFKJBYVqXw5PRuZf21r5beW/wCX19r/AKVyj1seJWny/r8f9LPiKqcA4ScRiFhvl3LH0A3+vb611srJEEJk59Fu92kWtU5Z5TggxcEsRdXRty1811KkEH2btauV0/qsz8lrX1RNfVa407vFFrVa9ku6iiL5Y5mwgixUyjYSPb/iI/lXKDrJHoVxdVk+xKi6yiKIpXCcQXKA2hGl7b/aqkkBu2qs+E3bVv3hlKG4bARt5/7x662I0thAPv8AuuzhAiFoP3urRVlWlj/jfxplkTDKLB4wzNfcZ28oHbUb1ycrGa7KEp7Db9d1zctv+UO9lnvLfMcmEZigDK1syn22II2NVczBZkgB2xHdVnNtfRvKmN62Dw8trF4lYgdtNq7ONH4cLWDsAPouvCKjAUbzfzauFywxAS4uX+jivoP67n91BY+5tp3I1yclkDC93ZaTztiCx7jGJ4l1hBPPrimtmuCupAIBtdALjyi3tvXB8XFybyast+u2424XKL2yHWeUy47w+XBFcKcQTDKMxA0G+twSbagd7H6Uxpo8q5gzzN29VjVYsDdR+AWMFwGk6pKrA6tYAnTU9hr9r1PKXkAkDTvqB3ViQZksLZHgmNu29kD2Hp8FIcQSOOUjKA0bZTACZf3MxfNJZSrMRdT6etQRF8kV3z/2/L3qqG9gcFRuGqAO173wb49U3mgsd0uqgMB5QykXvdiO2UbLv3tcyNffrv8APf7vuflwuoySNwL68jhRFglukhoOxs9+17nlIw4K2mUoDYFmIuB7A2v3+wHet3S33v4LEXhwkujsu3G4qjXcmhY7i74rlOSFIVcwQMVFilwoDEEsTdity1srNfvbYRi7urq+/t27XxyB7Wqc4jdIyEOoN2LrBHrY07Cvib52S2JbJHG80WeE9SMlJCDOymwd1JvpY2vt9hWjRre5sbqdsdx+UHsD9/uoJI5JZCyI6nXsav6d19KV6ddlFEWHc8cElw+IxGPjmBbqElCv7rEC1769tLD9K8zPlRz5LsV7drO99xuuHO5skjmEd1S8dNNiiJHK6CyjYfTfv3NTxNixhoaomlkPlCmo+e8T0xCEUy/AH1LE7fCN2/n2qkekQa/Es6ea/wB+n3ak0NO6jsPg8XgHTEvCygHUtsQdw1r5b+/ercvgZTDEHLZwDhSvXK3OYxOMw8McTBnfzFiCAFBY2tvop9PX2qpg9HMeQ17nbA3smNB/lBtbFXrF20URfK/MuK6mKnYbGR7fLOa5WkAn3K4paA4+5KjKyiKIiiL6M8Jf9FYb/ef3r1eg/IF08b/jHz/dW+plOss54wEU/GoElAKjDZgp2Yh3sD6jc29q43VZHMaS32/lc/L/ADJtz7weA4OR8iI0YBRlUA3uBl03B2tXEwppBMBexVQJrwLxIjwvDIIF82JAddQcqDO2Un1OW1h7a+/pjOWx03cq2cksiAaLKpmCmxM+LbEw3eRTmZ3OhuLa39RcWHb0rmZT4xFpnP5vv9Fz3vAb/lO5UlAX4hi+niz0ukpsiaG9xsTf2PyAt61RdpwsfXB5tR5KxYYy272m68RjweNm6ubEqBkVnbMw0BtdtNNVP+BUphflYrNHkPNDYfp9VILc0dlA5M15CLRF7lFOylth/Cr96fID5q596Vr8fP4P4QOOk717/v8ALi1MxY6FUdUICLMrxwSx3DArlZmYahRqbX7d71TMUpeHO5oguB97AA9Vjwp8SVv4hm/ofv7K5liKgxiQTkyAKq9RgwC3MigHzLlHTI10BrLSD5yNO3ehV9j6G/MtGjQwysfRNjSNtiPX09l0qEsLqFVlWVnBYiPNcZiUPkUGzZWubqLnShoDnfcVtvVbUeTW1jbfYKw85LnNZLJQcBvf/XtqHc7bk78WvcEynKZJgH6ty+RnkiC3bqDNeys1idP3vnbWXULDGbVxYAN7V8QP2VYuEbHRgA2ef6Ubi8WsosReZpGYznTMDf8Ad2F9NParMcbozf8A1AA0+nzU8f4vp8jMoAgEW3bn1/Q/qvqWu+uiiiL5458fFy4nFL+0aBJnsLaCx+7AfW1cSUY0eSTsHlcacxtmI7qs4XiGVctr221o+HU67UD4dRu0+5Q4gkWNjlmsFu1z2UkEA/IE1plRudCWsUoFCgtL5w4zh1wcoMiMZEKooYEsSNCLdhvf2rj4sMhlFCqWAFD+BvBC88mLYeWJemh9Xbcj5Lp/vBXqsdtnUr2KyzqW2VcV5NeK4wQwyynaNGc/QE/yrDjQtYcaFr5PZiTc7nU1zFxyvKLCKIiiLdPCXmfCjBQ4VplSZC4KOct7uzDKTo2h2GtXIHt00uhjSN0Bt7rRgasK0si8VuDYmfHxSYcWyQr58wWzZ3Ngd71xuo5cEL9Mh5HHPqubmPa14v0WdcwcQxjN0cU73T91rW/teXRvnrUeM2AjXCBuq4IIsLRv/wDJYPoZOmtsv9L+9t8Wb9fSvM//AGWT4urUfh2+FfZUOtyzvlzj5w2YFM6tY72IP2r0WZh/iKN0Qk0HiVvStXBeRsRjpjicSDh4mIIX99gBYAA/CLfvH7VtGGwxiNu9KzDj6WgFIw8PHC8XJHNC8yyj9g6oGLAXJFvXUBgNrDsarZ8T54xodprmzS1mYQoPBpg2ixJmzRy5mMUYzDL3UAbEg6G/Ydq2kOSJIxHRbQs7b+v97LW3AghMcBi3hHVVlzMChBF7A/z0qxLG2XyOBobqeed+fkNGS49hq9B9lOcBxUlkEs0iCCNlhaMC4JsLXA10019Kilx6B0MBLiLtZ6jjxwTlmO4PG2/3/C6w3EYy1nBgQwhCIf8A+jA3BYd/r9TWHwPAtvmOq/N2B9Pv5LOf07Jww0PA82/PZN347MZGlMgzyKEc5Rttt2tUgxIgwMA2G43UmZg48ePE9kgcTuW+n3xul+CwYTqsuKkPTCHKQSBf0JTXbUVpkvyfDBgb5r++VBJm5M8bWvJOnYD0X07Xo11UURYbzNzYkWJxUZjJdZZALWynzEi/cb15nN6c6TJLwdivPZWKXTuN7FQvIfLcWJEkk1yqEKEBIubXuba+lvrUPVM6TH0tj5PdSvdXCZ878CTCzKIycjrcKTcrY2Iv3Hz96m6ZlvyIyX8hGusJDljlPEY2RVijIQnzSlTkUdzfufYbmunHT3aAdx+imjYZHaQvo7l/g8eEw6YeIeVBud2Pdj7k610WtDRQXUY0NFBSNbLZZ740ccEOD/DqfPiDa3ogsWP10X6moJ3U2lXyX6W16rBqpLmooiKIgURarwHw+w+L4fC7Exz2a8i65vO1synRrDS4sdN6reMbsKaNoewEKA4pyDxGC4jvLH6xPbT3QkG/yvUrZQeU8N4Vr5UfLh44nVopEXzRupVtz5rNYkHU3239K8r1KJ7Z3OO4PB/j5LnzNIebVK8RcfHJOixkMY1IZhqLk/Dfvb+ddjo8L44iXbWdv7+alhBA3Vf/AMrT9Po9Z+na2TMbW9Pl7bV0Pw0WvxNIv1pS13WueGXCMA0CzwpnmGjmQhmjb0A2UehAuR33rSRzroq3G1tWFfqiUqTmhVxZgD/L5elRyRtkbpcNlo9jXinKiY/w/wA+OOJbJLEw/o2FiCFABPZxofTcaGonskjxvCgO4+/kqxxy1tMKri8LfC4udhw2aSJhZAsee3ra1wFJv72t8qPgnmgY0yU4c/fqFp4UhACgMPyzjyrlMHIFckWZcpX2s1jYetrVfOjUATuPvnhYdAXOHOys+J8MZleM4dhaxDmZttrWCC+uuntvVWCaWRrhO2vSv/VI6OWYVIeON+3p8Ex5gwMWAV8I8XXnnTOsgQCxYsMo1LDLluLb37Vh8Mj5WyNfTW8i/sb+60fFoIAKheDcVw0OFnhmgLStmA8o10sASdUsdf13rORjzyzskjfTRXf7u1qQSdivpevTLtooiyTjnh3ipcTiJVWLLLIzC762J0vpppXNyMWWR5IOy5WTiTSSFzar4qP4Z4ecVw8jNA0KBtwXuCO1xlO2vvUc3TROwNlF0thhvIGpTWF8KXmk63EMUZG0BSIWGnbMR8PyUHXep8fAjhbpbsFMzEA5K0rBYNIkWONQiKLADsKtxRMjGlgr7/VWmMawU0JepFumnFOIx4eJpZWyov6+gA7k+laPe1jdTlpJI2Nup3C+a+c+Ny4zFPNKLX0Rb3CINgPXuSfUmueZfE8y5TpvFOpQdYWqKIiiLpGsQfQ3rBFikIsUvoHw+kDcPgI2Ob/naqIBGxVjGBEQBVjrKsLF/Gkf57F/8I/53qxBwVVm/MqEgFwCbC+p9PepSolu8HAcMIRCIYzHbuoN/wCsTuT7715kzyl+qza0tZjysMRFj3XBOPIzglvgaMNYZ7bg6ba3Olq7c+SyKAPl719aUgeWbra4OLx+QSMqO+gBOhb0Um1/lvVTGymT3p5CsRzNf8VI1ZUyKIiiIoiKIs58Q8Q2GxsGLMZeIRGI2IupLE3F9j2+4qGeJs7DCHU47/RU8oavL3Wdca4uZMUMWIiqhkKgjRsljqdiTbtU2NjCODwC6zv8rUDWjTotfUFeiXdRREURFERRF4TS6RU7mrxHwmDJQEzTD9xNh/abYfS59qgdkMq2m1XfksA8u6zHmDmKbGPnlbyj4EX4VHt6n3Ov8K4s075T5vouFPO+V1u+iqvGGF1HcXvUmODRK3xwaJUdVlWEURFERRFcOA+IWIwsCQRxxFUvYsGvqxbWzDuaidECbtStlLRSf/8A5Zxf+qg+zf8AdWPBHqtvGKnPxAxax4iaOMyNGBotwBckAZifWuDl5D/ELGkgBcnKyHvee1Kn878JjjySxgLmJVlG17XBA7d/0q90zJe+2ON0pMWRzraUlwZuIzQmOB5OiPL8QA/shjr9AamyJMSF9yVq++ysue1vKQ4DxGTh+IbqRnbK6bG2hBB2O3yNMqBmbCNDvcFDThsnPOPNQxapGiFUU5jmtcm1u2gAuaj6f084xLnGyfRGtpOeXucMRBGAs5su6yHMPpm1A+RqzI12rYLR0szXbcKwcL8WmzWxEK5ezpcfdTf9Ky+Jwbbdz6cK147w3iz9E+k8XIAxAw8jDscwF/oaNicRZ2W7Z9txS7w3ipG8iRjDOC7Bbs4Fr/StZG6GF/NLD8kNaXAJXm3niaCIPEkYJbL57t2JuLEelVMPI8d5aRWyrRZxkdWmln/MfOOJxsQSRVCixYqDrb+AvrVxmM1sviF1ntxssudbrcd084vzFh5MIY1BzMoUJl+A+t9tO1qoY+FMzIDzwDz6/wDqpxwPbJqKmsP4x4q/nigA9QH/AO6u+/JkA8oC6r8uQDygIxHjJigfJFAR6kP/AN1GZEhG4CMy5CPMAneK8Z36Y6eHAk75j5R8rG7fpUTJ8nX59NewN/v/AGs/ipO9LrB8+8YmTqR4aDKdiVIzfLNIL/OoperxRP0PcL+BWpziDRpVziHidxMkqZFiINiFiUEH084JFWRkOcAWnZZ/EvPCtOC4nJPDGzyvJdBclr3NtdNr3ryuZPM6RzXuPPC4mRLI55DyVT/EILeH89mv/Z0tf63t9avdJ1U702+qmw739FVI8QwFgxArrFjTyFbLGnkJMmtlsvKIiiIoiKIiiIoisfBOamgQRsmdR8OtiPbY3Fc3J6c2V2tpoqtLjB5sGkw49xt8SwJAVV+FQb79ye5qxi4jccGtye6kihEYWj8jYyN8JGqEZkFnXuDc629Dvf3rzfU4nsyHOdweD9+ihlB1FVHxHxkck6KhBKKQ5Hre4W/qNfvXX6PE9kRLuCdv7U0IICn+SuTsPJhlmnXqNJcgZiAouRYZSNdN61zMyRshYw0ApCVV+Z+Ax4fHJCGIicobk6orNY6n0sTc9rVcgyHyQF9bi/mQFm9ld+O8uYQYWT9kkeRCQ4FmBAuCTu313rz2LnZBnb5ibPH+lEHG1lvD5Argt6b+hr1MzSW0FmVpLaCd4v8AauiRDO5Nhl/h/P2qGP8AxtLn7BaQtIu065h4VjI1V8TmZdgc+YKT2Njoff8AWo8TIxXuLYaB+FKRgYPyhIYXGoEAJtYait3xPLlXfE4uU54e8FhnMryqHyEBUOwvfUjvtYfI1R6tlSwhrWGr7qw8kAJv4g8Iiw8sZhGUSKSUGwsRqPQG/wD9al6TkyTRu8Teu6ywkjdT3hdwqF4pJmVXkD5fMAcosDoDte519q06lK8ODQaFLJUb4pcMiikieJVRpA2ZVFgbWs1hsdT87VN02V7mkO3ApZarrwbGxywI8ZGUKBb8th8J9LV5rIifHKWvG9/VUXNINFZfzpi45cXI0ZBXQZhsxAsSPX0v7V6npsb48drX8q3GCGi0wwPFpoQRHIVB7aEfY7VPLjRSm3ttHxMf+YJvicQ0jFnYsx3JqVjGsGlooLZrQ0UElWyyiiIoiKIiiIoiKIiiJ9w3CB7lth29agmkLdgoZpC3YJ5iMApGgse1qgZM4HdQtmcDuoWryup7heETyLnSJmX1A3+V9/pUD8mJjtLnAFRulY00SpTgfN2JwiGJMpUE+WRSch72sQRr2NRzYcUx1n9FvsUqeB43HXxLAHPqCxy3HYKOy+l7evvUDs3Gxj4V8em/1Whka00ofH4nEC8Ery2Q2MbOSBbbS9vl+lW4mQn/ACxgb9wFsK5CsvKXI34qLrSSFFYkIFAubG1yTsL30tVXKz/CfoaLWbpNZMIeF4+Mv+0QDMCBYlWDLex2Ya6X7e9H/wD7cZzW7H+RRWCLCleceboJsOYYbsXK3JUgKAQ37250tpVHp3TZophJJtV9+ey0awg2VH8k8oLjFaWV2WNTlAS12NgTqQQALjtXQzMwwkNaN1ITS85n4NJwyVHw8zhZAQD+8LWurW0Yag7fTSsQSMzGFsjRssc8qPXguNxQ65R5Mw0ZmAJHsGI09LaelZ/F4uOfCBArsB+6wXtbsmGA4jPhnbpO8TfCw+XYg6ae40q0+OOZo1CwtuU4w+GxGOlLFi7WGZ3OijsNNvkBUUksOKz09gtJJWxjde8Y5dlw652ysmxZb6el7gWrXHzo5jpGx91pHO15ocppw7Chyb7D9ammkLRssyyFo2UhLgEIsBY9iP8AGtV2zOB5VdsrgVCEW0q8N1dXlERREURFERREURFERRE94diwlwdj+lQTRl24UMsZduE8xHEVA8pue1QsgcTuomwuJ3UQlri+1xf5d6uG62Vs+y1+IAAZbZbDLba3a3tavHuuzfK4xvus/wCegv4ny2uUGa3rrv72t+leg6WXeDvxey6OJejdaHwLjEMkCMrqMqgMpIBSwtY32rzuViyxykEHc/VRvYQVm/OmPSbFM8ZuoAXMP3iNyPbt9K9L02F8UAa/nlWYwQ2ipflLnn8LD0ZIy6qSUKkXFzexvuL960ysDxX62mluRabSyScWxvaNVX55UB/ViW/X2rD3NwIL5N/r/S1c4MCe8wcjLFC0sMjMUGZla2oG5BAFiBrVXE6uZJAyQAX6KNk1mio3lHm58EGQp1I2Oa17EHa4NjuLae1dDKwxPRuipiE25s5kfGupKhEQEIoN99yT3JsPtW+LjCAc2SsjZanwzHRSxK8ZGSw7/DpsfQjavITRSRyFrxuqDgQaKyrnDFxy4uR47FdBmGzEAAkf47V6vp8b48drX8q3GCGi1Ncg4tArxEgOWzD+sLAaetrfrVHqsbtQf2qlVy2mw7spXm3FomGdWIzOMqr3J9fkN71VwI3PmBHAUOO0l4I7Kg8PxWQm+x/Su/LHrGyvSx6hsn8vEUA0Nz2FQNgcTuoGwuJ3UMTV1XF5REURFERREURFERREURFERREURSOF45iI1yJKwXsNDb5XGlV5MSF7tTm7qN0LHGyEmmDkku5Op1ux1PvWxlYzyhYMrW7JtiMOUNmHyqRjw4WFIx4cLCW4ZgjNKkSmxY7+g3J+1aTSiKMvPZYe8MaXFXZuTcPksC4b8+bv8tq4Y6pNqs1XoqH4p9qucE4i2AxTZhmAvG4HcXGov30BrpZMAzIBpNdwrpAkYCFYeYueIpIGjhVy0ilSWFgoOh76m1c7E6TIyUPkIoeijZCQbKqfL/DPxEwjJstizEb2Hp76iuvlz+BHqHKkmk0NtXTE8p4dkyqpRuzAkm/vc61xGdRna6ybHoqLcmQGyVnskZVmQ7glSB3INvrXogQ4By6QNi0t/k+S17fS+taeOy1H4zLTbb5ipeVIhmJ1JJPvWAAOEXlZRFERREURFERREURFERREURFERREURFERRFY42BAI2tpXNIIO655BB3THjLCyjve/0qfHBslT44NkppwvGmGVJQL5Tt6jYj7Gpp4hLGWHup5Ga2lqvLc4YbJmBct+TKb/ACv8P61wh0yfVW1et/ZVD8LJdKkSFsRK76AsSx9Bft/Ku4NMMYb6K7YiaAu5uGEC4N/a1q1bkAmiFo2cE0QvOC8SOHlEgF+xHqDuP5/Ss5MAmjLCpJY9bdKtuJ51iCXjRy/YMAAD7kH+FchnSpNXmIpU24jr34VPwL3lBY3JJN/c12JRUdBWpR5NlN1SVNQfErdQ29r/ADq9DegWrsN6AmtSqRFERREURFERREURFERREURFERREURFERREURKxTsvwsRWrmNdyFqWNPIXDsSbk3NZAA2C2AA4XNZRFEUlweQeZe51HvVbIadiq+QDsVJSOFBJ2FVgCTQVcAk0FXCa6S6C8oiKInP46S1s3/AFqLwWXdKPwmXdJtUqkRREURFERREURFERREURFERREURFERREURFERREURFERREURFEXTyE7kn5msBoHCwABwuaysoosoosIoiKIiiIoiKIiiIoiKIiiIoiKIrti+CQylAP6X8LhikEbJG0haK7OC4tIwIHkHma/tUxYKFeis+GCB8AvMZwtJPwrSKwjGEw4Z1kjjClmk1Jl0ZrAkKNTlO1r0cBQWXNBA+CQh5XgEiQyyS9STFzYRWQLlBjMaiQhtSLyC6g7d9LHUM3o+tLURC6PrS94VwKFzHLE75ScTGwkRG80cBcMAQVswOxBKkaE6EGsDqIRsYNEfeyiOMcPiw4WMmRpzHHIWBURjOocKBYs9lPxXGvasOAGy0e0N27p5xGb8LFhRCkX7WETPI8SSF2ZmBUGRWCqmULlW2tyb9su2ApbO8oFJSLl6JnSAvJ+Ilg64YBRECYzKEtuRlFi4Ngf3TamgcJ4YO3dLS8uYZZJEMk37HCriXIC63EJCL9JG8x200NjfJYLI9Fnwm2R6f6SR5dh6H4zNJ+H6Ybp+XqZ+qYsma2XJcE58vtlvWNG1rHhitXZdTcuQLC85eUx9OGSNQFznqmVcrX00aP4huO2umdAq1kxCrTjD8sRK8BkD2/FRYeaEyxs3nB1Ji1iIIIKHzW7g7AwWLWRGLF+q4XgkUqeQtHEMTiQQVR3CQwLI2VgqsxIzAITYad7k40ivr+ixoBH1/RI8O5ew88YnV5UiC4jOpys4aGMS+UiwdWUgbCx9bg0DAd0bG1wv4qN4pw6KP8NKhkMM65srEZ1yyMjLmAyn4bhrd9tK1cKAKjc0CiOCrHzphYBLJLL1hEk74aKOMoMgjCliLqAFs65UtckNdqke0WppGi9/gojmDl6PCRtnd3l60sSZQAhEfSOZr+YErJbL2PfTXQtq/v0Ub4w0KX5dwWHBwLBHDywYoyMWDA5UmW4Uga6C1iNtbnWt2geU/FbsaPKa9f5UfheWIpVjmjdxC0UsjLI0asDE6oVDsVQBi6eY7a721wI73CCEHccKG45gY4nURuGDIGIEiSGM3IKF4iUY+W9xbRluAdK0cKUL2gKNrVaIoiKIiiIoiKIiiIoik4uYcQvwy2IVUByrmUKuVcptdCF0uCDW2oqTW5eRcfxCjKJTYKqAWU2CElLXGjKWazDUXOtNRTxHLhuMzl1kMhzrK06tYaSMVLPtuSin00pqKxrN2vMJxWdBljcgAu1gBoXTI527ppQEjhA5w4RLxeZohCz5o1AVQVUlQDcKGIzBb9gbVguJQvJFFd4Hjk8SdNJPJfMFZVcA+qhwQp9xashxCB7hsj/LuI6fS6rZMpTYXyk3KBrZghP7oNvamop4jqpOeG8ySxPNKSWklg6Aa4GUAx2NrWYBY8tu4OtZDyL91s2Uiz6pv/AJdxGfqdQ5snTtZcuT/V5LZMl9ctrX13rXUVrrN2k8Rxid8+eRm6hQvfvkvk/shbmwFgKzqKF7kriuYMTILPKxs6ybAHOt7OSoBL6/EdT32oXFDI4r2XjuJLK5kYMHMylQF85AUuMoGpCgH1t7mmorJe7lczcbxDWJkNsjxgBVVQrizgKoCjNfUgXNNRTW5NJsW7LGjMSsYIQflBYsbfUk1gmxS1s1Sex8xYlXdxKc0j9RrhSC/Z7MCFYfmABrOorbxHcpniMdI6hXcsAzuL6nM+XOxJ1JOVb3PasWVqXE7Jxh+NToioshCpnyCwOXOCrAEi4BDG4vbW+9NRWQ8hc4bjE8YjCSMoiz5ALaZ/iG3mDW1BuKyHFA9wSGMxbStme17W8qqot8kAA+1YJWCbSBNYWEUWEURFERREURFERRZV+bGzfisDhkAeJ4MLnhKhkIZFzkgjy6XJbcb3qez5QrVm2jtQTPiXL+DjX+mA6kcksTmQ9mkEahBGc4OVQTmBBY+muC1oWro2AJTB8pwyurBmWHEdAYc3uczgmUE28xj6ciW/MyU0AlBE0n2K64XhcOjO0DrnOGxavGJDJYCA5WzGNLE3IIt296ACjXoVkNaLI9CmeN4BArYjDqJOrh4Ot1iwKPZVYjJl8qNmsrZib5d71jQOFr4bbLUvxXl/DLPjMOiyocL5xI7ghx1EXIVyjLcP5TfWw9dDmgX7LLo2gkei54jwvBRfiW6c5GGxP4cjrKOpcyea+TyZemdNb3G2tZcGtRzWNvbgpxPynhYGInmsjTyRBzJkKKhXzWEbCR7NfLdRYe9xnwwOVnwmjlNMFwLDP+HhtIZcRBJIJQ4CoyNMFOQrdg3SFxcWB0rVrQaHr/ZWrWNND1/2mXM8UAXCCKLps+HjkZi9wcxYaiw1uPi+ltKPA2pYlDdgAn+K4Fh1fFRBJc2DAZnZxlmGdFK2C/s82a6EE6DvQtAv2WSxov2Uji2jm440UsbPGjSxqjSEqMocjKLWVNNEGgrc0ZKK3NGWikcJhsPiIeGwukgE8mISMrIP2WaVQCbr+0sSPy6A+uigaH3ymkENB9/3TCLgOGSCJppQrzRPIHzkZSC4VQgQ5wSgBOYEZvbWMNGm1oI26bKX5dxHT4ezjEfh/wDOwC/TLlh0r5MoBDetmsNK2Zs1bRmo+a3TzA4LDPicHNEkkZxeIkZbMoESrOwAC5SCctha9hbvfQALB9T/ACga3UCO5/lREPAYmgXEgOY2gtluLnE5+mI9tiSJLfl096xoHK18MVY+yprhnLWGE0BZM3+cnDSxdXOM2Qtq3TUZgQQVFxtqK3EYUjYm2FF4Hg2EaKKaVukmId1F5TeFVKrcfsz1muSxBy6ZR3vWoa07rQMYRZ7plytxJIhIhZonkKBMQiByliboQdcrXBOXXyjQ7VowrSN1f2pZ+WYY7HGzKHklmRnEmUJkfKWVRGeoSfMVJWwI9a30DupPDA/MoXiWEgwyQh43leWKOcuJMi2Y3KKMhJ8oKlidGvppY6kAKMta2vkpjmPhmFjkxc3RfJFiPw4hSXKATnbqElDkUgAKttwda2IG5pSOa0WaSHHuAYfDQSP+1d+t00uwXIGgjlGcZTdlLlSBa/ta1YcwNC1fG1rbVRqJV0URFFlSD8cxJjERnl6YXLkzm2XbLa+1u1bajVLbW6qtJxcVmWMwrNIIje6BzlN99Nte/rWNRqk1uqkkcbJlRc7ZYyTGMxshJBJX8pJAOnpSysainGI43iHOZ55GIVkuXJ8rCzD5EaH1rOolZL3Huk5uKTNEIWmkMQ2Qucottpe1h2HamoprdVJ9x7mWfEySM0jqjuZBFnJVSTfT5dtKOeSsvkLio2XGyNnzOx6j9R7n4m18x9W8za/1jWCSeVqXE8pzFx3EqXZcRKDIbuQ58x9Trqfes6z6rPiO9UhHxCVSjLIwMalUIY3RTmuB6A5m/wCI1gEhYDiFzLjZGjSJnYxpfIhYkLfew7XpZqkLiRSVn4tO6LG80jItsqFyQLbaE9u3pQuJFLJe4irSf46Tq9bqN1c2fqZjmzb5r7396ajdrGo3fdKNxWYsrmVyyMXRsxurMcxYehLak+tZ1FZ1u9UQ8WnSNolmkEbXugc5TffS9te/rWLNUgc4Ckh+JbJ08xyZs+W+ma1s1vW2l6WapYs1SUi4hKvTKyOOkSY7MfISbkr+W510pqKBxFey4GLcR9IO3TzZ8lzlzWtmttmtpelnhNRqk5xHHMQ+XPPK2Vgy3kY5WGzDXRhc671kuJWS9x5K6Tj2JBcjESgyG72c+Y2tc66m2l6ais+I71SWA4rNBm6M0keb4sjlb/OxrAcRwtQ5w4K9wvGJ4wyxzSIHN2CuRmPqdd/eshxCyHuHBXK8UmERgEsnRO8eY5d77bb61jUapY1OqksvHsSHzjESh8oTN1GvlGy3vqBfSs6z6rPiO9U1lxkjKVZ2KlzIQWJu5Fi5vuxA3rFlYLiRSQrCwiiKSqqsIoiKIiiIoiKIiiIoiKIiiIoiKIiiIoiKIiiIoiKIiiIoiKIiiIoiKIiiIoiKI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pl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357298"/>
            <a:ext cx="2166953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скачанные файл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5357826"/>
            <a:ext cx="3000396" cy="1285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Стрелка вправо 14"/>
          <p:cNvSpPr/>
          <p:nvPr/>
        </p:nvSpPr>
        <p:spPr>
          <a:xfrm>
            <a:off x="3643306" y="1500174"/>
            <a:ext cx="1785950" cy="78581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6172434" y="3685954"/>
            <a:ext cx="1357322" cy="70053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3857620" y="5715016"/>
            <a:ext cx="1857388" cy="785818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18" name="Стрелка вверх 17"/>
          <p:cNvSpPr/>
          <p:nvPr/>
        </p:nvSpPr>
        <p:spPr>
          <a:xfrm>
            <a:off x="1071538" y="3500438"/>
            <a:ext cx="857256" cy="178595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0" name="Rectangle 2"/>
          <p:cNvSpPr txBox="1">
            <a:spLocks/>
          </p:cNvSpPr>
          <p:nvPr/>
        </p:nvSpPr>
        <p:spPr>
          <a:xfrm>
            <a:off x="500034" y="285728"/>
            <a:ext cx="8215370" cy="857256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</a:pPr>
            <a:endParaRPr kumimoji="0" lang="ru-RU" sz="2800" b="1" dirty="0" smtClean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</a:pPr>
            <a:r>
              <a:rPr kumimoji="0" lang="ru-RU" sz="2800" b="1" dirty="0" smtClean="0">
                <a:latin typeface="+mj-lt"/>
                <a:ea typeface="+mj-ea"/>
                <a:cs typeface="+mj-cs"/>
              </a:rPr>
              <a:t>ФИНАНСИРОВАНИЕ ПО СДЕЛКЕ МУРАБАХА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22" name="Рисунок 21" descr="registraciay_i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4581781"/>
            <a:ext cx="2428892" cy="227621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29124" y="5929330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(1) Заявка</a:t>
            </a:r>
          </a:p>
        </p:txBody>
      </p:sp>
      <p:sp>
        <p:nvSpPr>
          <p:cNvPr id="24" name="TextBox 23"/>
          <p:cNvSpPr txBox="1"/>
          <p:nvPr/>
        </p:nvSpPr>
        <p:spPr>
          <a:xfrm rot="5400000">
            <a:off x="649546" y="4279620"/>
            <a:ext cx="1714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(2) Банковская гарантия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86182" y="1714488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(3)Оплата</a:t>
            </a:r>
          </a:p>
        </p:txBody>
      </p:sp>
      <p:sp>
        <p:nvSpPr>
          <p:cNvPr id="26" name="TextBox 25"/>
          <p:cNvSpPr txBox="1"/>
          <p:nvPr/>
        </p:nvSpPr>
        <p:spPr>
          <a:xfrm rot="5400000">
            <a:off x="6134318" y="3938384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(4) Поставка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58148" y="5214950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Клиент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72330" y="1357298"/>
            <a:ext cx="1857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Поставщик</a:t>
            </a:r>
          </a:p>
        </p:txBody>
      </p:sp>
      <p:sp>
        <p:nvSpPr>
          <p:cNvPr id="30" name="Стрелка влево 29"/>
          <p:cNvSpPr/>
          <p:nvPr/>
        </p:nvSpPr>
        <p:spPr>
          <a:xfrm>
            <a:off x="4000496" y="4714884"/>
            <a:ext cx="1857388" cy="785818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248" y="4929198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(5) Погашение</a:t>
            </a:r>
          </a:p>
        </p:txBody>
      </p:sp>
      <p:sp>
        <p:nvSpPr>
          <p:cNvPr id="32" name="Овал 31"/>
          <p:cNvSpPr/>
          <p:nvPr/>
        </p:nvSpPr>
        <p:spPr>
          <a:xfrm>
            <a:off x="2357422" y="4572008"/>
            <a:ext cx="1500198" cy="1143008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500298" y="4857760"/>
            <a:ext cx="1214446" cy="5847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Спец. счет ИКР</a:t>
            </a:r>
          </a:p>
        </p:txBody>
      </p:sp>
      <p:sp>
        <p:nvSpPr>
          <p:cNvPr id="43" name="Стрелка углом 42"/>
          <p:cNvSpPr/>
          <p:nvPr/>
        </p:nvSpPr>
        <p:spPr>
          <a:xfrm>
            <a:off x="3000364" y="2571744"/>
            <a:ext cx="2786082" cy="1785950"/>
          </a:xfrm>
          <a:prstGeom prst="ben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2214546" y="3643314"/>
            <a:ext cx="642942" cy="71438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3357554" y="2786058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    (3) Оплата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67AA1-4216-460C-9778-0509215AB3A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Rectangle 2"/>
          <p:cNvSpPr txBox="1">
            <a:spLocks/>
          </p:cNvSpPr>
          <p:nvPr/>
        </p:nvSpPr>
        <p:spPr>
          <a:xfrm>
            <a:off x="500034" y="285728"/>
            <a:ext cx="8215370" cy="857256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3600" b="1" dirty="0" smtClean="0">
                <a:latin typeface="Garamond" pitchFamily="18" charset="0"/>
                <a:ea typeface="+mj-ea"/>
                <a:cs typeface="+mj-cs"/>
              </a:rPr>
              <a:t>БЛАГОДАРИМ ЗА ВНИМАНИЕ!</a:t>
            </a:r>
            <a:endParaRPr kumimoji="0" lang="ru-RU" sz="2800" b="1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pokl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8802"/>
            <a:ext cx="3291832" cy="3429024"/>
          </a:xfrm>
          <a:prstGeom prst="rect">
            <a:avLst/>
          </a:prstGeom>
        </p:spPr>
      </p:pic>
      <p:pic>
        <p:nvPicPr>
          <p:cNvPr id="6" name="Рисунок 5" descr="Айыл бан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857364"/>
            <a:ext cx="3158089" cy="1143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1934" y="3571876"/>
            <a:ext cx="49292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Тел: (+996 312) 98 66 33</a:t>
            </a:r>
          </a:p>
          <a:p>
            <a:r>
              <a:rPr lang="ru-RU" dirty="0" smtClean="0"/>
              <a:t>Факс: (+996 312) 66 54 03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4"/>
              </a:rPr>
              <a:t>info@ab.kg</a:t>
            </a:r>
            <a:endParaRPr lang="ru-RU" dirty="0" smtClean="0"/>
          </a:p>
          <a:p>
            <a:endParaRPr lang="ru-RU" i="1" dirty="0" smtClean="0"/>
          </a:p>
          <a:p>
            <a:r>
              <a:rPr lang="en-US" i="1" u="sng" dirty="0" smtClean="0">
                <a:solidFill>
                  <a:srgbClr val="0033CC"/>
                </a:solidFill>
              </a:rPr>
              <a:t>www.ab.kg</a:t>
            </a:r>
            <a:endParaRPr lang="ru-RU" i="1" u="sng" dirty="0" smtClean="0">
              <a:solidFill>
                <a:srgbClr val="0033CC"/>
              </a:solidFill>
            </a:endParaRPr>
          </a:p>
          <a:p>
            <a:r>
              <a:rPr lang="en-US" i="1" dirty="0" smtClean="0"/>
              <a:t>twitter.com/</a:t>
            </a:r>
            <a:r>
              <a:rPr lang="en-US" i="1" dirty="0" err="1" smtClean="0"/>
              <a:t>AiylBank</a:t>
            </a:r>
            <a:endParaRPr lang="ru-RU" i="1" dirty="0" smtClean="0"/>
          </a:p>
          <a:p>
            <a:endParaRPr lang="ru-RU" i="1" dirty="0" smtClean="0"/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73558AF-1595-41E9-8947-39C4933C9635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28596" y="142852"/>
            <a:ext cx="4357718" cy="2214578"/>
          </a:xfrm>
          <a:prstGeom prst="rect">
            <a:avLst/>
          </a:prstGeom>
          <a:solidFill>
            <a:srgbClr val="64BC8E"/>
          </a:solidFill>
          <a:ln w="762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800" b="1" cap="all" dirty="0" smtClean="0">
                <a:ln w="0"/>
                <a:solidFill>
                  <a:schemeClr val="tx1"/>
                </a:solidFill>
                <a:latin typeface="Garamond" pitchFamily="18" charset="0"/>
              </a:rPr>
              <a:t>Основные финансовые показатели </a:t>
            </a:r>
            <a:br>
              <a:rPr lang="ru-RU" sz="2800" b="1" cap="all" dirty="0" smtClean="0">
                <a:ln w="0"/>
                <a:solidFill>
                  <a:schemeClr val="tx1"/>
                </a:solidFill>
                <a:latin typeface="Garamond" pitchFamily="18" charset="0"/>
              </a:rPr>
            </a:br>
            <a:r>
              <a:rPr lang="ru-RU" sz="2800" b="1" cap="all" dirty="0" smtClean="0">
                <a:ln w="0"/>
                <a:solidFill>
                  <a:schemeClr val="tx1"/>
                </a:solidFill>
                <a:latin typeface="Garamond" pitchFamily="18" charset="0"/>
              </a:rPr>
              <a:t>Айыл Банка на 01.05.2015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Рисунок 10" descr="pressgoldrising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480512"/>
            <a:ext cx="4214842" cy="4304530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/>
        </p:nvGraphicFramePr>
        <p:xfrm>
          <a:off x="3571868" y="-214338"/>
          <a:ext cx="5929354" cy="7215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finis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000124"/>
            <a:ext cx="9144000" cy="585787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1AB6B-7BDA-4420-BCFF-C3AA924614D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429250" y="5214938"/>
            <a:ext cx="3571875" cy="1384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1400" dirty="0"/>
              <a:t> </a:t>
            </a:r>
            <a:r>
              <a:rPr lang="ru-RU" sz="1400" b="1" dirty="0"/>
              <a:t>Головной офис, </a:t>
            </a:r>
            <a:r>
              <a:rPr lang="ru-RU" sz="1400" dirty="0"/>
              <a:t>г. Бишкек </a:t>
            </a:r>
          </a:p>
          <a:p>
            <a:pPr>
              <a:buFont typeface="Arial" charset="0"/>
              <a:buChar char="•"/>
              <a:defRPr/>
            </a:pPr>
            <a:r>
              <a:rPr lang="en-US" sz="1400" dirty="0"/>
              <a:t> </a:t>
            </a:r>
            <a:r>
              <a:rPr lang="ru-RU" sz="1400" b="1" dirty="0" smtClean="0"/>
              <a:t>30</a:t>
            </a:r>
            <a:r>
              <a:rPr lang="ru-RU" sz="1400" dirty="0" smtClean="0"/>
              <a:t> </a:t>
            </a:r>
            <a:r>
              <a:rPr lang="ru-RU" sz="1400" dirty="0"/>
              <a:t>филиалов по областям </a:t>
            </a:r>
          </a:p>
          <a:p>
            <a:pPr>
              <a:buFont typeface="Arial" charset="0"/>
              <a:buChar char="•"/>
              <a:defRPr/>
            </a:pPr>
            <a:r>
              <a:rPr lang="en-US" sz="1400" b="1" dirty="0"/>
              <a:t> </a:t>
            </a:r>
            <a:r>
              <a:rPr lang="ru-RU" sz="1400" b="1" dirty="0" smtClean="0"/>
              <a:t>81 </a:t>
            </a:r>
            <a:r>
              <a:rPr lang="ru-RU" sz="1400" dirty="0" err="1"/>
              <a:t>сбер</a:t>
            </a:r>
            <a:r>
              <a:rPr lang="ky-KG" sz="1400" dirty="0"/>
              <a:t>егательных и выездных </a:t>
            </a:r>
            <a:r>
              <a:rPr lang="ru-RU" sz="1400" dirty="0"/>
              <a:t>касс </a:t>
            </a:r>
          </a:p>
          <a:p>
            <a:pPr>
              <a:buFont typeface="Arial" charset="0"/>
              <a:buChar char="•"/>
              <a:defRPr/>
            </a:pPr>
            <a:r>
              <a:rPr lang="ru-RU" sz="1400" b="1" dirty="0"/>
              <a:t> </a:t>
            </a:r>
            <a:r>
              <a:rPr lang="ru-RU" sz="1400" b="1" dirty="0" smtClean="0"/>
              <a:t>19</a:t>
            </a:r>
            <a:r>
              <a:rPr lang="ru-RU" sz="1400" dirty="0" smtClean="0"/>
              <a:t> </a:t>
            </a:r>
            <a:r>
              <a:rPr lang="ru-RU" sz="1400" dirty="0" err="1"/>
              <a:t>регион.подразд.по</a:t>
            </a:r>
            <a:r>
              <a:rPr lang="ru-RU" sz="1400" dirty="0"/>
              <a:t> кредитованию </a:t>
            </a:r>
          </a:p>
          <a:p>
            <a:pPr>
              <a:buFont typeface="Arial" charset="0"/>
              <a:buChar char="•"/>
              <a:defRPr/>
            </a:pPr>
            <a:r>
              <a:rPr lang="en-US" sz="1400" dirty="0"/>
              <a:t> </a:t>
            </a:r>
            <a:r>
              <a:rPr lang="ru-RU" sz="1400" b="1" dirty="0" smtClean="0"/>
              <a:t>52 </a:t>
            </a:r>
            <a:r>
              <a:rPr lang="ru-RU" sz="1400" dirty="0" err="1" smtClean="0"/>
              <a:t>сельск.подразд.по</a:t>
            </a:r>
            <a:r>
              <a:rPr lang="ru-RU" sz="1400" dirty="0" smtClean="0"/>
              <a:t> </a:t>
            </a:r>
            <a:r>
              <a:rPr lang="ru-RU" sz="1400" dirty="0"/>
              <a:t>кредитованию</a:t>
            </a:r>
            <a:endParaRPr lang="en-US" sz="1400" dirty="0"/>
          </a:p>
          <a:p>
            <a:pPr>
              <a:defRPr/>
            </a:pPr>
            <a:r>
              <a:rPr lang="ru-RU" sz="1400" dirty="0"/>
              <a:t>  </a:t>
            </a:r>
            <a:r>
              <a:rPr lang="ru-RU" sz="1400" b="1" dirty="0"/>
              <a:t>ИТОГО – </a:t>
            </a:r>
            <a:r>
              <a:rPr lang="ru-RU" sz="1400" b="1" dirty="0" smtClean="0"/>
              <a:t>183 офиса</a:t>
            </a:r>
            <a:endParaRPr lang="ru-RU" sz="1400" b="1" dirty="0"/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357158" y="142852"/>
            <a:ext cx="8215370" cy="727200"/>
          </a:xfrm>
          <a:prstGeom prst="rect">
            <a:avLst/>
          </a:prstGeom>
          <a:solidFill>
            <a:srgbClr val="64BC8E"/>
          </a:solidFill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</a:pPr>
            <a:endParaRPr lang="ky-KG" sz="28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Garamond" pitchFamily="18" charset="0"/>
            </a:endParaRPr>
          </a:p>
          <a:p>
            <a:pPr algn="ctr" fontAlgn="auto">
              <a:spcAft>
                <a:spcPts val="0"/>
              </a:spcAft>
            </a:pPr>
            <a:r>
              <a:rPr lang="ky-KG" sz="3600" b="1" dirty="0" smtClean="0">
                <a:latin typeface="+mj-lt"/>
                <a:ea typeface="+mj-ea"/>
                <a:cs typeface="+mj-cs"/>
              </a:rPr>
              <a:t>РЕГИОНАЛЬНАЯ СЕТЬ АЙЫЛ БАНКА</a:t>
            </a:r>
            <a:r>
              <a:rPr lang="ru-RU" sz="3600" b="1" dirty="0" smtClean="0">
                <a:latin typeface="+mj-lt"/>
                <a:ea typeface="+mj-ea"/>
                <a:cs typeface="+mj-cs"/>
              </a:rPr>
              <a:t/>
            </a:r>
            <a:br>
              <a:rPr lang="ru-RU" sz="3600" b="1" dirty="0" smtClean="0">
                <a:latin typeface="+mj-lt"/>
                <a:ea typeface="+mj-ea"/>
                <a:cs typeface="+mj-cs"/>
              </a:rPr>
            </a:br>
            <a:endParaRPr lang="ru-RU" sz="3600" b="1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EAC44-DCC7-458E-AFEE-2FD0D863593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571472" y="142852"/>
            <a:ext cx="8072494" cy="1000156"/>
          </a:xfrm>
          <a:prstGeom prst="rect">
            <a:avLst/>
          </a:prstGeom>
          <a:solidFill>
            <a:srgbClr val="64BC8E"/>
          </a:solidFill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cap="all" dirty="0" smtClean="0">
                <a:ln w="0"/>
                <a:latin typeface="Garamond" pitchFamily="18" charset="0"/>
                <a:ea typeface="+mj-ea"/>
                <a:cs typeface="+mj-cs"/>
              </a:rPr>
              <a:t>Основные инвесторы и доноры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1714488"/>
            <a:ext cx="1071570" cy="785818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рямоугольник 8"/>
          <p:cNvSpPr/>
          <p:nvPr/>
        </p:nvSpPr>
        <p:spPr>
          <a:xfrm>
            <a:off x="7000892" y="2857496"/>
            <a:ext cx="1071570" cy="785818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Скругленный прямоугольник 9"/>
          <p:cNvSpPr/>
          <p:nvPr/>
        </p:nvSpPr>
        <p:spPr>
          <a:xfrm>
            <a:off x="2285984" y="5572140"/>
            <a:ext cx="928694" cy="857256"/>
          </a:xfrm>
          <a:prstGeom prst="round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Скругленный прямоугольник 10"/>
          <p:cNvSpPr/>
          <p:nvPr/>
        </p:nvSpPr>
        <p:spPr>
          <a:xfrm>
            <a:off x="642910" y="5643578"/>
            <a:ext cx="1049472" cy="714380"/>
          </a:xfrm>
          <a:prstGeom prst="roundRect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Скругленный прямоугольник 12"/>
          <p:cNvSpPr/>
          <p:nvPr/>
        </p:nvSpPr>
        <p:spPr>
          <a:xfrm>
            <a:off x="3786182" y="5643578"/>
            <a:ext cx="1071570" cy="714380"/>
          </a:xfrm>
          <a:prstGeom prst="roundRect">
            <a:avLst/>
          </a:prstGeom>
          <a:blipFill rotWithShape="0">
            <a:blip r:embed="rId6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Скругленный прямоугольник 13"/>
          <p:cNvSpPr/>
          <p:nvPr/>
        </p:nvSpPr>
        <p:spPr>
          <a:xfrm>
            <a:off x="6929454" y="4000504"/>
            <a:ext cx="1143008" cy="785818"/>
          </a:xfrm>
          <a:prstGeom prst="roundRect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3"/>
          </a:xfrm>
        </p:spPr>
        <p:txBody>
          <a:bodyPr/>
          <a:lstStyle/>
          <a:p>
            <a:pPr marL="514350" indent="-514350">
              <a:buFont typeface="Wingdings" pitchFamily="2" charset="2"/>
              <a:buChar char="Ø"/>
            </a:pPr>
            <a:r>
              <a:rPr lang="ru-RU" dirty="0" smtClean="0"/>
              <a:t>Всемирный Банк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/>
              <a:t>Азиатский Банк Развития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/>
              <a:t>Кумтор Голд Компани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/>
              <a:t>ПРООН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/>
              <a:t>Фонд Райффайзен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/>
              <a:t>Евразийский Банк Развития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0BDD7-B059-4B7B-920B-622D7E95B617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57158" y="285728"/>
            <a:ext cx="8215370" cy="1143008"/>
          </a:xfrm>
          <a:prstGeom prst="rect">
            <a:avLst/>
          </a:prstGeom>
          <a:solidFill>
            <a:srgbClr val="64BC8E"/>
          </a:solidFill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Исламское</a:t>
            </a:r>
            <a:r>
              <a:rPr kumimoji="0" lang="ru-RU" sz="2800" b="1" i="0" u="none" strike="noStrike" kern="1200" cap="all" spc="0" normalizeH="0" noProof="0" dirty="0" smtClean="0">
                <a:ln w="0"/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финансирование – Новый формат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6" name="Рисунок 5" descr="shutterstock_1252988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2928934"/>
            <a:ext cx="4905983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ic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85721" y="2714620"/>
            <a:ext cx="2500329" cy="2552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Айыл-бан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46" y="2714620"/>
            <a:ext cx="3015176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olgosrochnoe_sotrudnichestv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4667139"/>
            <a:ext cx="2928957" cy="2190861"/>
          </a:xfrm>
          <a:prstGeom prst="rect">
            <a:avLst/>
          </a:prstGeom>
        </p:spPr>
      </p:pic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5105400"/>
          </a:xfrm>
        </p:spPr>
        <p:txBody>
          <a:bodyPr>
            <a:normAutofit/>
          </a:bodyPr>
          <a:lstStyle/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Garamond" pitchFamily="18" charset="0"/>
                <a:cs typeface="Times New Roman" pitchFamily="18" charset="0"/>
              </a:rPr>
              <a:t>Честность и справедливая торговля;</a:t>
            </a:r>
          </a:p>
          <a:p>
            <a:pPr lvl="1" algn="just" eaLnBrk="1" hangingPunct="1">
              <a:lnSpc>
                <a:spcPct val="90000"/>
              </a:lnSpc>
              <a:buNone/>
            </a:pPr>
            <a:endParaRPr lang="en-US" b="1" dirty="0" smtClean="0">
              <a:latin typeface="Garamond" pitchFamily="18" charset="0"/>
              <a:cs typeface="Times New Roman" pitchFamily="18" charset="0"/>
            </a:endParaRP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Garamond" pitchFamily="18" charset="0"/>
                <a:cs typeface="Times New Roman" pitchFamily="18" charset="0"/>
              </a:rPr>
              <a:t>Отсутствие процентного вознаграждения;</a:t>
            </a:r>
          </a:p>
          <a:p>
            <a:pPr lvl="1" algn="just" eaLnBrk="1" hangingPunct="1">
              <a:lnSpc>
                <a:spcPct val="90000"/>
              </a:lnSpc>
              <a:buNone/>
            </a:pPr>
            <a:endParaRPr lang="en-US" b="1" dirty="0" smtClean="0">
              <a:latin typeface="Garamond" pitchFamily="18" charset="0"/>
              <a:cs typeface="Times New Roman" pitchFamily="18" charset="0"/>
            </a:endParaRP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Garamond" pitchFamily="18" charset="0"/>
                <a:cs typeface="Times New Roman" pitchFamily="18" charset="0"/>
              </a:rPr>
              <a:t>Запрет продажи по принуждению или путем мошенничества.</a:t>
            </a:r>
            <a:endParaRPr lang="en-US" b="1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4FEC9-2695-4082-AC1C-D8583824795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571472" y="285728"/>
            <a:ext cx="8215370" cy="1143008"/>
          </a:xfrm>
          <a:prstGeom prst="rect">
            <a:avLst/>
          </a:prstGeom>
          <a:solidFill>
            <a:srgbClr val="64BC8E"/>
          </a:solidFill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</a:pPr>
            <a:endParaRPr kumimoji="0" lang="ru-RU" sz="2800" b="1" dirty="0" smtClean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</a:pPr>
            <a:r>
              <a:rPr kumimoji="0" lang="ru-RU" sz="2800" b="1" dirty="0" smtClean="0">
                <a:latin typeface="+mj-lt"/>
                <a:ea typeface="+mj-ea"/>
                <a:cs typeface="+mj-cs"/>
              </a:rPr>
              <a:t>ОСНОВНЫЕ ПРИНЦИПЫ ИСЛАМСКОГО ФИНАНСИРОВАНИЯ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2"/>
            <a:ext cx="5191132" cy="5124470"/>
          </a:xfrm>
        </p:spPr>
        <p:txBody>
          <a:bodyPr/>
          <a:lstStyle/>
          <a:p>
            <a:pPr algn="just"/>
            <a:r>
              <a:rPr lang="ru-RU" sz="36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Мурабаха</a:t>
            </a:r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сделка по продаже товара;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Иджара</a:t>
            </a:r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сделка по предоставлению имущества в аренду.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1A1A0-4348-4395-AB78-A56395B3B73A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28596" y="214290"/>
            <a:ext cx="8215370" cy="1143008"/>
          </a:xfrm>
          <a:prstGeom prst="rect">
            <a:avLst/>
          </a:prstGeom>
          <a:solidFill>
            <a:srgbClr val="64BC8E"/>
          </a:solidFill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</a:pPr>
            <a:r>
              <a:rPr kumimoji="0" lang="ru-RU" sz="2800" b="1" dirty="0" smtClean="0">
                <a:latin typeface="+mj-lt"/>
                <a:ea typeface="+mj-ea"/>
                <a:cs typeface="+mj-cs"/>
              </a:rPr>
              <a:t>ВИДЫ ФИНАНСИРОВАНИЯ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8" name="Рисунок 7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785926"/>
            <a:ext cx="2996534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9" name="TextBox 8"/>
          <p:cNvSpPr txBox="1"/>
          <p:nvPr/>
        </p:nvSpPr>
        <p:spPr>
          <a:xfrm rot="20605180">
            <a:off x="6724228" y="3256616"/>
            <a:ext cx="1407365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Мурабаха</a:t>
            </a:r>
          </a:p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Иджара</a:t>
            </a:r>
            <a:endParaRPr lang="ru-RU" sz="2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2214554"/>
            <a:ext cx="2286000" cy="1524000"/>
          </a:xfrm>
          <a:prstGeom prst="rect">
            <a:avLst/>
          </a:prstGeom>
        </p:spPr>
      </p:pic>
      <p:pic>
        <p:nvPicPr>
          <p:cNvPr id="10" name="Рисунок 9" descr="images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485776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2"/>
            <a:ext cx="8382000" cy="4525963"/>
          </a:xfrm>
        </p:spPr>
        <p:txBody>
          <a:bodyPr/>
          <a:lstStyle/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Клиенты</a:t>
            </a:r>
            <a:r>
              <a:rPr lang="ru-RU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субъекты малого и среднего бизнеса отвечающие следующим требованиям: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Государственная собственность не превышает 49% акций;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Количество персонала от 5 и более человек;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Основной бизнес соответствует принципам Исламского Шариата.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603AB-F1ED-40B3-8399-00DFCD2E7AAE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28596" y="285728"/>
            <a:ext cx="8215370" cy="1143008"/>
          </a:xfrm>
          <a:prstGeom prst="rect">
            <a:avLst/>
          </a:prstGeom>
          <a:solidFill>
            <a:srgbClr val="64BC8E"/>
          </a:solidFill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</a:pPr>
            <a:endParaRPr kumimoji="0" lang="ru-RU" sz="2800" b="1" dirty="0" smtClean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</a:pPr>
            <a:r>
              <a:rPr kumimoji="0" lang="ru-RU" sz="2800" b="1" dirty="0" smtClean="0">
                <a:latin typeface="+mj-lt"/>
                <a:ea typeface="+mj-ea"/>
                <a:cs typeface="+mj-cs"/>
              </a:rPr>
              <a:t>ЦЕЛЕВАЯ ГРУППА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18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857364"/>
            <a:ext cx="3186202" cy="2714644"/>
          </a:xfrm>
          <a:prstGeom prst="rect">
            <a:avLst/>
          </a:prstGeom>
        </p:spPr>
      </p:pic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603AB-F1ED-40B3-8399-00DFCD2E7AAE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28596" y="285728"/>
            <a:ext cx="8215370" cy="1143008"/>
          </a:xfrm>
          <a:prstGeom prst="rect">
            <a:avLst/>
          </a:prstGeom>
          <a:solidFill>
            <a:srgbClr val="64BC8E"/>
          </a:solidFill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</a:pPr>
            <a:endParaRPr kumimoji="0" lang="ru-RU" sz="2800" b="1" dirty="0" smtClean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</a:pPr>
            <a:r>
              <a:rPr kumimoji="0" lang="ru-RU" sz="2800" b="1" dirty="0" smtClean="0">
                <a:latin typeface="+mj-lt"/>
                <a:ea typeface="+mj-ea"/>
                <a:cs typeface="+mj-cs"/>
              </a:rPr>
              <a:t>ЦЕЛЕВОЕ НАЗНАЧЕНИЕ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8" name="Рисунок 7" descr="1385157999_18899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2357429"/>
            <a:ext cx="5214942" cy="3983937"/>
          </a:xfrm>
          <a:prstGeom prst="rect">
            <a:avLst/>
          </a:prstGeom>
        </p:spPr>
      </p:pic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500174"/>
            <a:ext cx="8358246" cy="1571636"/>
          </a:xfrm>
        </p:spPr>
        <p:txBody>
          <a:bodyPr/>
          <a:lstStyle/>
          <a:p>
            <a:pPr lvl="0" algn="ctr"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Покупка нового оборудования и техники </a:t>
            </a:r>
          </a:p>
        </p:txBody>
      </p:sp>
      <p:pic>
        <p:nvPicPr>
          <p:cNvPr id="7" name="Рисунок 6" descr="pss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643446"/>
            <a:ext cx="2808628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23F1BB9D73B346A41FB12948113497" ma:contentTypeVersion="0" ma:contentTypeDescription="Create a new document." ma:contentTypeScope="" ma:versionID="1f79b3dc94e79aef577293cda450840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EB5047-363A-42D8-8DD6-6A16BFB290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3E4F7D-0F5B-4B5C-AA7E-29E1250314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5625FAE-2DC3-4EE2-9BF7-66600832BBA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21920</TotalTime>
  <Words>382</Words>
  <Application>Microsoft Office PowerPoint</Application>
  <PresentationFormat>Экран (4:3)</PresentationFormat>
  <Paragraphs>103</Paragraphs>
  <Slides>12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Office Theme</vt:lpstr>
      <vt:lpstr>Тема Office</vt:lpstr>
      <vt:lpstr>CorelDRAW</vt:lpstr>
      <vt:lpstr>  Айыл Банк и Исламское финансирование - новый формат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ICD - FIDD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LoF Wakala structure</dc:title>
  <dc:creator>Ulan Abylgaziev</dc:creator>
  <cp:lastModifiedBy>Мунарбек Шорохов</cp:lastModifiedBy>
  <cp:revision>821</cp:revision>
  <dcterms:created xsi:type="dcterms:W3CDTF">2008-04-05T20:14:34Z</dcterms:created>
  <dcterms:modified xsi:type="dcterms:W3CDTF">2015-05-15T11:48:03Z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0x0101006023F1BB9D73B346A41FB12948113497</vt:lpwstr>
  </property>
</Properties>
</file>