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88962" autoAdjust="0"/>
  </p:normalViewPr>
  <p:slideViewPr>
    <p:cSldViewPr>
      <p:cViewPr varScale="1">
        <p:scale>
          <a:sx n="97" d="100"/>
          <a:sy n="97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FB5637-2B99-4E82-B90A-2FCC5241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338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04EA667-B38E-4192-89CC-EEE66883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8742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34628B-964D-434F-8F41-1A79DA59BB9F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  <p:pic>
        <p:nvPicPr>
          <p:cNvPr id="12" name="Picture 23" descr="kr_r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"/>
            <a:ext cx="8583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47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7811-FFDE-4CF0-A7E6-A42E8966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2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1CC1-638C-430B-8017-D584BE88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94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2919-E9AA-4A86-82AC-52B4AC07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5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3151-1ADF-4EB9-A75C-0FC8A5A2E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02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0B35-0A78-4D2B-B55E-432C42BA9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885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CDF3-E1E8-4CA7-900A-8F0AA50B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69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37EE-4AA2-4666-8FF4-2C5A88DB6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5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08E2-5635-4951-9F40-79189D8B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42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DEAF-87BE-48B3-8C4A-C833C31D0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9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35ED-6E85-4486-82BB-3EA37A861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95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591B6641-FBC5-40EB-BE9B-E26C3895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A6C"/>
              </a:solidFill>
            </a:endParaRPr>
          </a:p>
        </p:txBody>
      </p:sp>
      <p:pic>
        <p:nvPicPr>
          <p:cNvPr id="10" name="Picture 23" descr="kr_r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66700"/>
            <a:ext cx="8583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305800" cy="2667000"/>
          </a:xfrm>
        </p:spPr>
        <p:txBody>
          <a:bodyPr/>
          <a:lstStyle/>
          <a:p>
            <a:pPr lvl="0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Контрактное финансирование и доступ к финансам: </a:t>
            </a:r>
            <a:br>
              <a:rPr lang="ru-RU" sz="2800" dirty="0" smtClean="0"/>
            </a:br>
            <a:r>
              <a:rPr lang="ru-RU" sz="2800" dirty="0" smtClean="0"/>
              <a:t>Конкурентоспособность, занятость и экспортные поставки посредством финансирования </a:t>
            </a:r>
            <a:r>
              <a:rPr lang="ru-RU" sz="2800" kern="1200" dirty="0" smtClean="0">
                <a:solidFill>
                  <a:schemeClr val="tx1"/>
                </a:solidFill>
              </a:rPr>
              <a:t/>
            </a:r>
            <a:br>
              <a:rPr lang="ru-RU" sz="2800" kern="1200" dirty="0" smtClean="0">
                <a:solidFill>
                  <a:schemeClr val="tx1"/>
                </a:solidFill>
              </a:rPr>
            </a:br>
            <a:r>
              <a:rPr lang="ru-RU" sz="2800" kern="1200" dirty="0" smtClean="0">
                <a:solidFill>
                  <a:schemeClr val="tx1"/>
                </a:solidFill>
              </a:rPr>
              <a:t/>
            </a:r>
            <a:br>
              <a:rPr lang="ru-RU" sz="2800" kern="1200" dirty="0" smtClean="0">
                <a:solidFill>
                  <a:schemeClr val="tx1"/>
                </a:solidFill>
              </a:rPr>
            </a:br>
            <a:r>
              <a:rPr lang="en-US" sz="2800" i="1" kern="1200" dirty="0" smtClean="0">
                <a:solidFill>
                  <a:schemeClr val="tx1"/>
                </a:solidFill>
              </a:rPr>
              <a:t/>
            </a:r>
            <a:br>
              <a:rPr lang="en-US" sz="2800" i="1" kern="1200" dirty="0" smtClean="0">
                <a:solidFill>
                  <a:schemeClr val="tx1"/>
                </a:solidFill>
              </a:rPr>
            </a:br>
            <a:r>
              <a:rPr lang="en-US" sz="2800" i="1" kern="1200" dirty="0" smtClean="0">
                <a:solidFill>
                  <a:schemeClr val="tx1"/>
                </a:solidFill>
              </a:rPr>
              <a:t/>
            </a:r>
            <a:br>
              <a:rPr lang="en-US" sz="2800" i="1" kern="12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6096000" y="5562600"/>
            <a:ext cx="1872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</a:rPr>
              <a:t>22 мая </a:t>
            </a:r>
            <a:r>
              <a:rPr lang="en-US" sz="1600" b="1" dirty="0" smtClean="0">
                <a:latin typeface="Arial" pitchFamily="34" charset="0"/>
              </a:rPr>
              <a:t>2015</a:t>
            </a:r>
            <a:r>
              <a:rPr lang="ru-RU" sz="1600" b="1" dirty="0" smtClean="0">
                <a:latin typeface="Arial" pitchFamily="34" charset="0"/>
              </a:rPr>
              <a:t> года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609600" y="5410200"/>
            <a:ext cx="320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</a:rPr>
              <a:t>Ричард </a:t>
            </a:r>
            <a:r>
              <a:rPr lang="ru-RU" sz="1600" b="1" dirty="0" err="1" smtClean="0">
                <a:latin typeface="Arial" pitchFamily="34" charset="0"/>
              </a:rPr>
              <a:t>Кери</a:t>
            </a:r>
            <a:r>
              <a:rPr lang="ru-RU" sz="1600" b="1" dirty="0" smtClean="0">
                <a:latin typeface="Arial" pitchFamily="34" charset="0"/>
              </a:rPr>
              <a:t> </a:t>
            </a:r>
            <a:endParaRPr lang="en-US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</a:rPr>
              <a:t>Старший консультант по банковским вопросам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Проект </a:t>
            </a:r>
            <a:r>
              <a:rPr lang="en-US" sz="1600" b="1" dirty="0" smtClean="0">
                <a:latin typeface="Arial" pitchFamily="34" charset="0"/>
              </a:rPr>
              <a:t>USAID BGI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работы контрактного финансирования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случае одобрения кредита банк производит оплату непосредственно поставщику либо компании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Компания изготавливает продукцию</a:t>
            </a:r>
            <a:r>
              <a:rPr lang="en-US" sz="2000" dirty="0" smtClean="0"/>
              <a:t>, </a:t>
            </a:r>
            <a:r>
              <a:rPr lang="ru-RU" sz="2000" dirty="0" smtClean="0"/>
              <a:t>осуществляет ее поставку и выставляет счет-фактуру покупателю. Дебиторская задолженность (счета к получению) передается банку и покупатель производит оплату банку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Банк получает оплату от покупателя, удерживает все затраты по кредиту и перечисляет остаток на счет компании (заказчика)</a:t>
            </a:r>
            <a:endParaRPr lang="en-US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lbertus Extra Bold" pitchFamily="34" charset="0"/>
              </a:rPr>
              <a:t>Почему контрактное финансирование</a:t>
            </a:r>
            <a:r>
              <a:rPr lang="en-US" dirty="0" smtClean="0">
                <a:latin typeface="Albertus Extra Bold" pitchFamily="34" charset="0"/>
              </a:rPr>
              <a:t>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Предприятия МСБ могут приобрести необходимое сырье и упаковочный материал для выполнения заказов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Дает возможность предприятиям МСБ увеличить размер и периодичность контрактов, увеличить объем продаж и прибыль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Не требуется недвижимое имущество в качестве залогового обеспечения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Создает рабочие места, способствует росту экспорта, увеличивает объемы местного производства 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Условия кредита соответствуют условиям контрактного финансирования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/>
              <a:t>Банк получает возможность найти новых клиентов, которые подпадают под требования кредита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pPr algn="ctr"/>
            <a:r>
              <a:rPr lang="ru-RU" sz="2200" dirty="0" smtClean="0"/>
              <a:t>Дополнительные преимущества контрактного финансирования </a:t>
            </a:r>
            <a:endParaRPr lang="ru-R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cs typeface="Times New Roman" pitchFamily="18" charset="0"/>
              </a:rPr>
              <a:t>Условия и процентная ставка по кредиту ограничена операцией по контрактному финансированию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cs typeface="Times New Roman" pitchFamily="18" charset="0"/>
              </a:rPr>
              <a:t>Гибкий финансовый инструмент, который может внедряться и применяться для поддержки всех цепочек добавленной стоимости</a:t>
            </a:r>
          </a:p>
          <a:p>
            <a:pPr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cs typeface="Times New Roman" pitchFamily="18" charset="0"/>
              </a:rPr>
              <a:t>Привлекательные и конкурентные сроки и условия</a:t>
            </a:r>
          </a:p>
          <a:p>
            <a:pPr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cs typeface="Times New Roman" pitchFamily="18" charset="0"/>
              </a:rPr>
              <a:t>Банки получают более высокие комиссионные сборы, а также могут осуществлять перекрестную продажу иных продуктов и услуг 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cs typeface="Times New Roman" pitchFamily="18" charset="0"/>
              </a:rPr>
              <a:t>Подходит и реализуем в виду задач кредитования в </a:t>
            </a:r>
            <a:r>
              <a:rPr lang="ru-RU" sz="2000" dirty="0" err="1" smtClean="0">
                <a:cs typeface="Times New Roman" pitchFamily="18" charset="0"/>
              </a:rPr>
              <a:t>Кыргызской</a:t>
            </a:r>
            <a:r>
              <a:rPr lang="ru-RU" sz="2000" dirty="0" smtClean="0">
                <a:cs typeface="Times New Roman" pitchFamily="18" charset="0"/>
              </a:rPr>
              <a:t> Республике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dirty="0" smtClean="0">
                <a:cs typeface="Times New Roman" pitchFamily="18" charset="0"/>
                <a:sym typeface="Palatino"/>
              </a:rPr>
              <a:t>Это действительно работает</a:t>
            </a:r>
            <a:r>
              <a:rPr lang="en-US" sz="2000" dirty="0" smtClean="0">
                <a:cs typeface="Times New Roman" pitchFamily="18" charset="0"/>
                <a:sym typeface="Palatino"/>
              </a:rPr>
              <a:t>!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000" dirty="0" smtClean="0"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algn="ctr"/>
            <a:r>
              <a:rPr lang="ru-RU" dirty="0" smtClean="0"/>
              <a:t>В рамках контрактного финансирования осуществляется финансирование: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886200"/>
          </a:xfrm>
        </p:spPr>
        <p:txBody>
          <a:bodyPr/>
          <a:lstStyle/>
          <a:p>
            <a:r>
              <a:rPr lang="ru-RU" sz="2000" dirty="0" smtClean="0"/>
              <a:t>Средства  производства (семена, удобрения, топливо и т.д.)</a:t>
            </a:r>
          </a:p>
          <a:p>
            <a:r>
              <a:rPr lang="ru-RU" sz="2000" dirty="0" smtClean="0"/>
              <a:t>Сырье</a:t>
            </a:r>
            <a:endParaRPr lang="en-US" sz="2000" dirty="0" smtClean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Упаковка и графические материалы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Комплектующие части, полуфабрикаты </a:t>
            </a:r>
            <a:endParaRPr lang="en-US" sz="2000" dirty="0" smtClean="0"/>
          </a:p>
          <a:p>
            <a:pPr marL="0">
              <a:spcBef>
                <a:spcPts val="0"/>
              </a:spcBef>
            </a:pPr>
            <a:r>
              <a:rPr lang="ru-RU" sz="2000" dirty="0" smtClean="0"/>
              <a:t>Готовые/торговые/промышленные товары для перепродажи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Тестирование и проверка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Расходы на транспортировку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Страхование 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Коммунальные услуги</a:t>
            </a:r>
          </a:p>
          <a:p>
            <a:pPr marL="0">
              <a:spcBef>
                <a:spcPts val="0"/>
              </a:spcBef>
            </a:pPr>
            <a:r>
              <a:rPr lang="ru-RU" sz="2000" dirty="0" smtClean="0"/>
              <a:t>Прямые затраты на оплату труда или поставку услуг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algn="ctr"/>
            <a:r>
              <a:rPr lang="ru-RU" dirty="0" smtClean="0"/>
              <a:t>Залоговое обеспечение при контрактном  финансировании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Кредиты по контрактному финансированию, как правило, обеспечены следующим: </a:t>
            </a:r>
            <a:endParaRPr lang="en-US" sz="1800" dirty="0" smtClean="0"/>
          </a:p>
          <a:p>
            <a:pPr lvl="1">
              <a:defRPr/>
            </a:pPr>
            <a:r>
              <a:rPr lang="ru-RU" sz="1800" dirty="0" smtClean="0">
                <a:sym typeface="Palatino" pitchFamily="-65" charset="0"/>
              </a:rPr>
              <a:t>Контрактом или контрактом на продажу товаров или услуг </a:t>
            </a:r>
          </a:p>
          <a:p>
            <a:pPr lvl="1"/>
            <a:r>
              <a:rPr lang="ru-RU" sz="1800" dirty="0" smtClean="0">
                <a:sym typeface="Palatino" pitchFamily="-65" charset="0"/>
              </a:rPr>
              <a:t>Активами оборотного капитала (товарно-материальные запасы (ТМЗ)</a:t>
            </a:r>
            <a:r>
              <a:rPr lang="en-US" sz="1800" dirty="0" smtClean="0">
                <a:sym typeface="Palatino" pitchFamily="-65" charset="0"/>
              </a:rPr>
              <a:t>, </a:t>
            </a:r>
            <a:r>
              <a:rPr lang="ru-RU" sz="1800" dirty="0" smtClean="0">
                <a:sym typeface="Palatino" pitchFamily="-65" charset="0"/>
              </a:rPr>
              <a:t>дебиторская задолженность и т.д.)</a:t>
            </a:r>
            <a:endParaRPr lang="en-US" sz="1800" dirty="0" smtClean="0">
              <a:sym typeface="Palatino" pitchFamily="-65" charset="0"/>
            </a:endParaRPr>
          </a:p>
          <a:p>
            <a:pPr lvl="1">
              <a:defRPr/>
            </a:pPr>
            <a:r>
              <a:rPr lang="ru-RU" sz="1800" dirty="0" smtClean="0">
                <a:sym typeface="Palatino" pitchFamily="-65" charset="0"/>
              </a:rPr>
              <a:t>Аккредитивами</a:t>
            </a:r>
          </a:p>
          <a:p>
            <a:pPr lvl="1">
              <a:defRPr/>
            </a:pPr>
            <a:r>
              <a:rPr lang="ru-RU" sz="1800" dirty="0" smtClean="0">
                <a:sym typeface="Palatino" pitchFamily="-65" charset="0"/>
              </a:rPr>
              <a:t>Простыми векселями</a:t>
            </a:r>
          </a:p>
          <a:p>
            <a:pPr lvl="1">
              <a:defRPr/>
            </a:pPr>
            <a:r>
              <a:rPr lang="ru-RU" sz="1800" dirty="0" smtClean="0">
                <a:sym typeface="Palatino" pitchFamily="-65" charset="0"/>
              </a:rPr>
              <a:t>Переводными векселями</a:t>
            </a:r>
            <a:endParaRPr lang="en-US" sz="1800" dirty="0" smtClean="0">
              <a:sym typeface="Palatino" pitchFamily="-65" charset="0"/>
            </a:endParaRPr>
          </a:p>
          <a:p>
            <a:pPr lvl="1"/>
            <a:r>
              <a:rPr lang="ru-RU" sz="1800" dirty="0" smtClean="0"/>
              <a:t>Банковскими гарантиями</a:t>
            </a:r>
            <a:endParaRPr lang="en-US" sz="1800" dirty="0" smtClean="0"/>
          </a:p>
          <a:p>
            <a:pPr lvl="1"/>
            <a:r>
              <a:rPr lang="ru-RU" sz="1800" dirty="0" smtClean="0"/>
              <a:t>Страхованием (кредитов, экспорта и т.д.)</a:t>
            </a:r>
            <a:endParaRPr lang="en-US" sz="1800" dirty="0" smtClean="0"/>
          </a:p>
          <a:p>
            <a:pPr lvl="1"/>
            <a:r>
              <a:rPr lang="ru-RU" sz="1800" dirty="0" smtClean="0"/>
              <a:t>Личными и корпоративными гарантиями </a:t>
            </a:r>
          </a:p>
          <a:p>
            <a:pPr lvl="1"/>
            <a:r>
              <a:rPr lang="ru-RU" sz="1800" dirty="0" smtClean="0"/>
              <a:t>Основными средствами (техника и оборудование)</a:t>
            </a:r>
            <a:endParaRPr lang="en-US" sz="1800" dirty="0" smtClean="0"/>
          </a:p>
          <a:p>
            <a:r>
              <a:rPr lang="ru-RU" sz="1800" dirty="0" smtClean="0"/>
              <a:t>При контрактном финансировании не требуется предоставление недвижимого имущества в качестве залогового обеспечения</a:t>
            </a:r>
            <a:endParaRPr lang="en-US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algn="ctr"/>
            <a:r>
              <a:rPr lang="ru-RU" dirty="0" smtClean="0"/>
              <a:t>Снижение рисков при контрактном финансировании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Поставщикам может производиться прямая оплата</a:t>
            </a: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Уступка права требования дебиторской задолженности или иных текущих активов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Банковский счет с требованием наличия двух подписей, на который поступают платежи по счет фактурам</a:t>
            </a: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Ежемесячное погашение процентов</a:t>
            </a: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Ежемесячное погашение основной суммы</a:t>
            </a: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Применение оценки цепочки стоимости к «должной проверке (</a:t>
            </a:r>
            <a:r>
              <a:rPr lang="en-US" sz="2000" dirty="0" smtClean="0">
                <a:cs typeface="Arial" pitchFamily="34" charset="0"/>
              </a:rPr>
              <a:t>due diligence), </a:t>
            </a:r>
            <a:r>
              <a:rPr lang="ru-RU" sz="2000" dirty="0" smtClean="0">
                <a:cs typeface="Arial" pitchFamily="34" charset="0"/>
              </a:rPr>
              <a:t>отбору клиентов и снижению рисков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2000" dirty="0" smtClean="0">
                <a:cs typeface="Arial" pitchFamily="34" charset="0"/>
              </a:rPr>
              <a:t>Банки могут перекрестно продавать продукты и услуги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838200"/>
          </a:xfrm>
        </p:spPr>
        <p:txBody>
          <a:bodyPr/>
          <a:lstStyle/>
          <a:p>
            <a:pPr algn="ctr"/>
            <a:r>
              <a:rPr lang="ru-RU" sz="2200" dirty="0" err="1" smtClean="0">
                <a:latin typeface="+mn-lt"/>
                <a:cs typeface="Times New Roman" pitchFamily="18" charset="0"/>
              </a:rPr>
              <a:t>Пилотная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программа контрактного финансирования в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Кыргызской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Республике</a:t>
            </a:r>
            <a:endParaRPr lang="ru-RU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2012 – 2013</a:t>
            </a:r>
            <a:r>
              <a:rPr lang="ru-RU" sz="2000" dirty="0" smtClean="0">
                <a:cs typeface="Times New Roman" pitchFamily="18" charset="0"/>
              </a:rPr>
              <a:t>гг.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Реализована </a:t>
            </a:r>
            <a:r>
              <a:rPr lang="ru-RU" sz="2000" dirty="0" err="1" smtClean="0">
                <a:cs typeface="Times New Roman" pitchFamily="18" charset="0"/>
              </a:rPr>
              <a:t>пилотная</a:t>
            </a:r>
            <a:r>
              <a:rPr lang="ru-RU" sz="2000" dirty="0" smtClean="0">
                <a:cs typeface="Times New Roman" pitchFamily="18" charset="0"/>
              </a:rPr>
              <a:t> программа контрактного финансирования с четырьмя банками: </a:t>
            </a:r>
            <a:r>
              <a:rPr lang="ru-RU" sz="2000" dirty="0" err="1" smtClean="0">
                <a:cs typeface="Times New Roman" pitchFamily="18" charset="0"/>
              </a:rPr>
              <a:t>Демир</a:t>
            </a:r>
            <a:r>
              <a:rPr lang="ru-RU" sz="2000" dirty="0" smtClean="0">
                <a:cs typeface="Times New Roman" pitchFamily="18" charset="0"/>
              </a:rPr>
              <a:t> Банк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Бакай</a:t>
            </a:r>
            <a:r>
              <a:rPr lang="ru-RU" sz="2000" dirty="0" smtClean="0">
                <a:cs typeface="Times New Roman" pitchFamily="18" charset="0"/>
              </a:rPr>
              <a:t> Банк, </a:t>
            </a:r>
            <a:r>
              <a:rPr lang="ru-RU" sz="2000" dirty="0" err="1" smtClean="0">
                <a:cs typeface="Times New Roman" pitchFamily="18" charset="0"/>
              </a:rPr>
              <a:t>Айыл</a:t>
            </a:r>
            <a:r>
              <a:rPr lang="ru-RU" sz="2000" dirty="0" smtClean="0">
                <a:cs typeface="Times New Roman" pitchFamily="18" charset="0"/>
              </a:rPr>
              <a:t> Банк и Банк Азии</a:t>
            </a:r>
          </a:p>
          <a:p>
            <a:pPr>
              <a:buFontTx/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Шесть финансовых учреждений прошли обучение по контрактному финансированию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В рамках контрактного финансирования было выдано </a:t>
            </a:r>
            <a:r>
              <a:rPr lang="en-US" sz="2000" dirty="0" smtClean="0">
                <a:cs typeface="Times New Roman" pitchFamily="18" charset="0"/>
              </a:rPr>
              <a:t>9 </a:t>
            </a:r>
            <a:r>
              <a:rPr lang="ru-RU" sz="2000" dirty="0" smtClean="0">
                <a:cs typeface="Times New Roman" pitchFamily="18" charset="0"/>
              </a:rPr>
              <a:t>кредитов на общую сумму </a:t>
            </a:r>
            <a:r>
              <a:rPr lang="en-US" sz="2000" dirty="0" smtClean="0">
                <a:cs typeface="Times New Roman" pitchFamily="18" charset="0"/>
              </a:rPr>
              <a:t>4 </a:t>
            </a:r>
            <a:r>
              <a:rPr lang="ru-RU" sz="2000" dirty="0" smtClean="0">
                <a:cs typeface="Times New Roman" pitchFamily="18" charset="0"/>
              </a:rPr>
              <a:t>миллиона долларов США. </a:t>
            </a:r>
            <a:endParaRPr lang="en-US" sz="2000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838200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Специфика финансирования предприятий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МСБ в Кыргызстане</a:t>
            </a:r>
            <a:endParaRPr lang="en-US" sz="2200" dirty="0" smtClean="0"/>
          </a:p>
        </p:txBody>
      </p:sp>
      <p:sp>
        <p:nvSpPr>
          <p:cNvPr id="512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001000" cy="4191000"/>
          </a:xfrm>
        </p:spPr>
        <p:txBody>
          <a:bodyPr/>
          <a:lstStyle/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Недостаточно сложный в финансовом отношении </a:t>
            </a:r>
            <a:r>
              <a:rPr lang="en-US" sz="1800" dirty="0" smtClean="0">
                <a:cs typeface="Times New Roman" pitchFamily="18" charset="0"/>
              </a:rPr>
              <a:t>(</a:t>
            </a:r>
            <a:r>
              <a:rPr lang="ru-RU" sz="1800" dirty="0" smtClean="0">
                <a:cs typeface="Times New Roman" pitchFamily="18" charset="0"/>
              </a:rPr>
              <a:t>недостаточный уровень знаний по вопросам бизнес планирования/управления потоком денежных средств</a:t>
            </a:r>
            <a:r>
              <a:rPr lang="en-US" sz="1800" dirty="0" smtClean="0">
                <a:cs typeface="Times New Roman" pitchFamily="18" charset="0"/>
              </a:rPr>
              <a:t>).</a:t>
            </a: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Занижение доходов в целях налогообложения, неполная финансовая отчетность</a:t>
            </a:r>
            <a:endParaRPr lang="en-US" sz="1800" dirty="0" smtClean="0">
              <a:cs typeface="Times New Roman" pitchFamily="18" charset="0"/>
            </a:endParaRP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Незарегистрированные продажи, прибыль, незарегистрированные сотрудники, документация и т.д.</a:t>
            </a:r>
            <a:endParaRPr lang="en-US" sz="1800" dirty="0" smtClean="0">
              <a:cs typeface="Times New Roman" pitchFamily="18" charset="0"/>
            </a:endParaRP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Низкий уровень капитала </a:t>
            </a:r>
            <a:endParaRPr lang="en-US" sz="1800" dirty="0" smtClean="0">
              <a:cs typeface="Times New Roman" pitchFamily="18" charset="0"/>
            </a:endParaRP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Ограниченная линейка продуктов</a:t>
            </a:r>
            <a:endParaRPr lang="en-US" sz="1800" dirty="0" smtClean="0">
              <a:cs typeface="Times New Roman" pitchFamily="18" charset="0"/>
            </a:endParaRP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Актуальность </a:t>
            </a:r>
            <a:r>
              <a:rPr lang="ru-RU" sz="1800" b="1" dirty="0" smtClean="0">
                <a:cs typeface="Times New Roman" pitchFamily="18" charset="0"/>
              </a:rPr>
              <a:t>авансовых платежей и наличных расчетов </a:t>
            </a:r>
            <a:r>
              <a:rPr lang="ru-RU" sz="1800" dirty="0" smtClean="0">
                <a:cs typeface="Times New Roman" pitchFamily="18" charset="0"/>
              </a:rPr>
              <a:t>указывает на потребность в финансировании оборотного капитала</a:t>
            </a:r>
            <a:endParaRPr lang="en-US" sz="1800" dirty="0" smtClean="0">
              <a:cs typeface="Times New Roman" pitchFamily="18" charset="0"/>
            </a:endParaRPr>
          </a:p>
          <a:p>
            <a:pPr marL="657225" lvl="1" indent="-24606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800" dirty="0" smtClean="0">
                <a:cs typeface="Times New Roman" pitchFamily="18" charset="0"/>
              </a:rPr>
              <a:t>Большая часть операций проводится за </a:t>
            </a:r>
            <a:r>
              <a:rPr lang="ru-RU" sz="1800" b="1" dirty="0" smtClean="0">
                <a:cs typeface="Times New Roman" pitchFamily="18" charset="0"/>
              </a:rPr>
              <a:t>наличные средства </a:t>
            </a:r>
            <a:r>
              <a:rPr lang="en-US" sz="1800" b="1" dirty="0" smtClean="0">
                <a:cs typeface="Times New Roman" pitchFamily="18" charset="0"/>
              </a:rPr>
              <a:t>(70-80%).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Доступ к финансам и стоимость финансирования – </a:t>
            </a:r>
            <a:br>
              <a:rPr lang="ru-RU" sz="2200" dirty="0" smtClean="0"/>
            </a:br>
            <a:r>
              <a:rPr lang="ru-RU" sz="2200" dirty="0" smtClean="0"/>
              <a:t>ограничения</a:t>
            </a:r>
            <a:endParaRPr lang="en-US" sz="2200" dirty="0" smtClean="0"/>
          </a:p>
        </p:txBody>
      </p:sp>
      <p:sp>
        <p:nvSpPr>
          <p:cNvPr id="512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153400" cy="4343400"/>
          </a:xfrm>
        </p:spPr>
        <p:txBody>
          <a:bodyPr/>
          <a:lstStyle/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Барьеры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с точки зрения банков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endParaRPr lang="ru-RU" sz="1800" dirty="0" smtClean="0">
              <a:latin typeface="+mj-lt"/>
              <a:cs typeface="Times New Roman" pitchFamily="18" charset="0"/>
            </a:endParaRP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Отсутствие прозрачности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–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занижение показателей отчетности, половинчатые, 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неполные исторические данные, отсутствие бизнес  планирования (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трудность в 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проведении  оценки способности погасить кредит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</a:t>
            </a:r>
            <a:r>
              <a:rPr lang="ru-RU" sz="1600" dirty="0" smtClean="0">
                <a:latin typeface="+mj-lt"/>
                <a:cs typeface="Times New Roman" pitchFamily="18" charset="0"/>
              </a:rPr>
              <a:t>, несоответствующая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требованиям финансовая отчетность 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658334" lvl="1" indent="-246876" eaLnBrk="1" fontAlgn="auto" hangingPunct="1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Недостаточное или ограниченное залоговое обеспечение для покрытия дополнительных рисков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658334" lvl="1" indent="-246876" eaLnBrk="1" fontAlgn="auto" hangingPunct="1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Низкий уровень капитала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ограниченная линейка товаров</a:t>
            </a:r>
            <a:r>
              <a:rPr lang="en-US" sz="16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низкий уровень технологий и подверженность спадам. 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Отсутствие резерва в период спада. </a:t>
            </a:r>
            <a:endParaRPr lang="en-US" sz="1600" b="1" dirty="0" smtClean="0">
              <a:latin typeface="+mj-lt"/>
              <a:cs typeface="Times New Roman" pitchFamily="18" charset="0"/>
            </a:endParaRPr>
          </a:p>
          <a:p>
            <a:pPr marL="658334" lvl="1" indent="-246876" eaLnBrk="1" fontAlgn="auto" hangingPunct="1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Более высокий уровень просрочки и убытков по кредитам для предприятий МСБ в сравнении с корпоративными клиентами.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658334" lvl="1" indent="-246876" eaLnBrk="1" fontAlgn="auto" hangingPunct="1">
              <a:lnSpc>
                <a:spcPct val="90000"/>
              </a:lnSpc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Высокий уровень административных затрат на выдачу малых кредитов. </a:t>
            </a:r>
            <a:endParaRPr lang="en-US" sz="1600" dirty="0" smtClean="0">
              <a:latin typeface="+mj-lt"/>
            </a:endParaRPr>
          </a:p>
          <a:p>
            <a:pPr eaLnBrk="1" hangingPunct="1"/>
            <a:endParaRPr lang="ru-RU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914400"/>
          </a:xfrm>
        </p:spPr>
        <p:txBody>
          <a:bodyPr/>
          <a:lstStyle/>
          <a:p>
            <a:pPr algn="ctr" eaLnBrk="1" hangingPunct="1"/>
            <a:r>
              <a:rPr lang="ru-RU" sz="2200" dirty="0" smtClean="0"/>
              <a:t>Доступ к финансам и стоимость финансирования  - ограничения</a:t>
            </a:r>
            <a:endParaRPr lang="en-US" sz="2200" dirty="0" smtClean="0"/>
          </a:p>
        </p:txBody>
      </p:sp>
      <p:sp>
        <p:nvSpPr>
          <p:cNvPr id="512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4495800"/>
          </a:xfrm>
        </p:spPr>
        <p:txBody>
          <a:bodyPr/>
          <a:lstStyle/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Барьеры</a:t>
            </a:r>
            <a:r>
              <a:rPr lang="en-US" sz="18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с точки зрения МСБ</a:t>
            </a: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endParaRPr lang="ru-RU" sz="1800" dirty="0" smtClean="0">
              <a:latin typeface="+mj-lt"/>
              <a:cs typeface="Times New Roman" pitchFamily="18" charset="0"/>
            </a:endParaRPr>
          </a:p>
          <a:p>
            <a:pPr marL="658334" lvl="1" indent="-246876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cs typeface="Times New Roman" pitchFamily="18" charset="0"/>
              </a:rPr>
              <a:t>Отсутствие осведомленности и понимания, недоверие, а также предпочтение быть незаметными (оставаться в тени).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ru-RU" dirty="0" smtClean="0">
              <a:cs typeface="Times New Roman" pitchFamily="18" charset="0"/>
            </a:endParaRPr>
          </a:p>
          <a:p>
            <a:pPr marL="658334" lvl="1" indent="-246876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cs typeface="Times New Roman" pitchFamily="18" charset="0"/>
              </a:rPr>
              <a:t>Обращаются к неофициальным источникам капитала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ru-RU" dirty="0" smtClean="0">
                <a:cs typeface="Times New Roman" pitchFamily="18" charset="0"/>
              </a:rPr>
              <a:t>авансовые платежи, просроченные платежи поставщиков, внутренние фонды, средства семьи или друзей.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  <a:p>
            <a:pPr marL="658334" lvl="1" indent="-246876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cs typeface="Times New Roman" pitchFamily="18" charset="0"/>
              </a:rPr>
              <a:t>Отсутствие залогового обеспечения, длительные и бюрократические процедуры, жесткие условия получения кредитов </a:t>
            </a:r>
          </a:p>
          <a:p>
            <a:pPr marL="658334" lvl="1" indent="-246876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cs typeface="Times New Roman" pitchFamily="18" charset="0"/>
              </a:rPr>
              <a:t>Отсутствие подходящих и необходимых кредитных продуктов и услуг для предприятий МСБ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Контрактное финансирование и финансирование </a:t>
            </a:r>
            <a:br>
              <a:rPr lang="ru-RU" dirty="0" smtClean="0"/>
            </a:br>
            <a:r>
              <a:rPr lang="ru-RU" dirty="0" smtClean="0"/>
              <a:t>цепочек добавленной стоимости</a:t>
            </a:r>
            <a:endParaRPr lang="en-US" dirty="0" smtClean="0"/>
          </a:p>
        </p:txBody>
      </p:sp>
      <p:sp>
        <p:nvSpPr>
          <p:cNvPr id="512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153400" cy="4267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endParaRPr lang="ru-RU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Контрактное финансирование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Овердрафты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Финансирование дебиторской задолженности 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Финансирование товарно-материальных запасов (ТМЗ)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Возобновляемые кредитные линии </a:t>
            </a:r>
            <a:r>
              <a:rPr lang="en-US" sz="2000" dirty="0" smtClean="0">
                <a:cs typeface="Times New Roman" pitchFamily="18" charset="0"/>
              </a:rPr>
              <a:t>(1-2 </a:t>
            </a:r>
            <a:r>
              <a:rPr lang="ru-RU" sz="2000" dirty="0" smtClean="0">
                <a:cs typeface="Times New Roman" pitchFamily="18" charset="0"/>
              </a:rPr>
              <a:t>года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Финансирование под складские расписки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Финансирование на покупку техники/оборудования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Лизинг</a:t>
            </a:r>
            <a:endParaRPr lang="en-US" sz="2000" dirty="0" smtClean="0"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Факторинг </a:t>
            </a:r>
            <a:endParaRPr lang="en-US" sz="2000" dirty="0" smtClean="0">
              <a:cs typeface="Times New Roman" pitchFamily="18" charset="0"/>
            </a:endParaRPr>
          </a:p>
          <a:p>
            <a:pPr marL="365741" indent="-256020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Истории успешного внедрения контрактного финансирования</a:t>
            </a:r>
            <a:endParaRPr lang="ru-R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572000"/>
          </a:xfrm>
        </p:spPr>
        <p:txBody>
          <a:bodyPr/>
          <a:lstStyle/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500" dirty="0" smtClean="0">
                <a:cs typeface="Times New Roman" pitchFamily="18" charset="0"/>
              </a:rPr>
              <a:t>Армения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 smtClean="0">
                <a:cs typeface="Times New Roman" pitchFamily="18" charset="0"/>
              </a:rPr>
              <a:t>– 2010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Два банка внедрили контрактное финансирование, которое стало постоянным ключевым финансовым инструментом.  Осуществлялось финансирование цепочек добавленной стоимости (ЦДС) в сельском хозяйстве/переработке, в сфере информационно-коммуникационных технологий (ИКТ), фармацевтической продукции и строительных материалов.</a:t>
            </a:r>
            <a:endParaRPr lang="en-US" sz="1500" dirty="0" smtClean="0">
              <a:cs typeface="Times New Roman" pitchFamily="18" charset="0"/>
            </a:endParaRPr>
          </a:p>
          <a:p>
            <a:r>
              <a:rPr lang="ru-RU" sz="1500" dirty="0" smtClean="0">
                <a:cs typeface="Times New Roman" pitchFamily="18" charset="0"/>
              </a:rPr>
              <a:t>Молдова</a:t>
            </a:r>
            <a:r>
              <a:rPr lang="en-US" sz="1500" dirty="0" smtClean="0">
                <a:cs typeface="Times New Roman" pitchFamily="18" charset="0"/>
              </a:rPr>
              <a:t> – 2007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Контрактное финансирование внедрено в шести банках.</a:t>
            </a:r>
            <a:r>
              <a:rPr lang="en-US" sz="1500" dirty="0" smtClean="0">
                <a:cs typeface="Times New Roman" pitchFamily="18" charset="0"/>
              </a:rPr>
              <a:t>  </a:t>
            </a:r>
            <a:r>
              <a:rPr lang="ru-RU" sz="1500" dirty="0" smtClean="0">
                <a:cs typeface="Times New Roman" pitchFamily="18" charset="0"/>
              </a:rPr>
              <a:t>Осуществлялось финансирование ЦДС по производству вина, в сфере ИКТ, текстильной отрасли, сельского хозяйства и переработки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ru-RU" sz="1500" dirty="0" smtClean="0">
                <a:cs typeface="Times New Roman" pitchFamily="18" charset="0"/>
              </a:rPr>
              <a:t>в сфере импорта ГСМ и строительных материалов.</a:t>
            </a:r>
            <a:endParaRPr lang="en-US" sz="1500" dirty="0" smtClean="0">
              <a:cs typeface="Times New Roman" pitchFamily="18" charset="0"/>
            </a:endParaRPr>
          </a:p>
          <a:p>
            <a:r>
              <a:rPr lang="ru-RU" sz="1500" dirty="0" smtClean="0">
                <a:cs typeface="Times New Roman" pitchFamily="18" charset="0"/>
              </a:rPr>
              <a:t>Азербайджан</a:t>
            </a:r>
            <a:r>
              <a:rPr lang="en-US" sz="1500" dirty="0" smtClean="0">
                <a:cs typeface="Times New Roman" pitchFamily="18" charset="0"/>
              </a:rPr>
              <a:t> – 2009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Контрактное финансирование внедрено в шести банках</a:t>
            </a:r>
            <a:r>
              <a:rPr lang="en-US" sz="1500" dirty="0" smtClean="0">
                <a:cs typeface="Times New Roman" pitchFamily="18" charset="0"/>
              </a:rPr>
              <a:t>. </a:t>
            </a:r>
            <a:r>
              <a:rPr lang="ru-RU" sz="1500" dirty="0" smtClean="0">
                <a:cs typeface="Times New Roman" pitchFamily="18" charset="0"/>
              </a:rPr>
              <a:t>Оказана поддержка широкому кругу ЦДС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r>
              <a:rPr lang="ru-RU" sz="1500" dirty="0" smtClean="0">
                <a:cs typeface="Times New Roman" pitchFamily="18" charset="0"/>
              </a:rPr>
              <a:t>Македония</a:t>
            </a:r>
            <a:r>
              <a:rPr lang="en-US" sz="1500" dirty="0" smtClean="0">
                <a:cs typeface="Times New Roman" pitchFamily="18" charset="0"/>
              </a:rPr>
              <a:t> – 2003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Коммерческая финансовая компания внедрила контрактное финансирование.  </a:t>
            </a:r>
            <a:endParaRPr lang="en-US" sz="1500" dirty="0" smtClean="0">
              <a:cs typeface="Times New Roman" pitchFamily="18" charset="0"/>
            </a:endParaRPr>
          </a:p>
          <a:p>
            <a:r>
              <a:rPr lang="ru-RU" sz="1500" dirty="0" smtClean="0">
                <a:cs typeface="Times New Roman" pitchFamily="18" charset="0"/>
              </a:rPr>
              <a:t>Косово</a:t>
            </a:r>
            <a:r>
              <a:rPr lang="en-US" sz="1500" dirty="0" smtClean="0">
                <a:cs typeface="Times New Roman" pitchFamily="18" charset="0"/>
              </a:rPr>
              <a:t> – 2006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Компания, финансируемая </a:t>
            </a:r>
            <a:r>
              <a:rPr lang="en-US" sz="1500" dirty="0" smtClean="0">
                <a:cs typeface="Times New Roman" pitchFamily="18" charset="0"/>
              </a:rPr>
              <a:t>USAID </a:t>
            </a:r>
            <a:r>
              <a:rPr lang="ru-RU" sz="1500" dirty="0" smtClean="0">
                <a:cs typeface="Times New Roman" pitchFamily="18" charset="0"/>
              </a:rPr>
              <a:t>внедрила контрактное финансирование. </a:t>
            </a:r>
            <a:endParaRPr lang="en-US" sz="1500" dirty="0" smtClean="0">
              <a:cs typeface="Times New Roman" pitchFamily="18" charset="0"/>
            </a:endParaRPr>
          </a:p>
          <a:p>
            <a:r>
              <a:rPr lang="ru-RU" sz="1500" dirty="0" smtClean="0">
                <a:cs typeface="Times New Roman" pitchFamily="18" charset="0"/>
              </a:rPr>
              <a:t>Кения</a:t>
            </a:r>
            <a:r>
              <a:rPr lang="en-US" sz="1500" dirty="0" smtClean="0">
                <a:cs typeface="Times New Roman" pitchFamily="18" charset="0"/>
              </a:rPr>
              <a:t> – 2010</a:t>
            </a:r>
            <a:r>
              <a:rPr lang="ru-RU" sz="1500" dirty="0" smtClean="0">
                <a:cs typeface="Times New Roman" pitchFamily="18" charset="0"/>
              </a:rPr>
              <a:t>г</a:t>
            </a:r>
            <a:r>
              <a:rPr lang="en-US" sz="1500" dirty="0" smtClean="0">
                <a:cs typeface="Times New Roman" pitchFamily="18" charset="0"/>
              </a:rPr>
              <a:t>: </a:t>
            </a:r>
            <a:r>
              <a:rPr lang="ru-RU" sz="1500" dirty="0" smtClean="0">
                <a:cs typeface="Times New Roman" pitchFamily="18" charset="0"/>
              </a:rPr>
              <a:t>Контрактное финансирование внедрено в двух банках</a:t>
            </a:r>
            <a:r>
              <a:rPr lang="en-US" sz="1500" dirty="0" smtClean="0">
                <a:cs typeface="Times New Roman" pitchFamily="18" charset="0"/>
              </a:rPr>
              <a:t>. </a:t>
            </a:r>
            <a:r>
              <a:rPr lang="ru-RU" sz="1500" dirty="0" smtClean="0">
                <a:cs typeface="Times New Roman" pitchFamily="18" charset="0"/>
              </a:rPr>
              <a:t>Осуществлялось финансирование ЦДС в сельском хозяйстве/продуктов питания, таких как кофе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ru-RU" sz="1500" dirty="0" smtClean="0">
                <a:cs typeface="Times New Roman" pitchFamily="18" charset="0"/>
              </a:rPr>
              <a:t> пшеница и другие зерновые культуры.  </a:t>
            </a:r>
            <a:endParaRPr lang="en-US" sz="1500" dirty="0" smtClean="0">
              <a:cs typeface="Times New Roman" pitchFamily="18" charset="0"/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/>
              <a:t>Дизайн структуры контрактного финансирования</a:t>
            </a:r>
            <a:endParaRPr lang="ru-R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Финансирование заказов на поставку</a:t>
            </a:r>
            <a:r>
              <a:rPr lang="en-US" sz="1800" dirty="0" smtClean="0"/>
              <a:t>, </a:t>
            </a:r>
            <a:r>
              <a:rPr lang="ru-RU" sz="1800" dirty="0" smtClean="0"/>
              <a:t>также известно как контрактное финансирование </a:t>
            </a:r>
            <a:endParaRPr lang="en-US" sz="1800" dirty="0" smtClean="0"/>
          </a:p>
          <a:p>
            <a:r>
              <a:rPr lang="ru-RU" sz="1800" dirty="0" smtClean="0"/>
              <a:t>Краткосрочное финансирование оборотного капитала для исполнения контрактов на продажу</a:t>
            </a:r>
            <a:endParaRPr lang="en-US" sz="1800" dirty="0" smtClean="0"/>
          </a:p>
          <a:p>
            <a:r>
              <a:rPr lang="ru-RU" sz="1800" dirty="0" smtClean="0"/>
              <a:t>Тип предварительного финансирования </a:t>
            </a:r>
            <a:endParaRPr lang="en-US" sz="1800" dirty="0" smtClean="0"/>
          </a:p>
          <a:p>
            <a:r>
              <a:rPr lang="ru-RU" sz="1800" dirty="0" smtClean="0"/>
              <a:t>Финансирование на основе операции (сделки), не является возобновляемой кредитной линией</a:t>
            </a:r>
            <a:endParaRPr lang="en-US" sz="1800" dirty="0" smtClean="0"/>
          </a:p>
          <a:p>
            <a:r>
              <a:rPr lang="ru-RU" sz="1800" dirty="0" smtClean="0"/>
              <a:t>Банки, как правило, оплачивают авансом до </a:t>
            </a:r>
            <a:r>
              <a:rPr lang="en-US" sz="1800" dirty="0" smtClean="0"/>
              <a:t>75% </a:t>
            </a:r>
            <a:r>
              <a:rPr lang="ru-RU" sz="1800" dirty="0" smtClean="0"/>
              <a:t>от суммы контракта</a:t>
            </a:r>
            <a:endParaRPr lang="en-US" sz="1800" dirty="0" smtClean="0"/>
          </a:p>
          <a:p>
            <a:r>
              <a:rPr lang="ru-RU" sz="1800" dirty="0" smtClean="0"/>
              <a:t>Срок: </a:t>
            </a:r>
            <a:r>
              <a:rPr lang="en-US" sz="1800" dirty="0" smtClean="0"/>
              <a:t>30 – 365 </a:t>
            </a:r>
            <a:r>
              <a:rPr lang="ru-RU" sz="1800" dirty="0" smtClean="0"/>
              <a:t>дней</a:t>
            </a:r>
            <a:endParaRPr lang="en-US" sz="1800" dirty="0" smtClean="0"/>
          </a:p>
          <a:p>
            <a:r>
              <a:rPr lang="ru-RU" sz="1800" dirty="0" smtClean="0"/>
              <a:t>Генерирует новые продажи и создает рабочие места </a:t>
            </a:r>
            <a:endParaRPr lang="en-US" sz="1800" dirty="0" smtClean="0"/>
          </a:p>
          <a:p>
            <a:r>
              <a:rPr lang="ru-RU" sz="1800" dirty="0" smtClean="0"/>
              <a:t>Эффективен на всей цепочки стоимости для всех секторов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 algn="ctr"/>
            <a:r>
              <a:rPr lang="ru-RU" dirty="0" smtClean="0"/>
              <a:t>Особенности контрактного финансирования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452621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600" dirty="0" smtClean="0">
                <a:cs typeface="Times New Roman" pitchFamily="18" charset="0"/>
              </a:rPr>
              <a:t>1. </a:t>
            </a:r>
            <a:r>
              <a:rPr lang="ru-RU" sz="1600" dirty="0" smtClean="0">
                <a:cs typeface="Times New Roman" pitchFamily="18" charset="0"/>
              </a:rPr>
              <a:t>Осуществляется под конкретную операцию</a:t>
            </a:r>
          </a:p>
          <a:p>
            <a:pPr marL="452621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dirty="0" smtClean="0">
                <a:cs typeface="Times New Roman" pitchFamily="18" charset="0"/>
              </a:rPr>
              <a:t>2. Предварительное, подготовительное финансирование оборотного капитала (готовая продукция и полуфабрикаты)</a:t>
            </a:r>
          </a:p>
          <a:p>
            <a:pPr marL="452621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600" dirty="0" smtClean="0">
                <a:cs typeface="Times New Roman" pitchFamily="18" charset="0"/>
              </a:rPr>
              <a:t>3. </a:t>
            </a:r>
            <a:r>
              <a:rPr lang="ru-RU" sz="1600" dirty="0" smtClean="0">
                <a:cs typeface="Times New Roman" pitchFamily="18" charset="0"/>
              </a:rPr>
              <a:t>Покрывает расходы на производство/поставку подтвержденных договоров поставки/заказов на покупку:</a:t>
            </a:r>
          </a:p>
          <a:p>
            <a:pPr marL="452621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сырья и оплату прямых накладных расходов</a:t>
            </a: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на оплату труда, расходы на персонал и оплату иных налогов </a:t>
            </a:r>
            <a:endParaRPr lang="en-US" sz="1600" dirty="0" smtClean="0">
              <a:cs typeface="Times New Roman" pitchFamily="18" charset="0"/>
            </a:endParaRP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на оплату таможенных сборов, НДС, расходов по страхованию, прочих налогов и сборов, связанных с экспортом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на оплату услуг подрядчиков</a:t>
            </a:r>
            <a:endParaRPr lang="en-US" sz="1600" dirty="0" smtClean="0">
              <a:cs typeface="Times New Roman" pitchFamily="18" charset="0"/>
            </a:endParaRP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закупку или подготовку упаковочного материала и графических изображений, апробацию, проверку и оплату транспортных издержек</a:t>
            </a:r>
          </a:p>
          <a:p>
            <a:pPr marL="754358" lvl="1" indent="-342900" eaLnBrk="1" fontAlgn="auto" hangingPunct="1">
              <a:spcBef>
                <a:spcPts val="299"/>
              </a:spcBef>
              <a:spcAft>
                <a:spcPts val="0"/>
              </a:spcAft>
              <a:buNone/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marL="452621" eaLnBrk="1" fontAlgn="auto" hangingPunct="1">
              <a:spcBef>
                <a:spcPts val="299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600" dirty="0" smtClean="0">
                <a:cs typeface="Times New Roman" pitchFamily="18" charset="0"/>
              </a:rPr>
              <a:t>4.</a:t>
            </a:r>
            <a:r>
              <a:rPr lang="en-US" sz="1600" b="1" dirty="0" smtClean="0">
                <a:cs typeface="Times New Roman" pitchFamily="18" charset="0"/>
              </a:rPr>
              <a:t>  </a:t>
            </a:r>
            <a:r>
              <a:rPr lang="ru-RU" sz="1600" b="1" dirty="0" smtClean="0">
                <a:cs typeface="Times New Roman" pitchFamily="18" charset="0"/>
              </a:rPr>
              <a:t>Может использоваться на любом этапе цепочки добавленной стоимости: поставщиками, производителями, переработчиками, дистрибьюторами, розничными или оптовыми продавцами. 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/>
              <a:t>Механизм работы контрактного финансирования</a:t>
            </a:r>
            <a:endParaRPr lang="ru-R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ru-RU" sz="2200" dirty="0" smtClean="0"/>
              <a:t>Компания получает подтвержденный контракт от покупателя </a:t>
            </a:r>
            <a:r>
              <a:rPr lang="en-US" sz="2200" dirty="0" smtClean="0"/>
              <a:t>(</a:t>
            </a:r>
            <a:r>
              <a:rPr lang="ru-RU" sz="2200" dirty="0" smtClean="0"/>
              <a:t>заказчика</a:t>
            </a:r>
            <a:r>
              <a:rPr lang="en-US" sz="2200" dirty="0" smtClean="0"/>
              <a:t>)</a:t>
            </a:r>
            <a:r>
              <a:rPr lang="ru-RU" sz="2200" dirty="0" smtClean="0"/>
              <a:t> продукции </a:t>
            </a:r>
            <a:endParaRPr lang="en-US" sz="2200" dirty="0" smtClean="0"/>
          </a:p>
          <a:p>
            <a:pPr marL="381000" indent="-381000">
              <a:buNone/>
            </a:pPr>
            <a:endParaRPr lang="en-US" sz="2200" dirty="0" smtClean="0"/>
          </a:p>
          <a:p>
            <a:pPr marL="381000" indent="-381000"/>
            <a:r>
              <a:rPr lang="ru-RU" sz="2200" dirty="0" smtClean="0"/>
              <a:t>Компания составляет разбивку затрат по статьям </a:t>
            </a:r>
            <a:r>
              <a:rPr lang="en-US" sz="2200" dirty="0" smtClean="0"/>
              <a:t>(</a:t>
            </a:r>
            <a:r>
              <a:rPr lang="ru-RU" sz="2200" dirty="0" smtClean="0"/>
              <a:t>сырье, прямые затраты на оплату труда</a:t>
            </a:r>
            <a:r>
              <a:rPr lang="en-US" sz="2200" dirty="0" smtClean="0"/>
              <a:t>, </a:t>
            </a:r>
            <a:r>
              <a:rPr lang="ru-RU" sz="2200" dirty="0" smtClean="0"/>
              <a:t>накладные расходы</a:t>
            </a:r>
            <a:r>
              <a:rPr lang="en-US" sz="2200" dirty="0" smtClean="0"/>
              <a:t>, </a:t>
            </a:r>
            <a:r>
              <a:rPr lang="ru-RU" sz="2200" dirty="0" smtClean="0"/>
              <a:t>прибыль и т.д.</a:t>
            </a:r>
            <a:r>
              <a:rPr lang="en-US" sz="2200" dirty="0" smtClean="0"/>
              <a:t>)</a:t>
            </a:r>
            <a:r>
              <a:rPr lang="ru-RU" sz="2200" dirty="0" smtClean="0"/>
              <a:t>, которые необходимы для производства и поставки продукции покупателю</a:t>
            </a:r>
          </a:p>
          <a:p>
            <a:pPr marL="381000" indent="-381000">
              <a:buNone/>
            </a:pPr>
            <a:endParaRPr lang="en-US" sz="2200" dirty="0" smtClean="0"/>
          </a:p>
          <a:p>
            <a:pPr marL="381000" indent="-381000"/>
            <a:r>
              <a:rPr lang="ru-RU" sz="2200" dirty="0" smtClean="0"/>
              <a:t>Банк анализирует контракт, разбивку затрат</a:t>
            </a:r>
            <a:r>
              <a:rPr lang="en-US" sz="2200" dirty="0" smtClean="0"/>
              <a:t>, </a:t>
            </a:r>
            <a:r>
              <a:rPr lang="ru-RU" sz="2200" dirty="0" smtClean="0"/>
              <a:t>компанию и покупателя </a:t>
            </a:r>
            <a:endParaRPr lang="en-US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1139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 Контрактное финансирование и доступ к финансам:  Конкурентоспособность, занятость и экспортные поставки посредством финансирования      </vt:lpstr>
      <vt:lpstr>Специфика финансирования предприятий  МСБ в Кыргызстане</vt:lpstr>
      <vt:lpstr>Доступ к финансам и стоимость финансирования –  ограничения</vt:lpstr>
      <vt:lpstr>Доступ к финансам и стоимость финансирования  - ограничения</vt:lpstr>
      <vt:lpstr>Контрактное финансирование и финансирование  цепочек добавленной стоимости</vt:lpstr>
      <vt:lpstr>Истории успешного внедрения контрактного финансирования</vt:lpstr>
      <vt:lpstr>Дизайн структуры контрактного финансирования</vt:lpstr>
      <vt:lpstr>Особенности контрактного финансирования </vt:lpstr>
      <vt:lpstr>Механизм работы контрактного финансирования</vt:lpstr>
      <vt:lpstr>Механизм работы контрактного финансирования</vt:lpstr>
      <vt:lpstr>Почему контрактное финансирование?</vt:lpstr>
      <vt:lpstr>Дополнительные преимущества контрактного финансирования </vt:lpstr>
      <vt:lpstr>В рамках контрактного финансирования осуществляется финансирование:</vt:lpstr>
      <vt:lpstr>Залоговое обеспечение при контрактном  финансировании</vt:lpstr>
      <vt:lpstr>Снижение рисков при контрактном финансировании </vt:lpstr>
      <vt:lpstr>Пилотная программа контрактного финансирования в Кыргызской Республике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Aliya Niyazalieva</cp:lastModifiedBy>
  <cp:revision>245</cp:revision>
  <cp:lastPrinted>2004-09-30T16:41:33Z</cp:lastPrinted>
  <dcterms:created xsi:type="dcterms:W3CDTF">2004-09-17T20:07:42Z</dcterms:created>
  <dcterms:modified xsi:type="dcterms:W3CDTF">2015-05-21T10:37:50Z</dcterms:modified>
</cp:coreProperties>
</file>