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59" r:id="rId6"/>
    <p:sldId id="271" r:id="rId7"/>
    <p:sldId id="266" r:id="rId8"/>
    <p:sldId id="260" r:id="rId9"/>
    <p:sldId id="270" r:id="rId10"/>
    <p:sldId id="269" r:id="rId11"/>
    <p:sldId id="273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C61DD7-C4F7-4303-8521-FF6E012F672B}">
          <p14:sldIdLst>
            <p14:sldId id="256"/>
            <p14:sldId id="257"/>
            <p14:sldId id="274"/>
            <p14:sldId id="258"/>
            <p14:sldId id="259"/>
            <p14:sldId id="271"/>
            <p14:sldId id="266"/>
            <p14:sldId id="260"/>
            <p14:sldId id="270"/>
            <p14:sldId id="269"/>
            <p14:sldId id="273"/>
            <p14:sldId id="268"/>
            <p14:sldId id="272"/>
          </p14:sldIdLst>
        </p14:section>
        <p14:section name="Раздел без заголовка" id="{82B7C157-19BD-47C9-86E0-92E3FBD38D6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5/21/2015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.facebook.com/l.php?u=http://www.finsabat.kg/&amp;h=mAQGFO9Ec&amp;enc=AZPcuV1OQV4yevCTFvmdOs6f2dbN99oTH3N4tzYjEHLVBYQhxYVj1ecBAZHeefuKkLmZ0c-uI_Pgdb5bcJH8KP2gOvol582nm6cvGqQr_g1tf8K2jMRR_MWf8rZ_2hJ0JI6wzW_qDnP_8GK7mzfGVBxE6HPj1bVROspDdobQCdFtIhw-zyap_IfGYO8WeZoJycRVpRIQDp-TwZe6j4boE7Mw&amp;s=1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.facebook.com/l.php?u=http://www.finsabat.kg/&amp;h=7AQGaq6vx&amp;enc=AZM_CrYLvxPybvssLq19kyag3S8yG1qqnnEIpD7F59MWf0ownypGOZk1DsxjqhqAAaUBWaxO_G2MaziEf7Jk-rkh9jkS_2HtlRV09LKpBtSqXulnRIkM12aLLSkj7i7-80SCDUORkh5FRN2F8CeVqVQlnt9e4qfl_aDdmk_Dwzh8dlO7ZCBe8HSFQ5rHAikxGTiu7w0IP7-iY-G5cEJIm3tG&amp;s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143932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 Финансовая грамотность населения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864096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zolochiv.inf.ua/img/oblast_imeg/obl_2013_10_0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1" y="116632"/>
            <a:ext cx="12241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 по повышению уровня финансовой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82416" cy="4572000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/>
              <a:t>По итогам работы миссии Всемирного банка с 27.02.14-07.03.14 для подготовки Диагностического обзора структуры защиты прав потребителей и стандартов финансовой грамотности (CPFL) были даны рекомендации в области защиты прав потребителей и финансовой грамотности, некоторые из которых выполнены Национальным банком:</a:t>
            </a:r>
          </a:p>
          <a:p>
            <a:pPr algn="just"/>
            <a:r>
              <a:rPr lang="ru-RU" sz="1800" dirty="0"/>
              <a:t>1. 	Создан новый отдел по защите прав потребителей финансовых услуг в Национальном банке, который отделен от </a:t>
            </a:r>
            <a:r>
              <a:rPr lang="ru-RU" sz="1800" dirty="0" err="1"/>
              <a:t>пруденциального</a:t>
            </a:r>
            <a:r>
              <a:rPr lang="ru-RU" sz="1800" dirty="0"/>
              <a:t> регулирования.</a:t>
            </a:r>
          </a:p>
          <a:p>
            <a:pPr algn="just"/>
            <a:r>
              <a:rPr lang="ru-RU" sz="1800" dirty="0"/>
              <a:t>2. 	В проекте Банковского кодекса заложены основные правила и стандарты защиты прав потребителей финансовых услуг.</a:t>
            </a:r>
          </a:p>
          <a:p>
            <a:pPr algn="just"/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808312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 по повышению уровня финансовой грамотности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6005098"/>
              </p:ext>
            </p:extLst>
          </p:nvPr>
        </p:nvGraphicFramePr>
        <p:xfrm>
          <a:off x="467544" y="1556792"/>
          <a:ext cx="3528391" cy="4545330"/>
        </p:xfrm>
        <a:graphic>
          <a:graphicData uri="http://schemas.openxmlformats.org/drawingml/2006/table">
            <a:tbl>
              <a:tblPr/>
              <a:tblGrid>
                <a:gridCol w="3528391"/>
              </a:tblGrid>
              <a:tr h="364237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+mj-lt"/>
                        </a:rPr>
                        <a:t>В Кыргызстане </a:t>
                      </a:r>
                      <a:r>
                        <a:rPr lang="ru-RU" sz="1100" b="1" dirty="0" smtClean="0">
                          <a:effectLst/>
                          <a:latin typeface="+mj-lt"/>
                        </a:rPr>
                        <a:t>прошла "</a:t>
                      </a:r>
                      <a:r>
                        <a:rPr lang="ru-RU" sz="1100" b="1" dirty="0" smtClean="0">
                          <a:effectLst/>
                          <a:latin typeface="+mj-lt"/>
                        </a:rPr>
                        <a:t>Всемирная </a:t>
                      </a:r>
                      <a:r>
                        <a:rPr lang="ru-RU" sz="1100" b="1" dirty="0">
                          <a:effectLst/>
                          <a:latin typeface="+mj-lt"/>
                        </a:rPr>
                        <a:t>Неделя Денег" (</a:t>
                      </a:r>
                      <a:r>
                        <a:rPr lang="ru-RU" sz="1100" b="1" dirty="0" err="1">
                          <a:effectLst/>
                          <a:latin typeface="+mj-lt"/>
                        </a:rPr>
                        <a:t>Global</a:t>
                      </a:r>
                      <a:r>
                        <a:rPr lang="ru-RU" sz="11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+mj-lt"/>
                        </a:rPr>
                        <a:t>Money</a:t>
                      </a:r>
                      <a:r>
                        <a:rPr lang="ru-RU" sz="11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+mj-lt"/>
                        </a:rPr>
                        <a:t>Week</a:t>
                      </a:r>
                      <a:r>
                        <a:rPr lang="ru-RU" sz="1100" b="1" dirty="0">
                          <a:effectLst/>
                          <a:latin typeface="+mj-lt"/>
                        </a:rPr>
                        <a:t>). </a:t>
                      </a:r>
                      <a:endParaRPr lang="ru-RU" sz="1100" dirty="0">
                        <a:effectLst/>
                        <a:latin typeface="+mj-lt"/>
                      </a:endParaRPr>
                    </a:p>
                    <a:p>
                      <a:pPr algn="just"/>
                      <a:r>
                        <a:rPr lang="ru-RU" sz="1100" b="1" dirty="0">
                          <a:effectLst/>
                          <a:latin typeface="+mj-lt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</a:endParaRPr>
                    </a:p>
                    <a:p>
                      <a:pPr algn="just"/>
                      <a:r>
                        <a:rPr lang="ru-RU" sz="1100" dirty="0">
                          <a:effectLst/>
                          <a:latin typeface="+mj-lt"/>
                        </a:rPr>
                        <a:t>Начало мероприятиям, посвященным повышению финансовой грамотности детей и молодежи, которые </a:t>
                      </a:r>
                      <a:r>
                        <a:rPr lang="ru-RU" sz="1100" dirty="0" smtClean="0">
                          <a:effectLst/>
                          <a:latin typeface="+mj-lt"/>
                        </a:rPr>
                        <a:t>проведены в 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республике с 10 по 17 марта 2015 г., было дано на пресс-конференции. В ней приняли участие председатель Национального банка КР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Толкунбек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Абдыгулов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, заместитель исполнительного директора Государственного агентства по защите депозитов Кыргызстана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Саматбек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Джумашев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, региональный менеджер Восточной Европы и Центральной Азии "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Child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and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Youth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Finance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" Карина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Авакян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, руководитель ОЮЛ "Союз банков Кыргызстана" Анвар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Абдраев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, председатель правления "Института политики развития" Надежда Добрецова.  </a:t>
                      </a:r>
                    </a:p>
                    <a:p>
                      <a:pPr algn="just"/>
                      <a:r>
                        <a:rPr lang="ru-RU" sz="11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just"/>
                      <a:r>
                        <a:rPr lang="ru-RU" sz="1100" dirty="0">
                          <a:effectLst/>
                          <a:latin typeface="+mj-lt"/>
                        </a:rPr>
                        <a:t>В ходе пресс-конференции глава НБКР рассказал о том, что впервые в этом году 10 марта Кыргызстан полномасштабно присоединится к глобальной кампании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Global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Money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+mj-lt"/>
                        </a:rPr>
                        <a:t>Week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. "В рамках Недели по всему Кыргызстану, включая отдаленные регионы и села, </a:t>
                      </a:r>
                      <a:r>
                        <a:rPr lang="ru-RU" sz="1100" dirty="0" smtClean="0">
                          <a:effectLst/>
                          <a:latin typeface="+mj-lt"/>
                        </a:rPr>
                        <a:t>проведены 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интерактивные обучающие занятия, семинары, круглые столы, экскурсии в финансовые учреждения, конкурсы для детей и молодежи. </a:t>
                      </a:r>
                    </a:p>
                  </a:txBody>
                  <a:tcPr marL="19050" marR="1905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www.int.nbkr.kg/servlet/img?index=13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89" y="4365104"/>
            <a:ext cx="43924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nt.nbkr.kg/servlet/img?index=138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98" y="1700808"/>
            <a:ext cx="41360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7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 по повышению уровня финансовой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7864" y="1628800"/>
            <a:ext cx="3096344" cy="44702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/>
              <a:t>Библиотека НБКР получила публичный статус, где научные сотрудники и студенты получат возможность свободного доступа к уникальному книжному фонду. </a:t>
            </a: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2592288" cy="41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1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534400" cy="830960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600" dirty="0" smtClean="0">
                <a:solidFill>
                  <a:srgbClr val="C00000"/>
                </a:solidFill>
              </a:rPr>
              <a:t>Вся </a:t>
            </a:r>
            <a:r>
              <a:rPr lang="ru-RU" sz="1600" dirty="0">
                <a:solidFill>
                  <a:srgbClr val="C00000"/>
                </a:solidFill>
              </a:rPr>
              <a:t>наша деятельность 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нацелена на сохранение общественного доверия,  </a:t>
            </a:r>
            <a:r>
              <a:rPr lang="ru-RU" sz="1600" dirty="0" smtClean="0">
                <a:solidFill>
                  <a:srgbClr val="C00000"/>
                </a:solidFill>
              </a:rPr>
              <a:t>обеспечения </a:t>
            </a:r>
            <a:r>
              <a:rPr lang="ru-RU" sz="1600" dirty="0">
                <a:solidFill>
                  <a:srgbClr val="C00000"/>
                </a:solidFill>
              </a:rPr>
              <a:t>достижение поставленных стратегических целей на получение реального эффекта как для экономики в целом, так и для каждого гражданина.</a:t>
            </a:r>
            <a:br>
              <a:rPr lang="ru-RU" sz="1600" dirty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048672" cy="3456385"/>
          </a:xfrm>
        </p:spPr>
      </p:pic>
    </p:spTree>
    <p:extLst>
      <p:ext uri="{BB962C8B-B14F-4D97-AF65-F5344CB8AC3E}">
        <p14:creationId xmlns:p14="http://schemas.microsoft.com/office/powerpoint/2010/main" val="44901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643446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Большая часть населения страны не имеет достаточно финансовых знаний, навыков планирования бюджета для принятия взвешенных решений по использованию финансовых продуктов и услуг, что  приводит к </a:t>
            </a:r>
            <a:r>
              <a:rPr lang="ru-RU" dirty="0" smtClean="0"/>
              <a:t>серьезным рискам. </a:t>
            </a:r>
            <a:r>
              <a:rPr lang="ru-RU" dirty="0"/>
              <a:t>В связи с чем, повышение общего уровня финансовой грамотности просто </a:t>
            </a:r>
            <a:r>
              <a:rPr lang="ru-RU" dirty="0" smtClean="0"/>
              <a:t>необходимо, </a:t>
            </a:r>
            <a:r>
              <a:rPr lang="ru-RU" dirty="0"/>
              <a:t>в частности, в вопросах планирования личного и семейного бюджета, обслуживания кредитов, накопления и т.д. </a:t>
            </a:r>
          </a:p>
        </p:txBody>
      </p:sp>
      <p:pic>
        <p:nvPicPr>
          <p:cNvPr id="1026" name="Picture 2" descr="http://www.forfamilies.ru/wp-content/uploads/2012/08/62127336_sem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6643734" cy="4410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9652" y="1700808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y-KG" b="1" dirty="0" smtClean="0"/>
              <a:t>	Национальная</a:t>
            </a:r>
            <a:r>
              <a:rPr lang="ky-KG" b="1" dirty="0" smtClean="0"/>
              <a:t> стратегия устойчивого развития на 2013-2017 годы</a:t>
            </a:r>
            <a:r>
              <a:rPr lang="ky-KG" dirty="0" smtClean="0"/>
              <a:t> и </a:t>
            </a:r>
            <a:r>
              <a:rPr lang="ky-KG" b="1" dirty="0" smtClean="0"/>
              <a:t>Стратегия развития микрофинансирования на 2011-2015 годы </a:t>
            </a:r>
            <a:r>
              <a:rPr lang="ky-KG" dirty="0" smtClean="0"/>
              <a:t>уделяют большое внимание повышению финансовой грамотности </a:t>
            </a:r>
            <a:r>
              <a:rPr lang="ru-RU" dirty="0"/>
              <a:t>как </a:t>
            </a:r>
            <a:r>
              <a:rPr lang="ru-RU" dirty="0" smtClean="0"/>
              <a:t>дополнительному фактору </a:t>
            </a:r>
            <a:r>
              <a:rPr lang="ru-RU" dirty="0"/>
              <a:t>в улучшении благосостояния </a:t>
            </a:r>
            <a:r>
              <a:rPr lang="ru-RU" dirty="0" smtClean="0"/>
              <a:t>населения.</a:t>
            </a:r>
            <a:endParaRPr lang="ky-KG" dirty="0"/>
          </a:p>
          <a:p>
            <a:pPr lvl="0" algn="just"/>
            <a:r>
              <a:rPr lang="ru-RU" dirty="0" smtClean="0"/>
              <a:t>	Будут </a:t>
            </a:r>
            <a:r>
              <a:rPr lang="ru-RU" dirty="0"/>
              <a:t>предприняты соответствующие политические действия и установлены правила в целях повышения финансовой грамотности </a:t>
            </a:r>
            <a:r>
              <a:rPr lang="ru-RU" dirty="0" smtClean="0"/>
              <a:t>населения. Государство </a:t>
            </a:r>
            <a:r>
              <a:rPr lang="ru-RU" dirty="0"/>
              <a:t>должно предпринимать </a:t>
            </a:r>
            <a:r>
              <a:rPr lang="ky-KG" dirty="0"/>
              <a:t>соответствующие </a:t>
            </a:r>
            <a:r>
              <a:rPr lang="ky-KG" dirty="0" smtClean="0"/>
              <a:t>политические </a:t>
            </a:r>
            <a:r>
              <a:rPr lang="ru-RU" dirty="0"/>
              <a:t>действия и устанавливать правила в целях </a:t>
            </a:r>
            <a:r>
              <a:rPr lang="ru-RU" dirty="0" smtClean="0"/>
              <a:t>повышения финансовой </a:t>
            </a:r>
            <a:r>
              <a:rPr lang="ru-RU" dirty="0"/>
              <a:t>грамотности населения. </a:t>
            </a:r>
            <a:r>
              <a:rPr lang="ky-KG" dirty="0"/>
              <a:t>Разработка и реализация комплексной программы по повышению финансовой грамотности населения будет иметь долгосрочное позитивное воздействие на экономическое развитие</a:t>
            </a:r>
            <a:endParaRPr lang="ky-KG" dirty="0" smtClean="0"/>
          </a:p>
          <a:p>
            <a:pPr lvl="0"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47667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400" dirty="0" smtClean="0">
                <a:solidFill>
                  <a:srgbClr val="C00000"/>
                </a:solidFill>
              </a:rPr>
              <a:t>НСУР и СРМ о </a:t>
            </a:r>
            <a:r>
              <a:rPr lang="ky-KG" sz="2400" dirty="0" smtClean="0">
                <a:solidFill>
                  <a:srgbClr val="C00000"/>
                </a:solidFill>
              </a:rPr>
              <a:t>финансовой </a:t>
            </a:r>
            <a:r>
              <a:rPr lang="ky-KG" sz="2400" dirty="0">
                <a:solidFill>
                  <a:srgbClr val="C00000"/>
                </a:solidFill>
              </a:rPr>
              <a:t>грамотности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796">
            <a:off x="179512" y="811665"/>
            <a:ext cx="2160240" cy="12942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700808"/>
            <a:ext cx="66247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y-KG" sz="1600" dirty="0" smtClean="0"/>
              <a:t>	В </a:t>
            </a:r>
            <a:r>
              <a:rPr lang="ky-KG" sz="1600" dirty="0"/>
              <a:t>рамках выполнения мероприятий Стратегии развития микрофинансирования  на 2011-2015 годы Национальным банком был инициирован вопрос о разработке Национальной программы по повышению финансовой </a:t>
            </a:r>
            <a:r>
              <a:rPr lang="ky-KG" sz="1600" dirty="0" smtClean="0"/>
              <a:t>грамотности (письмо </a:t>
            </a:r>
            <a:r>
              <a:rPr lang="ky-KG" sz="1600" dirty="0"/>
              <a:t>Президенту КР от 12.07.2012 </a:t>
            </a:r>
            <a:r>
              <a:rPr lang="ky-KG" sz="1600" dirty="0" smtClean="0"/>
              <a:t>года</a:t>
            </a:r>
            <a:r>
              <a:rPr lang="ky-KG" sz="1600" dirty="0" smtClean="0"/>
              <a:t>);</a:t>
            </a:r>
            <a:endParaRPr lang="ky-KG" sz="1600" dirty="0" smtClean="0"/>
          </a:p>
          <a:p>
            <a:pPr lvl="0" algn="just"/>
            <a:r>
              <a:rPr lang="ru-RU" sz="1600" dirty="0" smtClean="0"/>
              <a:t>	24.06.2013г</a:t>
            </a:r>
            <a:r>
              <a:rPr lang="ru-RU" sz="1600" dirty="0"/>
              <a:t>. </a:t>
            </a:r>
            <a:r>
              <a:rPr lang="ru-RU" sz="1600" dirty="0" smtClean="0"/>
              <a:t>– была создана рабочая </a:t>
            </a:r>
            <a:r>
              <a:rPr lang="ru-RU" sz="1600" dirty="0"/>
              <a:t>группа по разработке Программы по финансовой грамотности (распоряжение Правительства  №259-р </a:t>
            </a:r>
            <a:r>
              <a:rPr lang="ru-RU" sz="1600" dirty="0" smtClean="0"/>
              <a:t>);</a:t>
            </a:r>
          </a:p>
          <a:p>
            <a:pPr algn="just"/>
            <a:r>
              <a:rPr lang="ru-RU" sz="1600" dirty="0" smtClean="0"/>
              <a:t>	В </a:t>
            </a:r>
            <a:r>
              <a:rPr lang="ru-RU" sz="1600" dirty="0"/>
              <a:t>рамках </a:t>
            </a:r>
            <a:r>
              <a:rPr lang="ru-RU" sz="1600" dirty="0" smtClean="0"/>
              <a:t>реализации </a:t>
            </a:r>
            <a:r>
              <a:rPr lang="ru-RU" sz="1600" dirty="0"/>
              <a:t>проекта АФИ «Финансовая грамотность в поддержку финансовой доступности» </a:t>
            </a:r>
            <a:r>
              <a:rPr lang="ru-RU" sz="1600" dirty="0" smtClean="0"/>
              <a:t>по </a:t>
            </a:r>
            <a:r>
              <a:rPr lang="ru-RU" sz="1600" dirty="0"/>
              <a:t>подготовке  Концепции по  финансовой грамотности, Национальным банком </a:t>
            </a:r>
            <a:r>
              <a:rPr lang="ru-RU" sz="1600" dirty="0" smtClean="0"/>
              <a:t>были </a:t>
            </a:r>
            <a:r>
              <a:rPr lang="ru-RU" sz="1600" dirty="0" smtClean="0"/>
              <a:t>проведен </a:t>
            </a:r>
            <a:r>
              <a:rPr lang="ru-RU" sz="1600" dirty="0" smtClean="0"/>
              <a:t>тендеры для привлечения местных и   международных </a:t>
            </a:r>
            <a:r>
              <a:rPr lang="ru-RU" sz="1600" dirty="0" smtClean="0"/>
              <a:t>экспертов;</a:t>
            </a:r>
          </a:p>
          <a:p>
            <a:pPr algn="just"/>
            <a:r>
              <a:rPr lang="ru-RU" sz="1600" dirty="0" smtClean="0"/>
              <a:t>	Национальный банк обратился в Правительство, министерствам/ведомствам, участникам бизнес-сектора с просьбой принять активное участие в разработке Концепции и ее дальнейшей реализации.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064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400" dirty="0" smtClean="0">
                <a:solidFill>
                  <a:srgbClr val="C00000"/>
                </a:solidFill>
              </a:rPr>
              <a:t>Национальная программа </a:t>
            </a:r>
            <a:r>
              <a:rPr lang="ky-KG" sz="2400" dirty="0">
                <a:solidFill>
                  <a:srgbClr val="C00000"/>
                </a:solidFill>
              </a:rPr>
              <a:t>по повышению финансовой грамотности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4" y="260648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Мероприятия </a:t>
            </a:r>
            <a:r>
              <a:rPr lang="ru-RU" dirty="0">
                <a:solidFill>
                  <a:srgbClr val="C00000"/>
                </a:solidFill>
              </a:rPr>
              <a:t>по повышению уровня финансовой грамотности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71612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2400" dirty="0" smtClean="0"/>
          </a:p>
          <a:p>
            <a:pPr lvl="0" algn="just"/>
            <a:r>
              <a:rPr lang="ru-RU" sz="2400" dirty="0" smtClean="0"/>
              <a:t>Передачи </a:t>
            </a:r>
            <a:r>
              <a:rPr lang="ru-RU" sz="2400" dirty="0"/>
              <a:t>на ТВ и радио на тему разъяснения прав и обязанностей заемщиков и правил кредитования, в газетах и электронных изданиях публикуются статьи на соответствующие </a:t>
            </a:r>
            <a:r>
              <a:rPr lang="ru-RU" sz="2400" dirty="0" smtClean="0"/>
              <a:t>темы;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ru-RU" sz="240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71612"/>
            <a:ext cx="3816424" cy="452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4" y="260648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Мероприятия </a:t>
            </a:r>
            <a:r>
              <a:rPr lang="ru-RU" dirty="0">
                <a:solidFill>
                  <a:srgbClr val="C00000"/>
                </a:solidFill>
              </a:rPr>
              <a:t>по повышению уровня финансовой грамотности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571612"/>
            <a:ext cx="29523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Обучающие </a:t>
            </a:r>
            <a:r>
              <a:rPr lang="ru-RU" sz="2000" dirty="0"/>
              <a:t>лекции для учащихся общеобразовательных учреждений, студентов средних специальных учебных заведений, представителей малого и среднего </a:t>
            </a:r>
            <a:r>
              <a:rPr lang="ru-RU" sz="2000" dirty="0" smtClean="0"/>
              <a:t>бизнеса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71612"/>
            <a:ext cx="2736304" cy="4521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1612"/>
            <a:ext cx="2648524" cy="45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diushenbiev\AppData\Local\Microsoft\Windows\Temporary Internet Files\Content.Outlook\NTMNI5FG\обл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044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5828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 по повышению уровня финансовой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. 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417646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Выпущено пособие для детей «</a:t>
            </a:r>
            <a:r>
              <a:rPr lang="ru-RU" dirty="0" err="1" smtClean="0">
                <a:solidFill>
                  <a:schemeClr val="bg1"/>
                </a:solidFill>
              </a:rPr>
              <a:t>Акча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алиппеси</a:t>
            </a:r>
            <a:r>
              <a:rPr lang="ru-RU" dirty="0">
                <a:solidFill>
                  <a:schemeClr val="bg1"/>
                </a:solidFill>
              </a:rPr>
              <a:t>» («Денежная азбука»), в котором в доступной для детей форме даны понятия о деньгах, планировании семейного бюджета, о банках и банковских услугах</a:t>
            </a:r>
            <a:endParaRPr lang="ru-RU" dirty="0"/>
          </a:p>
        </p:txBody>
      </p:sp>
      <p:pic>
        <p:nvPicPr>
          <p:cNvPr id="6" name="Picture 2" descr="C:\Users\mdiushenbiev\AppData\Local\Microsoft\Windows\Temporary Internet Files\Content.Outlook\NTMNI5FG\стр1-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115">
            <a:off x="607723" y="3890964"/>
            <a:ext cx="4210095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.nbkr.kg/servlet/img?index=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900">
            <a:off x="284588" y="1651785"/>
            <a:ext cx="3987079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 по повышению уровня финансовой грамотности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72815"/>
            <a:ext cx="3843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сайте Национального банка размещены </a:t>
            </a:r>
            <a:r>
              <a:rPr lang="ru-RU" dirty="0" smtClean="0"/>
              <a:t>информационно-аналитические </a:t>
            </a:r>
            <a:r>
              <a:rPr lang="ru-RU" dirty="0"/>
              <a:t>материалы для потребителей финансовых 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680" y="2978958"/>
            <a:ext cx="81186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Кыргызстане запущен первый электронный ресурс по повышению финансовой грамотности населения – </a:t>
            </a:r>
            <a:r>
              <a:rPr lang="ru-RU" sz="1200" dirty="0">
                <a:hlinkClick r:id="rId3"/>
              </a:rPr>
              <a:t>www.finsabat.kg.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Информационный портал finsabat.kg – регулярно обновляемый единый ресурс на кыргызском и русском языках, где собраны актуальные материалы на темы экономики и финансов, подготовленные государственными ведомствами и финансовыми учреждениями, для содействия повышению финансовой грамотности населения. </a:t>
            </a:r>
          </a:p>
          <a:p>
            <a:r>
              <a:rPr lang="ru-RU" sz="1200" dirty="0"/>
              <a:t>Для удобства читателей информация распределена на сайте по тематическим разделам. </a:t>
            </a:r>
          </a:p>
          <a:p>
            <a:r>
              <a:rPr lang="ru-RU" sz="1200" dirty="0"/>
              <a:t>Раздел «Законодательство» можно ознакомиться с нормативными правовыми актами, регулирующими правоотношения между поставщиками банковских услуг и их потребителями.</a:t>
            </a:r>
            <a:br>
              <a:rPr lang="ru-RU" sz="1200" dirty="0"/>
            </a:br>
            <a:r>
              <a:rPr lang="ru-RU" sz="1200" dirty="0"/>
              <a:t>Раздел «Потребителям» содержит общую информацию о деньгах, кредитах, вкладах, платежных картах и т.д. </a:t>
            </a:r>
            <a:br>
              <a:rPr lang="ru-RU" sz="1200" dirty="0"/>
            </a:br>
            <a:r>
              <a:rPr lang="ru-RU" sz="1200" dirty="0"/>
              <a:t>В разделе «СМИ» размещены образовательные публикации информационных агентств, газетные статьи, а также аудио и видео материалы, вышедшие в эфир телеканалов и радиостанций в рамках деятельности по повышению финансовой грамотности населения.</a:t>
            </a:r>
            <a:br>
              <a:rPr lang="ru-RU" sz="1200" dirty="0"/>
            </a:br>
            <a:r>
              <a:rPr lang="ru-RU" sz="1200" dirty="0"/>
              <a:t>Раздел «Учебное видео» содержит видео-лекции, записанные сотрудниками Национального банка на самые актуальные темы. (О правах и обязанностях заемщиков, о защитных признаках национальной валюты, преимуществах банковских карт и т.д.)</a:t>
            </a:r>
          </a:p>
          <a:p>
            <a:r>
              <a:rPr lang="ru-RU" sz="1200" dirty="0"/>
              <a:t>Пройдя по ссылке «Проверь себя» каждый читатель может проверить уровень своих знаний в области финансов. Тесты на разные темы содержат 20 вопросов с несколькими вариантами ответов. Добро пожаловать на </a:t>
            </a:r>
            <a:r>
              <a:rPr lang="ru-RU" sz="1200" b="1" dirty="0">
                <a:hlinkClick r:id="rId4"/>
              </a:rPr>
              <a:t>www.finsabat.kg</a:t>
            </a:r>
            <a:r>
              <a:rPr lang="ru-RU" sz="12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79" y="3276935"/>
            <a:ext cx="2431999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5" y="3289656"/>
            <a:ext cx="223224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1440159" cy="13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 по повышению уровня финансовой грамотности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85972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Ознакомительные экскурсии учащихся средних школ, студентов в нумизматическом музее Национального банка . 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004048" y="1556793"/>
            <a:ext cx="3672408" cy="4678908"/>
            <a:chOff x="1292" y="799"/>
            <a:chExt cx="3130" cy="4397"/>
          </a:xfrm>
        </p:grpSpPr>
        <p:pic>
          <p:nvPicPr>
            <p:cNvPr id="8" name="Picture 10" descr="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4428"/>
              <a:ext cx="313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" t="10133" r="1236"/>
            <a:stretch>
              <a:fillRect/>
            </a:stretch>
          </p:blipFill>
          <p:spPr bwMode="auto">
            <a:xfrm>
              <a:off x="1292" y="799"/>
              <a:ext cx="3130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9" r="1210"/>
            <a:stretch>
              <a:fillRect/>
            </a:stretch>
          </p:blipFill>
          <p:spPr bwMode="auto">
            <a:xfrm>
              <a:off x="1292" y="1480"/>
              <a:ext cx="313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0"/>
            <a:stretch>
              <a:fillRect/>
            </a:stretch>
          </p:blipFill>
          <p:spPr bwMode="auto">
            <a:xfrm>
              <a:off x="1292" y="2205"/>
              <a:ext cx="313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"/>
            <a:stretch>
              <a:fillRect/>
            </a:stretch>
          </p:blipFill>
          <p:spPr bwMode="auto">
            <a:xfrm>
              <a:off x="1292" y="2931"/>
              <a:ext cx="3130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702"/>
              <a:ext cx="313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7" descr="10тл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12" y="4941168"/>
            <a:ext cx="1169640" cy="129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1т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990600" cy="129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50т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79" y="4941168"/>
            <a:ext cx="1075201" cy="132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64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338</TotalTime>
  <Words>318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 Финансовая грамотность населения</vt:lpstr>
      <vt:lpstr>Презентация PowerPoint</vt:lpstr>
      <vt:lpstr>Презентация PowerPoint</vt:lpstr>
      <vt:lpstr>Презентация PowerPoint</vt:lpstr>
      <vt:lpstr>Мероприятия по повышению уровня финансовой грамотности</vt:lpstr>
      <vt:lpstr>Мероприятия по повышению уровня финансовой грамотности</vt:lpstr>
      <vt:lpstr>Мероприятия по повышению уровня финансовой грамотности</vt:lpstr>
      <vt:lpstr>Мероприятия по повышению уровня финансовой грамотности</vt:lpstr>
      <vt:lpstr>Мероприятия по повышению уровня финансовой грамотности</vt:lpstr>
      <vt:lpstr>Мероприятия по повышению уровня финансовой грамотности</vt:lpstr>
      <vt:lpstr>Мероприятия по повышению уровня финансовой грамотности</vt:lpstr>
      <vt:lpstr>Мероприятия по повышению уровня финансовой грамотности</vt:lpstr>
      <vt:lpstr>           Вся наша деятельность  нацелена на сохранение общественного доверия,  обеспечения достижение поставленных стратегических целей на получение реального эффекта как для экономики в целом, так и для каждого гражданина.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Семейно-брачные отношения     в Канаде</dc:title>
  <dc:creator>Admin</dc:creator>
  <cp:lastModifiedBy>nibraev</cp:lastModifiedBy>
  <cp:revision>25</cp:revision>
  <dcterms:created xsi:type="dcterms:W3CDTF">2013-10-03T19:09:23Z</dcterms:created>
  <dcterms:modified xsi:type="dcterms:W3CDTF">2015-05-21T09:45:04Z</dcterms:modified>
</cp:coreProperties>
</file>