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78" r:id="rId6"/>
    <p:sldId id="279" r:id="rId7"/>
    <p:sldId id="281" r:id="rId8"/>
    <p:sldId id="280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D34A51-8D1C-4C7F-AC5E-FC44126062A3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BC5F1C-FBA6-4967-9BF8-44370384E867}">
      <dgm:prSet phldrT="[Текст]"/>
      <dgm:spPr/>
      <dgm:t>
        <a:bodyPr/>
        <a:lstStyle/>
        <a:p>
          <a:r>
            <a:rPr lang="ru-RU" dirty="0" smtClean="0"/>
            <a:t>Финансовый рынок</a:t>
          </a:r>
          <a:endParaRPr lang="ru-RU" dirty="0"/>
        </a:p>
      </dgm:t>
    </dgm:pt>
    <dgm:pt modelId="{BB0F8254-5809-47A2-AC0A-8DC1A0FE769D}" type="parTrans" cxnId="{2C4EE5AB-1B98-432C-AE65-70FE92326050}">
      <dgm:prSet/>
      <dgm:spPr/>
      <dgm:t>
        <a:bodyPr/>
        <a:lstStyle/>
        <a:p>
          <a:endParaRPr lang="ru-RU"/>
        </a:p>
      </dgm:t>
    </dgm:pt>
    <dgm:pt modelId="{BA8C4C77-E305-4AB9-99CA-EC91414D839D}" type="sibTrans" cxnId="{2C4EE5AB-1B98-432C-AE65-70FE92326050}">
      <dgm:prSet/>
      <dgm:spPr/>
      <dgm:t>
        <a:bodyPr/>
        <a:lstStyle/>
        <a:p>
          <a:endParaRPr lang="ru-RU"/>
        </a:p>
      </dgm:t>
    </dgm:pt>
    <dgm:pt modelId="{EB3DABFA-A7A6-42B3-824C-7CADE53EC46A}">
      <dgm:prSet phldrT="[Текст]"/>
      <dgm:spPr/>
      <dgm:t>
        <a:bodyPr/>
        <a:lstStyle/>
        <a:p>
          <a:r>
            <a:rPr lang="ru-RU" dirty="0" smtClean="0"/>
            <a:t>Рост клиентской базы</a:t>
          </a:r>
          <a:endParaRPr lang="ru-RU" dirty="0"/>
        </a:p>
      </dgm:t>
    </dgm:pt>
    <dgm:pt modelId="{9A719ABE-FC6E-4992-9081-191769EF5DB9}" type="parTrans" cxnId="{1991ABC2-DA17-4C8A-A56B-6C858C137A84}">
      <dgm:prSet/>
      <dgm:spPr/>
      <dgm:t>
        <a:bodyPr/>
        <a:lstStyle/>
        <a:p>
          <a:endParaRPr lang="ru-RU"/>
        </a:p>
      </dgm:t>
    </dgm:pt>
    <dgm:pt modelId="{D3FABD52-7C9B-4283-A0BB-77824CECD4C1}" type="sibTrans" cxnId="{1991ABC2-DA17-4C8A-A56B-6C858C137A84}">
      <dgm:prSet/>
      <dgm:spPr/>
      <dgm:t>
        <a:bodyPr/>
        <a:lstStyle/>
        <a:p>
          <a:endParaRPr lang="ru-RU"/>
        </a:p>
      </dgm:t>
    </dgm:pt>
    <dgm:pt modelId="{73328968-EA4E-466F-980F-0064FE2663E6}">
      <dgm:prSet phldrT="[Текст]"/>
      <dgm:spPr/>
      <dgm:t>
        <a:bodyPr/>
        <a:lstStyle/>
        <a:p>
          <a:r>
            <a:rPr lang="ru-RU" dirty="0" smtClean="0"/>
            <a:t>Увеличение прибыли</a:t>
          </a:r>
          <a:endParaRPr lang="ru-RU" dirty="0"/>
        </a:p>
      </dgm:t>
    </dgm:pt>
    <dgm:pt modelId="{D51EFC67-CADC-49BB-8E2F-FB24D2EA7985}" type="parTrans" cxnId="{5116B2EB-BC04-4DC4-A359-01E467728DCB}">
      <dgm:prSet/>
      <dgm:spPr/>
      <dgm:t>
        <a:bodyPr/>
        <a:lstStyle/>
        <a:p>
          <a:endParaRPr lang="ru-RU"/>
        </a:p>
      </dgm:t>
    </dgm:pt>
    <dgm:pt modelId="{41C26AE7-E287-45EF-94C6-1CA938928F80}" type="sibTrans" cxnId="{5116B2EB-BC04-4DC4-A359-01E467728DCB}">
      <dgm:prSet/>
      <dgm:spPr/>
      <dgm:t>
        <a:bodyPr/>
        <a:lstStyle/>
        <a:p>
          <a:endParaRPr lang="ru-RU"/>
        </a:p>
      </dgm:t>
    </dgm:pt>
    <dgm:pt modelId="{3ACFE656-A071-4843-92B3-0510599DCE96}">
      <dgm:prSet phldrT="[Текст]"/>
      <dgm:spPr/>
      <dgm:t>
        <a:bodyPr/>
        <a:lstStyle/>
        <a:p>
          <a:r>
            <a:rPr lang="ru-RU" dirty="0" smtClean="0"/>
            <a:t>Государство</a:t>
          </a:r>
          <a:endParaRPr lang="ru-RU" dirty="0"/>
        </a:p>
      </dgm:t>
    </dgm:pt>
    <dgm:pt modelId="{70FF4E75-44DB-4F5A-BA39-105AB58CB101}" type="parTrans" cxnId="{DAA55C4D-5681-4E82-84E2-1AA6BE815D3C}">
      <dgm:prSet/>
      <dgm:spPr/>
      <dgm:t>
        <a:bodyPr/>
        <a:lstStyle/>
        <a:p>
          <a:endParaRPr lang="ru-RU"/>
        </a:p>
      </dgm:t>
    </dgm:pt>
    <dgm:pt modelId="{315250BE-4A4E-4496-BCCE-99D42CEA0021}" type="sibTrans" cxnId="{DAA55C4D-5681-4E82-84E2-1AA6BE815D3C}">
      <dgm:prSet/>
      <dgm:spPr/>
      <dgm:t>
        <a:bodyPr/>
        <a:lstStyle/>
        <a:p>
          <a:endParaRPr lang="ru-RU"/>
        </a:p>
      </dgm:t>
    </dgm:pt>
    <dgm:pt modelId="{D5CC0856-3633-44A8-9A3B-F1AF7AD223FE}">
      <dgm:prSet phldrT="[Текст]"/>
      <dgm:spPr/>
      <dgm:t>
        <a:bodyPr/>
        <a:lstStyle/>
        <a:p>
          <a:r>
            <a:rPr lang="ru-RU" dirty="0" smtClean="0"/>
            <a:t>Благосостояние семьи</a:t>
          </a:r>
          <a:endParaRPr lang="ru-RU" dirty="0"/>
        </a:p>
      </dgm:t>
    </dgm:pt>
    <dgm:pt modelId="{F4FB9243-51DC-4700-A5D9-720D4E281BFC}" type="parTrans" cxnId="{EF9D3220-ECDA-4CBD-839F-FAE3C205FF14}">
      <dgm:prSet/>
      <dgm:spPr/>
      <dgm:t>
        <a:bodyPr/>
        <a:lstStyle/>
        <a:p>
          <a:endParaRPr lang="ru-RU"/>
        </a:p>
      </dgm:t>
    </dgm:pt>
    <dgm:pt modelId="{6AB689FD-3EBF-440E-A06A-399FBC6E66F1}" type="sibTrans" cxnId="{EF9D3220-ECDA-4CBD-839F-FAE3C205FF14}">
      <dgm:prSet/>
      <dgm:spPr/>
      <dgm:t>
        <a:bodyPr/>
        <a:lstStyle/>
        <a:p>
          <a:endParaRPr lang="ru-RU"/>
        </a:p>
      </dgm:t>
    </dgm:pt>
    <dgm:pt modelId="{BCE7A070-5553-4087-BEEB-FAEA867EEB13}">
      <dgm:prSet phldrT="[Текст]"/>
      <dgm:spPr/>
      <dgm:t>
        <a:bodyPr/>
        <a:lstStyle/>
        <a:p>
          <a:r>
            <a:rPr lang="ru-RU" dirty="0" smtClean="0"/>
            <a:t>Личная финансовая безопасность и независимость гражданина</a:t>
          </a:r>
          <a:endParaRPr lang="ru-RU" dirty="0"/>
        </a:p>
      </dgm:t>
    </dgm:pt>
    <dgm:pt modelId="{E26B2004-8B6E-4BBC-9358-85123F701C36}" type="parTrans" cxnId="{4F263584-71A3-49CB-AFDF-676DADE977FD}">
      <dgm:prSet/>
      <dgm:spPr/>
      <dgm:t>
        <a:bodyPr/>
        <a:lstStyle/>
        <a:p>
          <a:endParaRPr lang="ru-RU"/>
        </a:p>
      </dgm:t>
    </dgm:pt>
    <dgm:pt modelId="{0CA37D06-6346-4BEC-B15F-8F2AA8937EE8}" type="sibTrans" cxnId="{4F263584-71A3-49CB-AFDF-676DADE977FD}">
      <dgm:prSet/>
      <dgm:spPr/>
      <dgm:t>
        <a:bodyPr/>
        <a:lstStyle/>
        <a:p>
          <a:endParaRPr lang="ru-RU"/>
        </a:p>
      </dgm:t>
    </dgm:pt>
    <dgm:pt modelId="{7450EB5E-5C04-4D18-9CAF-2CD26160B483}">
      <dgm:prSet phldrT="[Текст]"/>
      <dgm:spPr/>
      <dgm:t>
        <a:bodyPr/>
        <a:lstStyle/>
        <a:p>
          <a:r>
            <a:rPr lang="ru-RU" dirty="0" smtClean="0"/>
            <a:t>Социальная стабильность</a:t>
          </a:r>
          <a:endParaRPr lang="ru-RU" dirty="0"/>
        </a:p>
      </dgm:t>
    </dgm:pt>
    <dgm:pt modelId="{D11418B7-07A0-40B2-B932-F18F1F257258}" type="parTrans" cxnId="{9942EA17-6BCE-4BA1-A770-A512FB2D37D0}">
      <dgm:prSet/>
      <dgm:spPr/>
      <dgm:t>
        <a:bodyPr/>
        <a:lstStyle/>
        <a:p>
          <a:endParaRPr lang="ru-RU"/>
        </a:p>
      </dgm:t>
    </dgm:pt>
    <dgm:pt modelId="{2211AFCE-C4AA-40AF-B2A9-E28834349D12}" type="sibTrans" cxnId="{9942EA17-6BCE-4BA1-A770-A512FB2D37D0}">
      <dgm:prSet/>
      <dgm:spPr/>
      <dgm:t>
        <a:bodyPr/>
        <a:lstStyle/>
        <a:p>
          <a:endParaRPr lang="ru-RU"/>
        </a:p>
      </dgm:t>
    </dgm:pt>
    <dgm:pt modelId="{E1CF2960-3417-4214-A877-C6FEE1213371}">
      <dgm:prSet phldrT="[Текст]"/>
      <dgm:spPr/>
      <dgm:t>
        <a:bodyPr/>
        <a:lstStyle/>
        <a:p>
          <a:r>
            <a:rPr lang="ru-RU" dirty="0" smtClean="0"/>
            <a:t>Экономический рост</a:t>
          </a:r>
          <a:endParaRPr lang="ru-RU" dirty="0"/>
        </a:p>
      </dgm:t>
    </dgm:pt>
    <dgm:pt modelId="{A41D0BAC-F9D9-48F3-A710-9C460DD49AE6}" type="parTrans" cxnId="{76D7CD8F-C837-48C2-AC66-5EBC81CB363E}">
      <dgm:prSet/>
      <dgm:spPr/>
      <dgm:t>
        <a:bodyPr/>
        <a:lstStyle/>
        <a:p>
          <a:endParaRPr lang="ru-RU"/>
        </a:p>
      </dgm:t>
    </dgm:pt>
    <dgm:pt modelId="{619B1045-07FE-44DD-BD1A-DD04122AC27C}" type="sibTrans" cxnId="{76D7CD8F-C837-48C2-AC66-5EBC81CB363E}">
      <dgm:prSet/>
      <dgm:spPr/>
      <dgm:t>
        <a:bodyPr/>
        <a:lstStyle/>
        <a:p>
          <a:endParaRPr lang="ru-RU"/>
        </a:p>
      </dgm:t>
    </dgm:pt>
    <dgm:pt modelId="{FF15F655-A391-4821-BFE1-406E0A441EED}">
      <dgm:prSet phldrT="[Текст]"/>
      <dgm:spPr/>
      <dgm:t>
        <a:bodyPr/>
        <a:lstStyle/>
        <a:p>
          <a:r>
            <a:rPr lang="ru-RU" dirty="0" smtClean="0"/>
            <a:t>Общество</a:t>
          </a:r>
          <a:endParaRPr lang="ru-RU" dirty="0"/>
        </a:p>
      </dgm:t>
    </dgm:pt>
    <dgm:pt modelId="{4AAF7BBA-57CD-4429-96BD-AA33ABC162BA}" type="parTrans" cxnId="{508364CD-3C01-464F-9F67-2D27ABA1775A}">
      <dgm:prSet/>
      <dgm:spPr/>
      <dgm:t>
        <a:bodyPr/>
        <a:lstStyle/>
        <a:p>
          <a:endParaRPr lang="ru-RU"/>
        </a:p>
      </dgm:t>
    </dgm:pt>
    <dgm:pt modelId="{6166EFF5-B99D-4CCA-8054-060F7375BE4A}" type="sibTrans" cxnId="{508364CD-3C01-464F-9F67-2D27ABA1775A}">
      <dgm:prSet/>
      <dgm:spPr/>
      <dgm:t>
        <a:bodyPr/>
        <a:lstStyle/>
        <a:p>
          <a:endParaRPr lang="ru-RU"/>
        </a:p>
      </dgm:t>
    </dgm:pt>
    <dgm:pt modelId="{1A1A2185-28EC-47BD-97F4-48D5FBF0201F}" type="pres">
      <dgm:prSet presAssocID="{FBD34A51-8D1C-4C7F-AC5E-FC44126062A3}" presName="Name0" presStyleCnt="0">
        <dgm:presLayoutVars>
          <dgm:dir/>
          <dgm:animLvl val="lvl"/>
          <dgm:resizeHandles/>
        </dgm:presLayoutVars>
      </dgm:prSet>
      <dgm:spPr/>
    </dgm:pt>
    <dgm:pt modelId="{78F30D47-9EC5-4535-B482-56E9ED1FBF6C}" type="pres">
      <dgm:prSet presAssocID="{6ABC5F1C-FBA6-4967-9BF8-44370384E867}" presName="linNode" presStyleCnt="0"/>
      <dgm:spPr/>
    </dgm:pt>
    <dgm:pt modelId="{0F774EB3-7234-47CB-9223-82BDBEDA0D89}" type="pres">
      <dgm:prSet presAssocID="{6ABC5F1C-FBA6-4967-9BF8-44370384E867}" presName="parentShp" presStyleLbl="node1" presStyleIdx="0" presStyleCnt="3">
        <dgm:presLayoutVars>
          <dgm:bulletEnabled val="1"/>
        </dgm:presLayoutVars>
      </dgm:prSet>
      <dgm:spPr/>
    </dgm:pt>
    <dgm:pt modelId="{B8D346FD-C516-4832-8F6E-CA05F9A96B72}" type="pres">
      <dgm:prSet presAssocID="{6ABC5F1C-FBA6-4967-9BF8-44370384E867}" presName="childShp" presStyleLbl="bgAccFollowNode1" presStyleIdx="0" presStyleCnt="3">
        <dgm:presLayoutVars>
          <dgm:bulletEnabled val="1"/>
        </dgm:presLayoutVars>
      </dgm:prSet>
      <dgm:spPr/>
    </dgm:pt>
    <dgm:pt modelId="{91F3142D-0D17-4193-9BBA-37AACAF224CD}" type="pres">
      <dgm:prSet presAssocID="{BA8C4C77-E305-4AB9-99CA-EC91414D839D}" presName="spacing" presStyleCnt="0"/>
      <dgm:spPr/>
    </dgm:pt>
    <dgm:pt modelId="{4B27EE6C-0159-4C19-BE50-4C414C6AEF1D}" type="pres">
      <dgm:prSet presAssocID="{3ACFE656-A071-4843-92B3-0510599DCE96}" presName="linNode" presStyleCnt="0"/>
      <dgm:spPr/>
    </dgm:pt>
    <dgm:pt modelId="{28017E9A-B12F-402B-A35D-B7FC4B53A274}" type="pres">
      <dgm:prSet presAssocID="{3ACFE656-A071-4843-92B3-0510599DCE96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572CE-8DCE-4223-B402-71C8D0B2EEB1}" type="pres">
      <dgm:prSet presAssocID="{3ACFE656-A071-4843-92B3-0510599DCE96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9C43C-DD65-43E0-AB32-4398E57B6B98}" type="pres">
      <dgm:prSet presAssocID="{315250BE-4A4E-4496-BCCE-99D42CEA0021}" presName="spacing" presStyleCnt="0"/>
      <dgm:spPr/>
    </dgm:pt>
    <dgm:pt modelId="{EC6BEC0C-452D-440B-8FBB-34D3EDE28578}" type="pres">
      <dgm:prSet presAssocID="{FF15F655-A391-4821-BFE1-406E0A441EED}" presName="linNode" presStyleCnt="0"/>
      <dgm:spPr/>
    </dgm:pt>
    <dgm:pt modelId="{4455455A-BEB9-4D06-9DF9-3D8DEB350867}" type="pres">
      <dgm:prSet presAssocID="{FF15F655-A391-4821-BFE1-406E0A441EED}" presName="parentShp" presStyleLbl="node1" presStyleIdx="2" presStyleCnt="3">
        <dgm:presLayoutVars>
          <dgm:bulletEnabled val="1"/>
        </dgm:presLayoutVars>
      </dgm:prSet>
      <dgm:spPr/>
    </dgm:pt>
    <dgm:pt modelId="{EB952A09-00ED-4F9F-948E-6C5E3F721E42}" type="pres">
      <dgm:prSet presAssocID="{FF15F655-A391-4821-BFE1-406E0A441EED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42EA17-6BCE-4BA1-A770-A512FB2D37D0}" srcId="{3ACFE656-A071-4843-92B3-0510599DCE96}" destId="{7450EB5E-5C04-4D18-9CAF-2CD26160B483}" srcOrd="0" destOrd="0" parTransId="{D11418B7-07A0-40B2-B932-F18F1F257258}" sibTransId="{2211AFCE-C4AA-40AF-B2A9-E28834349D12}"/>
    <dgm:cxn modelId="{56A9AA56-A539-4B64-82AF-486E4E9FAF52}" type="presOf" srcId="{73328968-EA4E-466F-980F-0064FE2663E6}" destId="{B8D346FD-C516-4832-8F6E-CA05F9A96B72}" srcOrd="0" destOrd="1" presId="urn:microsoft.com/office/officeart/2005/8/layout/vList6"/>
    <dgm:cxn modelId="{61982307-61AB-463A-B5D7-00BDC6DEAEB9}" type="presOf" srcId="{FF15F655-A391-4821-BFE1-406E0A441EED}" destId="{4455455A-BEB9-4D06-9DF9-3D8DEB350867}" srcOrd="0" destOrd="0" presId="urn:microsoft.com/office/officeart/2005/8/layout/vList6"/>
    <dgm:cxn modelId="{2C4EE5AB-1B98-432C-AE65-70FE92326050}" srcId="{FBD34A51-8D1C-4C7F-AC5E-FC44126062A3}" destId="{6ABC5F1C-FBA6-4967-9BF8-44370384E867}" srcOrd="0" destOrd="0" parTransId="{BB0F8254-5809-47A2-AC0A-8DC1A0FE769D}" sibTransId="{BA8C4C77-E305-4AB9-99CA-EC91414D839D}"/>
    <dgm:cxn modelId="{1991ABC2-DA17-4C8A-A56B-6C858C137A84}" srcId="{6ABC5F1C-FBA6-4967-9BF8-44370384E867}" destId="{EB3DABFA-A7A6-42B3-824C-7CADE53EC46A}" srcOrd="0" destOrd="0" parTransId="{9A719ABE-FC6E-4992-9081-191769EF5DB9}" sibTransId="{D3FABD52-7C9B-4283-A0BB-77824CECD4C1}"/>
    <dgm:cxn modelId="{76D7CD8F-C837-48C2-AC66-5EBC81CB363E}" srcId="{3ACFE656-A071-4843-92B3-0510599DCE96}" destId="{E1CF2960-3417-4214-A877-C6FEE1213371}" srcOrd="1" destOrd="0" parTransId="{A41D0BAC-F9D9-48F3-A710-9C460DD49AE6}" sibTransId="{619B1045-07FE-44DD-BD1A-DD04122AC27C}"/>
    <dgm:cxn modelId="{DAA55C4D-5681-4E82-84E2-1AA6BE815D3C}" srcId="{FBD34A51-8D1C-4C7F-AC5E-FC44126062A3}" destId="{3ACFE656-A071-4843-92B3-0510599DCE96}" srcOrd="1" destOrd="0" parTransId="{70FF4E75-44DB-4F5A-BA39-105AB58CB101}" sibTransId="{315250BE-4A4E-4496-BCCE-99D42CEA0021}"/>
    <dgm:cxn modelId="{732D44A5-52DF-4BB5-8F97-0C8EB92DE1E8}" type="presOf" srcId="{6ABC5F1C-FBA6-4967-9BF8-44370384E867}" destId="{0F774EB3-7234-47CB-9223-82BDBEDA0D89}" srcOrd="0" destOrd="0" presId="urn:microsoft.com/office/officeart/2005/8/layout/vList6"/>
    <dgm:cxn modelId="{DB246F8E-0A9E-465D-82F2-FD059653BD99}" type="presOf" srcId="{BCE7A070-5553-4087-BEEB-FAEA867EEB13}" destId="{EB952A09-00ED-4F9F-948E-6C5E3F721E42}" srcOrd="0" destOrd="1" presId="urn:microsoft.com/office/officeart/2005/8/layout/vList6"/>
    <dgm:cxn modelId="{EF9D3220-ECDA-4CBD-839F-FAE3C205FF14}" srcId="{FF15F655-A391-4821-BFE1-406E0A441EED}" destId="{D5CC0856-3633-44A8-9A3B-F1AF7AD223FE}" srcOrd="0" destOrd="0" parTransId="{F4FB9243-51DC-4700-A5D9-720D4E281BFC}" sibTransId="{6AB689FD-3EBF-440E-A06A-399FBC6E66F1}"/>
    <dgm:cxn modelId="{5116B2EB-BC04-4DC4-A359-01E467728DCB}" srcId="{6ABC5F1C-FBA6-4967-9BF8-44370384E867}" destId="{73328968-EA4E-466F-980F-0064FE2663E6}" srcOrd="1" destOrd="0" parTransId="{D51EFC67-CADC-49BB-8E2F-FB24D2EA7985}" sibTransId="{41C26AE7-E287-45EF-94C6-1CA938928F80}"/>
    <dgm:cxn modelId="{D6AE378B-8F5D-4630-92AA-2E439D204254}" type="presOf" srcId="{FBD34A51-8D1C-4C7F-AC5E-FC44126062A3}" destId="{1A1A2185-28EC-47BD-97F4-48D5FBF0201F}" srcOrd="0" destOrd="0" presId="urn:microsoft.com/office/officeart/2005/8/layout/vList6"/>
    <dgm:cxn modelId="{508364CD-3C01-464F-9F67-2D27ABA1775A}" srcId="{FBD34A51-8D1C-4C7F-AC5E-FC44126062A3}" destId="{FF15F655-A391-4821-BFE1-406E0A441EED}" srcOrd="2" destOrd="0" parTransId="{4AAF7BBA-57CD-4429-96BD-AA33ABC162BA}" sibTransId="{6166EFF5-B99D-4CCA-8054-060F7375BE4A}"/>
    <dgm:cxn modelId="{03F1B3D7-669B-4B86-B6BA-929A740605BF}" type="presOf" srcId="{E1CF2960-3417-4214-A877-C6FEE1213371}" destId="{789572CE-8DCE-4223-B402-71C8D0B2EEB1}" srcOrd="0" destOrd="1" presId="urn:microsoft.com/office/officeart/2005/8/layout/vList6"/>
    <dgm:cxn modelId="{C0A85BE6-44C6-430F-8C3B-20FD16B52D3A}" type="presOf" srcId="{3ACFE656-A071-4843-92B3-0510599DCE96}" destId="{28017E9A-B12F-402B-A35D-B7FC4B53A274}" srcOrd="0" destOrd="0" presId="urn:microsoft.com/office/officeart/2005/8/layout/vList6"/>
    <dgm:cxn modelId="{4A908F2E-167D-47D7-91FE-D250944BAC6C}" type="presOf" srcId="{EB3DABFA-A7A6-42B3-824C-7CADE53EC46A}" destId="{B8D346FD-C516-4832-8F6E-CA05F9A96B72}" srcOrd="0" destOrd="0" presId="urn:microsoft.com/office/officeart/2005/8/layout/vList6"/>
    <dgm:cxn modelId="{544C56F8-36A6-47C9-A993-AD6702E8EA27}" type="presOf" srcId="{7450EB5E-5C04-4D18-9CAF-2CD26160B483}" destId="{789572CE-8DCE-4223-B402-71C8D0B2EEB1}" srcOrd="0" destOrd="0" presId="urn:microsoft.com/office/officeart/2005/8/layout/vList6"/>
    <dgm:cxn modelId="{E55BDB93-676E-4956-9C50-0BD8C5F3CBE1}" type="presOf" srcId="{D5CC0856-3633-44A8-9A3B-F1AF7AD223FE}" destId="{EB952A09-00ED-4F9F-948E-6C5E3F721E42}" srcOrd="0" destOrd="0" presId="urn:microsoft.com/office/officeart/2005/8/layout/vList6"/>
    <dgm:cxn modelId="{4F263584-71A3-49CB-AFDF-676DADE977FD}" srcId="{FF15F655-A391-4821-BFE1-406E0A441EED}" destId="{BCE7A070-5553-4087-BEEB-FAEA867EEB13}" srcOrd="1" destOrd="0" parTransId="{E26B2004-8B6E-4BBC-9358-85123F701C36}" sibTransId="{0CA37D06-6346-4BEC-B15F-8F2AA8937EE8}"/>
    <dgm:cxn modelId="{F28594E4-5889-41B1-A6A2-60E26F2DF845}" type="presParOf" srcId="{1A1A2185-28EC-47BD-97F4-48D5FBF0201F}" destId="{78F30D47-9EC5-4535-B482-56E9ED1FBF6C}" srcOrd="0" destOrd="0" presId="urn:microsoft.com/office/officeart/2005/8/layout/vList6"/>
    <dgm:cxn modelId="{45EA2448-7264-4716-9030-0C1880D1F4BA}" type="presParOf" srcId="{78F30D47-9EC5-4535-B482-56E9ED1FBF6C}" destId="{0F774EB3-7234-47CB-9223-82BDBEDA0D89}" srcOrd="0" destOrd="0" presId="urn:microsoft.com/office/officeart/2005/8/layout/vList6"/>
    <dgm:cxn modelId="{5B793FB5-0DAE-4003-B763-5A65A9A4937B}" type="presParOf" srcId="{78F30D47-9EC5-4535-B482-56E9ED1FBF6C}" destId="{B8D346FD-C516-4832-8F6E-CA05F9A96B72}" srcOrd="1" destOrd="0" presId="urn:microsoft.com/office/officeart/2005/8/layout/vList6"/>
    <dgm:cxn modelId="{2FACFEBF-4D01-480D-9325-2A1A8317C97C}" type="presParOf" srcId="{1A1A2185-28EC-47BD-97F4-48D5FBF0201F}" destId="{91F3142D-0D17-4193-9BBA-37AACAF224CD}" srcOrd="1" destOrd="0" presId="urn:microsoft.com/office/officeart/2005/8/layout/vList6"/>
    <dgm:cxn modelId="{9034598D-263F-4FD2-B181-7777F7B8AA65}" type="presParOf" srcId="{1A1A2185-28EC-47BD-97F4-48D5FBF0201F}" destId="{4B27EE6C-0159-4C19-BE50-4C414C6AEF1D}" srcOrd="2" destOrd="0" presId="urn:microsoft.com/office/officeart/2005/8/layout/vList6"/>
    <dgm:cxn modelId="{99E0F1EC-157C-49F4-B337-2F101C06468C}" type="presParOf" srcId="{4B27EE6C-0159-4C19-BE50-4C414C6AEF1D}" destId="{28017E9A-B12F-402B-A35D-B7FC4B53A274}" srcOrd="0" destOrd="0" presId="urn:microsoft.com/office/officeart/2005/8/layout/vList6"/>
    <dgm:cxn modelId="{74AE79F2-EE3A-459D-A166-A7B15BF09266}" type="presParOf" srcId="{4B27EE6C-0159-4C19-BE50-4C414C6AEF1D}" destId="{789572CE-8DCE-4223-B402-71C8D0B2EEB1}" srcOrd="1" destOrd="0" presId="urn:microsoft.com/office/officeart/2005/8/layout/vList6"/>
    <dgm:cxn modelId="{50589826-AAD8-49A7-8414-9E3BC076FCE4}" type="presParOf" srcId="{1A1A2185-28EC-47BD-97F4-48D5FBF0201F}" destId="{F809C43C-DD65-43E0-AB32-4398E57B6B98}" srcOrd="3" destOrd="0" presId="urn:microsoft.com/office/officeart/2005/8/layout/vList6"/>
    <dgm:cxn modelId="{E569B01A-E846-4BEA-A86A-B6065BBB7372}" type="presParOf" srcId="{1A1A2185-28EC-47BD-97F4-48D5FBF0201F}" destId="{EC6BEC0C-452D-440B-8FBB-34D3EDE28578}" srcOrd="4" destOrd="0" presId="urn:microsoft.com/office/officeart/2005/8/layout/vList6"/>
    <dgm:cxn modelId="{81C48AD5-7CEF-4598-B0CE-E809C1E4A157}" type="presParOf" srcId="{EC6BEC0C-452D-440B-8FBB-34D3EDE28578}" destId="{4455455A-BEB9-4D06-9DF9-3D8DEB350867}" srcOrd="0" destOrd="0" presId="urn:microsoft.com/office/officeart/2005/8/layout/vList6"/>
    <dgm:cxn modelId="{81BEC7B9-D68A-4D52-8F4E-5A0E18700EF8}" type="presParOf" srcId="{EC6BEC0C-452D-440B-8FBB-34D3EDE28578}" destId="{EB952A09-00ED-4F9F-948E-6C5E3F721E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5F6579-2A93-4304-99FC-FAEF116A64C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916EFD-FA70-4C08-967A-7FB19C01EC7F}">
      <dgm:prSet phldrT="[Текст]" custT="1"/>
      <dgm:spPr/>
      <dgm:t>
        <a:bodyPr/>
        <a:lstStyle/>
        <a:p>
          <a:r>
            <a:rPr lang="ru-RU" sz="1600" dirty="0" smtClean="0"/>
            <a:t>Гражданское общество находит новые формы передачи знаний для всех групп населения</a:t>
          </a:r>
          <a:endParaRPr lang="ru-RU" sz="1600" dirty="0"/>
        </a:p>
      </dgm:t>
    </dgm:pt>
    <dgm:pt modelId="{F7BE6CC6-03A5-43E0-9143-2ED223B381CC}" type="parTrans" cxnId="{6E95CB1A-5FE8-4FF1-8A21-1FD13A20ED55}">
      <dgm:prSet/>
      <dgm:spPr/>
      <dgm:t>
        <a:bodyPr/>
        <a:lstStyle/>
        <a:p>
          <a:endParaRPr lang="ru-RU"/>
        </a:p>
      </dgm:t>
    </dgm:pt>
    <dgm:pt modelId="{776FA46D-85F4-4E88-80FF-EE5B4E77A0BD}" type="sibTrans" cxnId="{6E95CB1A-5FE8-4FF1-8A21-1FD13A20ED55}">
      <dgm:prSet/>
      <dgm:spPr/>
      <dgm:t>
        <a:bodyPr/>
        <a:lstStyle/>
        <a:p>
          <a:endParaRPr lang="ru-RU"/>
        </a:p>
      </dgm:t>
    </dgm:pt>
    <dgm:pt modelId="{15DA2774-5CAC-4375-B260-65C1491F71C4}">
      <dgm:prSet phldrT="[Текст]" custT="1"/>
      <dgm:spPr/>
      <dgm:t>
        <a:bodyPr/>
        <a:lstStyle/>
        <a:p>
          <a:r>
            <a:rPr lang="ru-RU" sz="1600" dirty="0" smtClean="0"/>
            <a:t>Система образования </a:t>
          </a:r>
          <a:r>
            <a:rPr lang="ru-RU" sz="1600" dirty="0" err="1" smtClean="0"/>
            <a:t>институционализирует</a:t>
          </a:r>
          <a:r>
            <a:rPr lang="ru-RU" sz="1600" dirty="0" smtClean="0"/>
            <a:t> и внедряет знания</a:t>
          </a:r>
          <a:endParaRPr lang="ru-RU" sz="1600" dirty="0"/>
        </a:p>
      </dgm:t>
    </dgm:pt>
    <dgm:pt modelId="{96906397-B1AE-4D66-BCDB-73BED3944D7D}" type="parTrans" cxnId="{84EA10BA-DD55-43F8-8344-D1208E3B689F}">
      <dgm:prSet/>
      <dgm:spPr/>
      <dgm:t>
        <a:bodyPr/>
        <a:lstStyle/>
        <a:p>
          <a:endParaRPr lang="ru-RU"/>
        </a:p>
      </dgm:t>
    </dgm:pt>
    <dgm:pt modelId="{6752E643-E570-4C98-930F-0D7C9E56E329}" type="sibTrans" cxnId="{84EA10BA-DD55-43F8-8344-D1208E3B689F}">
      <dgm:prSet/>
      <dgm:spPr/>
      <dgm:t>
        <a:bodyPr/>
        <a:lstStyle/>
        <a:p>
          <a:endParaRPr lang="ru-RU"/>
        </a:p>
      </dgm:t>
    </dgm:pt>
    <dgm:pt modelId="{49870BEE-5B92-4A46-B221-DC3BAF6C2D91}">
      <dgm:prSet phldrT="[Текст]" custT="1"/>
      <dgm:spPr/>
      <dgm:t>
        <a:bodyPr/>
        <a:lstStyle/>
        <a:p>
          <a:r>
            <a:rPr lang="ru-RU" sz="1600" dirty="0" smtClean="0"/>
            <a:t>Государство формирует и исполняет политику защиты прав потребителей и распространения финансовых знаний</a:t>
          </a:r>
          <a:endParaRPr lang="ru-RU" sz="1600" dirty="0"/>
        </a:p>
      </dgm:t>
    </dgm:pt>
    <dgm:pt modelId="{AF75B8A3-34F0-4322-8596-6476F581CD03}" type="parTrans" cxnId="{819E0901-2E0C-4326-9424-05E19F22DED8}">
      <dgm:prSet/>
      <dgm:spPr/>
      <dgm:t>
        <a:bodyPr/>
        <a:lstStyle/>
        <a:p>
          <a:endParaRPr lang="ru-RU"/>
        </a:p>
      </dgm:t>
    </dgm:pt>
    <dgm:pt modelId="{71BC03CC-7E5B-4B4F-893F-6B63EEFD14E7}" type="sibTrans" cxnId="{819E0901-2E0C-4326-9424-05E19F22DED8}">
      <dgm:prSet/>
      <dgm:spPr/>
      <dgm:t>
        <a:bodyPr/>
        <a:lstStyle/>
        <a:p>
          <a:endParaRPr lang="ru-RU"/>
        </a:p>
      </dgm:t>
    </dgm:pt>
    <dgm:pt modelId="{36DEEA0B-B72C-4AD2-B191-DAD562B691B9}">
      <dgm:prSet phldrT="[Текст]" custT="1"/>
      <dgm:spPr/>
      <dgm:t>
        <a:bodyPr/>
        <a:lstStyle/>
        <a:p>
          <a:r>
            <a:rPr lang="ru-RU" sz="1600" dirty="0" smtClean="0"/>
            <a:t>Финансовый рынок формирует контент – знания и опыт по управлению личными финансами</a:t>
          </a:r>
          <a:endParaRPr lang="ru-RU" sz="1600" dirty="0"/>
        </a:p>
      </dgm:t>
    </dgm:pt>
    <dgm:pt modelId="{352C3FC5-12C8-4074-906C-9EFBFDDF467A}" type="parTrans" cxnId="{3CCA7743-F522-41E3-9000-C22C39DF8971}">
      <dgm:prSet/>
      <dgm:spPr/>
      <dgm:t>
        <a:bodyPr/>
        <a:lstStyle/>
        <a:p>
          <a:endParaRPr lang="ru-RU"/>
        </a:p>
      </dgm:t>
    </dgm:pt>
    <dgm:pt modelId="{529850DB-D9F1-44B8-A89E-C56465A8E195}" type="sibTrans" cxnId="{3CCA7743-F522-41E3-9000-C22C39DF8971}">
      <dgm:prSet/>
      <dgm:spPr/>
      <dgm:t>
        <a:bodyPr/>
        <a:lstStyle/>
        <a:p>
          <a:endParaRPr lang="ru-RU"/>
        </a:p>
      </dgm:t>
    </dgm:pt>
    <dgm:pt modelId="{D655DCF3-C0A5-425D-8544-D4442C8C4561}" type="pres">
      <dgm:prSet presAssocID="{8B5F6579-2A93-4304-99FC-FAEF116A64CA}" presName="Name0" presStyleCnt="0">
        <dgm:presLayoutVars>
          <dgm:chMax val="7"/>
          <dgm:resizeHandles val="exact"/>
        </dgm:presLayoutVars>
      </dgm:prSet>
      <dgm:spPr/>
    </dgm:pt>
    <dgm:pt modelId="{1EBE4035-E5CD-4A9A-87C2-FE8462C78EC5}" type="pres">
      <dgm:prSet presAssocID="{8B5F6579-2A93-4304-99FC-FAEF116A64CA}" presName="comp1" presStyleCnt="0"/>
      <dgm:spPr/>
    </dgm:pt>
    <dgm:pt modelId="{D57A99FD-9532-4D65-A081-F17CD379CA97}" type="pres">
      <dgm:prSet presAssocID="{8B5F6579-2A93-4304-99FC-FAEF116A64CA}" presName="circle1" presStyleLbl="node1" presStyleIdx="0" presStyleCnt="4" custScaleX="156279"/>
      <dgm:spPr/>
    </dgm:pt>
    <dgm:pt modelId="{904D96C7-D42A-4E9F-A499-F8829151CFEF}" type="pres">
      <dgm:prSet presAssocID="{8B5F6579-2A93-4304-99FC-FAEF116A64CA}" presName="c1text" presStyleLbl="node1" presStyleIdx="0" presStyleCnt="4">
        <dgm:presLayoutVars>
          <dgm:bulletEnabled val="1"/>
        </dgm:presLayoutVars>
      </dgm:prSet>
      <dgm:spPr/>
    </dgm:pt>
    <dgm:pt modelId="{CCC1D6EC-2079-4D68-A120-E031F03C7385}" type="pres">
      <dgm:prSet presAssocID="{8B5F6579-2A93-4304-99FC-FAEF116A64CA}" presName="comp2" presStyleCnt="0"/>
      <dgm:spPr/>
    </dgm:pt>
    <dgm:pt modelId="{8683680B-EA2B-4388-8BB1-A12AA6B80FD0}" type="pres">
      <dgm:prSet presAssocID="{8B5F6579-2A93-4304-99FC-FAEF116A64CA}" presName="circle2" presStyleLbl="node1" presStyleIdx="1" presStyleCnt="4" custScaleX="156279"/>
      <dgm:spPr/>
    </dgm:pt>
    <dgm:pt modelId="{3C83B60C-30B1-438D-865D-F0DFB2C9B531}" type="pres">
      <dgm:prSet presAssocID="{8B5F6579-2A93-4304-99FC-FAEF116A64CA}" presName="c2text" presStyleLbl="node1" presStyleIdx="1" presStyleCnt="4">
        <dgm:presLayoutVars>
          <dgm:bulletEnabled val="1"/>
        </dgm:presLayoutVars>
      </dgm:prSet>
      <dgm:spPr/>
    </dgm:pt>
    <dgm:pt modelId="{8ED08FA6-531B-421A-9A86-819A54E31FDA}" type="pres">
      <dgm:prSet presAssocID="{8B5F6579-2A93-4304-99FC-FAEF116A64CA}" presName="comp3" presStyleCnt="0"/>
      <dgm:spPr/>
    </dgm:pt>
    <dgm:pt modelId="{D8009E1E-7705-4FC1-8BB1-D4853DA4A380}" type="pres">
      <dgm:prSet presAssocID="{8B5F6579-2A93-4304-99FC-FAEF116A64CA}" presName="circle3" presStyleLbl="node1" presStyleIdx="2" presStyleCnt="4" custScaleX="156279"/>
      <dgm:spPr/>
      <dgm:t>
        <a:bodyPr/>
        <a:lstStyle/>
        <a:p>
          <a:endParaRPr lang="ru-RU"/>
        </a:p>
      </dgm:t>
    </dgm:pt>
    <dgm:pt modelId="{B2CF4A1E-B0C5-4BAA-BF05-406480A80C3D}" type="pres">
      <dgm:prSet presAssocID="{8B5F6579-2A93-4304-99FC-FAEF116A64CA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C8A8C4-572F-453A-B71A-B1DE8C907DAA}" type="pres">
      <dgm:prSet presAssocID="{8B5F6579-2A93-4304-99FC-FAEF116A64CA}" presName="comp4" presStyleCnt="0"/>
      <dgm:spPr/>
    </dgm:pt>
    <dgm:pt modelId="{F7223A0A-CFCB-43C5-B9C4-8964308B4B79}" type="pres">
      <dgm:prSet presAssocID="{8B5F6579-2A93-4304-99FC-FAEF116A64CA}" presName="circle4" presStyleLbl="node1" presStyleIdx="3" presStyleCnt="4" custScaleX="156279"/>
      <dgm:spPr/>
    </dgm:pt>
    <dgm:pt modelId="{D8C0D764-B6B5-4C40-A1AD-B04F9C61B5A2}" type="pres">
      <dgm:prSet presAssocID="{8B5F6579-2A93-4304-99FC-FAEF116A64CA}" presName="c4text" presStyleLbl="node1" presStyleIdx="3" presStyleCnt="4">
        <dgm:presLayoutVars>
          <dgm:bulletEnabled val="1"/>
        </dgm:presLayoutVars>
      </dgm:prSet>
      <dgm:spPr/>
    </dgm:pt>
  </dgm:ptLst>
  <dgm:cxnLst>
    <dgm:cxn modelId="{9804B938-B7E1-4256-BA9C-566E28D1D318}" type="presOf" srcId="{36DEEA0B-B72C-4AD2-B191-DAD562B691B9}" destId="{F7223A0A-CFCB-43C5-B9C4-8964308B4B79}" srcOrd="0" destOrd="0" presId="urn:microsoft.com/office/officeart/2005/8/layout/venn2"/>
    <dgm:cxn modelId="{1E7093EF-4830-497C-A85C-29E69968E435}" type="presOf" srcId="{49870BEE-5B92-4A46-B221-DC3BAF6C2D91}" destId="{B2CF4A1E-B0C5-4BAA-BF05-406480A80C3D}" srcOrd="1" destOrd="0" presId="urn:microsoft.com/office/officeart/2005/8/layout/venn2"/>
    <dgm:cxn modelId="{09D68654-6B71-4039-8047-42DDFEB1449C}" type="presOf" srcId="{49870BEE-5B92-4A46-B221-DC3BAF6C2D91}" destId="{D8009E1E-7705-4FC1-8BB1-D4853DA4A380}" srcOrd="0" destOrd="0" presId="urn:microsoft.com/office/officeart/2005/8/layout/venn2"/>
    <dgm:cxn modelId="{D940FFB8-08D9-4C68-9FD9-6F6BBF36C877}" type="presOf" srcId="{01916EFD-FA70-4C08-967A-7FB19C01EC7F}" destId="{D57A99FD-9532-4D65-A081-F17CD379CA97}" srcOrd="0" destOrd="0" presId="urn:microsoft.com/office/officeart/2005/8/layout/venn2"/>
    <dgm:cxn modelId="{7E94E111-BC5E-4DC5-8C88-7B87527A2556}" type="presOf" srcId="{15DA2774-5CAC-4375-B260-65C1491F71C4}" destId="{8683680B-EA2B-4388-8BB1-A12AA6B80FD0}" srcOrd="0" destOrd="0" presId="urn:microsoft.com/office/officeart/2005/8/layout/venn2"/>
    <dgm:cxn modelId="{AB2E12D9-A88F-4981-AE01-B0BEBCCCC80A}" type="presOf" srcId="{8B5F6579-2A93-4304-99FC-FAEF116A64CA}" destId="{D655DCF3-C0A5-425D-8544-D4442C8C4561}" srcOrd="0" destOrd="0" presId="urn:microsoft.com/office/officeart/2005/8/layout/venn2"/>
    <dgm:cxn modelId="{226E6075-591B-4732-AB43-E2253B5F71A9}" type="presOf" srcId="{36DEEA0B-B72C-4AD2-B191-DAD562B691B9}" destId="{D8C0D764-B6B5-4C40-A1AD-B04F9C61B5A2}" srcOrd="1" destOrd="0" presId="urn:microsoft.com/office/officeart/2005/8/layout/venn2"/>
    <dgm:cxn modelId="{3CCA7743-F522-41E3-9000-C22C39DF8971}" srcId="{8B5F6579-2A93-4304-99FC-FAEF116A64CA}" destId="{36DEEA0B-B72C-4AD2-B191-DAD562B691B9}" srcOrd="3" destOrd="0" parTransId="{352C3FC5-12C8-4074-906C-9EFBFDDF467A}" sibTransId="{529850DB-D9F1-44B8-A89E-C56465A8E195}"/>
    <dgm:cxn modelId="{819E0901-2E0C-4326-9424-05E19F22DED8}" srcId="{8B5F6579-2A93-4304-99FC-FAEF116A64CA}" destId="{49870BEE-5B92-4A46-B221-DC3BAF6C2D91}" srcOrd="2" destOrd="0" parTransId="{AF75B8A3-34F0-4322-8596-6476F581CD03}" sibTransId="{71BC03CC-7E5B-4B4F-893F-6B63EEFD14E7}"/>
    <dgm:cxn modelId="{CDBC76A1-9CE9-437A-9BB2-C8BC0A06B4A5}" type="presOf" srcId="{01916EFD-FA70-4C08-967A-7FB19C01EC7F}" destId="{904D96C7-D42A-4E9F-A499-F8829151CFEF}" srcOrd="1" destOrd="0" presId="urn:microsoft.com/office/officeart/2005/8/layout/venn2"/>
    <dgm:cxn modelId="{6E95CB1A-5FE8-4FF1-8A21-1FD13A20ED55}" srcId="{8B5F6579-2A93-4304-99FC-FAEF116A64CA}" destId="{01916EFD-FA70-4C08-967A-7FB19C01EC7F}" srcOrd="0" destOrd="0" parTransId="{F7BE6CC6-03A5-43E0-9143-2ED223B381CC}" sibTransId="{776FA46D-85F4-4E88-80FF-EE5B4E77A0BD}"/>
    <dgm:cxn modelId="{84EA10BA-DD55-43F8-8344-D1208E3B689F}" srcId="{8B5F6579-2A93-4304-99FC-FAEF116A64CA}" destId="{15DA2774-5CAC-4375-B260-65C1491F71C4}" srcOrd="1" destOrd="0" parTransId="{96906397-B1AE-4D66-BCDB-73BED3944D7D}" sibTransId="{6752E643-E570-4C98-930F-0D7C9E56E329}"/>
    <dgm:cxn modelId="{2B5DA8F7-3407-4DB6-AA60-C79C710D1FF9}" type="presOf" srcId="{15DA2774-5CAC-4375-B260-65C1491F71C4}" destId="{3C83B60C-30B1-438D-865D-F0DFB2C9B531}" srcOrd="1" destOrd="0" presId="urn:microsoft.com/office/officeart/2005/8/layout/venn2"/>
    <dgm:cxn modelId="{4F52F410-EA4D-4D7D-83E6-D23CA9B3143C}" type="presParOf" srcId="{D655DCF3-C0A5-425D-8544-D4442C8C4561}" destId="{1EBE4035-E5CD-4A9A-87C2-FE8462C78EC5}" srcOrd="0" destOrd="0" presId="urn:microsoft.com/office/officeart/2005/8/layout/venn2"/>
    <dgm:cxn modelId="{03C86FB9-B3E7-401F-8A0B-6AF4C7F8A595}" type="presParOf" srcId="{1EBE4035-E5CD-4A9A-87C2-FE8462C78EC5}" destId="{D57A99FD-9532-4D65-A081-F17CD379CA97}" srcOrd="0" destOrd="0" presId="urn:microsoft.com/office/officeart/2005/8/layout/venn2"/>
    <dgm:cxn modelId="{16AA86E0-D2BB-44FE-A80F-A3D09069DECC}" type="presParOf" srcId="{1EBE4035-E5CD-4A9A-87C2-FE8462C78EC5}" destId="{904D96C7-D42A-4E9F-A499-F8829151CFEF}" srcOrd="1" destOrd="0" presId="urn:microsoft.com/office/officeart/2005/8/layout/venn2"/>
    <dgm:cxn modelId="{B602C6B1-885E-4E02-9C43-015A7B4E743B}" type="presParOf" srcId="{D655DCF3-C0A5-425D-8544-D4442C8C4561}" destId="{CCC1D6EC-2079-4D68-A120-E031F03C7385}" srcOrd="1" destOrd="0" presId="urn:microsoft.com/office/officeart/2005/8/layout/venn2"/>
    <dgm:cxn modelId="{49942FD9-55BB-4DB4-9DAE-653E20B3BE64}" type="presParOf" srcId="{CCC1D6EC-2079-4D68-A120-E031F03C7385}" destId="{8683680B-EA2B-4388-8BB1-A12AA6B80FD0}" srcOrd="0" destOrd="0" presId="urn:microsoft.com/office/officeart/2005/8/layout/venn2"/>
    <dgm:cxn modelId="{913B9343-0627-46F6-ABBB-1DCBE3C868F4}" type="presParOf" srcId="{CCC1D6EC-2079-4D68-A120-E031F03C7385}" destId="{3C83B60C-30B1-438D-865D-F0DFB2C9B531}" srcOrd="1" destOrd="0" presId="urn:microsoft.com/office/officeart/2005/8/layout/venn2"/>
    <dgm:cxn modelId="{28B21337-24ED-4880-869B-74056F9FC0F8}" type="presParOf" srcId="{D655DCF3-C0A5-425D-8544-D4442C8C4561}" destId="{8ED08FA6-531B-421A-9A86-819A54E31FDA}" srcOrd="2" destOrd="0" presId="urn:microsoft.com/office/officeart/2005/8/layout/venn2"/>
    <dgm:cxn modelId="{E65670C8-8436-40C3-A63B-52D60664F0EC}" type="presParOf" srcId="{8ED08FA6-531B-421A-9A86-819A54E31FDA}" destId="{D8009E1E-7705-4FC1-8BB1-D4853DA4A380}" srcOrd="0" destOrd="0" presId="urn:microsoft.com/office/officeart/2005/8/layout/venn2"/>
    <dgm:cxn modelId="{8E056974-2FF9-42BC-A34A-88BA93E8BAAD}" type="presParOf" srcId="{8ED08FA6-531B-421A-9A86-819A54E31FDA}" destId="{B2CF4A1E-B0C5-4BAA-BF05-406480A80C3D}" srcOrd="1" destOrd="0" presId="urn:microsoft.com/office/officeart/2005/8/layout/venn2"/>
    <dgm:cxn modelId="{17D3B719-434D-4E2E-9C16-1D92F12A2F6E}" type="presParOf" srcId="{D655DCF3-C0A5-425D-8544-D4442C8C4561}" destId="{8DC8A8C4-572F-453A-B71A-B1DE8C907DAA}" srcOrd="3" destOrd="0" presId="urn:microsoft.com/office/officeart/2005/8/layout/venn2"/>
    <dgm:cxn modelId="{05EAFBF2-0B5B-440C-8435-66EC7A0DF482}" type="presParOf" srcId="{8DC8A8C4-572F-453A-B71A-B1DE8C907DAA}" destId="{F7223A0A-CFCB-43C5-B9C4-8964308B4B79}" srcOrd="0" destOrd="0" presId="urn:microsoft.com/office/officeart/2005/8/layout/venn2"/>
    <dgm:cxn modelId="{4F839057-74AE-4267-80B8-6D59ABD182E7}" type="presParOf" srcId="{8DC8A8C4-572F-453A-B71A-B1DE8C907DAA}" destId="{D8C0D764-B6B5-4C40-A1AD-B04F9C61B5A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346FD-C516-4832-8F6E-CA05F9A96B72}">
      <dsp:nvSpPr>
        <dsp:cNvPr id="0" name=""/>
        <dsp:cNvSpPr/>
      </dsp:nvSpPr>
      <dsp:spPr>
        <a:xfrm>
          <a:off x="2438399" y="0"/>
          <a:ext cx="3657600" cy="15716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Рост клиентской базы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Увеличение прибыли</a:t>
          </a:r>
          <a:endParaRPr lang="ru-RU" sz="1900" kern="1200" dirty="0"/>
        </a:p>
      </dsp:txBody>
      <dsp:txXfrm>
        <a:off x="2438399" y="196453"/>
        <a:ext cx="3068241" cy="1178718"/>
      </dsp:txXfrm>
    </dsp:sp>
    <dsp:sp modelId="{0F774EB3-7234-47CB-9223-82BDBEDA0D89}">
      <dsp:nvSpPr>
        <dsp:cNvPr id="0" name=""/>
        <dsp:cNvSpPr/>
      </dsp:nvSpPr>
      <dsp:spPr>
        <a:xfrm>
          <a:off x="0" y="0"/>
          <a:ext cx="2438400" cy="1571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Финансовый рынок</a:t>
          </a:r>
          <a:endParaRPr lang="ru-RU" sz="2800" kern="1200" dirty="0"/>
        </a:p>
      </dsp:txBody>
      <dsp:txXfrm>
        <a:off x="76720" y="76720"/>
        <a:ext cx="2284960" cy="1418184"/>
      </dsp:txXfrm>
    </dsp:sp>
    <dsp:sp modelId="{789572CE-8DCE-4223-B402-71C8D0B2EEB1}">
      <dsp:nvSpPr>
        <dsp:cNvPr id="0" name=""/>
        <dsp:cNvSpPr/>
      </dsp:nvSpPr>
      <dsp:spPr>
        <a:xfrm>
          <a:off x="2438399" y="1728787"/>
          <a:ext cx="3657600" cy="15716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Социальная стабильность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Экономический рост</a:t>
          </a:r>
          <a:endParaRPr lang="ru-RU" sz="1900" kern="1200" dirty="0"/>
        </a:p>
      </dsp:txBody>
      <dsp:txXfrm>
        <a:off x="2438399" y="1925240"/>
        <a:ext cx="3068241" cy="1178718"/>
      </dsp:txXfrm>
    </dsp:sp>
    <dsp:sp modelId="{28017E9A-B12F-402B-A35D-B7FC4B53A274}">
      <dsp:nvSpPr>
        <dsp:cNvPr id="0" name=""/>
        <dsp:cNvSpPr/>
      </dsp:nvSpPr>
      <dsp:spPr>
        <a:xfrm>
          <a:off x="0" y="1728787"/>
          <a:ext cx="2438400" cy="1571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Государство</a:t>
          </a:r>
          <a:endParaRPr lang="ru-RU" sz="2800" kern="1200" dirty="0"/>
        </a:p>
      </dsp:txBody>
      <dsp:txXfrm>
        <a:off x="76720" y="1805507"/>
        <a:ext cx="2284960" cy="1418184"/>
      </dsp:txXfrm>
    </dsp:sp>
    <dsp:sp modelId="{EB952A09-00ED-4F9F-948E-6C5E3F721E42}">
      <dsp:nvSpPr>
        <dsp:cNvPr id="0" name=""/>
        <dsp:cNvSpPr/>
      </dsp:nvSpPr>
      <dsp:spPr>
        <a:xfrm>
          <a:off x="2438400" y="3457574"/>
          <a:ext cx="3657600" cy="15716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Благосостояние семьи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Личная финансовая безопасность и независимость гражданина</a:t>
          </a:r>
          <a:endParaRPr lang="ru-RU" sz="1900" kern="1200" dirty="0"/>
        </a:p>
      </dsp:txBody>
      <dsp:txXfrm>
        <a:off x="2438400" y="3654027"/>
        <a:ext cx="3068241" cy="1178718"/>
      </dsp:txXfrm>
    </dsp:sp>
    <dsp:sp modelId="{4455455A-BEB9-4D06-9DF9-3D8DEB350867}">
      <dsp:nvSpPr>
        <dsp:cNvPr id="0" name=""/>
        <dsp:cNvSpPr/>
      </dsp:nvSpPr>
      <dsp:spPr>
        <a:xfrm>
          <a:off x="0" y="3457574"/>
          <a:ext cx="2438400" cy="1571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Общество</a:t>
          </a:r>
          <a:endParaRPr lang="ru-RU" sz="2800" kern="1200" dirty="0"/>
        </a:p>
      </dsp:txBody>
      <dsp:txXfrm>
        <a:off x="76720" y="3534294"/>
        <a:ext cx="2284960" cy="14181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A99FD-9532-4D65-A081-F17CD379CA97}">
      <dsp:nvSpPr>
        <dsp:cNvPr id="0" name=""/>
        <dsp:cNvSpPr/>
      </dsp:nvSpPr>
      <dsp:spPr>
        <a:xfrm>
          <a:off x="46785" y="0"/>
          <a:ext cx="9050429" cy="5791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Гражданское общество находит новые формы передачи знаний для всех групп населения</a:t>
          </a:r>
          <a:endParaRPr lang="ru-RU" sz="1600" kern="1200" dirty="0"/>
        </a:p>
      </dsp:txBody>
      <dsp:txXfrm>
        <a:off x="3306749" y="289559"/>
        <a:ext cx="2530500" cy="868680"/>
      </dsp:txXfrm>
    </dsp:sp>
    <dsp:sp modelId="{8683680B-EA2B-4388-8BB1-A12AA6B80FD0}">
      <dsp:nvSpPr>
        <dsp:cNvPr id="0" name=""/>
        <dsp:cNvSpPr/>
      </dsp:nvSpPr>
      <dsp:spPr>
        <a:xfrm>
          <a:off x="951828" y="1158239"/>
          <a:ext cx="7240343" cy="46329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Система образования </a:t>
          </a:r>
          <a:r>
            <a:rPr lang="ru-RU" sz="1600" kern="1200" dirty="0" err="1" smtClean="0"/>
            <a:t>институционализирует</a:t>
          </a:r>
          <a:r>
            <a:rPr lang="ru-RU" sz="1600" kern="1200" dirty="0" smtClean="0"/>
            <a:t> и внедряет знания</a:t>
          </a:r>
          <a:endParaRPr lang="ru-RU" sz="1600" kern="1200" dirty="0"/>
        </a:p>
      </dsp:txBody>
      <dsp:txXfrm>
        <a:off x="3306749" y="1436217"/>
        <a:ext cx="2530500" cy="833932"/>
      </dsp:txXfrm>
    </dsp:sp>
    <dsp:sp modelId="{D8009E1E-7705-4FC1-8BB1-D4853DA4A380}">
      <dsp:nvSpPr>
        <dsp:cNvPr id="0" name=""/>
        <dsp:cNvSpPr/>
      </dsp:nvSpPr>
      <dsp:spPr>
        <a:xfrm>
          <a:off x="1856871" y="2316479"/>
          <a:ext cx="5430257" cy="3474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Государство формирует и исполняет политику защиты прав потребителей и распространения финансовых знаний</a:t>
          </a:r>
          <a:endParaRPr lang="ru-RU" sz="1600" kern="1200" dirty="0"/>
        </a:p>
      </dsp:txBody>
      <dsp:txXfrm>
        <a:off x="3306749" y="2577083"/>
        <a:ext cx="2530500" cy="781812"/>
      </dsp:txXfrm>
    </dsp:sp>
    <dsp:sp modelId="{F7223A0A-CFCB-43C5-B9C4-8964308B4B79}">
      <dsp:nvSpPr>
        <dsp:cNvPr id="0" name=""/>
        <dsp:cNvSpPr/>
      </dsp:nvSpPr>
      <dsp:spPr>
        <a:xfrm>
          <a:off x="2761914" y="3474720"/>
          <a:ext cx="3620171" cy="231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Финансовый рынок формирует контент – знания и опыт по управлению личными финансами</a:t>
          </a:r>
          <a:endParaRPr lang="ru-RU" sz="1600" kern="1200" dirty="0"/>
        </a:p>
      </dsp:txBody>
      <dsp:txXfrm>
        <a:off x="3292075" y="4053840"/>
        <a:ext cx="2559848" cy="1158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68787"/>
            <a:ext cx="1511820" cy="2589212"/>
          </a:xfrm>
          <a:custGeom>
            <a:avLst/>
            <a:gdLst/>
            <a:ahLst/>
            <a:cxnLst/>
            <a:rect l="l" t="t" r="r" b="b"/>
            <a:pathLst>
              <a:path w="1511820" h="2589212">
                <a:moveTo>
                  <a:pt x="0" y="0"/>
                </a:moveTo>
                <a:lnTo>
                  <a:pt x="0" y="2589212"/>
                </a:lnTo>
                <a:lnTo>
                  <a:pt x="1511820" y="258921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595437" cy="2589212"/>
          </a:xfrm>
          <a:custGeom>
            <a:avLst/>
            <a:gdLst/>
            <a:ahLst/>
            <a:cxnLst/>
            <a:rect l="l" t="t" r="r" b="b"/>
            <a:pathLst>
              <a:path w="1595437" h="2589212">
                <a:moveTo>
                  <a:pt x="1595437" y="0"/>
                </a:moveTo>
                <a:lnTo>
                  <a:pt x="0" y="0"/>
                </a:lnTo>
                <a:lnTo>
                  <a:pt x="1595437" y="2589212"/>
                </a:lnTo>
                <a:lnTo>
                  <a:pt x="1595437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268787"/>
            <a:ext cx="1511820" cy="2589212"/>
          </a:xfrm>
          <a:custGeom>
            <a:avLst/>
            <a:gdLst/>
            <a:ahLst/>
            <a:cxnLst/>
            <a:rect l="l" t="t" r="r" b="b"/>
            <a:pathLst>
              <a:path w="1511820" h="2589212">
                <a:moveTo>
                  <a:pt x="0" y="0"/>
                </a:moveTo>
                <a:lnTo>
                  <a:pt x="0" y="2589212"/>
                </a:lnTo>
                <a:lnTo>
                  <a:pt x="1511820" y="258921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595437" cy="2589212"/>
          </a:xfrm>
          <a:custGeom>
            <a:avLst/>
            <a:gdLst/>
            <a:ahLst/>
            <a:cxnLst/>
            <a:rect l="l" t="t" r="r" b="b"/>
            <a:pathLst>
              <a:path w="1595437" h="2589212">
                <a:moveTo>
                  <a:pt x="1595437" y="0"/>
                </a:moveTo>
                <a:lnTo>
                  <a:pt x="0" y="0"/>
                </a:lnTo>
                <a:lnTo>
                  <a:pt x="1595437" y="2589212"/>
                </a:lnTo>
                <a:lnTo>
                  <a:pt x="1595437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8757" y="2440482"/>
            <a:ext cx="1457318" cy="19811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5424" y="350520"/>
            <a:ext cx="8333151" cy="7410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>
                <a:solidFill>
                  <a:srgbClr val="00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612" y="1104900"/>
            <a:ext cx="8114774" cy="446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i.kg/" TargetMode="External"/><Relationship Id="rId2" Type="http://schemas.openxmlformats.org/officeDocument/2006/relationships/hyperlink" Target="mailto:NDobretsova@dpi.k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ap.kg/" TargetMode="External"/><Relationship Id="rId4" Type="http://schemas.openxmlformats.org/officeDocument/2006/relationships/hyperlink" Target="http://www.municipalitet.k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7096" y="838200"/>
            <a:ext cx="6042025" cy="4555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-635" algn="ctr">
              <a:lnSpc>
                <a:spcPct val="100000"/>
              </a:lnSpc>
            </a:pPr>
            <a:r>
              <a:rPr sz="4000" b="1" spc="-10" dirty="0" err="1" smtClean="0">
                <a:solidFill>
                  <a:srgbClr val="C00000"/>
                </a:solidFill>
                <a:latin typeface="Arial"/>
                <a:cs typeface="Arial"/>
              </a:rPr>
              <a:t>Ф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ин</a:t>
            </a:r>
            <a:r>
              <a:rPr sz="4000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а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н</a:t>
            </a:r>
            <a:r>
              <a:rPr sz="4000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со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4000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ая</a:t>
            </a:r>
            <a:r>
              <a:rPr sz="4000" b="1" spc="-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г</a:t>
            </a:r>
            <a:r>
              <a:rPr sz="4000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ра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м</a:t>
            </a:r>
            <a:r>
              <a:rPr sz="4000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тн</a:t>
            </a:r>
            <a:r>
              <a:rPr sz="4000" b="1" spc="-5" dirty="0" err="1" smtClean="0">
                <a:solidFill>
                  <a:srgbClr val="C00000"/>
                </a:solidFill>
                <a:latin typeface="Arial"/>
                <a:cs typeface="Arial"/>
              </a:rPr>
              <a:t>ос</a:t>
            </a:r>
            <a:r>
              <a:rPr sz="4000" b="1" dirty="0" err="1" smtClean="0">
                <a:solidFill>
                  <a:srgbClr val="C00000"/>
                </a:solidFill>
                <a:latin typeface="Arial"/>
                <a:cs typeface="Arial"/>
              </a:rPr>
              <a:t>ть</a:t>
            </a:r>
            <a:r>
              <a:rPr lang="ru-RU" sz="4000" b="1" dirty="0" smtClean="0">
                <a:solidFill>
                  <a:srgbClr val="C00000"/>
                </a:solidFill>
                <a:latin typeface="Arial"/>
                <a:cs typeface="Arial"/>
              </a:rPr>
              <a:t> населения – задача финансового рынка или общественный интерес?</a:t>
            </a:r>
          </a:p>
          <a:p>
            <a:pPr marL="12700" marR="6350" indent="-635" algn="ctr">
              <a:lnSpc>
                <a:spcPct val="100000"/>
              </a:lnSpc>
            </a:pPr>
            <a:endParaRPr lang="ru-RU" sz="2800" b="1" i="1" dirty="0" smtClean="0">
              <a:solidFill>
                <a:srgbClr val="000066"/>
              </a:solidFill>
              <a:latin typeface="Arial"/>
              <a:cs typeface="Arial"/>
            </a:endParaRPr>
          </a:p>
          <a:p>
            <a:pPr marL="12700" marR="6350" indent="-635" algn="ctr">
              <a:lnSpc>
                <a:spcPct val="100000"/>
              </a:lnSpc>
            </a:pPr>
            <a:r>
              <a:rPr lang="ru-RU" sz="2800" b="1" i="1" dirty="0" smtClean="0">
                <a:solidFill>
                  <a:srgbClr val="000066"/>
                </a:solidFill>
                <a:latin typeface="Arial"/>
                <a:cs typeface="Arial"/>
              </a:rPr>
              <a:t>Надежда Добрецова, ИПР, 2015</a:t>
            </a:r>
            <a:endParaRPr sz="2800" i="1" dirty="0">
              <a:solidFill>
                <a:srgbClr val="0000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350520"/>
            <a:ext cx="6985975" cy="369332"/>
          </a:xfrm>
        </p:spPr>
        <p:txBody>
          <a:bodyPr/>
          <a:lstStyle/>
          <a:p>
            <a:r>
              <a:rPr lang="ru-RU" dirty="0" smtClean="0"/>
              <a:t>Преимущества модели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6400" y="1104900"/>
            <a:ext cx="6952986" cy="5416868"/>
          </a:xfrm>
        </p:spPr>
        <p:txBody>
          <a:bodyPr/>
          <a:lstStyle/>
          <a:p>
            <a:pPr marL="285750" indent="-285750" fontAlgn="ctr">
              <a:buFont typeface="Arial" pitchFamily="34" charset="0"/>
              <a:buChar char="•"/>
            </a:pPr>
            <a:r>
              <a:rPr lang="ru-RU" sz="2200" dirty="0"/>
              <a:t>Подросток учится управлять личными финансами на практике.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ru-RU" sz="2200" dirty="0"/>
              <a:t>Подросток познает основы системы местного самоуправления в формате игры, имея возможность попробовать себя в роли депутата, мэра, министра.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ru-RU" sz="2200" dirty="0"/>
              <a:t>Подросток приобретает практические навыки работы с электронными деньгами.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ru-RU" sz="2200" dirty="0"/>
              <a:t>Подросток имеет возможность пробовать </a:t>
            </a:r>
            <a:r>
              <a:rPr lang="ru-RU" sz="2200" dirty="0" smtClean="0"/>
              <a:t>себя </a:t>
            </a:r>
            <a:r>
              <a:rPr lang="ru-RU" sz="2200" dirty="0"/>
              <a:t>в роли предпринимателя, социолога, социального работника, организатора мероприятий, финансиста.</a:t>
            </a:r>
          </a:p>
          <a:p>
            <a:pPr marL="285750" indent="-285750" fontAlgn="ctr">
              <a:buFont typeface="Arial" pitchFamily="34" charset="0"/>
              <a:buChar char="•"/>
            </a:pPr>
            <a:r>
              <a:rPr lang="ru-RU" sz="2200" dirty="0"/>
              <a:t>Подросток имеет все возможности для творческого самовыражения в культурных мероприятиях, а также приобретения новых навыков работы руками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32611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350520"/>
            <a:ext cx="7062175" cy="369332"/>
          </a:xfrm>
        </p:spPr>
        <p:txBody>
          <a:bodyPr/>
          <a:lstStyle/>
          <a:p>
            <a:r>
              <a:rPr lang="ru-RU" dirty="0" smtClean="0"/>
              <a:t>Преимущества модели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1104900"/>
            <a:ext cx="6876786" cy="4801314"/>
          </a:xfrm>
        </p:spPr>
        <p:txBody>
          <a:bodyPr/>
          <a:lstStyle/>
          <a:p>
            <a:pPr marL="342900" indent="-342900" fontAlgn="ctr">
              <a:buFont typeface="Arial" pitchFamily="34" charset="0"/>
              <a:buChar char="•"/>
            </a:pPr>
            <a:r>
              <a:rPr lang="ru-RU" dirty="0"/>
              <a:t>Подросток приобретает новых друзей из других регионов Кыргызской Республики, учится многообразию и комфортному сосуществованию людей разных полов, национальностей и вероисповедания.</a:t>
            </a:r>
          </a:p>
          <a:p>
            <a:pPr marL="342900" indent="-342900" fontAlgn="ctr">
              <a:buFont typeface="Arial" pitchFamily="34" charset="0"/>
              <a:buChar char="•"/>
            </a:pPr>
            <a:r>
              <a:rPr lang="ru-RU" dirty="0"/>
              <a:t>Подросток безопасно и гармонично проводит летнее время, приобретая широкий набор навыков и знаний, которые хорошо фиксируются в его сознании, благодаря игровому формату летней школы.</a:t>
            </a:r>
          </a:p>
          <a:p>
            <a:pPr marL="342900" indent="-342900" fontAlgn="ctr">
              <a:buFont typeface="Arial" pitchFamily="34" charset="0"/>
              <a:buChar char="•"/>
            </a:pPr>
            <a:r>
              <a:rPr lang="ru-RU" dirty="0"/>
              <a:t>Подросток становится проводником новых знаний в своем сообществе, так как по результатам смены увозит домой, в свою семью, класс, школу собственный план финансового просвещения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303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350520"/>
            <a:ext cx="6985975" cy="369332"/>
          </a:xfrm>
        </p:spPr>
        <p:txBody>
          <a:bodyPr/>
          <a:lstStyle/>
          <a:p>
            <a:r>
              <a:rPr lang="ru-RU" dirty="0" smtClean="0"/>
              <a:t>Необходимые следующие шаги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1104900"/>
            <a:ext cx="7162800" cy="54483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МЕЖСЕКТОРНАЯ стратегия повышения финансовой грамотности населения: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Разработчик и ответственный – правительство КР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Главные исполнители – </a:t>
            </a:r>
            <a:r>
              <a:rPr lang="ru-RU" dirty="0" err="1" smtClean="0"/>
              <a:t>Госфиннадзор</a:t>
            </a:r>
            <a:r>
              <a:rPr lang="ru-RU" dirty="0" smtClean="0"/>
              <a:t> (контент), Министерство образования (просветительские кампании и продукты), гражданское общество (инновационные продукты, доступ к различным группам населения, не охваченным системой образования)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Финансирование – государственный бюджет, донорские средства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Муниципальные программы повышения социальных и личных финансовых компетенция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Создание независимой службы защиты прав потребителей рынка финансовых услуг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10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1390531"/>
            <a:ext cx="6985975" cy="147732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Контакты: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3097411"/>
            <a:ext cx="6876786" cy="2769989"/>
          </a:xfrm>
        </p:spPr>
        <p:txBody>
          <a:bodyPr/>
          <a:lstStyle/>
          <a:p>
            <a:pPr algn="ctr"/>
            <a:r>
              <a:rPr lang="en-US" sz="1800" b="1" i="1" dirty="0" err="1"/>
              <a:t>Nadya</a:t>
            </a:r>
            <a:r>
              <a:rPr lang="en-US" sz="1800" b="1" i="1" dirty="0"/>
              <a:t> N</a:t>
            </a:r>
            <a:r>
              <a:rPr lang="ru-RU" sz="1800" b="1" i="1" dirty="0"/>
              <a:t>. </a:t>
            </a:r>
            <a:r>
              <a:rPr lang="en-US" sz="1800" b="1" i="1" dirty="0"/>
              <a:t>Dobretsova</a:t>
            </a:r>
            <a:r>
              <a:rPr lang="ru-RU" sz="1800" b="1" i="1" dirty="0"/>
              <a:t> | Надежда Николаевна Добрецова</a:t>
            </a:r>
            <a:endParaRPr lang="ru-RU" sz="1800" dirty="0"/>
          </a:p>
          <a:p>
            <a:pPr algn="ctr"/>
            <a:r>
              <a:rPr lang="en-US" sz="1800" b="1" dirty="0"/>
              <a:t>Chairperson of the Board</a:t>
            </a:r>
            <a:r>
              <a:rPr lang="ru-RU" sz="1800" b="1" dirty="0"/>
              <a:t> | Председатель правления</a:t>
            </a:r>
            <a:endParaRPr lang="ru-RU" sz="1800" dirty="0"/>
          </a:p>
          <a:p>
            <a:pPr algn="ctr"/>
            <a:r>
              <a:rPr lang="en-US" sz="1800" b="1" dirty="0"/>
              <a:t>Development Policy Institute</a:t>
            </a:r>
            <a:r>
              <a:rPr lang="ru-RU" sz="1800" b="1" dirty="0"/>
              <a:t> | Институт политики развития</a:t>
            </a:r>
            <a:endParaRPr lang="ru-RU" sz="1800" dirty="0"/>
          </a:p>
          <a:p>
            <a:pPr algn="ctr"/>
            <a:r>
              <a:rPr lang="ru-RU" sz="1800" dirty="0"/>
              <a:t>44, </a:t>
            </a:r>
            <a:r>
              <a:rPr lang="en-US" sz="1800" dirty="0" err="1"/>
              <a:t>Usenbaeva</a:t>
            </a:r>
            <a:r>
              <a:rPr lang="en-US" sz="1800" dirty="0"/>
              <a:t> Street</a:t>
            </a:r>
            <a:r>
              <a:rPr lang="ru-RU" sz="1800" dirty="0"/>
              <a:t>, 720021 | Кыргызская Республика, 720021</a:t>
            </a:r>
          </a:p>
          <a:p>
            <a:pPr algn="ctr"/>
            <a:r>
              <a:rPr lang="en-US" sz="1800" dirty="0"/>
              <a:t>Bishkek, the Kyrgyz Republic | </a:t>
            </a:r>
            <a:r>
              <a:rPr lang="ru-RU" sz="1800" dirty="0"/>
              <a:t>Бишкек</a:t>
            </a:r>
            <a:r>
              <a:rPr lang="en-US" sz="1800" dirty="0"/>
              <a:t>, </a:t>
            </a:r>
            <a:r>
              <a:rPr lang="ru-RU" sz="1800" dirty="0" err="1"/>
              <a:t>ул</a:t>
            </a:r>
            <a:r>
              <a:rPr lang="en-US" sz="1800" dirty="0"/>
              <a:t>. </a:t>
            </a:r>
            <a:r>
              <a:rPr lang="ru-RU" sz="1800" dirty="0" err="1"/>
              <a:t>Усенбаева</a:t>
            </a:r>
            <a:r>
              <a:rPr lang="en-US" sz="1800" dirty="0"/>
              <a:t>, </a:t>
            </a:r>
            <a:r>
              <a:rPr lang="ru-RU" sz="1800" dirty="0"/>
              <a:t>д</a:t>
            </a:r>
            <a:r>
              <a:rPr lang="en-US" sz="1800" dirty="0"/>
              <a:t>. 44</a:t>
            </a:r>
            <a:endParaRPr lang="ru-RU" sz="1800" dirty="0"/>
          </a:p>
          <a:p>
            <a:pPr algn="ctr"/>
            <a:r>
              <a:rPr lang="en-US" sz="1800" dirty="0"/>
              <a:t>Tel.: +996 312 976-530, 976-531</a:t>
            </a:r>
            <a:endParaRPr lang="ru-RU" sz="1800" dirty="0"/>
          </a:p>
          <a:p>
            <a:pPr algn="ctr"/>
            <a:r>
              <a:rPr lang="en-US" sz="1800" dirty="0"/>
              <a:t>Fax: +996 312 976-529</a:t>
            </a:r>
            <a:endParaRPr lang="ru-RU" sz="1800" dirty="0"/>
          </a:p>
          <a:p>
            <a:pPr algn="ctr"/>
            <a:r>
              <a:rPr lang="en-US" sz="1800" dirty="0"/>
              <a:t>Mob.: +996 777 777-990</a:t>
            </a:r>
            <a:endParaRPr lang="ru-RU" sz="1800" dirty="0"/>
          </a:p>
          <a:p>
            <a:pPr algn="ctr"/>
            <a:r>
              <a:rPr lang="en-US" sz="1800" dirty="0"/>
              <a:t>E-mail: </a:t>
            </a:r>
            <a:r>
              <a:rPr lang="en-US" sz="1800" u="sng" dirty="0">
                <a:hlinkClick r:id="rId2"/>
              </a:rPr>
              <a:t>NDobretsova@dpi.kg</a:t>
            </a:r>
            <a:endParaRPr lang="ru-RU" sz="1800" dirty="0"/>
          </a:p>
          <a:p>
            <a:pPr algn="ctr"/>
            <a:r>
              <a:rPr lang="en-US" sz="1800" u="sng" dirty="0">
                <a:hlinkClick r:id="rId3"/>
              </a:rPr>
              <a:t>www.dpi.kg</a:t>
            </a:r>
            <a:r>
              <a:rPr lang="en-US" sz="1800" dirty="0"/>
              <a:t>, </a:t>
            </a:r>
            <a:r>
              <a:rPr lang="en-US" sz="1800" u="sng" dirty="0">
                <a:hlinkClick r:id="rId4"/>
              </a:rPr>
              <a:t>www.municipalitet.kg</a:t>
            </a:r>
            <a:r>
              <a:rPr lang="en-US" sz="1800" dirty="0"/>
              <a:t>, </a:t>
            </a:r>
            <a:r>
              <a:rPr lang="en-US" sz="1800" u="sng" dirty="0">
                <a:hlinkClick r:id="rId5"/>
              </a:rPr>
              <a:t>www.vap.kg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5447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424" y="350520"/>
            <a:ext cx="8333151" cy="553997"/>
          </a:xfrm>
          <a:prstGeom prst="rect">
            <a:avLst/>
          </a:prstGeom>
        </p:spPr>
        <p:txBody>
          <a:bodyPr vert="horz" wrap="square" lIns="0" tIns="182879" rIns="0" bIns="0" rtlCol="0">
            <a:spAutoFit/>
          </a:bodyPr>
          <a:lstStyle/>
          <a:p>
            <a:pPr marL="1438275">
              <a:lnSpc>
                <a:spcPct val="100000"/>
              </a:lnSpc>
            </a:pPr>
            <a:r>
              <a:rPr dirty="0" err="1"/>
              <a:t>К</a:t>
            </a:r>
            <a:r>
              <a:rPr spc="-5" dirty="0" err="1"/>
              <a:t>а</a:t>
            </a:r>
            <a:r>
              <a:rPr dirty="0" err="1"/>
              <a:t>жд</a:t>
            </a:r>
            <a:r>
              <a:rPr spc="-5" dirty="0" err="1"/>
              <a:t>о</a:t>
            </a:r>
            <a:r>
              <a:rPr dirty="0" err="1"/>
              <a:t>му</a:t>
            </a:r>
            <a:r>
              <a:rPr dirty="0"/>
              <a:t> </a:t>
            </a:r>
            <a:r>
              <a:rPr dirty="0" err="1" smtClean="0"/>
              <a:t>н</a:t>
            </a:r>
            <a:r>
              <a:rPr spc="-30" dirty="0" err="1" smtClean="0"/>
              <a:t>у</a:t>
            </a:r>
            <a:r>
              <a:rPr dirty="0" err="1" smtClean="0"/>
              <a:t>жны</a:t>
            </a:r>
            <a:r>
              <a:rPr spc="5" dirty="0" smtClean="0"/>
              <a:t> </a:t>
            </a:r>
            <a:r>
              <a:rPr spc="-5" dirty="0" err="1" smtClean="0"/>
              <a:t>з</a:t>
            </a:r>
            <a:r>
              <a:rPr dirty="0" err="1" smtClean="0"/>
              <a:t>н</a:t>
            </a:r>
            <a:r>
              <a:rPr spc="-5" dirty="0" err="1" smtClean="0"/>
              <a:t>а</a:t>
            </a:r>
            <a:r>
              <a:rPr dirty="0" err="1" smtClean="0"/>
              <a:t>ния</a:t>
            </a:r>
            <a:r>
              <a:rPr lang="ru-RU" dirty="0" smtClean="0"/>
              <a:t>! Финансовые: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826577" y="1482725"/>
            <a:ext cx="6220460" cy="491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сб</a:t>
            </a:r>
            <a:r>
              <a:rPr sz="2400" spc="-5" dirty="0">
                <a:latin typeface="Arial"/>
                <a:cs typeface="Arial"/>
              </a:rPr>
              <a:t>ере</a:t>
            </a:r>
            <a:r>
              <a:rPr sz="2400" dirty="0">
                <a:latin typeface="Arial"/>
                <a:cs typeface="Arial"/>
              </a:rPr>
              <a:t>ж</a:t>
            </a:r>
            <a:r>
              <a:rPr sz="2400" spc="-5" dirty="0">
                <a:latin typeface="Arial"/>
                <a:cs typeface="Arial"/>
              </a:rPr>
              <a:t>ен</a:t>
            </a:r>
            <a:r>
              <a:rPr sz="2400" dirty="0">
                <a:latin typeface="Arial"/>
                <a:cs typeface="Arial"/>
              </a:rPr>
              <a:t>ие ли</a:t>
            </a:r>
            <a:r>
              <a:rPr sz="2400" spc="-5" dirty="0">
                <a:latin typeface="Arial"/>
                <a:cs typeface="Arial"/>
              </a:rPr>
              <a:t>чн</a:t>
            </a:r>
            <a:r>
              <a:rPr sz="2400" dirty="0">
                <a:latin typeface="Arial"/>
                <a:cs typeface="Arial"/>
              </a:rPr>
              <a:t>ых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д</a:t>
            </a:r>
            <a:r>
              <a:rPr sz="2400" spc="-5" dirty="0">
                <a:latin typeface="Arial"/>
                <a:cs typeface="Arial"/>
              </a:rPr>
              <a:t>ене</a:t>
            </a:r>
            <a:r>
              <a:rPr sz="2400" dirty="0">
                <a:latin typeface="Arial"/>
                <a:cs typeface="Arial"/>
              </a:rPr>
              <a:t>ж</a:t>
            </a:r>
            <a:r>
              <a:rPr sz="2400" spc="-5" dirty="0">
                <a:latin typeface="Arial"/>
                <a:cs typeface="Arial"/>
              </a:rPr>
              <a:t>н</a:t>
            </a:r>
            <a:r>
              <a:rPr sz="2400" dirty="0">
                <a:latin typeface="Arial"/>
                <a:cs typeface="Arial"/>
              </a:rPr>
              <a:t>ых с</a:t>
            </a:r>
            <a:r>
              <a:rPr sz="2400" spc="-5" dirty="0">
                <a:latin typeface="Arial"/>
                <a:cs typeface="Arial"/>
              </a:rPr>
              <a:t>ре</a:t>
            </a:r>
            <a:r>
              <a:rPr sz="2400" dirty="0">
                <a:latin typeface="Arial"/>
                <a:cs typeface="Arial"/>
              </a:rPr>
              <a:t>дс</a:t>
            </a:r>
            <a:r>
              <a:rPr sz="2400" spc="5" dirty="0">
                <a:latin typeface="Arial"/>
                <a:cs typeface="Arial"/>
              </a:rPr>
              <a:t>т</a:t>
            </a:r>
            <a:r>
              <a:rPr sz="2400" spc="-5" dirty="0">
                <a:latin typeface="Arial"/>
                <a:cs typeface="Arial"/>
              </a:rPr>
              <a:t>в;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  <a:buFont typeface="Arial"/>
              <a:buChar char="•"/>
            </a:pPr>
            <a:endParaRPr sz="550" dirty="0"/>
          </a:p>
          <a:p>
            <a:pPr marL="355600" marR="1482725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з</a:t>
            </a:r>
            <a:r>
              <a:rPr sz="2400" spc="-5" dirty="0">
                <a:latin typeface="Arial"/>
                <a:cs typeface="Arial"/>
              </a:rPr>
              <a:t>а</a:t>
            </a:r>
            <a:r>
              <a:rPr sz="2400" dirty="0">
                <a:latin typeface="Arial"/>
                <a:cs typeface="Arial"/>
              </a:rPr>
              <a:t>имст</a:t>
            </a:r>
            <a:r>
              <a:rPr sz="2400" spc="-5" dirty="0">
                <a:latin typeface="Arial"/>
                <a:cs typeface="Arial"/>
              </a:rPr>
              <a:t>вован</a:t>
            </a:r>
            <a:r>
              <a:rPr sz="2400" dirty="0">
                <a:latin typeface="Arial"/>
                <a:cs typeface="Arial"/>
              </a:rPr>
              <a:t>ия в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б</a:t>
            </a:r>
            <a:r>
              <a:rPr sz="2400" spc="-5" dirty="0">
                <a:latin typeface="Arial"/>
                <a:cs typeface="Arial"/>
              </a:rPr>
              <a:t>ан</a:t>
            </a:r>
            <a:r>
              <a:rPr sz="2400" dirty="0">
                <a:latin typeface="Arial"/>
                <a:cs typeface="Arial"/>
              </a:rPr>
              <a:t>к</a:t>
            </a:r>
            <a:r>
              <a:rPr sz="2400" spc="-5" dirty="0">
                <a:latin typeface="Arial"/>
                <a:cs typeface="Arial"/>
              </a:rPr>
              <a:t>ов</a:t>
            </a:r>
            <a:r>
              <a:rPr sz="2400" dirty="0">
                <a:latin typeface="Arial"/>
                <a:cs typeface="Arial"/>
              </a:rPr>
              <a:t>ск</a:t>
            </a:r>
            <a:r>
              <a:rPr sz="2400" spc="-5" dirty="0">
                <a:latin typeface="Arial"/>
                <a:cs typeface="Arial"/>
              </a:rPr>
              <a:t>о</a:t>
            </a:r>
            <a:r>
              <a:rPr sz="2400" dirty="0">
                <a:latin typeface="Arial"/>
                <a:cs typeface="Arial"/>
              </a:rPr>
              <a:t>м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и мик</a:t>
            </a:r>
            <a:r>
              <a:rPr sz="2400" spc="-5" dirty="0">
                <a:latin typeface="Arial"/>
                <a:cs typeface="Arial"/>
              </a:rPr>
              <a:t>ро</a:t>
            </a:r>
            <a:r>
              <a:rPr sz="2400" dirty="0">
                <a:latin typeface="Arial"/>
                <a:cs typeface="Arial"/>
              </a:rPr>
              <a:t>фи</a:t>
            </a:r>
            <a:r>
              <a:rPr sz="2400" spc="-5" dirty="0">
                <a:latin typeface="Arial"/>
                <a:cs typeface="Arial"/>
              </a:rPr>
              <a:t>нан</a:t>
            </a:r>
            <a:r>
              <a:rPr sz="2400" dirty="0">
                <a:latin typeface="Arial"/>
                <a:cs typeface="Arial"/>
              </a:rPr>
              <a:t>с</a:t>
            </a:r>
            <a:r>
              <a:rPr sz="2400" spc="-5" dirty="0">
                <a:latin typeface="Arial"/>
                <a:cs typeface="Arial"/>
              </a:rPr>
              <a:t>ово</a:t>
            </a:r>
            <a:r>
              <a:rPr sz="2400" dirty="0">
                <a:latin typeface="Arial"/>
                <a:cs typeface="Arial"/>
              </a:rPr>
              <a:t>м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с</a:t>
            </a:r>
            <a:r>
              <a:rPr sz="2400" spc="-5" dirty="0">
                <a:latin typeface="Arial"/>
                <a:cs typeface="Arial"/>
              </a:rPr>
              <a:t>е</a:t>
            </a:r>
            <a:r>
              <a:rPr sz="2400" dirty="0">
                <a:latin typeface="Arial"/>
                <a:cs typeface="Arial"/>
              </a:rPr>
              <a:t>кт</a:t>
            </a:r>
            <a:r>
              <a:rPr sz="2400" spc="-5" dirty="0">
                <a:latin typeface="Arial"/>
                <a:cs typeface="Arial"/>
              </a:rPr>
              <a:t>оре;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6"/>
              </a:spcBef>
              <a:buFont typeface="Arial"/>
              <a:buChar char="•"/>
            </a:pPr>
            <a:endParaRPr sz="550" dirty="0"/>
          </a:p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ст</a:t>
            </a:r>
            <a:r>
              <a:rPr sz="2400" spc="-5" dirty="0">
                <a:latin typeface="Arial"/>
                <a:cs typeface="Arial"/>
              </a:rPr>
              <a:t>ра</a:t>
            </a:r>
            <a:r>
              <a:rPr sz="2400" spc="-15" dirty="0">
                <a:latin typeface="Arial"/>
                <a:cs typeface="Arial"/>
              </a:rPr>
              <a:t>х</a:t>
            </a:r>
            <a:r>
              <a:rPr sz="2400" spc="-5" dirty="0">
                <a:latin typeface="Arial"/>
                <a:cs typeface="Arial"/>
              </a:rPr>
              <a:t>ован</a:t>
            </a:r>
            <a:r>
              <a:rPr sz="2400" dirty="0">
                <a:latin typeface="Arial"/>
                <a:cs typeface="Arial"/>
              </a:rPr>
              <a:t>и</a:t>
            </a:r>
            <a:r>
              <a:rPr sz="2400" spc="-5" dirty="0">
                <a:latin typeface="Arial"/>
                <a:cs typeface="Arial"/>
              </a:rPr>
              <a:t>е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в</a:t>
            </a:r>
            <a:r>
              <a:rPr sz="2400" dirty="0">
                <a:latin typeface="Arial"/>
                <a:cs typeface="Arial"/>
              </a:rPr>
              <a:t>клю</a:t>
            </a:r>
            <a:r>
              <a:rPr sz="2400" spc="-5" dirty="0">
                <a:latin typeface="Arial"/>
                <a:cs typeface="Arial"/>
              </a:rPr>
              <a:t>ча</a:t>
            </a:r>
            <a:r>
              <a:rPr sz="2400" dirty="0">
                <a:latin typeface="Arial"/>
                <a:cs typeface="Arial"/>
              </a:rPr>
              <a:t>я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ст</a:t>
            </a:r>
            <a:r>
              <a:rPr sz="2400" spc="-5" dirty="0">
                <a:latin typeface="Arial"/>
                <a:cs typeface="Arial"/>
              </a:rPr>
              <a:t>ра</a:t>
            </a:r>
            <a:r>
              <a:rPr sz="2400" spc="-15" dirty="0">
                <a:latin typeface="Arial"/>
                <a:cs typeface="Arial"/>
              </a:rPr>
              <a:t>х</a:t>
            </a:r>
            <a:r>
              <a:rPr sz="2400" spc="-5" dirty="0">
                <a:latin typeface="Arial"/>
                <a:cs typeface="Arial"/>
              </a:rPr>
              <a:t>ован</a:t>
            </a:r>
            <a:r>
              <a:rPr sz="2400" dirty="0">
                <a:latin typeface="Arial"/>
                <a:cs typeface="Arial"/>
              </a:rPr>
              <a:t>ие имущ</a:t>
            </a:r>
            <a:r>
              <a:rPr sz="2400" spc="-5" dirty="0">
                <a:latin typeface="Arial"/>
                <a:cs typeface="Arial"/>
              </a:rPr>
              <a:t>е</a:t>
            </a:r>
            <a:r>
              <a:rPr sz="2400" dirty="0">
                <a:latin typeface="Arial"/>
                <a:cs typeface="Arial"/>
              </a:rPr>
              <a:t>ст</a:t>
            </a:r>
            <a:r>
              <a:rPr sz="2400" spc="-5" dirty="0">
                <a:latin typeface="Arial"/>
                <a:cs typeface="Arial"/>
              </a:rPr>
              <a:t>ва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зд</a:t>
            </a:r>
            <a:r>
              <a:rPr sz="2400" spc="-5" dirty="0">
                <a:latin typeface="Arial"/>
                <a:cs typeface="Arial"/>
              </a:rPr>
              <a:t>оровь</a:t>
            </a:r>
            <a:r>
              <a:rPr sz="2400" dirty="0">
                <a:latin typeface="Arial"/>
                <a:cs typeface="Arial"/>
              </a:rPr>
              <a:t>я и</a:t>
            </a:r>
            <a:r>
              <a:rPr sz="2400" spc="-5" dirty="0">
                <a:latin typeface="Arial"/>
                <a:cs typeface="Arial"/>
              </a:rPr>
              <a:t> о</a:t>
            </a:r>
            <a:r>
              <a:rPr sz="2400" dirty="0">
                <a:latin typeface="Arial"/>
                <a:cs typeface="Arial"/>
              </a:rPr>
              <a:t>т</a:t>
            </a:r>
            <a:r>
              <a:rPr sz="2400" spc="-5" dirty="0">
                <a:latin typeface="Arial"/>
                <a:cs typeface="Arial"/>
              </a:rPr>
              <a:t>ве</a:t>
            </a:r>
            <a:r>
              <a:rPr sz="2400" dirty="0">
                <a:latin typeface="Arial"/>
                <a:cs typeface="Arial"/>
              </a:rPr>
              <a:t>тст</a:t>
            </a:r>
            <a:r>
              <a:rPr sz="2400" spc="-5" dirty="0">
                <a:latin typeface="Arial"/>
                <a:cs typeface="Arial"/>
              </a:rPr>
              <a:t>венно</a:t>
            </a:r>
            <a:r>
              <a:rPr sz="2400" dirty="0">
                <a:latin typeface="Arial"/>
                <a:cs typeface="Arial"/>
              </a:rPr>
              <a:t>сти;</a:t>
            </a:r>
          </a:p>
          <a:p>
            <a:pPr>
              <a:lnSpc>
                <a:spcPts val="550"/>
              </a:lnSpc>
              <a:spcBef>
                <a:spcPts val="25"/>
              </a:spcBef>
              <a:buFont typeface="Arial"/>
              <a:buChar char="•"/>
            </a:pPr>
            <a:endParaRPr sz="550" dirty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5" dirty="0">
                <a:latin typeface="Arial"/>
                <a:cs typeface="Arial"/>
              </a:rPr>
              <a:t>на</a:t>
            </a:r>
            <a:r>
              <a:rPr sz="2400" dirty="0">
                <a:latin typeface="Arial"/>
                <a:cs typeface="Arial"/>
              </a:rPr>
              <a:t>к</a:t>
            </a:r>
            <a:r>
              <a:rPr sz="2400" spc="-5" dirty="0">
                <a:latin typeface="Arial"/>
                <a:cs typeface="Arial"/>
              </a:rPr>
              <a:t>оп</a:t>
            </a:r>
            <a:r>
              <a:rPr sz="2400" dirty="0">
                <a:latin typeface="Arial"/>
                <a:cs typeface="Arial"/>
              </a:rPr>
              <a:t>л</a:t>
            </a:r>
            <a:r>
              <a:rPr sz="2400" spc="-5" dirty="0">
                <a:latin typeface="Arial"/>
                <a:cs typeface="Arial"/>
              </a:rPr>
              <a:t>ен</a:t>
            </a:r>
            <a:r>
              <a:rPr sz="2400" dirty="0">
                <a:latin typeface="Arial"/>
                <a:cs typeface="Arial"/>
              </a:rPr>
              <a:t>ия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для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по</a:t>
            </a:r>
            <a:r>
              <a:rPr sz="2400" dirty="0">
                <a:latin typeface="Arial"/>
                <a:cs typeface="Arial"/>
              </a:rPr>
              <a:t>лу</a:t>
            </a:r>
            <a:r>
              <a:rPr sz="2400" spc="-5" dirty="0">
                <a:latin typeface="Arial"/>
                <a:cs typeface="Arial"/>
              </a:rPr>
              <a:t>чен</a:t>
            </a:r>
            <a:r>
              <a:rPr sz="2400" dirty="0">
                <a:latin typeface="Arial"/>
                <a:cs typeface="Arial"/>
              </a:rPr>
              <a:t>ия </a:t>
            </a:r>
            <a:r>
              <a:rPr sz="2400" spc="-5" dirty="0">
                <a:latin typeface="Arial"/>
                <a:cs typeface="Arial"/>
              </a:rPr>
              <a:t>о</a:t>
            </a:r>
            <a:r>
              <a:rPr sz="2400" dirty="0">
                <a:latin typeface="Arial"/>
                <a:cs typeface="Arial"/>
              </a:rPr>
              <a:t>б</a:t>
            </a:r>
            <a:r>
              <a:rPr sz="2400" spc="-5" dirty="0">
                <a:latin typeface="Arial"/>
                <a:cs typeface="Arial"/>
              </a:rPr>
              <a:t>ра</a:t>
            </a:r>
            <a:r>
              <a:rPr sz="2400" dirty="0">
                <a:latin typeface="Arial"/>
                <a:cs typeface="Arial"/>
              </a:rPr>
              <a:t>з</a:t>
            </a:r>
            <a:r>
              <a:rPr sz="2400" spc="-5" dirty="0">
                <a:latin typeface="Arial"/>
                <a:cs typeface="Arial"/>
              </a:rPr>
              <a:t>ован</a:t>
            </a:r>
            <a:r>
              <a:rPr sz="2400" dirty="0">
                <a:latin typeface="Arial"/>
                <a:cs typeface="Arial"/>
              </a:rPr>
              <a:t>и</a:t>
            </a:r>
            <a:r>
              <a:rPr sz="2400" spc="-5" dirty="0">
                <a:latin typeface="Arial"/>
                <a:cs typeface="Arial"/>
              </a:rPr>
              <a:t>я</a:t>
            </a:r>
            <a:r>
              <a:rPr sz="2400" dirty="0">
                <a:latin typeface="Arial"/>
                <a:cs typeface="Arial"/>
              </a:rPr>
              <a:t>;</a:t>
            </a:r>
          </a:p>
          <a:p>
            <a:pPr>
              <a:lnSpc>
                <a:spcPts val="550"/>
              </a:lnSpc>
              <a:spcBef>
                <a:spcPts val="25"/>
              </a:spcBef>
              <a:buFont typeface="Arial"/>
              <a:buChar char="•"/>
            </a:pPr>
            <a:endParaRPr sz="550" dirty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б</a:t>
            </a:r>
            <a:r>
              <a:rPr sz="2400" spc="-5" dirty="0">
                <a:latin typeface="Arial"/>
                <a:cs typeface="Arial"/>
              </a:rPr>
              <a:t>е</a:t>
            </a:r>
            <a:r>
              <a:rPr sz="2400" dirty="0">
                <a:latin typeface="Arial"/>
                <a:cs typeface="Arial"/>
              </a:rPr>
              <a:t>з</a:t>
            </a:r>
            <a:r>
              <a:rPr sz="2400" spc="-5" dirty="0">
                <a:latin typeface="Arial"/>
                <a:cs typeface="Arial"/>
              </a:rPr>
              <a:t>опа</a:t>
            </a:r>
            <a:r>
              <a:rPr sz="2400" dirty="0">
                <a:latin typeface="Arial"/>
                <a:cs typeface="Arial"/>
              </a:rPr>
              <a:t>с</a:t>
            </a:r>
            <a:r>
              <a:rPr sz="2400" spc="-5" dirty="0">
                <a:latin typeface="Arial"/>
                <a:cs typeface="Arial"/>
              </a:rPr>
              <a:t>но</a:t>
            </a:r>
            <a:r>
              <a:rPr sz="2400" dirty="0">
                <a:latin typeface="Arial"/>
                <a:cs typeface="Arial"/>
              </a:rPr>
              <a:t>е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и</a:t>
            </a:r>
            <a:r>
              <a:rPr sz="2400" spc="-5" dirty="0">
                <a:latin typeface="Arial"/>
                <a:cs typeface="Arial"/>
              </a:rPr>
              <a:t>нве</a:t>
            </a:r>
            <a:r>
              <a:rPr sz="2400" dirty="0">
                <a:latin typeface="Arial"/>
                <a:cs typeface="Arial"/>
              </a:rPr>
              <a:t>сти</a:t>
            </a:r>
            <a:r>
              <a:rPr sz="2400" spc="-5" dirty="0">
                <a:latin typeface="Arial"/>
                <a:cs typeface="Arial"/>
              </a:rPr>
              <a:t>рован</a:t>
            </a:r>
            <a:r>
              <a:rPr sz="2400" dirty="0">
                <a:latin typeface="Arial"/>
                <a:cs typeface="Arial"/>
              </a:rPr>
              <a:t>и</a:t>
            </a:r>
            <a:r>
              <a:rPr sz="2400" spc="-5" dirty="0">
                <a:latin typeface="Arial"/>
                <a:cs typeface="Arial"/>
              </a:rPr>
              <a:t>е;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  <a:buFont typeface="Arial"/>
              <a:buChar char="•"/>
            </a:pPr>
            <a:endParaRPr sz="550" dirty="0"/>
          </a:p>
          <a:p>
            <a:pPr marL="355600" marR="487045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spc="-5" dirty="0">
                <a:latin typeface="Arial"/>
                <a:cs typeface="Arial"/>
              </a:rPr>
              <a:t>на</a:t>
            </a:r>
            <a:r>
              <a:rPr sz="2400" dirty="0">
                <a:latin typeface="Arial"/>
                <a:cs typeface="Arial"/>
              </a:rPr>
              <a:t>л</a:t>
            </a:r>
            <a:r>
              <a:rPr sz="2400" spc="-5" dirty="0">
                <a:latin typeface="Arial"/>
                <a:cs typeface="Arial"/>
              </a:rPr>
              <a:t>о</a:t>
            </a:r>
            <a:r>
              <a:rPr sz="2400" dirty="0">
                <a:latin typeface="Arial"/>
                <a:cs typeface="Arial"/>
              </a:rPr>
              <a:t>г</a:t>
            </a:r>
            <a:r>
              <a:rPr sz="2400" spc="-5" dirty="0">
                <a:latin typeface="Arial"/>
                <a:cs typeface="Arial"/>
              </a:rPr>
              <a:t>ова</a:t>
            </a:r>
            <a:r>
              <a:rPr sz="2400" dirty="0">
                <a:latin typeface="Arial"/>
                <a:cs typeface="Arial"/>
              </a:rPr>
              <a:t>я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дисци</a:t>
            </a:r>
            <a:r>
              <a:rPr sz="2400" spc="-5" dirty="0">
                <a:latin typeface="Arial"/>
                <a:cs typeface="Arial"/>
              </a:rPr>
              <a:t>п</a:t>
            </a:r>
            <a:r>
              <a:rPr sz="2400" dirty="0">
                <a:latin typeface="Arial"/>
                <a:cs typeface="Arial"/>
              </a:rPr>
              <a:t>ли</a:t>
            </a:r>
            <a:r>
              <a:rPr sz="2400" spc="-5" dirty="0">
                <a:latin typeface="Arial"/>
                <a:cs typeface="Arial"/>
              </a:rPr>
              <a:t>н</a:t>
            </a:r>
            <a:r>
              <a:rPr sz="2400" dirty="0">
                <a:latin typeface="Arial"/>
                <a:cs typeface="Arial"/>
              </a:rPr>
              <a:t>а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и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г</a:t>
            </a:r>
            <a:r>
              <a:rPr sz="2400" spc="-5" dirty="0">
                <a:latin typeface="Arial"/>
                <a:cs typeface="Arial"/>
              </a:rPr>
              <a:t>ра</a:t>
            </a:r>
            <a:r>
              <a:rPr sz="2400" dirty="0">
                <a:latin typeface="Arial"/>
                <a:cs typeface="Arial"/>
              </a:rPr>
              <a:t>жд</a:t>
            </a:r>
            <a:r>
              <a:rPr sz="2400" spc="-5" dirty="0">
                <a:latin typeface="Arial"/>
                <a:cs typeface="Arial"/>
              </a:rPr>
              <a:t>ан</a:t>
            </a:r>
            <a:r>
              <a:rPr sz="2400" dirty="0">
                <a:latin typeface="Arial"/>
                <a:cs typeface="Arial"/>
              </a:rPr>
              <a:t>ск</a:t>
            </a:r>
            <a:r>
              <a:rPr sz="2400" spc="-5" dirty="0">
                <a:latin typeface="Arial"/>
                <a:cs typeface="Arial"/>
              </a:rPr>
              <a:t>ая о</a:t>
            </a:r>
            <a:r>
              <a:rPr sz="2400" dirty="0">
                <a:latin typeface="Arial"/>
                <a:cs typeface="Arial"/>
              </a:rPr>
              <a:t>т</a:t>
            </a:r>
            <a:r>
              <a:rPr sz="2400" spc="-5" dirty="0">
                <a:latin typeface="Arial"/>
                <a:cs typeface="Arial"/>
              </a:rPr>
              <a:t>ве</a:t>
            </a:r>
            <a:r>
              <a:rPr sz="2400" dirty="0">
                <a:latin typeface="Arial"/>
                <a:cs typeface="Arial"/>
              </a:rPr>
              <a:t>тст</a:t>
            </a:r>
            <a:r>
              <a:rPr sz="2400" spc="-5" dirty="0">
                <a:latin typeface="Arial"/>
                <a:cs typeface="Arial"/>
              </a:rPr>
              <a:t>венно</a:t>
            </a:r>
            <a:r>
              <a:rPr sz="2400" dirty="0">
                <a:latin typeface="Arial"/>
                <a:cs typeface="Arial"/>
              </a:rPr>
              <a:t>ст</a:t>
            </a:r>
            <a:r>
              <a:rPr sz="2400" spc="-5" dirty="0">
                <a:latin typeface="Arial"/>
                <a:cs typeface="Arial"/>
              </a:rPr>
              <a:t>ь;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6"/>
              </a:spcBef>
              <a:buFont typeface="Arial"/>
              <a:buChar char="•"/>
            </a:pPr>
            <a:endParaRPr sz="550" dirty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фи</a:t>
            </a:r>
            <a:r>
              <a:rPr sz="2400" spc="-5" dirty="0">
                <a:latin typeface="Arial"/>
                <a:cs typeface="Arial"/>
              </a:rPr>
              <a:t>нан</a:t>
            </a:r>
            <a:r>
              <a:rPr sz="2400" dirty="0">
                <a:latin typeface="Arial"/>
                <a:cs typeface="Arial"/>
              </a:rPr>
              <a:t>с</a:t>
            </a:r>
            <a:r>
              <a:rPr sz="2400" spc="-5" dirty="0">
                <a:latin typeface="Arial"/>
                <a:cs typeface="Arial"/>
              </a:rPr>
              <a:t>ов</a:t>
            </a:r>
            <a:r>
              <a:rPr sz="2400" dirty="0">
                <a:latin typeface="Arial"/>
                <a:cs typeface="Arial"/>
              </a:rPr>
              <a:t>ые </a:t>
            </a:r>
            <a:r>
              <a:rPr sz="2400" spc="-5" dirty="0">
                <a:latin typeface="Arial"/>
                <a:cs typeface="Arial"/>
              </a:rPr>
              <a:t>р</a:t>
            </a:r>
            <a:r>
              <a:rPr sz="2400" dirty="0">
                <a:latin typeface="Arial"/>
                <a:cs typeface="Arial"/>
              </a:rPr>
              <a:t>иски;</a:t>
            </a:r>
          </a:p>
          <a:p>
            <a:pPr>
              <a:lnSpc>
                <a:spcPts val="550"/>
              </a:lnSpc>
              <a:spcBef>
                <a:spcPts val="25"/>
              </a:spcBef>
              <a:buFont typeface="Arial"/>
              <a:buChar char="•"/>
            </a:pPr>
            <a:endParaRPr sz="550" dirty="0"/>
          </a:p>
          <a:p>
            <a:pPr marL="355600" marR="11938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д</a:t>
            </a:r>
            <a:r>
              <a:rPr sz="2400" spc="-5" dirty="0">
                <a:latin typeface="Arial"/>
                <a:cs typeface="Arial"/>
              </a:rPr>
              <a:t>р</a:t>
            </a:r>
            <a:r>
              <a:rPr sz="2400" dirty="0">
                <a:latin typeface="Arial"/>
                <a:cs typeface="Arial"/>
              </a:rPr>
              <a:t>угие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а</a:t>
            </a:r>
            <a:r>
              <a:rPr sz="2400" dirty="0">
                <a:latin typeface="Arial"/>
                <a:cs typeface="Arial"/>
              </a:rPr>
              <a:t>кту</a:t>
            </a:r>
            <a:r>
              <a:rPr sz="2400" spc="-5" dirty="0">
                <a:latin typeface="Arial"/>
                <a:cs typeface="Arial"/>
              </a:rPr>
              <a:t>а</a:t>
            </a:r>
            <a:r>
              <a:rPr sz="2400" dirty="0">
                <a:latin typeface="Arial"/>
                <a:cs typeface="Arial"/>
              </a:rPr>
              <a:t>л</a:t>
            </a:r>
            <a:r>
              <a:rPr sz="2400" spc="-5" dirty="0">
                <a:latin typeface="Arial"/>
                <a:cs typeface="Arial"/>
              </a:rPr>
              <a:t>ьн</a:t>
            </a:r>
            <a:r>
              <a:rPr sz="2400" dirty="0">
                <a:latin typeface="Arial"/>
                <a:cs typeface="Arial"/>
              </a:rPr>
              <a:t>ые </a:t>
            </a:r>
            <a:r>
              <a:rPr sz="2400" spc="-5" dirty="0">
                <a:latin typeface="Arial"/>
                <a:cs typeface="Arial"/>
              </a:rPr>
              <a:t>вопро</a:t>
            </a:r>
            <a:r>
              <a:rPr sz="2400" dirty="0">
                <a:latin typeface="Arial"/>
                <a:cs typeface="Arial"/>
              </a:rPr>
              <a:t>сы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у</a:t>
            </a:r>
            <a:r>
              <a:rPr sz="2400" spc="-5" dirty="0">
                <a:latin typeface="Arial"/>
                <a:cs typeface="Arial"/>
              </a:rPr>
              <a:t>прав</a:t>
            </a:r>
            <a:r>
              <a:rPr sz="2400" dirty="0">
                <a:latin typeface="Arial"/>
                <a:cs typeface="Arial"/>
              </a:rPr>
              <a:t>л</a:t>
            </a:r>
            <a:r>
              <a:rPr sz="2400" spc="-5" dirty="0">
                <a:latin typeface="Arial"/>
                <a:cs typeface="Arial"/>
              </a:rPr>
              <a:t>ен</a:t>
            </a:r>
            <a:r>
              <a:rPr sz="2400" dirty="0">
                <a:latin typeface="Arial"/>
                <a:cs typeface="Arial"/>
              </a:rPr>
              <a:t>ия ли</a:t>
            </a:r>
            <a:r>
              <a:rPr sz="2400" spc="-5" dirty="0">
                <a:latin typeface="Arial"/>
                <a:cs typeface="Arial"/>
              </a:rPr>
              <a:t>чн</a:t>
            </a:r>
            <a:r>
              <a:rPr sz="2400" dirty="0">
                <a:latin typeface="Arial"/>
                <a:cs typeface="Arial"/>
              </a:rPr>
              <a:t>ыми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фи</a:t>
            </a:r>
            <a:r>
              <a:rPr sz="2400" spc="-5" dirty="0">
                <a:latin typeface="Arial"/>
                <a:cs typeface="Arial"/>
              </a:rPr>
              <a:t>нан</a:t>
            </a:r>
            <a:r>
              <a:rPr sz="2400" dirty="0">
                <a:latin typeface="Arial"/>
                <a:cs typeface="Arial"/>
              </a:rPr>
              <a:t>с</a:t>
            </a:r>
            <a:r>
              <a:rPr sz="2400" spc="-5" dirty="0">
                <a:latin typeface="Arial"/>
                <a:cs typeface="Arial"/>
              </a:rPr>
              <a:t>а</a:t>
            </a:r>
            <a:r>
              <a:rPr sz="2400" dirty="0">
                <a:latin typeface="Arial"/>
                <a:cs typeface="Arial"/>
              </a:rPr>
              <a:t>ми.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350520"/>
            <a:ext cx="6985975" cy="369332"/>
          </a:xfrm>
        </p:spPr>
        <p:txBody>
          <a:bodyPr/>
          <a:lstStyle/>
          <a:p>
            <a:r>
              <a:rPr lang="ru-RU" dirty="0" smtClean="0"/>
              <a:t>Каждому нужны знания! Социальные: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1104900"/>
            <a:ext cx="6876786" cy="553997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Право участия в процессе принятия решений, преимущественно, на муниципальном уровне, часто – в бюджетном процессе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Обязанность оплачивать услуги, преимущественно, на муниципальном уровне (государственные, хочешь, не хочешь, все равно оплатишь)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Правила общежития и коллективной имущественной ответственности (например, собственника квартиры в многоквартирном доме)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Другие множественные социальные (преимущественно, муниципальные компетенции)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89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131" y="350520"/>
            <a:ext cx="7030444" cy="738664"/>
          </a:xfrm>
        </p:spPr>
        <p:txBody>
          <a:bodyPr/>
          <a:lstStyle/>
          <a:p>
            <a:r>
              <a:rPr lang="ru-RU" dirty="0" smtClean="0"/>
              <a:t>Есть ли у граждан КР возможность получить эти знания?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6400" y="1295400"/>
            <a:ext cx="6952986" cy="40626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экономику убрали из списка обязательных школьных предметов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национальной концепции / стратегии / программы повышения финансовой грамотности в стране нет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независимой государственной службы по защите прав потребителей на финансовом рынке нет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все неэкономические факультеты вузов не содержат достаточного объема финансовых и правовых знаний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67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2228" y="350520"/>
            <a:ext cx="6876347" cy="738664"/>
          </a:xfrm>
        </p:spPr>
        <p:txBody>
          <a:bodyPr/>
          <a:lstStyle/>
          <a:p>
            <a:r>
              <a:rPr lang="ru-RU" dirty="0" smtClean="0"/>
              <a:t>Кто занимается финансовым просвещением?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0" y="1219200"/>
            <a:ext cx="6800586" cy="3323987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Финансовые компании («</a:t>
            </a:r>
            <a:r>
              <a:rPr lang="ru-RU" dirty="0" err="1" smtClean="0"/>
              <a:t>Сенти</a:t>
            </a:r>
            <a:r>
              <a:rPr lang="ru-RU" dirty="0" smtClean="0"/>
              <a:t>» – первопроходец)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Микрофинансовые</a:t>
            </a:r>
            <a:r>
              <a:rPr lang="ru-RU" dirty="0" smtClean="0"/>
              <a:t> компании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Банковский сектор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Отдельные энтузиасты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Государство – нет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Общественные организации – почти нет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Система образования – нет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Система социального развития – нет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089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131" y="350520"/>
            <a:ext cx="7030444" cy="738664"/>
          </a:xfrm>
        </p:spPr>
        <p:txBody>
          <a:bodyPr/>
          <a:lstStyle/>
          <a:p>
            <a:r>
              <a:rPr lang="ru-RU" dirty="0" smtClean="0"/>
              <a:t>Цели как они есть. </a:t>
            </a:r>
            <a:br>
              <a:rPr lang="ru-RU" dirty="0" smtClean="0"/>
            </a:br>
            <a:r>
              <a:rPr lang="ru-RU" dirty="0" smtClean="0"/>
              <a:t>Есть ли конфликт интересов? Думается, ДА!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9042191"/>
              </p:ext>
            </p:extLst>
          </p:nvPr>
        </p:nvGraphicFramePr>
        <p:xfrm>
          <a:off x="1752600" y="1295400"/>
          <a:ext cx="6096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32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180" y="350520"/>
            <a:ext cx="6953395" cy="369332"/>
          </a:xfrm>
        </p:spPr>
        <p:txBody>
          <a:bodyPr/>
          <a:lstStyle/>
          <a:p>
            <a:r>
              <a:rPr lang="ru-RU" dirty="0" smtClean="0"/>
              <a:t>Немного о конфликте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1104900"/>
            <a:ext cx="6876786" cy="4247317"/>
          </a:xfrm>
        </p:spPr>
        <p:txBody>
          <a:bodyPr/>
          <a:lstStyle/>
          <a:p>
            <a:r>
              <a:rPr lang="ru-RU" b="1" u="sng" dirty="0" smtClean="0"/>
              <a:t>В сфере потребления: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Конфликт между прибылью финансового учреждения и интересами клиента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ОЭСР рекомендует независимых учителей и консультантов, но имеющих специальное образование и опыт работы</a:t>
            </a:r>
          </a:p>
          <a:p>
            <a:endParaRPr lang="ru-RU" b="1" u="sng" dirty="0" smtClean="0"/>
          </a:p>
          <a:p>
            <a:r>
              <a:rPr lang="ru-RU" b="1" u="sng" dirty="0" smtClean="0"/>
              <a:t>В сфере регулирования: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Конфликт между </a:t>
            </a:r>
            <a:r>
              <a:rPr lang="ru-RU" dirty="0" err="1" smtClean="0"/>
              <a:t>пруденциальным</a:t>
            </a:r>
            <a:r>
              <a:rPr lang="ru-RU" dirty="0" smtClean="0"/>
              <a:t> надзором и защитой прав потребителей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В половине из 114 обследованных стран </a:t>
            </a:r>
            <a:r>
              <a:rPr lang="ru-RU" dirty="0"/>
              <a:t>группы или отделы по защите прав потребителей финансовых услуг при органе финансового </a:t>
            </a:r>
            <a:r>
              <a:rPr lang="ru-RU" dirty="0" smtClean="0"/>
              <a:t>регулирования создаются </a:t>
            </a:r>
            <a:r>
              <a:rPr lang="ru-RU" dirty="0"/>
              <a:t>отдельно от органов </a:t>
            </a:r>
            <a:r>
              <a:rPr lang="ru-RU" dirty="0" err="1"/>
              <a:t>пруденциального</a:t>
            </a:r>
            <a:r>
              <a:rPr lang="ru-RU" dirty="0"/>
              <a:t> </a:t>
            </a:r>
            <a:r>
              <a:rPr lang="ru-RU" dirty="0" smtClean="0"/>
              <a:t>надзора. Всемирный банк, 2014 год</a:t>
            </a:r>
          </a:p>
        </p:txBody>
      </p:sp>
    </p:spTree>
    <p:extLst>
      <p:ext uri="{BB962C8B-B14F-4D97-AF65-F5344CB8AC3E}">
        <p14:creationId xmlns:p14="http://schemas.microsoft.com/office/powerpoint/2010/main" val="166048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131" y="350520"/>
            <a:ext cx="6902469" cy="738664"/>
          </a:xfrm>
        </p:spPr>
        <p:txBody>
          <a:bodyPr/>
          <a:lstStyle/>
          <a:p>
            <a:r>
              <a:rPr lang="ru-RU" dirty="0" smtClean="0"/>
              <a:t>Цели и миссии как они должны быть. Основа – межсекторный подход!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97322884"/>
              </p:ext>
            </p:extLst>
          </p:nvPr>
        </p:nvGraphicFramePr>
        <p:xfrm>
          <a:off x="0" y="1066800"/>
          <a:ext cx="9144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169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350520"/>
            <a:ext cx="6985975" cy="369332"/>
          </a:xfrm>
        </p:spPr>
        <p:txBody>
          <a:bodyPr/>
          <a:lstStyle/>
          <a:p>
            <a:r>
              <a:rPr lang="ru-RU" dirty="0" smtClean="0"/>
              <a:t>Пример межсекторного подхода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1104900"/>
            <a:ext cx="6876786" cy="4893647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Летний </a:t>
            </a:r>
            <a:r>
              <a:rPr lang="ru-RU" dirty="0"/>
              <a:t>лагерь по финансовой и муниципальной грамотности, </a:t>
            </a:r>
            <a:r>
              <a:rPr lang="ru-RU" dirty="0" smtClean="0"/>
              <a:t>включая: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летний финансовый университет</a:t>
            </a:r>
            <a:r>
              <a:rPr lang="ru-RU" dirty="0"/>
              <a:t>, </a:t>
            </a:r>
            <a:endParaRPr lang="ru-RU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модельную </a:t>
            </a:r>
            <a:r>
              <a:rPr lang="ru-RU" dirty="0"/>
              <a:t>игру в </a:t>
            </a:r>
            <a:r>
              <a:rPr lang="ru-RU" dirty="0" smtClean="0"/>
              <a:t>муниципалитет,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/>
              <a:t>виртуальный </a:t>
            </a:r>
            <a:r>
              <a:rPr lang="ru-RU" dirty="0"/>
              <a:t>банк.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Лагерь </a:t>
            </a:r>
            <a:r>
              <a:rPr lang="ru-RU" dirty="0"/>
              <a:t>получил название </a:t>
            </a:r>
            <a:r>
              <a:rPr lang="ru-RU" b="1" dirty="0"/>
              <a:t>«Муниципалитет </a:t>
            </a:r>
            <a:r>
              <a:rPr lang="ru-RU" b="1" dirty="0" err="1"/>
              <a:t>Фин</a:t>
            </a:r>
            <a:r>
              <a:rPr lang="ru-RU" b="1" dirty="0"/>
              <a:t>-</a:t>
            </a:r>
            <a:r>
              <a:rPr lang="ru-RU" b="1" dirty="0" err="1"/>
              <a:t>Билим</a:t>
            </a:r>
            <a:r>
              <a:rPr lang="ru-RU" b="1" dirty="0"/>
              <a:t>-Сити»</a:t>
            </a:r>
            <a:r>
              <a:rPr lang="ru-RU" dirty="0"/>
              <a:t> и принял в июне 2014 года 50 детей из всех регионов Кыргызской Республики.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Проект </a:t>
            </a:r>
            <a:r>
              <a:rPr lang="ru-RU" dirty="0"/>
              <a:t>носит инновационный характер и открывает большие возможности для развития движения финансового просвещения в школах Кыргызской </a:t>
            </a:r>
            <a:r>
              <a:rPr lang="ru-RU" dirty="0" smtClean="0"/>
              <a:t>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729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731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Презентация PowerPoint</vt:lpstr>
      <vt:lpstr>Каждому нужны знания! Финансовые:</vt:lpstr>
      <vt:lpstr>Каждому нужны знания! Социальные:</vt:lpstr>
      <vt:lpstr>Есть ли у граждан КР возможность получить эти знания?</vt:lpstr>
      <vt:lpstr>Кто занимается финансовым просвещением?</vt:lpstr>
      <vt:lpstr>Цели как они есть.  Есть ли конфликт интересов? Думается, ДА!</vt:lpstr>
      <vt:lpstr>Немного о конфликте</vt:lpstr>
      <vt:lpstr>Цели и миссии как они должны быть. Основа – межсекторный подход!</vt:lpstr>
      <vt:lpstr>Пример межсекторного подхода</vt:lpstr>
      <vt:lpstr>Преимущества модели</vt:lpstr>
      <vt:lpstr>Преимущества модели</vt:lpstr>
      <vt:lpstr>Необходимые следующие шаги</vt:lpstr>
      <vt:lpstr>Спасибо за внимание!   Контакты: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цели информационного обмена между  местным самоуправлением  и населением</dc:title>
  <dc:creator>ndobretsova</dc:creator>
  <cp:lastModifiedBy>Nadejda</cp:lastModifiedBy>
  <cp:revision>9</cp:revision>
  <dcterms:created xsi:type="dcterms:W3CDTF">2014-09-10T08:59:10Z</dcterms:created>
  <dcterms:modified xsi:type="dcterms:W3CDTF">2015-05-20T02:44:26Z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2014-05-06T00:00:00Z</vt:filetime>
  </property>
  <property fmtid="{D5CDD505-2E9C-101B-9397-08002B2CF9AE}" pid="3" name="LastSaved">
    <vt:filetime>2014-09-10T00:00:00Z</vt:filetime>
  </property>
</Properties>
</file>