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2" r:id="rId4"/>
    <p:sldId id="276" r:id="rId5"/>
    <p:sldId id="279" r:id="rId6"/>
    <p:sldId id="278" r:id="rId7"/>
    <p:sldId id="277" r:id="rId8"/>
    <p:sldId id="280" r:id="rId9"/>
    <p:sldId id="281" r:id="rId10"/>
    <p:sldId id="284" r:id="rId11"/>
    <p:sldId id="258" r:id="rId12"/>
    <p:sldId id="285" r:id="rId13"/>
    <p:sldId id="260" r:id="rId14"/>
    <p:sldId id="289" r:id="rId15"/>
    <p:sldId id="288" r:id="rId16"/>
    <p:sldId id="287" r:id="rId17"/>
    <p:sldId id="286" r:id="rId18"/>
    <p:sldId id="292" r:id="rId19"/>
    <p:sldId id="267" r:id="rId20"/>
    <p:sldId id="291" r:id="rId21"/>
    <p:sldId id="29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A7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F2097-F787-46FF-B753-95FA34199B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2397-8ADB-4FA2-82BB-D532025B2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 l="14781" r="48932" b="56109"/>
          <a:stretch>
            <a:fillRect/>
          </a:stretch>
        </p:blipFill>
        <p:spPr bwMode="auto">
          <a:xfrm flipH="1">
            <a:off x="0" y="0"/>
            <a:ext cx="4247351" cy="5126338"/>
          </a:xfrm>
          <a:prstGeom prst="rect">
            <a:avLst/>
          </a:prstGeom>
          <a:noFill/>
        </p:spPr>
      </p:pic>
      <p:pic>
        <p:nvPicPr>
          <p:cNvPr id="1027" name="Picture 3" descr="C:\Users\Kirill Tsyganov\Desktop\Logo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5500702"/>
            <a:ext cx="3500462" cy="830990"/>
          </a:xfrm>
          <a:prstGeom prst="rect">
            <a:avLst/>
          </a:prstGeom>
          <a:noFill/>
        </p:spPr>
      </p:pic>
      <p:pic>
        <p:nvPicPr>
          <p:cNvPr id="7" name="Рисунок 6" descr="Logo1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43306" y="5286388"/>
            <a:ext cx="1071570" cy="11270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034" y="1428736"/>
            <a:ext cx="8215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800"/>
              </a:lnSpc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Сложности, вызовы и возможности</a:t>
            </a:r>
          </a:p>
          <a:p>
            <a:pPr algn="r">
              <a:lnSpc>
                <a:spcPts val="2800"/>
              </a:lnSpc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Исламского микрофинансирования </a:t>
            </a:r>
          </a:p>
          <a:p>
            <a:pPr algn="r">
              <a:lnSpc>
                <a:spcPts val="2800"/>
              </a:lnSpc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 Кыргызской Республике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2714620"/>
            <a:ext cx="7378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(на примере ОсОО МКК «Компаньон Инвест»)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3071810"/>
            <a:ext cx="73787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Дуйшегулов Марлис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Заместитель Председателя Правления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ЗАО МФК «Финансовая Группа Компаньон»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8932" b="56109"/>
          <a:stretch>
            <a:fillRect/>
          </a:stretch>
        </p:blipFill>
        <p:spPr bwMode="auto">
          <a:xfrm flipH="1">
            <a:off x="0" y="642918"/>
            <a:ext cx="2130820" cy="257179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928926" y="357166"/>
            <a:ext cx="46434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История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1500174"/>
            <a:ext cx="52149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Миссия Финансовой </a:t>
            </a:r>
            <a:r>
              <a:rPr lang="ru-RU" sz="2000" dirty="0">
                <a:latin typeface="Franklin Gothic Book" pitchFamily="34" charset="0"/>
                <a:ea typeface="Segoe UI" pitchFamily="34" charset="0"/>
                <a:cs typeface="Segoe UI" pitchFamily="34" charset="0"/>
              </a:rPr>
              <a:t>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руппы Компаньон  обеспечить всесторонний доступ 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всего населения Кыргызстана 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 финансовым услугам </a:t>
            </a:r>
          </a:p>
        </p:txBody>
      </p:sp>
      <p:sp>
        <p:nvSpPr>
          <p:cNvPr id="10" name="Freeform 6"/>
          <p:cNvSpPr>
            <a:spLocks noEditPoints="1"/>
          </p:cNvSpPr>
          <p:nvPr/>
        </p:nvSpPr>
        <p:spPr bwMode="auto">
          <a:xfrm>
            <a:off x="214282" y="5286388"/>
            <a:ext cx="8715375" cy="1320800"/>
          </a:xfrm>
          <a:custGeom>
            <a:avLst/>
            <a:gdLst/>
            <a:ahLst/>
            <a:cxnLst>
              <a:cxn ang="0">
                <a:pos x="1716" y="0"/>
              </a:cxn>
              <a:cxn ang="0">
                <a:pos x="1547" y="126"/>
              </a:cxn>
              <a:cxn ang="0">
                <a:pos x="1516" y="126"/>
              </a:cxn>
              <a:cxn ang="0">
                <a:pos x="1347" y="0"/>
              </a:cxn>
              <a:cxn ang="0">
                <a:pos x="1179" y="126"/>
              </a:cxn>
              <a:cxn ang="0">
                <a:pos x="1148" y="126"/>
              </a:cxn>
              <a:cxn ang="0">
                <a:pos x="979" y="0"/>
              </a:cxn>
              <a:cxn ang="0">
                <a:pos x="810" y="126"/>
              </a:cxn>
              <a:cxn ang="0">
                <a:pos x="779" y="126"/>
              </a:cxn>
              <a:cxn ang="0">
                <a:pos x="611" y="0"/>
              </a:cxn>
              <a:cxn ang="0">
                <a:pos x="442" y="126"/>
              </a:cxn>
              <a:cxn ang="0">
                <a:pos x="0" y="126"/>
              </a:cxn>
              <a:cxn ang="0">
                <a:pos x="0" y="226"/>
              </a:cxn>
              <a:cxn ang="0">
                <a:pos x="442" y="226"/>
              </a:cxn>
              <a:cxn ang="0">
                <a:pos x="611" y="352"/>
              </a:cxn>
              <a:cxn ang="0">
                <a:pos x="779" y="226"/>
              </a:cxn>
              <a:cxn ang="0">
                <a:pos x="810" y="226"/>
              </a:cxn>
              <a:cxn ang="0">
                <a:pos x="979" y="352"/>
              </a:cxn>
              <a:cxn ang="0">
                <a:pos x="1148" y="226"/>
              </a:cxn>
              <a:cxn ang="0">
                <a:pos x="1179" y="226"/>
              </a:cxn>
              <a:cxn ang="0">
                <a:pos x="1347" y="352"/>
              </a:cxn>
              <a:cxn ang="0">
                <a:pos x="1516" y="226"/>
              </a:cxn>
              <a:cxn ang="0">
                <a:pos x="1547" y="226"/>
              </a:cxn>
              <a:cxn ang="0">
                <a:pos x="1716" y="352"/>
              </a:cxn>
              <a:cxn ang="0">
                <a:pos x="1885" y="226"/>
              </a:cxn>
              <a:cxn ang="0">
                <a:pos x="2324" y="226"/>
              </a:cxn>
              <a:cxn ang="0">
                <a:pos x="2324" y="126"/>
              </a:cxn>
              <a:cxn ang="0">
                <a:pos x="1885" y="126"/>
              </a:cxn>
              <a:cxn ang="0">
                <a:pos x="1716" y="0"/>
              </a:cxn>
              <a:cxn ang="0">
                <a:pos x="611" y="252"/>
              </a:cxn>
              <a:cxn ang="0">
                <a:pos x="535" y="176"/>
              </a:cxn>
              <a:cxn ang="0">
                <a:pos x="611" y="100"/>
              </a:cxn>
              <a:cxn ang="0">
                <a:pos x="687" y="176"/>
              </a:cxn>
              <a:cxn ang="0">
                <a:pos x="611" y="252"/>
              </a:cxn>
              <a:cxn ang="0">
                <a:pos x="979" y="252"/>
              </a:cxn>
              <a:cxn ang="0">
                <a:pos x="903" y="176"/>
              </a:cxn>
              <a:cxn ang="0">
                <a:pos x="979" y="100"/>
              </a:cxn>
              <a:cxn ang="0">
                <a:pos x="1055" y="176"/>
              </a:cxn>
              <a:cxn ang="0">
                <a:pos x="979" y="252"/>
              </a:cxn>
              <a:cxn ang="0">
                <a:pos x="1347" y="252"/>
              </a:cxn>
              <a:cxn ang="0">
                <a:pos x="1271" y="176"/>
              </a:cxn>
              <a:cxn ang="0">
                <a:pos x="1347" y="100"/>
              </a:cxn>
              <a:cxn ang="0">
                <a:pos x="1423" y="176"/>
              </a:cxn>
              <a:cxn ang="0">
                <a:pos x="1347" y="252"/>
              </a:cxn>
              <a:cxn ang="0">
                <a:pos x="1716" y="252"/>
              </a:cxn>
              <a:cxn ang="0">
                <a:pos x="1640" y="176"/>
              </a:cxn>
              <a:cxn ang="0">
                <a:pos x="1716" y="100"/>
              </a:cxn>
              <a:cxn ang="0">
                <a:pos x="1792" y="176"/>
              </a:cxn>
              <a:cxn ang="0">
                <a:pos x="1716" y="252"/>
              </a:cxn>
            </a:cxnLst>
            <a:rect l="0" t="0" r="r" b="b"/>
            <a:pathLst>
              <a:path w="2324" h="352">
                <a:moveTo>
                  <a:pt x="1716" y="0"/>
                </a:moveTo>
                <a:cubicBezTo>
                  <a:pt x="1636" y="0"/>
                  <a:pt x="1569" y="53"/>
                  <a:pt x="1547" y="126"/>
                </a:cubicBezTo>
                <a:cubicBezTo>
                  <a:pt x="1516" y="126"/>
                  <a:pt x="1516" y="126"/>
                  <a:pt x="1516" y="126"/>
                </a:cubicBezTo>
                <a:cubicBezTo>
                  <a:pt x="1495" y="53"/>
                  <a:pt x="1427" y="0"/>
                  <a:pt x="1347" y="0"/>
                </a:cubicBezTo>
                <a:cubicBezTo>
                  <a:pt x="1268" y="0"/>
                  <a:pt x="1200" y="53"/>
                  <a:pt x="1179" y="126"/>
                </a:cubicBezTo>
                <a:cubicBezTo>
                  <a:pt x="1148" y="126"/>
                  <a:pt x="1148" y="126"/>
                  <a:pt x="1148" y="126"/>
                </a:cubicBezTo>
                <a:cubicBezTo>
                  <a:pt x="1126" y="53"/>
                  <a:pt x="1059" y="0"/>
                  <a:pt x="979" y="0"/>
                </a:cubicBezTo>
                <a:cubicBezTo>
                  <a:pt x="899" y="0"/>
                  <a:pt x="832" y="53"/>
                  <a:pt x="810" y="126"/>
                </a:cubicBezTo>
                <a:cubicBezTo>
                  <a:pt x="779" y="126"/>
                  <a:pt x="779" y="126"/>
                  <a:pt x="779" y="126"/>
                </a:cubicBezTo>
                <a:cubicBezTo>
                  <a:pt x="758" y="53"/>
                  <a:pt x="690" y="0"/>
                  <a:pt x="611" y="0"/>
                </a:cubicBezTo>
                <a:cubicBezTo>
                  <a:pt x="531" y="0"/>
                  <a:pt x="463" y="53"/>
                  <a:pt x="442" y="126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226"/>
                  <a:pt x="0" y="226"/>
                  <a:pt x="0" y="226"/>
                </a:cubicBezTo>
                <a:cubicBezTo>
                  <a:pt x="442" y="226"/>
                  <a:pt x="442" y="226"/>
                  <a:pt x="442" y="226"/>
                </a:cubicBezTo>
                <a:cubicBezTo>
                  <a:pt x="463" y="299"/>
                  <a:pt x="531" y="352"/>
                  <a:pt x="611" y="352"/>
                </a:cubicBezTo>
                <a:cubicBezTo>
                  <a:pt x="690" y="352"/>
                  <a:pt x="758" y="299"/>
                  <a:pt x="779" y="226"/>
                </a:cubicBezTo>
                <a:cubicBezTo>
                  <a:pt x="810" y="226"/>
                  <a:pt x="810" y="226"/>
                  <a:pt x="810" y="226"/>
                </a:cubicBezTo>
                <a:cubicBezTo>
                  <a:pt x="832" y="299"/>
                  <a:pt x="899" y="352"/>
                  <a:pt x="979" y="352"/>
                </a:cubicBezTo>
                <a:cubicBezTo>
                  <a:pt x="1059" y="352"/>
                  <a:pt x="1126" y="299"/>
                  <a:pt x="1148" y="226"/>
                </a:cubicBezTo>
                <a:cubicBezTo>
                  <a:pt x="1179" y="226"/>
                  <a:pt x="1179" y="226"/>
                  <a:pt x="1179" y="226"/>
                </a:cubicBezTo>
                <a:cubicBezTo>
                  <a:pt x="1200" y="299"/>
                  <a:pt x="1268" y="352"/>
                  <a:pt x="1347" y="352"/>
                </a:cubicBezTo>
                <a:cubicBezTo>
                  <a:pt x="1427" y="352"/>
                  <a:pt x="1495" y="299"/>
                  <a:pt x="1516" y="226"/>
                </a:cubicBezTo>
                <a:cubicBezTo>
                  <a:pt x="1547" y="226"/>
                  <a:pt x="1547" y="226"/>
                  <a:pt x="1547" y="226"/>
                </a:cubicBezTo>
                <a:cubicBezTo>
                  <a:pt x="1569" y="299"/>
                  <a:pt x="1636" y="352"/>
                  <a:pt x="1716" y="352"/>
                </a:cubicBezTo>
                <a:cubicBezTo>
                  <a:pt x="1796" y="352"/>
                  <a:pt x="1863" y="299"/>
                  <a:pt x="1885" y="226"/>
                </a:cubicBezTo>
                <a:cubicBezTo>
                  <a:pt x="2324" y="226"/>
                  <a:pt x="2324" y="226"/>
                  <a:pt x="2324" y="226"/>
                </a:cubicBezTo>
                <a:cubicBezTo>
                  <a:pt x="2324" y="126"/>
                  <a:pt x="2324" y="126"/>
                  <a:pt x="2324" y="126"/>
                </a:cubicBezTo>
                <a:cubicBezTo>
                  <a:pt x="1885" y="126"/>
                  <a:pt x="1885" y="126"/>
                  <a:pt x="1885" y="126"/>
                </a:cubicBezTo>
                <a:cubicBezTo>
                  <a:pt x="1863" y="53"/>
                  <a:pt x="1796" y="0"/>
                  <a:pt x="1716" y="0"/>
                </a:cubicBezTo>
                <a:close/>
                <a:moveTo>
                  <a:pt x="611" y="252"/>
                </a:moveTo>
                <a:cubicBezTo>
                  <a:pt x="569" y="252"/>
                  <a:pt x="535" y="218"/>
                  <a:pt x="535" y="176"/>
                </a:cubicBezTo>
                <a:cubicBezTo>
                  <a:pt x="535" y="134"/>
                  <a:pt x="569" y="100"/>
                  <a:pt x="611" y="100"/>
                </a:cubicBezTo>
                <a:cubicBezTo>
                  <a:pt x="653" y="100"/>
                  <a:pt x="687" y="134"/>
                  <a:pt x="687" y="176"/>
                </a:cubicBezTo>
                <a:cubicBezTo>
                  <a:pt x="687" y="218"/>
                  <a:pt x="653" y="252"/>
                  <a:pt x="611" y="252"/>
                </a:cubicBezTo>
                <a:close/>
                <a:moveTo>
                  <a:pt x="979" y="252"/>
                </a:moveTo>
                <a:cubicBezTo>
                  <a:pt x="937" y="252"/>
                  <a:pt x="903" y="218"/>
                  <a:pt x="903" y="176"/>
                </a:cubicBezTo>
                <a:cubicBezTo>
                  <a:pt x="903" y="134"/>
                  <a:pt x="937" y="100"/>
                  <a:pt x="979" y="100"/>
                </a:cubicBezTo>
                <a:cubicBezTo>
                  <a:pt x="1021" y="100"/>
                  <a:pt x="1055" y="134"/>
                  <a:pt x="1055" y="176"/>
                </a:cubicBezTo>
                <a:cubicBezTo>
                  <a:pt x="1055" y="218"/>
                  <a:pt x="1021" y="252"/>
                  <a:pt x="979" y="252"/>
                </a:cubicBezTo>
                <a:close/>
                <a:moveTo>
                  <a:pt x="1347" y="252"/>
                </a:moveTo>
                <a:cubicBezTo>
                  <a:pt x="1305" y="252"/>
                  <a:pt x="1271" y="218"/>
                  <a:pt x="1271" y="176"/>
                </a:cubicBezTo>
                <a:cubicBezTo>
                  <a:pt x="1271" y="134"/>
                  <a:pt x="1305" y="100"/>
                  <a:pt x="1347" y="100"/>
                </a:cubicBezTo>
                <a:cubicBezTo>
                  <a:pt x="1389" y="100"/>
                  <a:pt x="1423" y="134"/>
                  <a:pt x="1423" y="176"/>
                </a:cubicBezTo>
                <a:cubicBezTo>
                  <a:pt x="1423" y="218"/>
                  <a:pt x="1389" y="252"/>
                  <a:pt x="1347" y="252"/>
                </a:cubicBezTo>
                <a:close/>
                <a:moveTo>
                  <a:pt x="1716" y="252"/>
                </a:moveTo>
                <a:cubicBezTo>
                  <a:pt x="1674" y="252"/>
                  <a:pt x="1640" y="218"/>
                  <a:pt x="1640" y="176"/>
                </a:cubicBezTo>
                <a:cubicBezTo>
                  <a:pt x="1640" y="134"/>
                  <a:pt x="1674" y="100"/>
                  <a:pt x="1716" y="100"/>
                </a:cubicBezTo>
                <a:cubicBezTo>
                  <a:pt x="1758" y="100"/>
                  <a:pt x="1792" y="134"/>
                  <a:pt x="1792" y="176"/>
                </a:cubicBezTo>
                <a:cubicBezTo>
                  <a:pt x="1792" y="218"/>
                  <a:pt x="1758" y="252"/>
                  <a:pt x="1716" y="252"/>
                </a:cubicBezTo>
                <a:close/>
              </a:path>
            </a:pathLst>
          </a:custGeom>
          <a:solidFill>
            <a:schemeClr val="bg1">
              <a:lumMod val="85000"/>
              <a:alpha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Arial" charset="0"/>
              <a:cs typeface="+mn-cs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1500134" y="4214818"/>
            <a:ext cx="1979612" cy="1577284"/>
            <a:chOff x="1285852" y="4143380"/>
            <a:chExt cx="1979612" cy="1577284"/>
          </a:xfrm>
        </p:grpSpPr>
        <p:grpSp>
          <p:nvGrpSpPr>
            <p:cNvPr id="12" name="Group 6"/>
            <p:cNvGrpSpPr>
              <a:grpSpLocks/>
            </p:cNvGrpSpPr>
            <p:nvPr/>
          </p:nvGrpSpPr>
          <p:grpSpPr bwMode="auto">
            <a:xfrm>
              <a:off x="1285852" y="4143380"/>
              <a:ext cx="1979612" cy="714379"/>
              <a:chOff x="533400" y="3581400"/>
              <a:chExt cx="1980001" cy="1833265"/>
            </a:xfrm>
          </p:grpSpPr>
          <p:sp>
            <p:nvSpPr>
              <p:cNvPr id="13" name="TextBox 7"/>
              <p:cNvSpPr txBox="1">
                <a:spLocks noChangeArrowheads="1"/>
              </p:cNvSpPr>
              <p:nvPr/>
            </p:nvSpPr>
            <p:spPr bwMode="auto">
              <a:xfrm>
                <a:off x="533400" y="5045333"/>
                <a:ext cx="1980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b">
                <a:spAutoFit/>
              </a:bodyPr>
              <a:lstStyle/>
              <a:p>
                <a:pPr algn="ctr" eaLnBrk="1" hangingPunct="1"/>
                <a:endParaRPr lang="en-US" sz="2400" dirty="0">
                  <a:solidFill>
                    <a:srgbClr val="525252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14" name="Straight Connector 8"/>
              <p:cNvCxnSpPr/>
              <p:nvPr/>
            </p:nvCxnSpPr>
            <p:spPr bwMode="auto">
              <a:xfrm>
                <a:off x="1522606" y="3581400"/>
                <a:ext cx="0" cy="1371377"/>
              </a:xfrm>
              <a:prstGeom prst="line">
                <a:avLst/>
              </a:prstGeom>
              <a:solidFill>
                <a:srgbClr val="4F81BD"/>
              </a:solidFill>
              <a:ln w="19050" cap="flat" cmpd="sng" algn="ctr">
                <a:solidFill>
                  <a:srgbClr val="9B9B9B"/>
                </a:solidFill>
                <a:prstDash val="solid"/>
                <a:round/>
                <a:headEnd type="oval" w="med" len="med"/>
                <a:tailEnd type="none"/>
              </a:ln>
              <a:effectLst>
                <a:outerShdw blurRad="12700" dist="12700" dir="5400000" algn="t" rotWithShape="0">
                  <a:sysClr val="windowText" lastClr="000000">
                    <a:alpha val="50000"/>
                  </a:sysClr>
                </a:outerShdw>
              </a:effectLst>
            </p:spPr>
          </p:cxnSp>
        </p:grpSp>
        <p:sp>
          <p:nvSpPr>
            <p:cNvPr id="33" name="Прямоугольник 32"/>
            <p:cNvSpPr/>
            <p:nvPr/>
          </p:nvSpPr>
          <p:spPr>
            <a:xfrm>
              <a:off x="1714480" y="4643446"/>
              <a:ext cx="114300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r>
                <a:rPr lang="ru-RU" sz="3200" b="1" kern="0" spc="-10" dirty="0" smtClean="0">
                  <a:solidFill>
                    <a:schemeClr val="bg1">
                      <a:lumMod val="75000"/>
                    </a:schemeClr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2010</a:t>
              </a:r>
              <a:endParaRPr kumimoji="0" lang="ru-RU" sz="3200" b="1" i="0" u="none" strike="noStrike" kern="0" cap="none" spc="-10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endParaRPr lang="ru-RU" sz="32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857456" y="4214818"/>
            <a:ext cx="1979612" cy="1577284"/>
            <a:chOff x="1285852" y="4143380"/>
            <a:chExt cx="1979612" cy="1577284"/>
          </a:xfrm>
        </p:grpSpPr>
        <p:grpSp>
          <p:nvGrpSpPr>
            <p:cNvPr id="36" name="Group 6"/>
            <p:cNvGrpSpPr>
              <a:grpSpLocks/>
            </p:cNvGrpSpPr>
            <p:nvPr/>
          </p:nvGrpSpPr>
          <p:grpSpPr bwMode="auto">
            <a:xfrm>
              <a:off x="1285852" y="4143382"/>
              <a:ext cx="1979612" cy="714380"/>
              <a:chOff x="533400" y="3581400"/>
              <a:chExt cx="1980001" cy="1833265"/>
            </a:xfrm>
          </p:grpSpPr>
          <p:sp>
            <p:nvSpPr>
              <p:cNvPr id="38" name="TextBox 7"/>
              <p:cNvSpPr txBox="1">
                <a:spLocks noChangeArrowheads="1"/>
              </p:cNvSpPr>
              <p:nvPr/>
            </p:nvSpPr>
            <p:spPr bwMode="auto">
              <a:xfrm>
                <a:off x="533400" y="5045333"/>
                <a:ext cx="1980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b">
                <a:spAutoFit/>
              </a:bodyPr>
              <a:lstStyle/>
              <a:p>
                <a:pPr algn="ctr" eaLnBrk="1" hangingPunct="1"/>
                <a:endParaRPr lang="en-US" sz="2400" dirty="0">
                  <a:solidFill>
                    <a:srgbClr val="525252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39" name="Straight Connector 8"/>
              <p:cNvCxnSpPr/>
              <p:nvPr/>
            </p:nvCxnSpPr>
            <p:spPr bwMode="auto">
              <a:xfrm>
                <a:off x="1522606" y="3581400"/>
                <a:ext cx="0" cy="1371377"/>
              </a:xfrm>
              <a:prstGeom prst="line">
                <a:avLst/>
              </a:prstGeom>
              <a:solidFill>
                <a:srgbClr val="4F81BD"/>
              </a:solidFill>
              <a:ln w="19050" cap="flat" cmpd="sng" algn="ctr">
                <a:solidFill>
                  <a:srgbClr val="9B9B9B"/>
                </a:solidFill>
                <a:prstDash val="solid"/>
                <a:round/>
                <a:headEnd type="oval" w="med" len="med"/>
                <a:tailEnd type="none"/>
              </a:ln>
              <a:effectLst>
                <a:outerShdw blurRad="12700" dist="12700" dir="5400000" algn="t" rotWithShape="0">
                  <a:sysClr val="windowText" lastClr="000000">
                    <a:alpha val="50000"/>
                  </a:sysClr>
                </a:outerShdw>
              </a:effectLst>
            </p:spPr>
          </p:cxnSp>
        </p:grpSp>
        <p:sp>
          <p:nvSpPr>
            <p:cNvPr id="37" name="Прямоугольник 36"/>
            <p:cNvSpPr/>
            <p:nvPr/>
          </p:nvSpPr>
          <p:spPr>
            <a:xfrm>
              <a:off x="1714480" y="4643446"/>
              <a:ext cx="114300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r>
                <a:rPr lang="ru-RU" sz="3200" b="1" kern="0" spc="-10" dirty="0" smtClean="0">
                  <a:solidFill>
                    <a:schemeClr val="bg1">
                      <a:lumMod val="75000"/>
                    </a:schemeClr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2011</a:t>
              </a:r>
              <a:endParaRPr kumimoji="0" lang="ru-RU" sz="3200" b="1" i="0" u="none" strike="noStrike" kern="0" cap="none" spc="-10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endParaRPr lang="ru-RU" sz="32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4357654" y="4214818"/>
            <a:ext cx="1979612" cy="1577284"/>
            <a:chOff x="1285852" y="4143380"/>
            <a:chExt cx="1979612" cy="1577284"/>
          </a:xfrm>
        </p:grpSpPr>
        <p:grpSp>
          <p:nvGrpSpPr>
            <p:cNvPr id="41" name="Group 6"/>
            <p:cNvGrpSpPr>
              <a:grpSpLocks/>
            </p:cNvGrpSpPr>
            <p:nvPr/>
          </p:nvGrpSpPr>
          <p:grpSpPr bwMode="auto">
            <a:xfrm>
              <a:off x="1285852" y="4143382"/>
              <a:ext cx="1979612" cy="714380"/>
              <a:chOff x="533400" y="3581400"/>
              <a:chExt cx="1980001" cy="1833265"/>
            </a:xfrm>
          </p:grpSpPr>
          <p:sp>
            <p:nvSpPr>
              <p:cNvPr id="43" name="TextBox 7"/>
              <p:cNvSpPr txBox="1">
                <a:spLocks noChangeArrowheads="1"/>
              </p:cNvSpPr>
              <p:nvPr/>
            </p:nvSpPr>
            <p:spPr bwMode="auto">
              <a:xfrm>
                <a:off x="533400" y="5045333"/>
                <a:ext cx="1980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b">
                <a:spAutoFit/>
              </a:bodyPr>
              <a:lstStyle/>
              <a:p>
                <a:pPr algn="ctr" eaLnBrk="1" hangingPunct="1"/>
                <a:endParaRPr lang="en-US" sz="2400" dirty="0">
                  <a:solidFill>
                    <a:srgbClr val="525252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44" name="Straight Connector 8"/>
              <p:cNvCxnSpPr/>
              <p:nvPr/>
            </p:nvCxnSpPr>
            <p:spPr bwMode="auto">
              <a:xfrm>
                <a:off x="1522606" y="3581400"/>
                <a:ext cx="0" cy="1371377"/>
              </a:xfrm>
              <a:prstGeom prst="line">
                <a:avLst/>
              </a:prstGeom>
              <a:solidFill>
                <a:srgbClr val="4F81BD"/>
              </a:solidFill>
              <a:ln w="19050" cap="flat" cmpd="sng" algn="ctr">
                <a:solidFill>
                  <a:srgbClr val="9B9B9B"/>
                </a:solidFill>
                <a:prstDash val="solid"/>
                <a:round/>
                <a:headEnd type="oval" w="med" len="med"/>
                <a:tailEnd type="none"/>
              </a:ln>
              <a:effectLst>
                <a:outerShdw blurRad="12700" dist="12700" dir="5400000" algn="t" rotWithShape="0">
                  <a:sysClr val="windowText" lastClr="000000">
                    <a:alpha val="50000"/>
                  </a:sysClr>
                </a:outerShdw>
              </a:effectLst>
            </p:spPr>
          </p:cxnSp>
        </p:grpSp>
        <p:sp>
          <p:nvSpPr>
            <p:cNvPr id="42" name="Прямоугольник 41"/>
            <p:cNvSpPr/>
            <p:nvPr/>
          </p:nvSpPr>
          <p:spPr>
            <a:xfrm>
              <a:off x="1714480" y="4643446"/>
              <a:ext cx="114300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r>
                <a:rPr lang="ru-RU" sz="3200" b="1" kern="0" spc="-10" dirty="0" smtClean="0">
                  <a:solidFill>
                    <a:schemeClr val="bg1">
                      <a:lumMod val="75000"/>
                    </a:schemeClr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2012</a:t>
              </a:r>
              <a:endParaRPr kumimoji="0" lang="ru-RU" sz="3200" b="1" i="0" u="none" strike="noStrike" kern="0" cap="none" spc="-10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endParaRPr lang="ru-RU" sz="32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643538" y="4214818"/>
            <a:ext cx="1979612" cy="1577284"/>
            <a:chOff x="1285852" y="4143380"/>
            <a:chExt cx="1979612" cy="1577284"/>
          </a:xfrm>
        </p:grpSpPr>
        <p:grpSp>
          <p:nvGrpSpPr>
            <p:cNvPr id="46" name="Group 6"/>
            <p:cNvGrpSpPr>
              <a:grpSpLocks/>
            </p:cNvGrpSpPr>
            <p:nvPr/>
          </p:nvGrpSpPr>
          <p:grpSpPr bwMode="auto">
            <a:xfrm>
              <a:off x="1285852" y="4143382"/>
              <a:ext cx="1979612" cy="714380"/>
              <a:chOff x="533400" y="3581400"/>
              <a:chExt cx="1980001" cy="1833265"/>
            </a:xfrm>
          </p:grpSpPr>
          <p:sp>
            <p:nvSpPr>
              <p:cNvPr id="48" name="TextBox 7"/>
              <p:cNvSpPr txBox="1">
                <a:spLocks noChangeArrowheads="1"/>
              </p:cNvSpPr>
              <p:nvPr/>
            </p:nvSpPr>
            <p:spPr bwMode="auto">
              <a:xfrm>
                <a:off x="533400" y="5045333"/>
                <a:ext cx="1980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b">
                <a:spAutoFit/>
              </a:bodyPr>
              <a:lstStyle/>
              <a:p>
                <a:pPr algn="ctr" eaLnBrk="1" hangingPunct="1"/>
                <a:endParaRPr lang="en-US" sz="2400" dirty="0">
                  <a:solidFill>
                    <a:srgbClr val="525252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49" name="Straight Connector 8"/>
              <p:cNvCxnSpPr/>
              <p:nvPr/>
            </p:nvCxnSpPr>
            <p:spPr bwMode="auto">
              <a:xfrm>
                <a:off x="1522606" y="3581400"/>
                <a:ext cx="0" cy="1371377"/>
              </a:xfrm>
              <a:prstGeom prst="line">
                <a:avLst/>
              </a:prstGeom>
              <a:solidFill>
                <a:srgbClr val="4F81BD"/>
              </a:solidFill>
              <a:ln w="19050" cap="flat" cmpd="sng" algn="ctr">
                <a:solidFill>
                  <a:srgbClr val="9B9B9B"/>
                </a:solidFill>
                <a:prstDash val="solid"/>
                <a:round/>
                <a:headEnd type="oval" w="med" len="med"/>
                <a:tailEnd type="none"/>
              </a:ln>
              <a:effectLst>
                <a:outerShdw blurRad="12700" dist="12700" dir="5400000" algn="t" rotWithShape="0">
                  <a:sysClr val="windowText" lastClr="000000">
                    <a:alpha val="50000"/>
                  </a:sysClr>
                </a:outerShdw>
              </a:effectLst>
            </p:spPr>
          </p:cxnSp>
        </p:grpSp>
        <p:sp>
          <p:nvSpPr>
            <p:cNvPr id="47" name="Прямоугольник 46"/>
            <p:cNvSpPr/>
            <p:nvPr/>
          </p:nvSpPr>
          <p:spPr>
            <a:xfrm>
              <a:off x="1714480" y="4643446"/>
              <a:ext cx="114300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r>
                <a:rPr lang="ru-RU" sz="3200" b="1" kern="0" spc="-10" dirty="0" smtClean="0">
                  <a:solidFill>
                    <a:schemeClr val="bg1">
                      <a:lumMod val="75000"/>
                    </a:schemeClr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2015</a:t>
              </a:r>
              <a:endParaRPr kumimoji="0" lang="ru-RU" sz="3200" b="1" i="0" u="none" strike="noStrike" kern="0" cap="none" spc="-10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581025" algn="l"/>
                  <a:tab pos="1163638" algn="l"/>
                  <a:tab pos="1744663" algn="l"/>
                  <a:tab pos="2327275" algn="l"/>
                  <a:tab pos="2908300" algn="l"/>
                  <a:tab pos="3489325" algn="l"/>
                  <a:tab pos="4071938" algn="l"/>
                  <a:tab pos="4652963" algn="l"/>
                  <a:tab pos="5235575" algn="l"/>
                  <a:tab pos="5816600" algn="l"/>
                  <a:tab pos="6397625" algn="l"/>
                  <a:tab pos="6980238" algn="l"/>
                  <a:tab pos="7561263" algn="l"/>
                  <a:tab pos="8143875" algn="l"/>
                  <a:tab pos="8724900" algn="l"/>
                  <a:tab pos="9305925" algn="l"/>
                </a:tabLst>
              </a:pPr>
              <a:endParaRPr lang="ru-RU" sz="32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928630" y="3714752"/>
            <a:ext cx="2071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Исследование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2714580" y="3714752"/>
            <a:ext cx="2071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Компаньон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Инвест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000464" y="3714752"/>
            <a:ext cx="2071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err="1" smtClean="0"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Мурабаха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572100" y="3286124"/>
            <a:ext cx="20717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err="1" smtClean="0"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Мурабаха</a:t>
            </a:r>
            <a:endParaRPr lang="ru-RU" dirty="0" smtClean="0"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Мудараба</a:t>
            </a:r>
            <a:endParaRPr lang="ru-RU" dirty="0"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Кард Хасан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Салам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8932" b="56109"/>
          <a:stretch>
            <a:fillRect/>
          </a:stretch>
        </p:blipFill>
        <p:spPr bwMode="auto">
          <a:xfrm flipH="1">
            <a:off x="0" y="642918"/>
            <a:ext cx="2130820" cy="2571792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42976" y="1643050"/>
            <a:ext cx="70723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 ноябре 2013 года Компаньон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Инвест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участвовал в международном конкурсе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Islamic Microfinance Challenge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 2013»,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организованном международными организациями: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ИБР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CGAP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Triple Jump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Al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-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Baraka Foundation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 вошел в тройку финалистов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571868" y="357166"/>
            <a:ext cx="46434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Достижения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7" name="Picture 3" descr="C:\Users\Kirill Tsyganov\Desktop\albarakaturk_nlogo.jpg"/>
          <p:cNvPicPr>
            <a:picLocks noChangeAspect="1" noChangeArrowheads="1"/>
          </p:cNvPicPr>
          <p:nvPr/>
        </p:nvPicPr>
        <p:blipFill>
          <a:blip r:embed="rId3" cstate="print"/>
          <a:srcRect l="6562" t="14286" r="5950" b="9524"/>
          <a:stretch>
            <a:fillRect/>
          </a:stretch>
        </p:blipFill>
        <p:spPr bwMode="auto">
          <a:xfrm>
            <a:off x="6012160" y="4653136"/>
            <a:ext cx="2880320" cy="1152128"/>
          </a:xfrm>
          <a:prstGeom prst="rect">
            <a:avLst/>
          </a:prstGeom>
          <a:noFill/>
        </p:spPr>
      </p:pic>
      <p:pic>
        <p:nvPicPr>
          <p:cNvPr id="1028" name="Picture 4" descr="C:\Users\Kirill Tsyganov\Desktop\0bac8d6271cbed1b51de5e1a663d6ab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77072"/>
            <a:ext cx="2262858" cy="2420888"/>
          </a:xfrm>
          <a:prstGeom prst="rect">
            <a:avLst/>
          </a:prstGeom>
          <a:noFill/>
        </p:spPr>
      </p:pic>
      <p:pic>
        <p:nvPicPr>
          <p:cNvPr id="1029" name="Picture 5" descr="C:\Users\Kirill Tsyganov\Desktop\53037fb49a7dcc4646b8862a3fe4c4573c6807b8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4365104"/>
            <a:ext cx="2729579" cy="1008112"/>
          </a:xfrm>
          <a:prstGeom prst="rect">
            <a:avLst/>
          </a:prstGeom>
          <a:noFill/>
        </p:spPr>
      </p:pic>
      <p:pic>
        <p:nvPicPr>
          <p:cNvPr id="1030" name="Picture 6" descr="C:\Users\Kirill Tsyganov\Desktop\Triple jump_6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5517232"/>
            <a:ext cx="3086055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000496" y="1571612"/>
            <a:ext cx="92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ВЫЗОВ</a:t>
            </a:r>
            <a:endParaRPr lang="ru-RU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6801" b="56109"/>
          <a:stretch>
            <a:fillRect/>
          </a:stretch>
        </p:blipFill>
        <p:spPr bwMode="auto">
          <a:xfrm flipH="1">
            <a:off x="0" y="1571612"/>
            <a:ext cx="3571900" cy="407194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71802" y="2428868"/>
            <a:ext cx="60721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8000" kern="0" spc="-1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Предложения</a:t>
            </a:r>
            <a:endParaRPr kumimoji="0" lang="ru-RU" sz="8000" i="0" u="none" strike="noStrike" kern="0" cap="none" spc="-1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8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3214686"/>
            <a:ext cx="6000760" cy="1949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ts val="8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5400" kern="0" spc="-1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Компаньон </a:t>
            </a:r>
            <a:r>
              <a:rPr lang="ru-RU" sz="5400" kern="0" spc="-1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Инвест</a:t>
            </a:r>
            <a:endParaRPr kumimoji="0" lang="ru-RU" sz="5400" i="0" u="none" strike="noStrike" kern="0" cap="none" spc="-1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5400" b="1" dirty="0" smtClean="0">
              <a:solidFill>
                <a:srgbClr val="C00000"/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57356" y="1357298"/>
            <a:ext cx="57150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Облегчить процедуру по открытию исламских окон в коммерческих банках Кыргызстана, но в соответствии со стандартами Шариата ОБУАИФИ, суннитского направления и основанные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Ханафитском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мазхабе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57356" y="4357694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азработать программу по финансовой грамотности по исламскому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микрофинансированию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для населения страны.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7356" y="214290"/>
            <a:ext cx="6286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rgbClr val="C00000"/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Пересмотреть нормы по размеру уставного капитала для создании исламского МФК, с возможностью привлекать депозиты в сторону уменьшения от 50 до 60 млн.сомов.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57356" y="3000372"/>
            <a:ext cx="62865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братиться от всех исламских МФО с просьбой об открытии исламского окна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Фронтиерс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", так как это единственная компания в Кыргызстане, которая смогла бы в первое время обеспечивать свободными оптовыми средствами.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5643578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Улучшить привлекательность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Ижара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(исламский лизинговый продукт)</a:t>
            </a:r>
          </a:p>
        </p:txBody>
      </p:sp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500042"/>
            <a:ext cx="1142976" cy="965829"/>
          </a:xfrm>
          <a:prstGeom prst="rect">
            <a:avLst/>
          </a:prstGeom>
          <a:noFill/>
        </p:spPr>
      </p:pic>
      <p:pic>
        <p:nvPicPr>
          <p:cNvPr id="1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714488"/>
            <a:ext cx="1142976" cy="965829"/>
          </a:xfrm>
          <a:prstGeom prst="rect">
            <a:avLst/>
          </a:prstGeom>
          <a:noFill/>
        </p:spPr>
      </p:pic>
      <p:pic>
        <p:nvPicPr>
          <p:cNvPr id="1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3000372"/>
            <a:ext cx="1142976" cy="965829"/>
          </a:xfrm>
          <a:prstGeom prst="rect">
            <a:avLst/>
          </a:prstGeom>
          <a:noFill/>
        </p:spPr>
      </p:pic>
      <p:pic>
        <p:nvPicPr>
          <p:cNvPr id="15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357694"/>
            <a:ext cx="1142976" cy="965829"/>
          </a:xfrm>
          <a:prstGeom prst="rect">
            <a:avLst/>
          </a:prstGeom>
          <a:noFill/>
        </p:spPr>
      </p:pic>
      <p:pic>
        <p:nvPicPr>
          <p:cNvPr id="1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57356" y="1357298"/>
            <a:ext cx="57150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rgbClr val="C00000"/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Облегчить процедуру по открытию исламских окон в коммерческих банках Кыргызстана, но в соответствии со стандартами Шариата ОБУАИФИ, суннитского направления и основанные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Ханафитском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мазхабе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57356" y="4357694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азработать программу по финансовой грамотности по исламскому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микрофинансированию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для населения страны.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7356" y="214290"/>
            <a:ext cx="6286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Пересмотреть нормы по размеру уставного капитала для создании исламского МФК, с возможностью привлекать депозиты в сторону уменьшения от 50 до 60 млн.сомов.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57356" y="3000372"/>
            <a:ext cx="62865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братиться от всех исламских МФО с просьбой об открытии исламского окна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Фронтиерс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", так как это единственная компания в Кыргызстане, которая смогла бы в первое время обеспечивать свободными оптовыми средствами.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5643578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Улучшить привлекательность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Ижара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(исламский лизинговый продукт)</a:t>
            </a:r>
          </a:p>
        </p:txBody>
      </p:sp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00042"/>
            <a:ext cx="1142976" cy="965829"/>
          </a:xfrm>
          <a:prstGeom prst="rect">
            <a:avLst/>
          </a:prstGeom>
          <a:noFill/>
        </p:spPr>
      </p:pic>
      <p:pic>
        <p:nvPicPr>
          <p:cNvPr id="1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1714488"/>
            <a:ext cx="1142976" cy="965829"/>
          </a:xfrm>
          <a:prstGeom prst="rect">
            <a:avLst/>
          </a:prstGeom>
          <a:noFill/>
        </p:spPr>
      </p:pic>
      <p:pic>
        <p:nvPicPr>
          <p:cNvPr id="1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3000372"/>
            <a:ext cx="1142976" cy="965829"/>
          </a:xfrm>
          <a:prstGeom prst="rect">
            <a:avLst/>
          </a:prstGeom>
          <a:noFill/>
        </p:spPr>
      </p:pic>
      <p:pic>
        <p:nvPicPr>
          <p:cNvPr id="15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357694"/>
            <a:ext cx="1142976" cy="965829"/>
          </a:xfrm>
          <a:prstGeom prst="rect">
            <a:avLst/>
          </a:prstGeom>
          <a:noFill/>
        </p:spPr>
      </p:pic>
      <p:pic>
        <p:nvPicPr>
          <p:cNvPr id="1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57356" y="1357298"/>
            <a:ext cx="57150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Облегчить процедуру по открытию исламских окон в коммерческих банках Кыргызстана, но в соответствии со стандартами Шариата ОБУАИФИ, суннитского направления и основанные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Ханафитском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мазхабе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57356" y="4357694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азработать программу по финансовой грамотности по исламскому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микрофинансированию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для населения страны.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7356" y="214290"/>
            <a:ext cx="6286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Пересмотреть нормы по размеру уставного капитала для создании исламского МФК, с возможностью привлекать депозиты в сторону уменьшения от 50 до 60 млн.сомов.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57356" y="3000372"/>
            <a:ext cx="62865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братиться от всех исламских МФО с просьбой об открытии исламского окна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Фронтиерс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", так как это единственная компания в Кыргызстане, которая смогла бы в первое время обеспечивать свободными оптовыми средствами.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5643578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Улучшить привлекательность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Ижара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(исламский лизинговый продукт)</a:t>
            </a:r>
          </a:p>
        </p:txBody>
      </p:sp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00042"/>
            <a:ext cx="1142976" cy="965829"/>
          </a:xfrm>
          <a:prstGeom prst="rect">
            <a:avLst/>
          </a:prstGeom>
          <a:noFill/>
        </p:spPr>
      </p:pic>
      <p:pic>
        <p:nvPicPr>
          <p:cNvPr id="1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714488"/>
            <a:ext cx="1142976" cy="965829"/>
          </a:xfrm>
          <a:prstGeom prst="rect">
            <a:avLst/>
          </a:prstGeom>
          <a:noFill/>
        </p:spPr>
      </p:pic>
      <p:pic>
        <p:nvPicPr>
          <p:cNvPr id="1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3000372"/>
            <a:ext cx="1142976" cy="965829"/>
          </a:xfrm>
          <a:prstGeom prst="rect">
            <a:avLst/>
          </a:prstGeom>
          <a:noFill/>
        </p:spPr>
      </p:pic>
      <p:pic>
        <p:nvPicPr>
          <p:cNvPr id="15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357694"/>
            <a:ext cx="1142976" cy="965829"/>
          </a:xfrm>
          <a:prstGeom prst="rect">
            <a:avLst/>
          </a:prstGeom>
          <a:noFill/>
        </p:spPr>
      </p:pic>
      <p:pic>
        <p:nvPicPr>
          <p:cNvPr id="1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57356" y="1357298"/>
            <a:ext cx="57150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Облегчить процедуру по открытию исламских окон в коммерческих банках Кыргызстана, но в соответствии со стандартами Шариата ОБУАИФИ, суннитского направления и основанные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Ханафитском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мазхабе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57356" y="4357694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rgbClr val="C00000"/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азработать программу по финансовой грамотности по исламскому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микрофинансированию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для населения страны.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7356" y="214290"/>
            <a:ext cx="6286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Пересмотреть нормы по размеру уставного капитала для создании исламского МФК, с возможностью привлекать депозиты в сторону уменьшения от 50 до 60 млн.сомов.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57356" y="3000372"/>
            <a:ext cx="62865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братиться от всех исламских МФО с просьбой об открытии исламского окна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Фронтиерс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", так как это единственная компания в Кыргызстане, которая смогла бы в первое время обеспечивать свободными оптовыми средствами.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5643578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Улучшить привлекательность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Ижара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(исламский лизинговый продукт)</a:t>
            </a:r>
          </a:p>
        </p:txBody>
      </p:sp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00042"/>
            <a:ext cx="1142976" cy="965829"/>
          </a:xfrm>
          <a:prstGeom prst="rect">
            <a:avLst/>
          </a:prstGeom>
          <a:noFill/>
        </p:spPr>
      </p:pic>
      <p:pic>
        <p:nvPicPr>
          <p:cNvPr id="1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714488"/>
            <a:ext cx="1142976" cy="965829"/>
          </a:xfrm>
          <a:prstGeom prst="rect">
            <a:avLst/>
          </a:prstGeom>
          <a:noFill/>
        </p:spPr>
      </p:pic>
      <p:pic>
        <p:nvPicPr>
          <p:cNvPr id="1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3000372"/>
            <a:ext cx="1142976" cy="965829"/>
          </a:xfrm>
          <a:prstGeom prst="rect">
            <a:avLst/>
          </a:prstGeom>
          <a:noFill/>
        </p:spPr>
      </p:pic>
      <p:pic>
        <p:nvPicPr>
          <p:cNvPr id="15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4357694"/>
            <a:ext cx="1142976" cy="965829"/>
          </a:xfrm>
          <a:prstGeom prst="rect">
            <a:avLst/>
          </a:prstGeom>
          <a:noFill/>
        </p:spPr>
      </p:pic>
      <p:pic>
        <p:nvPicPr>
          <p:cNvPr id="1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57356" y="1357298"/>
            <a:ext cx="57150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Облегчить процедуру по открытию исламских окон в коммерческих банках Кыргызстана, но в соответствии со стандартами Шариата ОБУАИФИ, суннитского направления и основанные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Ханафитском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мазхабе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57356" y="4357694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азработать программу по финансовой грамотности по исламскому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микрофинансированию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для населения страны.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7356" y="214290"/>
            <a:ext cx="6286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Пересмотреть нормы по размеру уставного капитала для создании исламского МФК, с возможностью привлекать депозиты в сторону уменьшения от 50 до 60 млн.сомов.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57356" y="3000372"/>
            <a:ext cx="62865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братиться от всех исламских МФО с просьбой об открытии исламского окна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Фронтиерс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", так как это единственная компания в Кыргызстане, которая смогла бы в первое время обеспечивать свободными оптовыми средствами.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5643578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Улучшить привлекательность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Ижара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(исламский лизинговый продукт)</a:t>
            </a:r>
          </a:p>
        </p:txBody>
      </p:sp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00042"/>
            <a:ext cx="1142976" cy="965829"/>
          </a:xfrm>
          <a:prstGeom prst="rect">
            <a:avLst/>
          </a:prstGeom>
          <a:noFill/>
        </p:spPr>
      </p:pic>
      <p:pic>
        <p:nvPicPr>
          <p:cNvPr id="1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714488"/>
            <a:ext cx="1142976" cy="965829"/>
          </a:xfrm>
          <a:prstGeom prst="rect">
            <a:avLst/>
          </a:prstGeom>
          <a:noFill/>
        </p:spPr>
      </p:pic>
      <p:pic>
        <p:nvPicPr>
          <p:cNvPr id="1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3000372"/>
            <a:ext cx="1142976" cy="965829"/>
          </a:xfrm>
          <a:prstGeom prst="rect">
            <a:avLst/>
          </a:prstGeom>
          <a:noFill/>
        </p:spPr>
      </p:pic>
      <p:pic>
        <p:nvPicPr>
          <p:cNvPr id="15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357694"/>
            <a:ext cx="1142976" cy="965829"/>
          </a:xfrm>
          <a:prstGeom prst="rect">
            <a:avLst/>
          </a:prstGeom>
          <a:noFill/>
        </p:spPr>
      </p:pic>
      <p:pic>
        <p:nvPicPr>
          <p:cNvPr id="1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43042" y="642918"/>
            <a:ext cx="67866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600" dirty="0">
                <a:solidFill>
                  <a:srgbClr val="C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асширить функции отдела развития исламских продуктов НБКР и рассмотреть возможность преобразования данного отдела в Исламское окно при НБКР, со следующими задачами: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надзора;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методологии и лицензирования;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развития операций на корреспондентских счетах, соответствующие исламским принципам и нормам;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организации кредитных аукционов по исламским принципам, с целью обеспечения свободными ликвидными средствами исламских МФО/КС и исламских коммерческих банков.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организации покупки и продажи исламских государственных ценных бумаг.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</p:txBody>
      </p:sp>
      <p:pic>
        <p:nvPicPr>
          <p:cNvPr id="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357166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43042" y="642918"/>
            <a:ext cx="67866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600" dirty="0">
                <a:solidFill>
                  <a:schemeClr val="bg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асширить функции отдела развития исламских продуктов НБКР и рассмотреть возможность преобразования данного отдела в Исламское окно при НБКР, со следующими задачами: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функции надзора;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методологии и лицензирования;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развития операций на корреспондентских счетах, соответствующие исламским принципам и нормам;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организации кредитных аукционов по исламским принципам, с целью обеспечения свободными ликвидными средствами исламских МФО/КС и исламских коммерческих банков.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организации покупки и продажи исламских государственных ценных бумаг.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</p:txBody>
      </p:sp>
      <p:pic>
        <p:nvPicPr>
          <p:cNvPr id="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357166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 l="14781" r="48932" b="56109"/>
          <a:stretch>
            <a:fillRect/>
          </a:stretch>
        </p:blipFill>
        <p:spPr bwMode="auto">
          <a:xfrm flipH="1">
            <a:off x="0" y="1000108"/>
            <a:ext cx="4247351" cy="5126338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000496" y="2643182"/>
            <a:ext cx="414340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"Компаньон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Инвест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Ак-Каржы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Ак-Нур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Капитал"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"Береке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Финанс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ОсОО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МКК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Исламик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КС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Элькассо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2000" dirty="0"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285728"/>
            <a:ext cx="46434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b="1" dirty="0" smtClean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Рынок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1500174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На текущий момент в Кыргызстане функционируют следующие МФО, работающие по исламским принципам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микрофинансирования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43042" y="642918"/>
            <a:ext cx="67866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600" dirty="0">
                <a:solidFill>
                  <a:schemeClr val="bg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асширить функции отдела развития исламских продуктов НБКР и рассмотреть возможность преобразования данного отдела в Исламское окно при НБКР, со следующими задачами: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надзора;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методологии и лицензирования;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развития операций на корреспондентских счетах, соответствующие исламским принципам и нормам;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организации кредитных аукционов по исламским принципам, с целью обеспечения свободными ликвидными средствами исламских МФО/КС и исламских коммерческих банков.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* функции "Исламского окна" при НБКР для организации покупки и продажи исламских государственных ценных бумаг.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</p:txBody>
      </p:sp>
      <p:pic>
        <p:nvPicPr>
          <p:cNvPr id="6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357166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000496" y="1571612"/>
            <a:ext cx="92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ВЫЗОВ</a:t>
            </a:r>
            <a:endParaRPr lang="ru-RU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6801" b="56109"/>
          <a:stretch>
            <a:fillRect/>
          </a:stretch>
        </p:blipFill>
        <p:spPr bwMode="auto">
          <a:xfrm flipH="1">
            <a:off x="0" y="1571612"/>
            <a:ext cx="3571900" cy="407194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71802" y="2357430"/>
            <a:ext cx="60721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2000" kern="0" spc="-1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Спасибо</a:t>
            </a:r>
            <a:endParaRPr kumimoji="0" lang="ru-RU" sz="12000" i="0" u="none" strike="noStrike" kern="0" cap="none" spc="-1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000496" y="1571612"/>
            <a:ext cx="92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ВЫЗОВ</a:t>
            </a:r>
            <a:endParaRPr lang="ru-RU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6801" b="56109"/>
          <a:stretch>
            <a:fillRect/>
          </a:stretch>
        </p:blipFill>
        <p:spPr bwMode="auto">
          <a:xfrm flipH="1">
            <a:off x="0" y="1571612"/>
            <a:ext cx="3571900" cy="407194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71802" y="2357430"/>
            <a:ext cx="607219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1000" kern="0" spc="-1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Трудности</a:t>
            </a:r>
            <a:endParaRPr kumimoji="0" lang="ru-RU" sz="11000" i="0" u="none" strike="noStrike" kern="0" cap="none" spc="-1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2000" b="1" dirty="0" smtClean="0">
              <a:solidFill>
                <a:srgbClr val="C00000"/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1500174"/>
            <a:ext cx="1142976" cy="96582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157161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омпании почувствовали, что им не хватает свободных инвестиционных фондов.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 smtClean="0">
              <a:solidFill>
                <a:srgbClr val="C00000"/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264318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 Кыргызстане нет возможности открыть корреспондентские счета в коммерческих банках в соответствии со стандартом Шариата №19</a:t>
            </a:r>
            <a:endParaRPr lang="ru-RU" dirty="0" smtClean="0">
              <a:solidFill>
                <a:schemeClr val="bg1">
                  <a:lumMod val="7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143380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Среди населения наблюдается не сформировавшаяся точка зрения по отношению к исламским принципам и нормам банковского дела и финансирования.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5572140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7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роблемы по регистрации прав на движимое и недвижимое имущество в ГРС при ПКР</a:t>
            </a:r>
            <a:endParaRPr lang="ru-RU" dirty="0">
              <a:solidFill>
                <a:schemeClr val="bg1">
                  <a:lumMod val="75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71604" y="357166"/>
            <a:ext cx="47148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Трудности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2786058"/>
            <a:ext cx="1142976" cy="965829"/>
          </a:xfrm>
          <a:prstGeom prst="rect">
            <a:avLst/>
          </a:prstGeom>
          <a:noFill/>
        </p:spPr>
      </p:pic>
      <p:pic>
        <p:nvPicPr>
          <p:cNvPr id="2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143380"/>
            <a:ext cx="1142976" cy="965829"/>
          </a:xfrm>
          <a:prstGeom prst="rect">
            <a:avLst/>
          </a:prstGeom>
          <a:noFill/>
        </p:spPr>
      </p:pic>
      <p:pic>
        <p:nvPicPr>
          <p:cNvPr id="2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500174"/>
            <a:ext cx="1142976" cy="96582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157161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7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омпании почувствовали, что им не хватает свободных инвестиционных фондов.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 smtClean="0">
              <a:solidFill>
                <a:schemeClr val="bg1">
                  <a:lumMod val="7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264318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 Кыргызстане нет возможности открыть корреспондентские счета в коммерческих банках в соответствии со стандартом Шариата №19</a:t>
            </a:r>
            <a:endParaRPr lang="ru-RU" dirty="0" smtClean="0">
              <a:solidFill>
                <a:srgbClr val="C00000"/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143380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Среди населения наблюдается не сформировавшаяся точка зрения по отношению к исламским принципам и нормам банковского дела и финансирования.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5572140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7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роблемы по регистрации прав на движимое и недвижимое имущество в ГРС при ПКР</a:t>
            </a:r>
            <a:endParaRPr lang="ru-RU" dirty="0">
              <a:solidFill>
                <a:schemeClr val="bg1">
                  <a:lumMod val="75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71604" y="357166"/>
            <a:ext cx="47148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Трудности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2786058"/>
            <a:ext cx="1142976" cy="965829"/>
          </a:xfrm>
          <a:prstGeom prst="rect">
            <a:avLst/>
          </a:prstGeom>
          <a:noFill/>
        </p:spPr>
      </p:pic>
      <p:pic>
        <p:nvPicPr>
          <p:cNvPr id="2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143380"/>
            <a:ext cx="1142976" cy="965829"/>
          </a:xfrm>
          <a:prstGeom prst="rect">
            <a:avLst/>
          </a:prstGeom>
          <a:noFill/>
        </p:spPr>
      </p:pic>
      <p:pic>
        <p:nvPicPr>
          <p:cNvPr id="2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500174"/>
            <a:ext cx="1142976" cy="96582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157161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7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омпании почувствовали, что им не хватает свободных инвестиционных фондов.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 smtClean="0">
              <a:solidFill>
                <a:schemeClr val="bg1">
                  <a:lumMod val="7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264318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 Кыргызстане нет возможности открыть корреспондентские счета в коммерческих банках в соответствии со стандартом Шариата №19</a:t>
            </a:r>
            <a:endParaRPr lang="ru-RU" dirty="0" smtClean="0">
              <a:solidFill>
                <a:schemeClr val="bg1">
                  <a:lumMod val="7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143380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Среди населения наблюдается не сформировавшаяся точка зрения по отношению к исламским принципам и нормам банковского дела и финансирования.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5572140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7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роблемы по регистрации прав на движимое и недвижимое имущество в ГРС при ПКР</a:t>
            </a:r>
            <a:endParaRPr lang="ru-RU" dirty="0">
              <a:solidFill>
                <a:schemeClr val="bg1">
                  <a:lumMod val="75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71604" y="357167"/>
            <a:ext cx="47148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Трудности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2786058"/>
            <a:ext cx="1142976" cy="965829"/>
          </a:xfrm>
          <a:prstGeom prst="rect">
            <a:avLst/>
          </a:prstGeom>
          <a:noFill/>
        </p:spPr>
      </p:pic>
      <p:pic>
        <p:nvPicPr>
          <p:cNvPr id="2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4143380"/>
            <a:ext cx="1142976" cy="965829"/>
          </a:xfrm>
          <a:prstGeom prst="rect">
            <a:avLst/>
          </a:prstGeom>
          <a:noFill/>
        </p:spPr>
      </p:pic>
      <p:pic>
        <p:nvPicPr>
          <p:cNvPr id="2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1500174"/>
            <a:ext cx="1142976" cy="96582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157161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омпании почувствовали, что им не хватает свободных инвестиционных фондов.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 smtClean="0">
              <a:solidFill>
                <a:schemeClr val="bg1">
                  <a:lumMod val="6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2643182"/>
            <a:ext cx="5857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В Кыргызстане нет возможности открыть корреспондентские счета в коммерческих банках в соответствии со стандартом Шариата №19</a:t>
            </a:r>
            <a:endParaRPr lang="ru-RU" dirty="0" smtClean="0">
              <a:solidFill>
                <a:schemeClr val="bg1">
                  <a:lumMod val="75000"/>
                </a:schemeClr>
              </a:solidFill>
              <a:latin typeface="Franklin Gothic Book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143380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Среди населения наблюдается не сформировавшаяся точка зрения по отношению к исламским принципам и нормам банковского дела и финансирования.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5572140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Segoe UI" pitchFamily="34" charset="0"/>
                <a:cs typeface="Segoe UI" pitchFamily="34" charset="0"/>
              </a:rPr>
              <a:t>роблемы по регистрации прав на движимое и недвижимое имущество в ГРС при ПКР</a:t>
            </a:r>
            <a:endParaRPr lang="ru-RU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71604" y="357166"/>
            <a:ext cx="47148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Трудности</a:t>
            </a:r>
            <a:endParaRPr kumimoji="0" lang="ru-RU" sz="660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2786058"/>
            <a:ext cx="1142976" cy="965829"/>
          </a:xfrm>
          <a:prstGeom prst="rect">
            <a:avLst/>
          </a:prstGeom>
          <a:noFill/>
        </p:spPr>
      </p:pic>
      <p:pic>
        <p:nvPicPr>
          <p:cNvPr id="22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 l="22465" r="30252" b="59959"/>
          <a:stretch>
            <a:fillRect/>
          </a:stretch>
        </p:blipFill>
        <p:spPr bwMode="auto">
          <a:xfrm flipH="1">
            <a:off x="0" y="4143380"/>
            <a:ext cx="1142976" cy="965829"/>
          </a:xfrm>
          <a:prstGeom prst="rect">
            <a:avLst/>
          </a:prstGeom>
          <a:noFill/>
        </p:spPr>
      </p:pic>
      <p:pic>
        <p:nvPicPr>
          <p:cNvPr id="23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2465" r="30252" b="59959"/>
          <a:stretch>
            <a:fillRect/>
          </a:stretch>
        </p:blipFill>
        <p:spPr bwMode="auto">
          <a:xfrm flipH="1">
            <a:off x="0" y="5429264"/>
            <a:ext cx="1142976" cy="96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000496" y="1571612"/>
            <a:ext cx="92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ВЫЗОВ</a:t>
            </a:r>
            <a:endParaRPr lang="ru-RU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6801" b="56109"/>
          <a:stretch>
            <a:fillRect/>
          </a:stretch>
        </p:blipFill>
        <p:spPr bwMode="auto">
          <a:xfrm flipH="1">
            <a:off x="0" y="1571612"/>
            <a:ext cx="3571900" cy="407194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71802" y="2357430"/>
            <a:ext cx="60721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2000" kern="0" spc="-1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Решения</a:t>
            </a:r>
            <a:endParaRPr kumimoji="0" lang="ru-RU" sz="12000" i="0" u="none" strike="noStrike" kern="0" cap="none" spc="-1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000496" y="1571612"/>
            <a:ext cx="92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ВЫЗОВ</a:t>
            </a:r>
            <a:endParaRPr lang="ru-RU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1" name="Picture 7" descr="C:\Users\Kirill Tsyganov\Desktop\s-arrows2a_524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4781" r="46801" b="56109"/>
          <a:stretch>
            <a:fillRect/>
          </a:stretch>
        </p:blipFill>
        <p:spPr bwMode="auto">
          <a:xfrm flipH="1">
            <a:off x="0" y="1571612"/>
            <a:ext cx="3571900" cy="407194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71802" y="2357430"/>
            <a:ext cx="6072198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ts val="8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9600" kern="0" spc="-1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itchFamily="34" charset="0"/>
                <a:ea typeface="Segoe UI" pitchFamily="34" charset="0"/>
                <a:cs typeface="Segoe UI" pitchFamily="34" charset="0"/>
              </a:rPr>
              <a:t>Компаньон Инвест</a:t>
            </a:r>
            <a:endParaRPr kumimoji="0" lang="ru-RU" sz="9600" i="0" u="none" strike="noStrike" kern="0" cap="none" spc="-1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Franklin Gothic Demi Cond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9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1257</Words>
  <Application>Microsoft Office PowerPoint</Application>
  <PresentationFormat>Экран (4:3)</PresentationFormat>
  <Paragraphs>131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Kirill Tsyganov</dc:creator>
  <cp:lastModifiedBy>user</cp:lastModifiedBy>
  <cp:revision>57</cp:revision>
  <dcterms:created xsi:type="dcterms:W3CDTF">2015-05-18T02:49:24Z</dcterms:created>
  <dcterms:modified xsi:type="dcterms:W3CDTF">2015-05-25T09:00:36Z</dcterms:modified>
</cp:coreProperties>
</file>