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24"/>
  </p:notesMasterIdLst>
  <p:sldIdLst>
    <p:sldId id="337" r:id="rId3"/>
    <p:sldId id="388" r:id="rId4"/>
    <p:sldId id="351" r:id="rId5"/>
    <p:sldId id="352" r:id="rId6"/>
    <p:sldId id="353" r:id="rId7"/>
    <p:sldId id="357" r:id="rId8"/>
    <p:sldId id="373" r:id="rId9"/>
    <p:sldId id="375" r:id="rId10"/>
    <p:sldId id="361" r:id="rId11"/>
    <p:sldId id="362" r:id="rId12"/>
    <p:sldId id="377" r:id="rId13"/>
    <p:sldId id="376" r:id="rId14"/>
    <p:sldId id="366" r:id="rId15"/>
    <p:sldId id="395" r:id="rId16"/>
    <p:sldId id="392" r:id="rId17"/>
    <p:sldId id="394" r:id="rId18"/>
    <p:sldId id="346" r:id="rId19"/>
    <p:sldId id="378" r:id="rId20"/>
    <p:sldId id="383" r:id="rId21"/>
    <p:sldId id="384" r:id="rId22"/>
    <p:sldId id="332" r:id="rId23"/>
  </p:sldIdLst>
  <p:sldSz cx="9144000" cy="6858000" type="screen4x3"/>
  <p:notesSz cx="6858000" cy="9144000"/>
  <p:custDataLst>
    <p:tags r:id="rId25"/>
  </p:custDataLst>
  <p:defaultTextStyle>
    <a:defPPr>
      <a:defRPr lang="ru-RU"/>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CC00"/>
    <a:srgbClr val="2AA82A"/>
    <a:srgbClr val="D2ECB6"/>
    <a:srgbClr val="006600"/>
    <a:srgbClr val="00990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44" autoAdjust="0"/>
    <p:restoredTop sz="94660" autoAdjust="0"/>
  </p:normalViewPr>
  <p:slideViewPr>
    <p:cSldViewPr>
      <p:cViewPr varScale="1">
        <p:scale>
          <a:sx n="109" d="100"/>
          <a:sy n="109" d="100"/>
        </p:scale>
        <p:origin x="-114" y="-78"/>
      </p:cViewPr>
      <p:guideLst>
        <p:guide orient="horz" pos="2160"/>
        <p:guide pos="2880"/>
      </p:guideLst>
    </p:cSldViewPr>
  </p:slideViewPr>
  <p:outlineViewPr>
    <p:cViewPr>
      <p:scale>
        <a:sx n="33" d="100"/>
        <a:sy n="33" d="100"/>
      </p:scale>
      <p:origin x="0" y="0"/>
    </p:cViewPr>
  </p:outlineViewPr>
  <p:notesTextViewPr>
    <p:cViewPr>
      <p:scale>
        <a:sx n="400" d="100"/>
        <a:sy n="4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10.12.16.121\kredit\&#1061;&#1091;&#1076;&#1072;&#1081;&#1085;&#1072;&#1079;&#1072;&#1088;&#1086;&#1074;%20&#1059;&#1084;&#1088;&#1073;&#1077;&#1082;\&#1083;&#1080;&#1079;&#1080;&#1085;&#1075;\&#1043;&#1086;&#1092;&#1091;&#1088;&#1078;&#1086;&#1085;&#1075;&#1072;%20&#1084;&#1072;&#1098;&#1083;&#1091;&#1084;&#1086;&#1090;+ROE.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style val="5"/>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tx>
            <c:strRef>
              <c:f>'[Гофуржонга маълумот+ROE.xlsx]Лист4'!$C$11</c:f>
              <c:strCache>
                <c:ptCount val="1"/>
                <c:pt idx="0">
                  <c:v>сумма</c:v>
                </c:pt>
              </c:strCache>
            </c:strRef>
          </c:tx>
          <c:dLbls>
            <c:spPr>
              <a:noFill/>
              <a:ln>
                <a:noFill/>
              </a:ln>
              <a:effectLst/>
            </c:spPr>
            <c:txPr>
              <a:bodyPr/>
              <a:lstStyle/>
              <a:p>
                <a:pPr>
                  <a:defRPr sz="1800" b="1"/>
                </a:pPr>
                <a:endParaRPr lang="ru-RU"/>
              </a:p>
            </c:txPr>
            <c:showVal val="1"/>
            <c:extLst>
              <c:ext xmlns:c15="http://schemas.microsoft.com/office/drawing/2012/chart" uri="{CE6537A1-D6FC-4f65-9D91-7224C49458BB}">
                <c15:layout/>
                <c15:showLeaderLines val="0"/>
              </c:ext>
            </c:extLst>
          </c:dLbls>
          <c:cat>
            <c:numRef>
              <c:f>'[Гофуржонга маълумот+ROE.xlsx]Лист4'!$B$12:$B$17</c:f>
              <c:numCache>
                <c:formatCode>General</c:formatCode>
                <c:ptCount val="6"/>
                <c:pt idx="0">
                  <c:v>2009</c:v>
                </c:pt>
                <c:pt idx="1">
                  <c:v>2010</c:v>
                </c:pt>
                <c:pt idx="2">
                  <c:v>2011</c:v>
                </c:pt>
                <c:pt idx="3">
                  <c:v>2012</c:v>
                </c:pt>
                <c:pt idx="4">
                  <c:v>2013</c:v>
                </c:pt>
                <c:pt idx="5">
                  <c:v>2014</c:v>
                </c:pt>
              </c:numCache>
            </c:numRef>
          </c:cat>
          <c:val>
            <c:numRef>
              <c:f>'[Гофуржонга маълумот+ROE.xlsx]Лист4'!$C$12:$C$17</c:f>
              <c:numCache>
                <c:formatCode>0.0</c:formatCode>
                <c:ptCount val="6"/>
                <c:pt idx="0">
                  <c:v>265.78007145692709</c:v>
                </c:pt>
                <c:pt idx="1">
                  <c:v>262.37804878048769</c:v>
                </c:pt>
                <c:pt idx="2">
                  <c:v>269.91643454038962</c:v>
                </c:pt>
                <c:pt idx="3">
                  <c:v>297.46255275855447</c:v>
                </c:pt>
                <c:pt idx="4">
                  <c:v>365.63436563436602</c:v>
                </c:pt>
                <c:pt idx="5">
                  <c:v>341.06671070013192</c:v>
                </c:pt>
              </c:numCache>
            </c:numRef>
          </c:val>
        </c:ser>
        <c:axId val="76270592"/>
        <c:axId val="76817152"/>
      </c:barChart>
      <c:catAx>
        <c:axId val="76270592"/>
        <c:scaling>
          <c:orientation val="minMax"/>
        </c:scaling>
        <c:axPos val="b"/>
        <c:numFmt formatCode="General" sourceLinked="1"/>
        <c:tickLblPos val="nextTo"/>
        <c:txPr>
          <a:bodyPr/>
          <a:lstStyle/>
          <a:p>
            <a:pPr>
              <a:defRPr sz="1400" b="1"/>
            </a:pPr>
            <a:endParaRPr lang="ru-RU"/>
          </a:p>
        </c:txPr>
        <c:crossAx val="76817152"/>
        <c:crosses val="autoZero"/>
        <c:auto val="1"/>
        <c:lblAlgn val="ctr"/>
        <c:lblOffset val="100"/>
        <c:tickLblSkip val="1"/>
      </c:catAx>
      <c:valAx>
        <c:axId val="76817152"/>
        <c:scaling>
          <c:orientation val="minMax"/>
        </c:scaling>
        <c:axPos val="l"/>
        <c:majorGridlines/>
        <c:numFmt formatCode="0.0" sourceLinked="1"/>
        <c:tickLblPos val="nextTo"/>
        <c:txPr>
          <a:bodyPr/>
          <a:lstStyle/>
          <a:p>
            <a:pPr>
              <a:defRPr sz="1400" b="1"/>
            </a:pPr>
            <a:endParaRPr lang="ru-RU"/>
          </a:p>
        </c:txPr>
        <c:crossAx val="76270592"/>
        <c:crosses val="autoZero"/>
        <c:crossBetween val="between"/>
      </c:valAx>
    </c:plotArea>
    <c:plotVisOnly val="1"/>
    <c:dispBlanksAs val="gap"/>
  </c:chart>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5A520979-BA64-4D7F-A200-7D20B17167AD}" type="datetimeFigureOut">
              <a:rPr lang="ru-RU"/>
              <a:pPr>
                <a:defRPr/>
              </a:pPr>
              <a:t>20.05.2015</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EE540D3-6A59-4379-B1A4-598A0E8F4355}"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1A91AD60-7B8F-44B7-A6C2-38F5140A772E}" type="datetime1">
              <a:rPr lang="ru-RU"/>
              <a:pPr>
                <a:defRPr/>
              </a:pPr>
              <a:t>20.05.2015</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7C972A5-886B-482E-B0FC-CC21B9AD8470}"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3CF91FF-20E3-4DAA-8B65-7FD86D7B806E}" type="datetime1">
              <a:rPr lang="ru-RU"/>
              <a:pPr>
                <a:defRPr/>
              </a:pPr>
              <a:t>20.05.2015</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122B442-0AA7-4250-BFB7-8669683DE4CA}"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BE39A6F-DF39-48A1-A709-D51D86DB5158}" type="datetime1">
              <a:rPr lang="ru-RU"/>
              <a:pPr>
                <a:defRPr/>
              </a:pPr>
              <a:t>20.05.2015</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0668983-FD61-4963-A691-CF08C05C6277}"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pPr lvl="0"/>
            <a:endParaRPr lang="ru-RU" noProof="0"/>
          </a:p>
        </p:txBody>
      </p:sp>
      <p:sp>
        <p:nvSpPr>
          <p:cNvPr id="4" name="Дата 3"/>
          <p:cNvSpPr>
            <a:spLocks noGrp="1"/>
          </p:cNvSpPr>
          <p:nvPr>
            <p:ph type="dt" sz="half" idx="10"/>
          </p:nvPr>
        </p:nvSpPr>
        <p:spPr/>
        <p:txBody>
          <a:bodyPr/>
          <a:lstStyle>
            <a:lvl1pPr>
              <a:defRPr/>
            </a:lvl1pPr>
          </a:lstStyle>
          <a:p>
            <a:pPr>
              <a:defRPr/>
            </a:pPr>
            <a:fld id="{BE824AC8-B99B-4DD2-B156-81C2724DCFE1}" type="datetime1">
              <a:rPr lang="ru-RU"/>
              <a:pPr>
                <a:defRPr/>
              </a:pPr>
              <a:t>20.05.2015</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C44B420-B963-4466-A213-66288B8E9168}"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endParaRPr lang="ru-RU" sz="2400" smtClean="0">
                <a:solidFill>
                  <a:srgbClr val="000000"/>
                </a:solidFill>
                <a:latin typeface="Times New Roman" panose="02020603050405020304"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grpSp>
      </p:grpSp>
      <p:sp>
        <p:nvSpPr>
          <p:cNvPr id="1075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ru-RU" noProof="0" smtClean="0"/>
              <a:t>Образец заголовка</a:t>
            </a:r>
          </a:p>
        </p:txBody>
      </p:sp>
      <p:sp>
        <p:nvSpPr>
          <p:cNvPr id="10754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ru-RU" noProof="0" smtClean="0"/>
              <a:t>Образец подзаголовка</a:t>
            </a:r>
          </a:p>
        </p:txBody>
      </p:sp>
      <p:sp>
        <p:nvSpPr>
          <p:cNvPr id="18" name="Rectangle 16"/>
          <p:cNvSpPr>
            <a:spLocks noGrp="1" noChangeArrowheads="1"/>
          </p:cNvSpPr>
          <p:nvPr>
            <p:ph type="dt" sz="half" idx="10"/>
          </p:nvPr>
        </p:nvSpPr>
        <p:spPr>
          <a:xfrm>
            <a:off x="457200" y="6248400"/>
            <a:ext cx="2133600" cy="457200"/>
          </a:xfrm>
        </p:spPr>
        <p:txBody>
          <a:bodyPr/>
          <a:lstStyle>
            <a:lvl1pPr>
              <a:defRPr>
                <a:latin typeface="Calibri" pitchFamily="34" charset="0"/>
              </a:defRPr>
            </a:lvl1pPr>
          </a:lstStyle>
          <a:p>
            <a:pPr>
              <a:defRPr/>
            </a:pPr>
            <a:fld id="{D83D27F4-07FC-462E-93CF-125B89CD05E8}" type="datetime4">
              <a:rPr lang="en-US"/>
              <a:pPr>
                <a:defRPr/>
              </a:pPr>
              <a:t>May 20, 2015</a:t>
            </a:fld>
            <a:endParaRPr lang="ru-RU"/>
          </a:p>
        </p:txBody>
      </p:sp>
      <p:sp>
        <p:nvSpPr>
          <p:cNvPr id="19" name="Rectangle 17"/>
          <p:cNvSpPr>
            <a:spLocks noGrp="1" noChangeArrowheads="1"/>
          </p:cNvSpPr>
          <p:nvPr>
            <p:ph type="ftr" sz="quarter" idx="11"/>
          </p:nvPr>
        </p:nvSpPr>
        <p:spPr/>
        <p:txBody>
          <a:bodyPr/>
          <a:lstStyle>
            <a:lvl1pPr>
              <a:defRPr>
                <a:latin typeface="Calibri" pitchFamily="34" charset="0"/>
              </a:defRPr>
            </a:lvl1pPr>
          </a:lstStyle>
          <a:p>
            <a:pPr>
              <a:defRPr/>
            </a:pPr>
            <a:endParaRPr lang="ru-RU"/>
          </a:p>
        </p:txBody>
      </p:sp>
      <p:sp>
        <p:nvSpPr>
          <p:cNvPr id="20" name="Rectangle 18"/>
          <p:cNvSpPr>
            <a:spLocks noGrp="1" noChangeArrowheads="1"/>
          </p:cNvSpPr>
          <p:nvPr>
            <p:ph type="sldNum" sz="quarter" idx="12"/>
          </p:nvPr>
        </p:nvSpPr>
        <p:spPr/>
        <p:txBody>
          <a:bodyPr/>
          <a:lstStyle>
            <a:lvl1pPr>
              <a:defRPr/>
            </a:lvl1pPr>
          </a:lstStyle>
          <a:p>
            <a:pPr>
              <a:defRPr/>
            </a:pPr>
            <a:fld id="{03507FC6-119E-4426-B8FF-83037E654356}"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ftr" sz="quarter" idx="10"/>
          </p:nvPr>
        </p:nvSpPr>
        <p:spPr/>
        <p:txBody>
          <a:bodyPr/>
          <a:lstStyle>
            <a:lvl1pPr>
              <a:defRPr>
                <a:latin typeface="Calibri" pitchFamily="34" charset="0"/>
              </a:defRPr>
            </a:lvl1pPr>
          </a:lstStyle>
          <a:p>
            <a:pPr>
              <a:defRPr/>
            </a:pPr>
            <a:endParaRPr lang="ru-RU"/>
          </a:p>
        </p:txBody>
      </p:sp>
      <p:sp>
        <p:nvSpPr>
          <p:cNvPr id="5" name="Rectangle 3"/>
          <p:cNvSpPr>
            <a:spLocks noGrp="1" noChangeArrowheads="1"/>
          </p:cNvSpPr>
          <p:nvPr>
            <p:ph type="sldNum" sz="quarter" idx="11"/>
          </p:nvPr>
        </p:nvSpPr>
        <p:spPr/>
        <p:txBody>
          <a:bodyPr/>
          <a:lstStyle>
            <a:lvl1pPr>
              <a:defRPr/>
            </a:lvl1pPr>
          </a:lstStyle>
          <a:p>
            <a:pPr>
              <a:defRPr/>
            </a:pPr>
            <a:fld id="{C814B4AC-6218-4031-A88C-40456DEE0266}" type="slidenum">
              <a:rPr lang="ru-RU"/>
              <a:pPr>
                <a:defRPr/>
              </a:pPr>
              <a:t>‹#›</a:t>
            </a:fld>
            <a:endParaRPr lang="ru-RU"/>
          </a:p>
        </p:txBody>
      </p:sp>
      <p:sp>
        <p:nvSpPr>
          <p:cNvPr id="6" name="Rectangle 16"/>
          <p:cNvSpPr>
            <a:spLocks noGrp="1" noChangeArrowheads="1"/>
          </p:cNvSpPr>
          <p:nvPr>
            <p:ph type="dt" sz="half" idx="12"/>
          </p:nvPr>
        </p:nvSpPr>
        <p:spPr/>
        <p:txBody>
          <a:bodyPr/>
          <a:lstStyle>
            <a:lvl1pPr>
              <a:defRPr>
                <a:latin typeface="Calibri" pitchFamily="34" charset="0"/>
              </a:defRPr>
            </a:lvl1pPr>
          </a:lstStyle>
          <a:p>
            <a:pPr>
              <a:defRPr/>
            </a:pPr>
            <a:fld id="{E6F0C720-68AD-4C25-B0C9-7B34C5CA0F43}" type="datetime4">
              <a:rPr lang="en-US"/>
              <a:pPr>
                <a:defRPr/>
              </a:pPr>
              <a:t>May 20, 2015</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p:txBody>
          <a:bodyPr/>
          <a:lstStyle>
            <a:lvl1pPr>
              <a:defRPr>
                <a:latin typeface="Calibri" pitchFamily="34" charset="0"/>
              </a:defRPr>
            </a:lvl1pPr>
          </a:lstStyle>
          <a:p>
            <a:pPr>
              <a:defRPr/>
            </a:pPr>
            <a:endParaRPr lang="ru-RU"/>
          </a:p>
        </p:txBody>
      </p:sp>
      <p:sp>
        <p:nvSpPr>
          <p:cNvPr id="6" name="Rectangle 3"/>
          <p:cNvSpPr>
            <a:spLocks noGrp="1" noChangeArrowheads="1"/>
          </p:cNvSpPr>
          <p:nvPr>
            <p:ph type="sldNum" sz="quarter" idx="11"/>
          </p:nvPr>
        </p:nvSpPr>
        <p:spPr/>
        <p:txBody>
          <a:bodyPr/>
          <a:lstStyle>
            <a:lvl1pPr>
              <a:defRPr/>
            </a:lvl1pPr>
          </a:lstStyle>
          <a:p>
            <a:pPr>
              <a:defRPr/>
            </a:pPr>
            <a:fld id="{F4F6786D-13DB-477D-A137-B3615D3BC1F7}" type="slidenum">
              <a:rPr lang="ru-RU"/>
              <a:pPr>
                <a:defRPr/>
              </a:pPr>
              <a:t>‹#›</a:t>
            </a:fld>
            <a:endParaRPr lang="ru-RU"/>
          </a:p>
        </p:txBody>
      </p:sp>
      <p:sp>
        <p:nvSpPr>
          <p:cNvPr id="7" name="Rectangle 16"/>
          <p:cNvSpPr>
            <a:spLocks noGrp="1" noChangeArrowheads="1"/>
          </p:cNvSpPr>
          <p:nvPr>
            <p:ph type="dt" sz="half" idx="12"/>
          </p:nvPr>
        </p:nvSpPr>
        <p:spPr/>
        <p:txBody>
          <a:bodyPr/>
          <a:lstStyle>
            <a:lvl1pPr>
              <a:defRPr>
                <a:latin typeface="Calibri" pitchFamily="34" charset="0"/>
              </a:defRPr>
            </a:lvl1pPr>
          </a:lstStyle>
          <a:p>
            <a:pPr>
              <a:defRPr/>
            </a:pPr>
            <a:fld id="{3BBAC02A-AE9F-4D5E-87E1-33956F93763F}" type="datetime4">
              <a:rPr lang="en-US"/>
              <a:pPr>
                <a:defRPr/>
              </a:pPr>
              <a:t>May 20, 2015</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ftr" sz="quarter" idx="10"/>
          </p:nvPr>
        </p:nvSpPr>
        <p:spPr/>
        <p:txBody>
          <a:bodyPr/>
          <a:lstStyle>
            <a:lvl1pPr>
              <a:defRPr>
                <a:latin typeface="Calibri" pitchFamily="34" charset="0"/>
              </a:defRPr>
            </a:lvl1pPr>
          </a:lstStyle>
          <a:p>
            <a:pPr>
              <a:defRPr/>
            </a:pPr>
            <a:endParaRPr lang="ru-RU"/>
          </a:p>
        </p:txBody>
      </p:sp>
      <p:sp>
        <p:nvSpPr>
          <p:cNvPr id="8" name="Rectangle 3"/>
          <p:cNvSpPr>
            <a:spLocks noGrp="1" noChangeArrowheads="1"/>
          </p:cNvSpPr>
          <p:nvPr>
            <p:ph type="sldNum" sz="quarter" idx="11"/>
          </p:nvPr>
        </p:nvSpPr>
        <p:spPr/>
        <p:txBody>
          <a:bodyPr/>
          <a:lstStyle>
            <a:lvl1pPr>
              <a:defRPr/>
            </a:lvl1pPr>
          </a:lstStyle>
          <a:p>
            <a:pPr>
              <a:defRPr/>
            </a:pPr>
            <a:fld id="{F9C8A8C1-FD39-4E34-BEA5-DD2C4B2545A4}" type="slidenum">
              <a:rPr lang="ru-RU"/>
              <a:pPr>
                <a:defRPr/>
              </a:pPr>
              <a:t>‹#›</a:t>
            </a:fld>
            <a:endParaRPr lang="ru-RU"/>
          </a:p>
        </p:txBody>
      </p:sp>
      <p:sp>
        <p:nvSpPr>
          <p:cNvPr id="9" name="Rectangle 16"/>
          <p:cNvSpPr>
            <a:spLocks noGrp="1" noChangeArrowheads="1"/>
          </p:cNvSpPr>
          <p:nvPr>
            <p:ph type="dt" sz="half" idx="12"/>
          </p:nvPr>
        </p:nvSpPr>
        <p:spPr/>
        <p:txBody>
          <a:bodyPr/>
          <a:lstStyle>
            <a:lvl1pPr>
              <a:defRPr>
                <a:latin typeface="Calibri" pitchFamily="34" charset="0"/>
              </a:defRPr>
            </a:lvl1pPr>
          </a:lstStyle>
          <a:p>
            <a:pPr>
              <a:defRPr/>
            </a:pPr>
            <a:fld id="{3B1DD5EA-7936-4877-8B97-0FE58FE5B1B5}" type="datetime4">
              <a:rPr lang="en-US"/>
              <a:pPr>
                <a:defRPr/>
              </a:pPr>
              <a:t>May 20, 2015</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ftr" sz="quarter" idx="10"/>
          </p:nvPr>
        </p:nvSpPr>
        <p:spPr/>
        <p:txBody>
          <a:bodyPr/>
          <a:lstStyle>
            <a:lvl1pPr>
              <a:defRPr>
                <a:latin typeface="Calibri" pitchFamily="34" charset="0"/>
              </a:defRPr>
            </a:lvl1pPr>
          </a:lstStyle>
          <a:p>
            <a:pPr>
              <a:defRPr/>
            </a:pPr>
            <a:endParaRPr lang="ru-RU"/>
          </a:p>
        </p:txBody>
      </p:sp>
      <p:sp>
        <p:nvSpPr>
          <p:cNvPr id="4" name="Rectangle 3"/>
          <p:cNvSpPr>
            <a:spLocks noGrp="1" noChangeArrowheads="1"/>
          </p:cNvSpPr>
          <p:nvPr>
            <p:ph type="sldNum" sz="quarter" idx="11"/>
          </p:nvPr>
        </p:nvSpPr>
        <p:spPr/>
        <p:txBody>
          <a:bodyPr/>
          <a:lstStyle>
            <a:lvl1pPr>
              <a:defRPr/>
            </a:lvl1pPr>
          </a:lstStyle>
          <a:p>
            <a:pPr>
              <a:defRPr/>
            </a:pPr>
            <a:fld id="{3B29321F-B3FE-4E46-BB91-F2EAEEF5BA8A}" type="slidenum">
              <a:rPr lang="ru-RU"/>
              <a:pPr>
                <a:defRPr/>
              </a:pPr>
              <a:t>‹#›</a:t>
            </a:fld>
            <a:endParaRPr lang="ru-RU"/>
          </a:p>
        </p:txBody>
      </p:sp>
      <p:sp>
        <p:nvSpPr>
          <p:cNvPr id="5" name="Rectangle 16"/>
          <p:cNvSpPr>
            <a:spLocks noGrp="1" noChangeArrowheads="1"/>
          </p:cNvSpPr>
          <p:nvPr>
            <p:ph type="dt" sz="half" idx="12"/>
          </p:nvPr>
        </p:nvSpPr>
        <p:spPr/>
        <p:txBody>
          <a:bodyPr/>
          <a:lstStyle>
            <a:lvl1pPr>
              <a:defRPr>
                <a:latin typeface="Calibri" pitchFamily="34" charset="0"/>
              </a:defRPr>
            </a:lvl1pPr>
          </a:lstStyle>
          <a:p>
            <a:pPr>
              <a:defRPr/>
            </a:pPr>
            <a:fld id="{508928A9-911E-43A2-8203-CE60B75B5804}" type="datetime4">
              <a:rPr lang="en-US"/>
              <a:pPr>
                <a:defRPr/>
              </a:pPr>
              <a:t>May 20, 2015</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atin typeface="Calibri" pitchFamily="34" charset="0"/>
              </a:defRPr>
            </a:lvl1pPr>
          </a:lstStyle>
          <a:p>
            <a:pPr>
              <a:defRPr/>
            </a:pPr>
            <a:endParaRPr lang="ru-RU"/>
          </a:p>
        </p:txBody>
      </p:sp>
      <p:sp>
        <p:nvSpPr>
          <p:cNvPr id="3" name="Rectangle 3"/>
          <p:cNvSpPr>
            <a:spLocks noGrp="1" noChangeArrowheads="1"/>
          </p:cNvSpPr>
          <p:nvPr>
            <p:ph type="sldNum" sz="quarter" idx="11"/>
          </p:nvPr>
        </p:nvSpPr>
        <p:spPr/>
        <p:txBody>
          <a:bodyPr/>
          <a:lstStyle>
            <a:lvl1pPr>
              <a:defRPr/>
            </a:lvl1pPr>
          </a:lstStyle>
          <a:p>
            <a:pPr>
              <a:defRPr/>
            </a:pPr>
            <a:fld id="{2C7600A7-C991-413B-9604-9C6E1712104D}" type="slidenum">
              <a:rPr lang="ru-RU"/>
              <a:pPr>
                <a:defRPr/>
              </a:pPr>
              <a:t>‹#›</a:t>
            </a:fld>
            <a:endParaRPr lang="ru-RU"/>
          </a:p>
        </p:txBody>
      </p:sp>
      <p:sp>
        <p:nvSpPr>
          <p:cNvPr id="4" name="Rectangle 16"/>
          <p:cNvSpPr>
            <a:spLocks noGrp="1" noChangeArrowheads="1"/>
          </p:cNvSpPr>
          <p:nvPr>
            <p:ph type="dt" sz="half" idx="12"/>
          </p:nvPr>
        </p:nvSpPr>
        <p:spPr/>
        <p:txBody>
          <a:bodyPr/>
          <a:lstStyle>
            <a:lvl1pPr>
              <a:defRPr>
                <a:latin typeface="Calibri" pitchFamily="34" charset="0"/>
              </a:defRPr>
            </a:lvl1pPr>
          </a:lstStyle>
          <a:p>
            <a:pPr>
              <a:defRPr/>
            </a:pPr>
            <a:fld id="{38C8D699-F531-4DCF-8934-492EF844DB61}" type="datetime4">
              <a:rPr lang="en-US"/>
              <a:pPr>
                <a:defRPr/>
              </a:pPr>
              <a:t>May 20, 2015</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p:txBody>
          <a:bodyPr/>
          <a:lstStyle>
            <a:lvl1pPr>
              <a:defRPr>
                <a:latin typeface="Calibri" pitchFamily="34" charset="0"/>
              </a:defRPr>
            </a:lvl1pPr>
          </a:lstStyle>
          <a:p>
            <a:pPr>
              <a:defRPr/>
            </a:pPr>
            <a:endParaRPr lang="ru-RU"/>
          </a:p>
        </p:txBody>
      </p:sp>
      <p:sp>
        <p:nvSpPr>
          <p:cNvPr id="6" name="Rectangle 3"/>
          <p:cNvSpPr>
            <a:spLocks noGrp="1" noChangeArrowheads="1"/>
          </p:cNvSpPr>
          <p:nvPr>
            <p:ph type="sldNum" sz="quarter" idx="11"/>
          </p:nvPr>
        </p:nvSpPr>
        <p:spPr/>
        <p:txBody>
          <a:bodyPr/>
          <a:lstStyle>
            <a:lvl1pPr>
              <a:defRPr/>
            </a:lvl1pPr>
          </a:lstStyle>
          <a:p>
            <a:pPr>
              <a:defRPr/>
            </a:pPr>
            <a:fld id="{361964D2-908D-4ACF-B927-B5A219F4AAB8}" type="slidenum">
              <a:rPr lang="ru-RU"/>
              <a:pPr>
                <a:defRPr/>
              </a:pPr>
              <a:t>‹#›</a:t>
            </a:fld>
            <a:endParaRPr lang="ru-RU"/>
          </a:p>
        </p:txBody>
      </p:sp>
      <p:sp>
        <p:nvSpPr>
          <p:cNvPr id="7" name="Rectangle 16"/>
          <p:cNvSpPr>
            <a:spLocks noGrp="1" noChangeArrowheads="1"/>
          </p:cNvSpPr>
          <p:nvPr>
            <p:ph type="dt" sz="half" idx="12"/>
          </p:nvPr>
        </p:nvSpPr>
        <p:spPr/>
        <p:txBody>
          <a:bodyPr/>
          <a:lstStyle>
            <a:lvl1pPr>
              <a:defRPr>
                <a:latin typeface="Calibri" pitchFamily="34" charset="0"/>
              </a:defRPr>
            </a:lvl1pPr>
          </a:lstStyle>
          <a:p>
            <a:pPr>
              <a:defRPr/>
            </a:pPr>
            <a:fld id="{08AF5D5B-A565-4E9D-A879-A8D218486E90}" type="datetime4">
              <a:rPr lang="en-US"/>
              <a:pPr>
                <a:defRPr/>
              </a:pPr>
              <a:t>May 20, 2015</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0E62095-352F-4B33-B032-32FB4DCDD48F}" type="datetime1">
              <a:rPr lang="ru-RU"/>
              <a:pPr>
                <a:defRPr/>
              </a:pPr>
              <a:t>20.05.2015</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5F51DF2-7BD5-4192-88DB-DF6F8A11A300}"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p:txBody>
          <a:bodyPr/>
          <a:lstStyle>
            <a:lvl1pPr>
              <a:defRPr>
                <a:latin typeface="Calibri" pitchFamily="34" charset="0"/>
              </a:defRPr>
            </a:lvl1pPr>
          </a:lstStyle>
          <a:p>
            <a:pPr>
              <a:defRPr/>
            </a:pPr>
            <a:endParaRPr lang="ru-RU"/>
          </a:p>
        </p:txBody>
      </p:sp>
      <p:sp>
        <p:nvSpPr>
          <p:cNvPr id="6" name="Rectangle 3"/>
          <p:cNvSpPr>
            <a:spLocks noGrp="1" noChangeArrowheads="1"/>
          </p:cNvSpPr>
          <p:nvPr>
            <p:ph type="sldNum" sz="quarter" idx="11"/>
          </p:nvPr>
        </p:nvSpPr>
        <p:spPr/>
        <p:txBody>
          <a:bodyPr/>
          <a:lstStyle>
            <a:lvl1pPr>
              <a:defRPr/>
            </a:lvl1pPr>
          </a:lstStyle>
          <a:p>
            <a:pPr>
              <a:defRPr/>
            </a:pPr>
            <a:fld id="{235DBBA5-1B4B-4F4C-9B93-D9585668D2FD}" type="slidenum">
              <a:rPr lang="ru-RU"/>
              <a:pPr>
                <a:defRPr/>
              </a:pPr>
              <a:t>‹#›</a:t>
            </a:fld>
            <a:endParaRPr lang="ru-RU"/>
          </a:p>
        </p:txBody>
      </p:sp>
      <p:sp>
        <p:nvSpPr>
          <p:cNvPr id="7" name="Rectangle 16"/>
          <p:cNvSpPr>
            <a:spLocks noGrp="1" noChangeArrowheads="1"/>
          </p:cNvSpPr>
          <p:nvPr>
            <p:ph type="dt" sz="half" idx="12"/>
          </p:nvPr>
        </p:nvSpPr>
        <p:spPr/>
        <p:txBody>
          <a:bodyPr/>
          <a:lstStyle>
            <a:lvl1pPr>
              <a:defRPr>
                <a:latin typeface="Calibri" pitchFamily="34" charset="0"/>
              </a:defRPr>
            </a:lvl1pPr>
          </a:lstStyle>
          <a:p>
            <a:pPr>
              <a:defRPr/>
            </a:pPr>
            <a:fld id="{21F94495-0DC9-433A-9841-B1B89D940EAD}" type="datetime4">
              <a:rPr lang="en-US"/>
              <a:pPr>
                <a:defRPr/>
              </a:pPr>
              <a:t>May 20, 2015</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p:txBody>
          <a:bodyPr/>
          <a:lstStyle>
            <a:lvl1pPr>
              <a:defRPr>
                <a:latin typeface="Calibri" pitchFamily="34" charset="0"/>
              </a:defRPr>
            </a:lvl1pPr>
          </a:lstStyle>
          <a:p>
            <a:pPr>
              <a:defRPr/>
            </a:pPr>
            <a:endParaRPr lang="ru-RU"/>
          </a:p>
        </p:txBody>
      </p:sp>
      <p:sp>
        <p:nvSpPr>
          <p:cNvPr id="5" name="Rectangle 3"/>
          <p:cNvSpPr>
            <a:spLocks noGrp="1" noChangeArrowheads="1"/>
          </p:cNvSpPr>
          <p:nvPr>
            <p:ph type="sldNum" sz="quarter" idx="11"/>
          </p:nvPr>
        </p:nvSpPr>
        <p:spPr/>
        <p:txBody>
          <a:bodyPr/>
          <a:lstStyle>
            <a:lvl1pPr>
              <a:defRPr/>
            </a:lvl1pPr>
          </a:lstStyle>
          <a:p>
            <a:pPr>
              <a:defRPr/>
            </a:pPr>
            <a:fld id="{64921D9C-74E2-4914-B828-445948591CA5}" type="slidenum">
              <a:rPr lang="ru-RU"/>
              <a:pPr>
                <a:defRPr/>
              </a:pPr>
              <a:t>‹#›</a:t>
            </a:fld>
            <a:endParaRPr lang="ru-RU"/>
          </a:p>
        </p:txBody>
      </p:sp>
      <p:sp>
        <p:nvSpPr>
          <p:cNvPr id="6" name="Rectangle 16"/>
          <p:cNvSpPr>
            <a:spLocks noGrp="1" noChangeArrowheads="1"/>
          </p:cNvSpPr>
          <p:nvPr>
            <p:ph type="dt" sz="half" idx="12"/>
          </p:nvPr>
        </p:nvSpPr>
        <p:spPr/>
        <p:txBody>
          <a:bodyPr/>
          <a:lstStyle>
            <a:lvl1pPr>
              <a:defRPr>
                <a:latin typeface="Calibri" pitchFamily="34" charset="0"/>
              </a:defRPr>
            </a:lvl1pPr>
          </a:lstStyle>
          <a:p>
            <a:pPr>
              <a:defRPr/>
            </a:pPr>
            <a:fld id="{8644AD86-4DF2-433D-95FB-30E5CE257CC6}" type="datetime4">
              <a:rPr lang="en-US"/>
              <a:pPr>
                <a:defRPr/>
              </a:pPr>
              <a:t>May 20, 2015</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p:txBody>
          <a:bodyPr/>
          <a:lstStyle>
            <a:lvl1pPr>
              <a:defRPr>
                <a:latin typeface="Calibri" pitchFamily="34" charset="0"/>
              </a:defRPr>
            </a:lvl1pPr>
          </a:lstStyle>
          <a:p>
            <a:pPr>
              <a:defRPr/>
            </a:pPr>
            <a:endParaRPr lang="ru-RU"/>
          </a:p>
        </p:txBody>
      </p:sp>
      <p:sp>
        <p:nvSpPr>
          <p:cNvPr id="5" name="Rectangle 3"/>
          <p:cNvSpPr>
            <a:spLocks noGrp="1" noChangeArrowheads="1"/>
          </p:cNvSpPr>
          <p:nvPr>
            <p:ph type="sldNum" sz="quarter" idx="11"/>
          </p:nvPr>
        </p:nvSpPr>
        <p:spPr/>
        <p:txBody>
          <a:bodyPr/>
          <a:lstStyle>
            <a:lvl1pPr>
              <a:defRPr/>
            </a:lvl1pPr>
          </a:lstStyle>
          <a:p>
            <a:pPr>
              <a:defRPr/>
            </a:pPr>
            <a:fld id="{7C253356-D9AA-4FF4-948A-900F7623EA8B}" type="slidenum">
              <a:rPr lang="ru-RU"/>
              <a:pPr>
                <a:defRPr/>
              </a:pPr>
              <a:t>‹#›</a:t>
            </a:fld>
            <a:endParaRPr lang="ru-RU"/>
          </a:p>
        </p:txBody>
      </p:sp>
      <p:sp>
        <p:nvSpPr>
          <p:cNvPr id="6" name="Rectangle 16"/>
          <p:cNvSpPr>
            <a:spLocks noGrp="1" noChangeArrowheads="1"/>
          </p:cNvSpPr>
          <p:nvPr>
            <p:ph type="dt" sz="half" idx="12"/>
          </p:nvPr>
        </p:nvSpPr>
        <p:spPr/>
        <p:txBody>
          <a:bodyPr/>
          <a:lstStyle>
            <a:lvl1pPr>
              <a:defRPr>
                <a:latin typeface="Calibri" pitchFamily="34" charset="0"/>
              </a:defRPr>
            </a:lvl1pPr>
          </a:lstStyle>
          <a:p>
            <a:pPr>
              <a:defRPr/>
            </a:pPr>
            <a:fld id="{8D526A58-5E4A-49C0-BE60-59A5855EBEFA}" type="datetime4">
              <a:rPr lang="en-US"/>
              <a:pPr>
                <a:defRPr/>
              </a:pPr>
              <a:t>May 20, 2015</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13716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981200"/>
            <a:ext cx="8229600" cy="3886200"/>
          </a:xfrm>
        </p:spPr>
        <p:txBody>
          <a:bodyPr/>
          <a:lstStyle/>
          <a:p>
            <a:pPr lvl="0"/>
            <a:endParaRPr lang="ru-RU" noProof="0" smtClean="0"/>
          </a:p>
        </p:txBody>
      </p:sp>
      <p:sp>
        <p:nvSpPr>
          <p:cNvPr id="4" name="Rectangle 2"/>
          <p:cNvSpPr>
            <a:spLocks noGrp="1" noChangeArrowheads="1"/>
          </p:cNvSpPr>
          <p:nvPr>
            <p:ph type="ftr" sz="quarter" idx="10"/>
          </p:nvPr>
        </p:nvSpPr>
        <p:spPr/>
        <p:txBody>
          <a:bodyPr/>
          <a:lstStyle>
            <a:lvl1pPr>
              <a:defRPr>
                <a:latin typeface="Calibri" pitchFamily="34" charset="0"/>
              </a:defRPr>
            </a:lvl1pPr>
          </a:lstStyle>
          <a:p>
            <a:pPr>
              <a:defRPr/>
            </a:pPr>
            <a:endParaRPr lang="ru-RU"/>
          </a:p>
        </p:txBody>
      </p:sp>
      <p:sp>
        <p:nvSpPr>
          <p:cNvPr id="5" name="Rectangle 3"/>
          <p:cNvSpPr>
            <a:spLocks noGrp="1" noChangeArrowheads="1"/>
          </p:cNvSpPr>
          <p:nvPr>
            <p:ph type="sldNum" sz="quarter" idx="11"/>
          </p:nvPr>
        </p:nvSpPr>
        <p:spPr/>
        <p:txBody>
          <a:bodyPr/>
          <a:lstStyle>
            <a:lvl1pPr>
              <a:defRPr/>
            </a:lvl1pPr>
          </a:lstStyle>
          <a:p>
            <a:pPr>
              <a:defRPr/>
            </a:pPr>
            <a:fld id="{411DD111-E155-425A-BB9A-CE8EF276C687}" type="slidenum">
              <a:rPr lang="ru-RU"/>
              <a:pPr>
                <a:defRPr/>
              </a:pPr>
              <a:t>‹#›</a:t>
            </a:fld>
            <a:endParaRPr lang="ru-RU"/>
          </a:p>
        </p:txBody>
      </p:sp>
      <p:sp>
        <p:nvSpPr>
          <p:cNvPr id="6" name="Rectangle 16"/>
          <p:cNvSpPr>
            <a:spLocks noGrp="1" noChangeArrowheads="1"/>
          </p:cNvSpPr>
          <p:nvPr>
            <p:ph type="dt" sz="half" idx="12"/>
          </p:nvPr>
        </p:nvSpPr>
        <p:spPr/>
        <p:txBody>
          <a:bodyPr/>
          <a:lstStyle>
            <a:lvl1pPr>
              <a:defRPr>
                <a:latin typeface="Calibri" pitchFamily="34" charset="0"/>
              </a:defRPr>
            </a:lvl1pPr>
          </a:lstStyle>
          <a:p>
            <a:pPr>
              <a:defRPr/>
            </a:pPr>
            <a:fld id="{D0B0EECE-D86B-4317-88A4-6909980D8B99}" type="datetime4">
              <a:rPr lang="en-US"/>
              <a:pPr>
                <a:defRPr/>
              </a:pPr>
              <a:t>May 20, 2015</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70E2D3BE-24FF-4860-93E3-6B37B5D1F747}" type="datetime1">
              <a:rPr lang="ru-RU"/>
              <a:pPr>
                <a:defRPr/>
              </a:pPr>
              <a:t>20.05.2015</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8AF5636-6101-4260-A5A8-98F860672DE3}"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92455921-D164-4B6F-BA76-98E72EFD6F2F}" type="datetime1">
              <a:rPr lang="ru-RU"/>
              <a:pPr>
                <a:defRPr/>
              </a:pPr>
              <a:t>20.05.2015</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81CBE1D-A43A-427B-9436-DE8C45BFC6C3}"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0C37C517-4539-43C1-9157-03A5B56B4789}" type="datetime1">
              <a:rPr lang="ru-RU"/>
              <a:pPr>
                <a:defRPr/>
              </a:pPr>
              <a:t>20.05.2015</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83977917-7CB3-446C-84C3-5DC36EB09BF2}"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45BE6B06-6E6C-4928-8620-19A773E2917A}" type="datetime1">
              <a:rPr lang="ru-RU"/>
              <a:pPr>
                <a:defRPr/>
              </a:pPr>
              <a:t>20.05.2015</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5B72477B-0FBB-4247-ACB6-EFB82F004629}"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2F0FC60D-FDB3-4708-993D-390E9B5481DC}" type="datetime1">
              <a:rPr lang="ru-RU"/>
              <a:pPr>
                <a:defRPr/>
              </a:pPr>
              <a:t>20.05.2015</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EAD720B0-7302-4FFA-8747-B43B91247D2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59EA2B15-EE2F-40CE-9F15-0E43712F3373}" type="datetime1">
              <a:rPr lang="ru-RU"/>
              <a:pPr>
                <a:defRPr/>
              </a:pPr>
              <a:t>20.05.2015</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6771F60-0E70-45CA-B8F3-2087786B7A2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330A8C8-C7DC-45D5-881E-FF8EBF08234D}" type="datetime1">
              <a:rPr lang="ru-RU"/>
              <a:pPr>
                <a:defRPr/>
              </a:pPr>
              <a:t>20.05.2015</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D5105F2-EEDA-4BBD-9FD6-E4BC9565BC3C}"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fld id="{D28B1DF9-EDA5-4D2A-A6DD-0E502095BF22}" type="datetime1">
              <a:rPr lang="ru-RU"/>
              <a:pPr>
                <a:defRPr/>
              </a:pPr>
              <a:t>20.05.2015</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94D106E-D50E-4A25-A8C1-0D40CCF9AAD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4928" r:id="rId1"/>
    <p:sldLayoutId id="2147484929" r:id="rId2"/>
    <p:sldLayoutId id="2147484930" r:id="rId3"/>
    <p:sldLayoutId id="2147484931" r:id="rId4"/>
    <p:sldLayoutId id="2147484932" r:id="rId5"/>
    <p:sldLayoutId id="2147484933" r:id="rId6"/>
    <p:sldLayoutId id="2147484934" r:id="rId7"/>
    <p:sldLayoutId id="2147484935" r:id="rId8"/>
    <p:sldLayoutId id="2147484936" r:id="rId9"/>
    <p:sldLayoutId id="2147484937" r:id="rId10"/>
    <p:sldLayoutId id="2147484938" r:id="rId11"/>
    <p:sldLayoutId id="2147484939"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eaLnBrk="1" hangingPunct="1">
              <a:defRPr sz="1200">
                <a:solidFill>
                  <a:srgbClr val="000000"/>
                </a:solidFill>
                <a:latin typeface="Arial" charset="0"/>
              </a:defRPr>
            </a:lvl1pPr>
          </a:lstStyle>
          <a:p>
            <a:pPr>
              <a:defRPr/>
            </a:pPr>
            <a:endParaRPr lang="ru-RU"/>
          </a:p>
        </p:txBody>
      </p:sp>
      <p:sp>
        <p:nvSpPr>
          <p:cNvPr id="106499" name="Rectangle 3"/>
          <p:cNvSpPr>
            <a:spLocks noGrp="1" noChangeArrowheads="1"/>
          </p:cNvSpPr>
          <p:nvPr>
            <p:ph type="sldNum" sz="quarter" idx="4"/>
          </p:nvPr>
        </p:nvSpPr>
        <p:spPr bwMode="auto">
          <a:xfrm>
            <a:off x="6553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solidFill>
                  <a:srgbClr val="000000"/>
                </a:solidFill>
                <a:latin typeface="Arial Black" pitchFamily="34" charset="0"/>
              </a:defRPr>
            </a:lvl1pPr>
          </a:lstStyle>
          <a:p>
            <a:pPr>
              <a:defRPr/>
            </a:pPr>
            <a:fld id="{3ECC248C-7C9C-4A63-BDF6-4BDD304C9FF8}" type="slidenum">
              <a:rPr lang="ru-RU"/>
              <a:pPr>
                <a:defRPr/>
              </a:pPr>
              <a:t>‹#›</a:t>
            </a:fld>
            <a:endParaRPr lang="ru-RU"/>
          </a:p>
        </p:txBody>
      </p:sp>
      <p:grpSp>
        <p:nvGrpSpPr>
          <p:cNvPr id="2052" name="Group 4"/>
          <p:cNvGrpSpPr>
            <a:grpSpLocks/>
          </p:cNvGrpSpPr>
          <p:nvPr/>
        </p:nvGrpSpPr>
        <p:grpSpPr bwMode="auto">
          <a:xfrm>
            <a:off x="0" y="0"/>
            <a:ext cx="9144000" cy="546100"/>
            <a:chOff x="0" y="0"/>
            <a:chExt cx="5760" cy="344"/>
          </a:xfrm>
        </p:grpSpPr>
        <p:sp>
          <p:nvSpPr>
            <p:cNvPr id="2056"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endParaRPr lang="ru-RU" sz="2400" smtClean="0">
                <a:solidFill>
                  <a:srgbClr val="000000"/>
                </a:solidFill>
                <a:latin typeface="Times New Roman" panose="02020603050405020304" pitchFamily="18" charset="0"/>
              </a:endParaRPr>
            </a:p>
          </p:txBody>
        </p:sp>
        <p:sp>
          <p:nvSpPr>
            <p:cNvPr id="2057"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sp>
          <p:nvSpPr>
            <p:cNvPr id="2058"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mtClean="0">
                <a:solidFill>
                  <a:srgbClr val="666699"/>
                </a:solidFill>
                <a:latin typeface="Arial" panose="020B0604020202020204" pitchFamily="34" charset="0"/>
              </a:endParaRPr>
            </a:p>
          </p:txBody>
        </p:sp>
        <p:sp>
          <p:nvSpPr>
            <p:cNvPr id="2059"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mtClean="0">
                <a:solidFill>
                  <a:srgbClr val="666699"/>
                </a:solidFill>
                <a:latin typeface="Arial" panose="020B0604020202020204" pitchFamily="34" charset="0"/>
              </a:endParaRPr>
            </a:p>
          </p:txBody>
        </p:sp>
        <p:sp>
          <p:nvSpPr>
            <p:cNvPr id="2060"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mtClean="0">
                <a:solidFill>
                  <a:srgbClr val="9999CC"/>
                </a:solidFill>
                <a:latin typeface="Arial" panose="020B0604020202020204" pitchFamily="34" charset="0"/>
              </a:endParaRPr>
            </a:p>
          </p:txBody>
        </p:sp>
        <p:sp>
          <p:nvSpPr>
            <p:cNvPr id="2061"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mtClean="0">
                <a:solidFill>
                  <a:srgbClr val="666699"/>
                </a:solidFill>
                <a:latin typeface="Arial" panose="020B0604020202020204" pitchFamily="34" charset="0"/>
              </a:endParaRPr>
            </a:p>
          </p:txBody>
        </p:sp>
        <p:sp>
          <p:nvSpPr>
            <p:cNvPr id="2062"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z="2400" smtClean="0">
                <a:solidFill>
                  <a:srgbClr val="000000"/>
                </a:solidFill>
                <a:latin typeface="Times New Roman" panose="02020603050405020304" pitchFamily="18" charset="0"/>
              </a:endParaRPr>
            </a:p>
          </p:txBody>
        </p:sp>
        <p:sp>
          <p:nvSpPr>
            <p:cNvPr id="2063"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mtClean="0">
                <a:solidFill>
                  <a:srgbClr val="9999CC"/>
                </a:solidFill>
                <a:latin typeface="Arial" panose="020B0604020202020204" pitchFamily="34" charset="0"/>
              </a:endParaRPr>
            </a:p>
          </p:txBody>
        </p:sp>
        <p:sp>
          <p:nvSpPr>
            <p:cNvPr id="2064"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defRPr/>
              </a:pPr>
              <a:endParaRPr lang="ru-RU" smtClean="0">
                <a:solidFill>
                  <a:srgbClr val="9999CC"/>
                </a:solidFill>
                <a:latin typeface="Arial" panose="020B0604020202020204" pitchFamily="34" charset="0"/>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6512" name="Rectangle 16"/>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solidFill>
                  <a:srgbClr val="000000"/>
                </a:solidFill>
                <a:latin typeface="Arial" charset="0"/>
              </a:defRPr>
            </a:lvl1pPr>
          </a:lstStyle>
          <a:p>
            <a:pPr>
              <a:defRPr/>
            </a:pPr>
            <a:fld id="{AF8E6F8D-82EB-4669-B8BA-357E24918506}" type="datetime4">
              <a:rPr lang="en-US"/>
              <a:pPr>
                <a:defRPr/>
              </a:pPr>
              <a:t>May 20, 2015</a:t>
            </a:fld>
            <a:endParaRPr lang="ru-RU"/>
          </a:p>
        </p:txBody>
      </p:sp>
    </p:spTree>
  </p:cSld>
  <p:clrMap bg1="lt1" tx1="dk1" bg2="lt2" tx2="dk2" accent1="accent1" accent2="accent2" accent3="accent3" accent4="accent4" accent5="accent5" accent6="accent6" hlink="hlink" folHlink="folHlink"/>
  <p:sldLayoutIdLst>
    <p:sldLayoutId id="2147484940" r:id="rId1"/>
    <p:sldLayoutId id="2147484941" r:id="rId2"/>
    <p:sldLayoutId id="2147484942" r:id="rId3"/>
    <p:sldLayoutId id="2147484943" r:id="rId4"/>
    <p:sldLayoutId id="2147484944" r:id="rId5"/>
    <p:sldLayoutId id="2147484945" r:id="rId6"/>
    <p:sldLayoutId id="2147484946" r:id="rId7"/>
    <p:sldLayoutId id="2147484947" r:id="rId8"/>
    <p:sldLayoutId id="2147484948" r:id="rId9"/>
    <p:sldLayoutId id="2147484949" r:id="rId10"/>
    <p:sldLayoutId id="2147484950"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_____Microsoft_Office_Excel_97-20032.xls"/></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_____Microsoft_Office_Excel_97-20033.xls"/></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_____Microsoft_Office_Excel_97-20031.xls"/></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Группа 3"/>
          <p:cNvGrpSpPr>
            <a:grpSpLocks/>
          </p:cNvGrpSpPr>
          <p:nvPr/>
        </p:nvGrpSpPr>
        <p:grpSpPr bwMode="auto">
          <a:xfrm>
            <a:off x="0" y="115888"/>
            <a:ext cx="9113838" cy="6769100"/>
            <a:chOff x="0" y="404664"/>
            <a:chExt cx="9144000" cy="6593626"/>
          </a:xfrm>
        </p:grpSpPr>
        <p:pic>
          <p:nvPicPr>
            <p:cNvPr id="14340" name="Рисунок 1"/>
            <p:cNvPicPr>
              <a:picLocks noChangeAspect="1"/>
            </p:cNvPicPr>
            <p:nvPr/>
          </p:nvPicPr>
          <p:blipFill>
            <a:blip r:embed="rId2" cstate="print"/>
            <a:srcRect t="87244"/>
            <a:stretch>
              <a:fillRect/>
            </a:stretch>
          </p:blipFill>
          <p:spPr bwMode="auto">
            <a:xfrm>
              <a:off x="0" y="6233586"/>
              <a:ext cx="9144000" cy="764704"/>
            </a:xfrm>
            <a:prstGeom prst="rect">
              <a:avLst/>
            </a:prstGeom>
            <a:noFill/>
            <a:ln w="9525">
              <a:noFill/>
              <a:miter lim="800000"/>
              <a:headEnd/>
              <a:tailEnd/>
            </a:ln>
          </p:spPr>
        </p:pic>
        <p:pic>
          <p:nvPicPr>
            <p:cNvPr id="14341"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14339" name="Прямоугольник 1"/>
          <p:cNvSpPr>
            <a:spLocks noChangeArrowheads="1"/>
          </p:cNvSpPr>
          <p:nvPr/>
        </p:nvSpPr>
        <p:spPr bwMode="auto">
          <a:xfrm>
            <a:off x="1855788" y="1989138"/>
            <a:ext cx="5400675" cy="2062162"/>
          </a:xfrm>
          <a:prstGeom prst="rect">
            <a:avLst/>
          </a:prstGeom>
          <a:noFill/>
          <a:ln w="9525">
            <a:noFill/>
            <a:miter lim="800000"/>
            <a:headEnd/>
            <a:tailEnd/>
          </a:ln>
        </p:spPr>
        <p:txBody>
          <a:bodyPr>
            <a:spAutoFit/>
          </a:bodyPr>
          <a:lstStyle/>
          <a:p>
            <a:pPr algn="ctr"/>
            <a:r>
              <a:rPr lang="ru-RU" sz="3200" i="1" dirty="0"/>
              <a:t> </a:t>
            </a:r>
            <a:r>
              <a:rPr lang="ru-RU" sz="3200" b="1" i="1" dirty="0"/>
              <a:t>Лизинговый рынок Узбекистана. </a:t>
            </a:r>
          </a:p>
          <a:p>
            <a:pPr algn="ctr"/>
            <a:r>
              <a:rPr lang="ru-RU" sz="3200" b="1" i="1" dirty="0"/>
              <a:t>Опыт в лизинговой сфере АКБ «</a:t>
            </a:r>
            <a:r>
              <a:rPr lang="en-US" sz="3200" b="1" i="1" dirty="0"/>
              <a:t>HAMKORBANK</a:t>
            </a:r>
            <a:r>
              <a:rPr lang="ru-RU" sz="3200" b="1" i="1" dirty="0"/>
              <a:t>»</a:t>
            </a:r>
            <a:endParaRPr lang="ru-RU" sz="3200" b="1" i="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Группа 3"/>
          <p:cNvGrpSpPr>
            <a:grpSpLocks/>
          </p:cNvGrpSpPr>
          <p:nvPr/>
        </p:nvGrpSpPr>
        <p:grpSpPr bwMode="auto">
          <a:xfrm>
            <a:off x="0" y="260350"/>
            <a:ext cx="9144000" cy="6597650"/>
            <a:chOff x="0" y="404664"/>
            <a:chExt cx="9144000" cy="6453336"/>
          </a:xfrm>
        </p:grpSpPr>
        <p:pic>
          <p:nvPicPr>
            <p:cNvPr id="24642" name="Рисунок 1"/>
            <p:cNvPicPr>
              <a:picLocks noChangeAspect="1"/>
            </p:cNvPicPr>
            <p:nvPr/>
          </p:nvPicPr>
          <p:blipFill>
            <a:blip r:embed="rId2" cstate="print"/>
            <a:srcRect t="87244"/>
            <a:stretch>
              <a:fillRect/>
            </a:stretch>
          </p:blipFill>
          <p:spPr bwMode="auto">
            <a:xfrm>
              <a:off x="0" y="6093296"/>
              <a:ext cx="9144000" cy="764704"/>
            </a:xfrm>
            <a:prstGeom prst="rect">
              <a:avLst/>
            </a:prstGeom>
            <a:noFill/>
            <a:ln w="9525">
              <a:noFill/>
              <a:miter lim="800000"/>
              <a:headEnd/>
              <a:tailEnd/>
            </a:ln>
          </p:spPr>
        </p:pic>
        <p:pic>
          <p:nvPicPr>
            <p:cNvPr id="24643"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24579" name="Прямоугольник 4"/>
          <p:cNvSpPr>
            <a:spLocks noChangeArrowheads="1"/>
          </p:cNvSpPr>
          <p:nvPr/>
        </p:nvSpPr>
        <p:spPr bwMode="auto">
          <a:xfrm>
            <a:off x="395288" y="438150"/>
            <a:ext cx="4897437" cy="830263"/>
          </a:xfrm>
          <a:prstGeom prst="rect">
            <a:avLst/>
          </a:prstGeom>
          <a:noFill/>
          <a:ln w="9525">
            <a:noFill/>
            <a:miter lim="800000"/>
            <a:headEnd/>
            <a:tailEnd/>
          </a:ln>
        </p:spPr>
        <p:txBody>
          <a:bodyPr>
            <a:spAutoFit/>
          </a:bodyPr>
          <a:lstStyle/>
          <a:p>
            <a:pPr algn="ctr" eaLnBrk="1" hangingPunct="1"/>
            <a:r>
              <a:rPr lang="ru-RU" sz="2400" b="1">
                <a:latin typeface="Times New Roman" pitchFamily="18" charset="0"/>
                <a:cs typeface="Times New Roman" pitchFamily="18" charset="0"/>
              </a:rPr>
              <a:t>ТОП </a:t>
            </a:r>
            <a:r>
              <a:rPr lang="en-US" sz="2400" b="1">
                <a:latin typeface="Times New Roman" pitchFamily="18" charset="0"/>
                <a:cs typeface="Times New Roman" pitchFamily="18" charset="0"/>
              </a:rPr>
              <a:t> </a:t>
            </a:r>
            <a:r>
              <a:rPr lang="ru-RU" sz="2400" b="1">
                <a:latin typeface="Times New Roman" pitchFamily="18" charset="0"/>
                <a:cs typeface="Times New Roman" pitchFamily="18" charset="0"/>
              </a:rPr>
              <a:t>5</a:t>
            </a:r>
            <a:r>
              <a:rPr lang="en-US" sz="2400" b="1">
                <a:latin typeface="Times New Roman" pitchFamily="18" charset="0"/>
                <a:cs typeface="Times New Roman" pitchFamily="18" charset="0"/>
              </a:rPr>
              <a:t> </a:t>
            </a:r>
            <a:r>
              <a:rPr lang="ru-RU" sz="2400" b="1">
                <a:latin typeface="Times New Roman" pitchFamily="18" charset="0"/>
                <a:cs typeface="Times New Roman" pitchFamily="18" charset="0"/>
              </a:rPr>
              <a:t>банков лизингодателей:</a:t>
            </a:r>
          </a:p>
          <a:p>
            <a:pPr algn="ctr" eaLnBrk="1" hangingPunct="1"/>
            <a:r>
              <a:rPr lang="ru-RU" sz="2400" b="1">
                <a:latin typeface="Times New Roman" pitchFamily="18" charset="0"/>
                <a:cs typeface="Times New Roman" pitchFamily="18" charset="0"/>
              </a:rPr>
              <a:t>сравнительная таблица</a:t>
            </a:r>
            <a:endParaRPr lang="ru-RU" sz="2400" b="1">
              <a:latin typeface="Arial" charset="0"/>
              <a:cs typeface="Arial" charset="0"/>
            </a:endParaRPr>
          </a:p>
        </p:txBody>
      </p:sp>
      <p:sp>
        <p:nvSpPr>
          <p:cNvPr id="6" name="Заголовок 1"/>
          <p:cNvSpPr txBox="1">
            <a:spLocks/>
          </p:cNvSpPr>
          <p:nvPr/>
        </p:nvSpPr>
        <p:spPr>
          <a:xfrm>
            <a:off x="6000760" y="1071546"/>
            <a:ext cx="1285884" cy="571504"/>
          </a:xfrm>
          <a:prstGeom prst="rect">
            <a:avLst/>
          </a:prstGeom>
        </p:spPr>
        <p:txBody>
          <a:bodyPr anchor="ctr">
            <a:normAutofit/>
            <a:scene3d>
              <a:camera prst="orthographicFront"/>
              <a:lightRig rig="soft" dir="t"/>
            </a:scene3d>
            <a:sp3d prstMaterial="softEdge">
              <a:bevelT w="25400" h="25400"/>
            </a:sp3d>
          </a:bodyPr>
          <a:lstStyle/>
          <a:p>
            <a:pPr algn="ctr" eaLnBrk="1" fontAlgn="auto" hangingPunct="1">
              <a:spcAft>
                <a:spcPts val="0"/>
              </a:spcAft>
              <a:defRPr/>
            </a:pPr>
            <a:r>
              <a:rPr lang="ru-RU" sz="2000" b="1" dirty="0">
                <a:solidFill>
                  <a:srgbClr val="002060"/>
                </a:solidFill>
                <a:effectLst>
                  <a:outerShdw blurRad="31750" dist="25400" dir="5400000" algn="tl" rotWithShape="0">
                    <a:srgbClr val="000000">
                      <a:alpha val="25000"/>
                    </a:srgbClr>
                  </a:outerShdw>
                </a:effectLst>
                <a:latin typeface="Times New Roman" pitchFamily="18" charset="0"/>
                <a:ea typeface="+mj-ea"/>
                <a:cs typeface="Times New Roman" pitchFamily="18" charset="0"/>
              </a:rPr>
              <a:t>2014г.</a:t>
            </a:r>
            <a:endParaRPr lang="ru-RU" sz="3200" b="1" dirty="0">
              <a:solidFill>
                <a:srgbClr val="002060"/>
              </a:solidFill>
              <a:effectLst>
                <a:outerShdw blurRad="31750" dist="25400" dir="5400000" algn="tl" rotWithShape="0">
                  <a:srgbClr val="000000">
                    <a:alpha val="25000"/>
                  </a:srgbClr>
                </a:outerShdw>
              </a:effectLst>
              <a:latin typeface="+mj-lt"/>
              <a:ea typeface="+mj-ea"/>
              <a:cs typeface="+mj-cs"/>
            </a:endParaRPr>
          </a:p>
        </p:txBody>
      </p:sp>
      <p:sp>
        <p:nvSpPr>
          <p:cNvPr id="7" name="Заголовок 1"/>
          <p:cNvSpPr txBox="1">
            <a:spLocks/>
          </p:cNvSpPr>
          <p:nvPr/>
        </p:nvSpPr>
        <p:spPr>
          <a:xfrm>
            <a:off x="1928794" y="1142984"/>
            <a:ext cx="1285884" cy="571504"/>
          </a:xfrm>
          <a:prstGeom prst="rect">
            <a:avLst/>
          </a:prstGeom>
        </p:spPr>
        <p:txBody>
          <a:bodyPr anchor="ctr">
            <a:normAutofit/>
            <a:scene3d>
              <a:camera prst="orthographicFront"/>
              <a:lightRig rig="soft" dir="t"/>
            </a:scene3d>
            <a:sp3d prstMaterial="softEdge">
              <a:bevelT w="25400" h="25400"/>
            </a:sp3d>
          </a:bodyPr>
          <a:lstStyle/>
          <a:p>
            <a:pPr algn="ctr" eaLnBrk="1" fontAlgn="auto" hangingPunct="1">
              <a:spcAft>
                <a:spcPts val="0"/>
              </a:spcAft>
              <a:defRPr/>
            </a:pPr>
            <a:r>
              <a:rPr lang="ru-RU" sz="2000" b="1" dirty="0">
                <a:solidFill>
                  <a:srgbClr val="002060"/>
                </a:solidFill>
                <a:effectLst>
                  <a:outerShdw blurRad="31750" dist="25400" dir="5400000" algn="tl" rotWithShape="0">
                    <a:srgbClr val="000000">
                      <a:alpha val="25000"/>
                    </a:srgbClr>
                  </a:outerShdw>
                </a:effectLst>
                <a:latin typeface="Times New Roman" pitchFamily="18" charset="0"/>
                <a:ea typeface="+mj-ea"/>
                <a:cs typeface="Times New Roman" pitchFamily="18" charset="0"/>
              </a:rPr>
              <a:t>2013г.</a:t>
            </a:r>
            <a:endParaRPr lang="ru-RU" sz="3200" b="1" dirty="0">
              <a:solidFill>
                <a:srgbClr val="002060"/>
              </a:solidFill>
              <a:effectLst>
                <a:outerShdw blurRad="31750" dist="25400" dir="5400000" algn="tl" rotWithShape="0">
                  <a:srgbClr val="000000">
                    <a:alpha val="25000"/>
                  </a:srgbClr>
                </a:outerShdw>
              </a:effectLst>
              <a:latin typeface="+mj-lt"/>
              <a:ea typeface="+mj-ea"/>
              <a:cs typeface="+mj-cs"/>
            </a:endParaRPr>
          </a:p>
        </p:txBody>
      </p:sp>
      <p:graphicFrame>
        <p:nvGraphicFramePr>
          <p:cNvPr id="8" name="Содержимое 8"/>
          <p:cNvGraphicFramePr>
            <a:graphicFrameLocks/>
          </p:cNvGraphicFramePr>
          <p:nvPr/>
        </p:nvGraphicFramePr>
        <p:xfrm>
          <a:off x="179388" y="1868488"/>
          <a:ext cx="4178300" cy="4252912"/>
        </p:xfrm>
        <a:graphic>
          <a:graphicData uri="http://schemas.openxmlformats.org/drawingml/2006/table">
            <a:tbl>
              <a:tblPr firstRow="1" bandRow="1">
                <a:tableStyleId>{5C22544A-7EE6-4342-B048-85BDC9FD1C3A}</a:tableStyleId>
              </a:tblPr>
              <a:tblGrid>
                <a:gridCol w="336960"/>
                <a:gridCol w="1607380"/>
                <a:gridCol w="2233960"/>
              </a:tblGrid>
              <a:tr h="1051947">
                <a:tc>
                  <a:txBody>
                    <a:bodyPr/>
                    <a:lstStyle/>
                    <a:p>
                      <a:pPr algn="ct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a:txBody>
                  <a:tcPr marL="91427" marR="91427" marT="45726" marB="45726" anchor="ctr">
                    <a:solidFill>
                      <a:srgbClr val="2AA82A"/>
                    </a:solidFill>
                  </a:tcPr>
                </a:tc>
                <a:tc>
                  <a:txBody>
                    <a:bodyPr/>
                    <a:lstStyle/>
                    <a:p>
                      <a:pPr algn="ctr"/>
                      <a:r>
                        <a:rPr lang="ru-RU" sz="1800" dirty="0" smtClean="0">
                          <a:latin typeface="Times New Roman" pitchFamily="18" charset="0"/>
                          <a:cs typeface="Times New Roman" pitchFamily="18" charset="0"/>
                        </a:rPr>
                        <a:t>Банки</a:t>
                      </a:r>
                      <a:endParaRPr lang="ru-RU" sz="1800" dirty="0">
                        <a:latin typeface="Times New Roman" pitchFamily="18" charset="0"/>
                        <a:cs typeface="Times New Roman" pitchFamily="18" charset="0"/>
                      </a:endParaRPr>
                    </a:p>
                  </a:txBody>
                  <a:tcPr marL="91427" marR="91427" marT="45726" marB="45726" anchor="ctr">
                    <a:solidFill>
                      <a:srgbClr val="2AA82A"/>
                    </a:solidFill>
                  </a:tcPr>
                </a:tc>
                <a:tc>
                  <a:txBody>
                    <a:bodyPr/>
                    <a:lstStyle/>
                    <a:p>
                      <a:pPr algn="ctr"/>
                      <a:r>
                        <a:rPr lang="uz-Cyrl-UZ" sz="1600" dirty="0" smtClean="0">
                          <a:latin typeface="Times New Roman" pitchFamily="18" charset="0"/>
                          <a:cs typeface="Times New Roman" pitchFamily="18" charset="0"/>
                        </a:rPr>
                        <a:t>Объем</a:t>
                      </a:r>
                      <a:r>
                        <a:rPr lang="uz-Cyrl-UZ" sz="1600" baseline="0" dirty="0" smtClean="0">
                          <a:latin typeface="Times New Roman" pitchFamily="18" charset="0"/>
                          <a:cs typeface="Times New Roman" pitchFamily="18" charset="0"/>
                        </a:rPr>
                        <a:t> лизинговых операций</a:t>
                      </a:r>
                    </a:p>
                    <a:p>
                      <a:pPr algn="ctr"/>
                      <a:r>
                        <a:rPr lang="uz-Cyrl-UZ" sz="1600" baseline="0" dirty="0" smtClean="0">
                          <a:latin typeface="Times New Roman" pitchFamily="18" charset="0"/>
                          <a:cs typeface="Times New Roman" pitchFamily="18" charset="0"/>
                        </a:rPr>
                        <a:t>(в млн. долл. США)</a:t>
                      </a:r>
                      <a:endParaRPr lang="ru-RU" sz="1600" dirty="0" smtClean="0">
                        <a:latin typeface="Times New Roman" pitchFamily="18" charset="0"/>
                        <a:cs typeface="Times New Roman" pitchFamily="18" charset="0"/>
                      </a:endParaRPr>
                    </a:p>
                  </a:txBody>
                  <a:tcPr marL="91427" marR="91427" marT="45726" marB="45726" anchor="ctr">
                    <a:solidFill>
                      <a:srgbClr val="2AA82A"/>
                    </a:solidFill>
                  </a:tcPr>
                </a:tc>
              </a:tr>
              <a:tr h="640193">
                <a:tc>
                  <a:txBody>
                    <a:bodyPr/>
                    <a:lstStyle/>
                    <a:p>
                      <a:pPr marL="0" algn="ctr" defTabSz="914400" rtl="0" eaLnBrk="1" fontAlgn="ctr" latinLnBrk="0" hangingPunct="1"/>
                      <a:endParaRPr lang="ru-RU" sz="18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800" b="1" kern="1200" dirty="0" smtClean="0">
                          <a:solidFill>
                            <a:schemeClr val="dk1"/>
                          </a:solidFill>
                          <a:latin typeface="Times New Roman" pitchFamily="18" charset="0"/>
                          <a:ea typeface="+mn-ea"/>
                          <a:cs typeface="Times New Roman" pitchFamily="18" charset="0"/>
                        </a:rPr>
                        <a:t>1</a:t>
                      </a:r>
                      <a:endParaRPr lang="ru-RU" sz="1800" b="1" kern="1200" dirty="0">
                        <a:solidFill>
                          <a:schemeClr val="dk1"/>
                        </a:solidFill>
                        <a:latin typeface="Times New Roman" pitchFamily="18" charset="0"/>
                        <a:ea typeface="+mn-ea"/>
                        <a:cs typeface="Times New Roman" pitchFamily="18" charset="0"/>
                      </a:endParaRPr>
                    </a:p>
                  </a:txBody>
                  <a:tcPr marL="91427" marR="91427" marT="45726" marB="45726"/>
                </a:tc>
                <a:tc>
                  <a:txBody>
                    <a:bodyPr/>
                    <a:lstStyle/>
                    <a:p>
                      <a:pPr marL="0" algn="ctr" defTabSz="914400" rtl="0" eaLnBrk="1" fontAlgn="ctr" latinLnBrk="0" hangingPunct="1"/>
                      <a:r>
                        <a:rPr lang="en-US" sz="1600" b="0" i="0" u="none" strike="noStrike" kern="1200" dirty="0" err="1" smtClean="0">
                          <a:solidFill>
                            <a:schemeClr val="dk1"/>
                          </a:solidFill>
                          <a:latin typeface="Times New Roman"/>
                          <a:ea typeface="+mn-ea"/>
                          <a:cs typeface="+mn-cs"/>
                        </a:rPr>
                        <a:t>Asaka</a:t>
                      </a:r>
                      <a:r>
                        <a:rPr lang="en-US" sz="1600" b="0" i="0" u="none" strike="noStrike" kern="1200" baseline="0" dirty="0" smtClean="0">
                          <a:solidFill>
                            <a:schemeClr val="dk1"/>
                          </a:solidFill>
                          <a:latin typeface="Times New Roman"/>
                          <a:ea typeface="+mn-ea"/>
                          <a:cs typeface="+mn-cs"/>
                        </a:rPr>
                        <a:t> Bank</a:t>
                      </a:r>
                      <a:endParaRPr lang="en-US" sz="1600" b="0" i="0" u="none" strike="noStrike" kern="1200" dirty="0">
                        <a:solidFill>
                          <a:schemeClr val="dk1"/>
                        </a:solidFill>
                        <a:latin typeface="Times New Roman"/>
                        <a:ea typeface="+mn-ea"/>
                        <a:cs typeface="+mn-cs"/>
                      </a:endParaRPr>
                    </a:p>
                  </a:txBody>
                  <a:tcPr marL="9524" marR="9524" marT="9526"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29,5</a:t>
                      </a:r>
                    </a:p>
                  </a:txBody>
                  <a:tcPr marL="9524" marR="9524" marT="9526" marB="0" anchor="ctr"/>
                </a:tc>
              </a:tr>
              <a:tr h="640193">
                <a:tc>
                  <a:txBody>
                    <a:bodyPr/>
                    <a:lstStyle/>
                    <a:p>
                      <a:pPr marL="0" algn="ctr" defTabSz="914400" rtl="0" eaLnBrk="1" fontAlgn="ctr" latinLnBrk="0" hangingPunct="1"/>
                      <a:endParaRPr lang="ru-RU" sz="18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800" b="1" kern="1200" dirty="0" smtClean="0">
                          <a:solidFill>
                            <a:schemeClr val="dk1"/>
                          </a:solidFill>
                          <a:latin typeface="Times New Roman" pitchFamily="18" charset="0"/>
                          <a:ea typeface="+mn-ea"/>
                          <a:cs typeface="Times New Roman" pitchFamily="18" charset="0"/>
                        </a:rPr>
                        <a:t>2</a:t>
                      </a:r>
                      <a:endParaRPr lang="ru-RU" sz="1800" b="1" kern="1200" dirty="0">
                        <a:solidFill>
                          <a:schemeClr val="dk1"/>
                        </a:solidFill>
                        <a:latin typeface="Times New Roman" pitchFamily="18" charset="0"/>
                        <a:ea typeface="+mn-ea"/>
                        <a:cs typeface="Times New Roman" pitchFamily="18" charset="0"/>
                      </a:endParaRPr>
                    </a:p>
                  </a:txBody>
                  <a:tcPr marL="91427" marR="91427" marT="45726" marB="45726"/>
                </a:tc>
                <a:tc>
                  <a:txBody>
                    <a:bodyPr/>
                    <a:lstStyle/>
                    <a:p>
                      <a:pPr marL="0" algn="ctr" defTabSz="914400" rtl="0" eaLnBrk="1" fontAlgn="ctr" latinLnBrk="0" hangingPunct="1"/>
                      <a:r>
                        <a:rPr lang="en-US" sz="1600" b="0" i="0" u="none" strike="noStrike" kern="1200" dirty="0" err="1" smtClean="0">
                          <a:solidFill>
                            <a:schemeClr val="dk1"/>
                          </a:solidFill>
                          <a:latin typeface="Times New Roman"/>
                          <a:ea typeface="+mn-ea"/>
                          <a:cs typeface="+mn-cs"/>
                        </a:rPr>
                        <a:t>Ipoteka</a:t>
                      </a:r>
                      <a:r>
                        <a:rPr lang="en-US" sz="1600" b="0" i="0" u="none" strike="noStrike" kern="1200" dirty="0" smtClean="0">
                          <a:solidFill>
                            <a:schemeClr val="dk1"/>
                          </a:solidFill>
                          <a:latin typeface="Times New Roman"/>
                          <a:ea typeface="+mn-ea"/>
                          <a:cs typeface="+mn-cs"/>
                        </a:rPr>
                        <a:t> Bank</a:t>
                      </a:r>
                      <a:endParaRPr lang="en-US" sz="1600" b="0" i="0" u="none" strike="noStrike" kern="1200" dirty="0">
                        <a:solidFill>
                          <a:schemeClr val="dk1"/>
                        </a:solidFill>
                        <a:latin typeface="Times New Roman"/>
                        <a:ea typeface="+mn-ea"/>
                        <a:cs typeface="+mn-cs"/>
                      </a:endParaRPr>
                    </a:p>
                  </a:txBody>
                  <a:tcPr marL="9524" marR="9524" marT="9526"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14,7</a:t>
                      </a:r>
                    </a:p>
                  </a:txBody>
                  <a:tcPr marL="9524" marR="9524" marT="9526" marB="0" anchor="ctr"/>
                </a:tc>
              </a:tr>
              <a:tr h="640193">
                <a:tc>
                  <a:txBody>
                    <a:bodyPr/>
                    <a:lstStyle/>
                    <a:p>
                      <a:pPr marL="0" algn="ctr" defTabSz="914400" rtl="0" eaLnBrk="1" fontAlgn="ctr" latinLnBrk="0" hangingPunct="1"/>
                      <a:endParaRPr lang="ru-RU" sz="18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800" b="1" kern="1200" dirty="0" smtClean="0">
                          <a:solidFill>
                            <a:schemeClr val="dk1"/>
                          </a:solidFill>
                          <a:latin typeface="Times New Roman" pitchFamily="18" charset="0"/>
                          <a:ea typeface="+mn-ea"/>
                          <a:cs typeface="Times New Roman" pitchFamily="18" charset="0"/>
                        </a:rPr>
                        <a:t>3</a:t>
                      </a:r>
                      <a:endParaRPr lang="ru-RU" sz="1800" b="1" kern="1200" dirty="0">
                        <a:solidFill>
                          <a:schemeClr val="dk1"/>
                        </a:solidFill>
                        <a:latin typeface="Times New Roman" pitchFamily="18" charset="0"/>
                        <a:ea typeface="+mn-ea"/>
                        <a:cs typeface="Times New Roman" pitchFamily="18" charset="0"/>
                      </a:endParaRPr>
                    </a:p>
                  </a:txBody>
                  <a:tcPr marL="91427" marR="91427" marT="45726" marB="45726"/>
                </a:tc>
                <a:tc>
                  <a:txBody>
                    <a:bodyPr/>
                    <a:lstStyle/>
                    <a:p>
                      <a:pPr marL="0" algn="ctr" defTabSz="914400" rtl="0" eaLnBrk="1" fontAlgn="ctr" latinLnBrk="0" hangingPunct="1"/>
                      <a:r>
                        <a:rPr lang="en-US" sz="1600" b="0" i="0" u="none" strike="noStrike" kern="1200" dirty="0" err="1" smtClean="0">
                          <a:solidFill>
                            <a:schemeClr val="dk1"/>
                          </a:solidFill>
                          <a:latin typeface="Times New Roman"/>
                          <a:ea typeface="+mn-ea"/>
                          <a:cs typeface="+mn-cs"/>
                        </a:rPr>
                        <a:t>Qishloq</a:t>
                      </a:r>
                      <a:r>
                        <a:rPr lang="en-US" sz="1600" b="0" i="0" u="none" strike="noStrike" kern="1200" dirty="0" smtClean="0">
                          <a:solidFill>
                            <a:schemeClr val="dk1"/>
                          </a:solidFill>
                          <a:latin typeface="Times New Roman"/>
                          <a:ea typeface="+mn-ea"/>
                          <a:cs typeface="+mn-cs"/>
                        </a:rPr>
                        <a:t> </a:t>
                      </a:r>
                      <a:r>
                        <a:rPr lang="en-US" sz="1600" b="0" i="0" u="none" strike="noStrike" kern="1200" dirty="0" err="1" smtClean="0">
                          <a:solidFill>
                            <a:schemeClr val="dk1"/>
                          </a:solidFill>
                          <a:latin typeface="Times New Roman"/>
                          <a:ea typeface="+mn-ea"/>
                          <a:cs typeface="+mn-cs"/>
                        </a:rPr>
                        <a:t>Qurilish</a:t>
                      </a:r>
                      <a:r>
                        <a:rPr lang="en-US" sz="1600" b="0" i="0" u="none" strike="noStrike" kern="1200" dirty="0" smtClean="0">
                          <a:solidFill>
                            <a:schemeClr val="dk1"/>
                          </a:solidFill>
                          <a:latin typeface="Times New Roman"/>
                          <a:ea typeface="+mn-ea"/>
                          <a:cs typeface="+mn-cs"/>
                        </a:rPr>
                        <a:t> Bank</a:t>
                      </a:r>
                      <a:endParaRPr lang="en-US" sz="1600" b="0" i="0" u="none" strike="noStrike" kern="1200" dirty="0">
                        <a:solidFill>
                          <a:schemeClr val="dk1"/>
                        </a:solidFill>
                        <a:latin typeface="Times New Roman"/>
                        <a:ea typeface="+mn-ea"/>
                        <a:cs typeface="+mn-cs"/>
                      </a:endParaRPr>
                    </a:p>
                  </a:txBody>
                  <a:tcPr marL="9524" marR="9524" marT="9526" marB="0" anchor="ct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9,2</a:t>
                      </a:r>
                    </a:p>
                    <a:p>
                      <a:pPr marL="0" algn="ctr" defTabSz="914400" rtl="0" eaLnBrk="1" fontAlgn="ctr" latinLnBrk="0" hangingPunct="1"/>
                      <a:endParaRPr lang="ru-RU" sz="1600" b="0" i="0" u="none" strike="noStrike" kern="1200" dirty="0">
                        <a:solidFill>
                          <a:schemeClr val="dk1"/>
                        </a:solidFill>
                        <a:latin typeface="Times New Roman"/>
                        <a:ea typeface="+mn-ea"/>
                        <a:cs typeface="+mn-cs"/>
                      </a:endParaRPr>
                    </a:p>
                  </a:txBody>
                  <a:tcPr marL="9524" marR="9524" marT="9526" marB="0" anchor="ctr"/>
                </a:tc>
              </a:tr>
              <a:tr h="640193">
                <a:tc>
                  <a:txBody>
                    <a:bodyPr/>
                    <a:lstStyle/>
                    <a:p>
                      <a:pPr marL="0" algn="ctr" defTabSz="914400" rtl="0" eaLnBrk="1" fontAlgn="ctr" latinLnBrk="0" hangingPunct="1"/>
                      <a:endParaRPr lang="ru-RU" sz="18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800" b="1" kern="1200" dirty="0" smtClean="0">
                          <a:solidFill>
                            <a:schemeClr val="dk1"/>
                          </a:solidFill>
                          <a:latin typeface="Times New Roman" pitchFamily="18" charset="0"/>
                          <a:ea typeface="+mn-ea"/>
                          <a:cs typeface="Times New Roman" pitchFamily="18" charset="0"/>
                        </a:rPr>
                        <a:t>4</a:t>
                      </a:r>
                      <a:endParaRPr lang="ru-RU" sz="1800" b="1" kern="1200" dirty="0">
                        <a:solidFill>
                          <a:schemeClr val="dk1"/>
                        </a:solidFill>
                        <a:latin typeface="Times New Roman" pitchFamily="18" charset="0"/>
                        <a:ea typeface="+mn-ea"/>
                        <a:cs typeface="Times New Roman" pitchFamily="18" charset="0"/>
                      </a:endParaRPr>
                    </a:p>
                  </a:txBody>
                  <a:tcPr marL="91427" marR="91427" marT="45726" marB="45726"/>
                </a:tc>
                <a:tc>
                  <a:txBody>
                    <a:bodyPr/>
                    <a:lstStyle/>
                    <a:p>
                      <a:pPr marL="0" algn="ctr" defTabSz="914400" rtl="0" eaLnBrk="1" fontAlgn="ctr" latinLnBrk="0" hangingPunct="1"/>
                      <a:r>
                        <a:rPr lang="en-US" sz="1600" b="0" i="0" u="none" strike="noStrike" kern="1200" dirty="0" err="1" smtClean="0">
                          <a:solidFill>
                            <a:schemeClr val="dk1"/>
                          </a:solidFill>
                          <a:latin typeface="Times New Roman"/>
                          <a:ea typeface="+mn-ea"/>
                          <a:cs typeface="+mn-cs"/>
                        </a:rPr>
                        <a:t>Mikrokredit</a:t>
                      </a:r>
                      <a:r>
                        <a:rPr lang="en-US" sz="1600" b="0" i="0" u="none" strike="noStrike" kern="1200" dirty="0" smtClean="0">
                          <a:solidFill>
                            <a:schemeClr val="dk1"/>
                          </a:solidFill>
                          <a:latin typeface="Times New Roman"/>
                          <a:ea typeface="+mn-ea"/>
                          <a:cs typeface="+mn-cs"/>
                        </a:rPr>
                        <a:t> Bank</a:t>
                      </a:r>
                      <a:endParaRPr lang="en-US" sz="1600" b="0" i="0" u="none" strike="noStrike" kern="1200" dirty="0">
                        <a:solidFill>
                          <a:schemeClr val="dk1"/>
                        </a:solidFill>
                        <a:latin typeface="Times New Roman"/>
                        <a:ea typeface="+mn-ea"/>
                        <a:cs typeface="+mn-cs"/>
                      </a:endParaRPr>
                    </a:p>
                  </a:txBody>
                  <a:tcPr marL="9524" marR="9524" marT="9526" marB="0" anchor="ct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7,4</a:t>
                      </a:r>
                    </a:p>
                    <a:p>
                      <a:pPr marL="0" algn="ctr" defTabSz="914400" rtl="0" eaLnBrk="1" fontAlgn="ctr" latinLnBrk="0" hangingPunct="1"/>
                      <a:endParaRPr lang="ru-RU" sz="1600" b="0" i="0" u="none" strike="noStrike" kern="1200" dirty="0">
                        <a:solidFill>
                          <a:schemeClr val="dk1"/>
                        </a:solidFill>
                        <a:latin typeface="Times New Roman"/>
                        <a:ea typeface="+mn-ea"/>
                        <a:cs typeface="+mn-cs"/>
                      </a:endParaRPr>
                    </a:p>
                  </a:txBody>
                  <a:tcPr marL="9524" marR="9524" marT="9526" marB="0" anchor="ctr"/>
                </a:tc>
              </a:tr>
              <a:tr h="640193">
                <a:tc>
                  <a:txBody>
                    <a:bodyPr/>
                    <a:lstStyle/>
                    <a:p>
                      <a:pPr marL="0" algn="ctr" defTabSz="914400" rtl="0" eaLnBrk="1" fontAlgn="ctr" latinLnBrk="0" hangingPunct="1"/>
                      <a:endParaRPr lang="ru-RU" sz="18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800" b="1" kern="1200" dirty="0" smtClean="0">
                          <a:solidFill>
                            <a:schemeClr val="dk1"/>
                          </a:solidFill>
                          <a:latin typeface="Times New Roman" pitchFamily="18" charset="0"/>
                          <a:ea typeface="+mn-ea"/>
                          <a:cs typeface="Times New Roman" pitchFamily="18" charset="0"/>
                        </a:rPr>
                        <a:t>5</a:t>
                      </a:r>
                      <a:endParaRPr lang="ru-RU" sz="1800" b="1" kern="1200" dirty="0">
                        <a:solidFill>
                          <a:schemeClr val="dk1"/>
                        </a:solidFill>
                        <a:latin typeface="Times New Roman" pitchFamily="18" charset="0"/>
                        <a:ea typeface="+mn-ea"/>
                        <a:cs typeface="Times New Roman" pitchFamily="18" charset="0"/>
                      </a:endParaRPr>
                    </a:p>
                  </a:txBody>
                  <a:tcPr marL="91427" marR="91427" marT="45726" marB="45726"/>
                </a:tc>
                <a:tc>
                  <a:txBody>
                    <a:bodyPr/>
                    <a:lstStyle/>
                    <a:p>
                      <a:pPr marL="0" algn="ctr" defTabSz="914400" rtl="0" eaLnBrk="1" fontAlgn="ctr" latinLnBrk="0" hangingPunct="1"/>
                      <a:r>
                        <a:rPr lang="en-US" sz="1600" b="0" i="0" u="none" strike="noStrike" kern="1200" dirty="0" err="1" smtClean="0">
                          <a:solidFill>
                            <a:schemeClr val="dk1"/>
                          </a:solidFill>
                          <a:latin typeface="Times New Roman"/>
                          <a:ea typeface="+mn-ea"/>
                          <a:cs typeface="+mn-cs"/>
                        </a:rPr>
                        <a:t>Uz</a:t>
                      </a:r>
                      <a:r>
                        <a:rPr lang="en-US" sz="1600" b="0" i="0" u="none" strike="noStrike" kern="1200" dirty="0" smtClean="0">
                          <a:solidFill>
                            <a:schemeClr val="dk1"/>
                          </a:solidFill>
                          <a:latin typeface="Times New Roman"/>
                          <a:ea typeface="+mn-ea"/>
                          <a:cs typeface="+mn-cs"/>
                        </a:rPr>
                        <a:t> PSB</a:t>
                      </a:r>
                      <a:endParaRPr lang="en-US" sz="1600" b="0" i="0" u="none" strike="noStrike" kern="1200" dirty="0">
                        <a:solidFill>
                          <a:schemeClr val="dk1"/>
                        </a:solidFill>
                        <a:latin typeface="Times New Roman"/>
                        <a:ea typeface="+mn-ea"/>
                        <a:cs typeface="+mn-cs"/>
                      </a:endParaRPr>
                    </a:p>
                  </a:txBody>
                  <a:tcPr marL="9524" marR="9524" marT="9526" marB="0" anchor="ct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7,3</a:t>
                      </a:r>
                    </a:p>
                    <a:p>
                      <a:pPr marL="0" algn="ctr" defTabSz="914400" rtl="0" eaLnBrk="1" fontAlgn="ctr" latinLnBrk="0" hangingPunct="1"/>
                      <a:endParaRPr lang="ru-RU" sz="1600" b="0" i="0" u="none" strike="noStrike" kern="1200" dirty="0">
                        <a:solidFill>
                          <a:schemeClr val="dk1"/>
                        </a:solidFill>
                        <a:latin typeface="Times New Roman"/>
                        <a:ea typeface="+mn-ea"/>
                        <a:cs typeface="+mn-cs"/>
                      </a:endParaRPr>
                    </a:p>
                  </a:txBody>
                  <a:tcPr marL="9524" marR="9524" marT="9526" marB="0" anchor="ctr"/>
                </a:tc>
              </a:tr>
            </a:tbl>
          </a:graphicData>
        </a:graphic>
      </p:graphicFrame>
      <p:graphicFrame>
        <p:nvGraphicFramePr>
          <p:cNvPr id="9" name="Содержимое 8"/>
          <p:cNvGraphicFramePr>
            <a:graphicFrameLocks/>
          </p:cNvGraphicFramePr>
          <p:nvPr/>
        </p:nvGraphicFramePr>
        <p:xfrm>
          <a:off x="4716463" y="1857375"/>
          <a:ext cx="4178300" cy="4283104"/>
        </p:xfrm>
        <a:graphic>
          <a:graphicData uri="http://schemas.openxmlformats.org/drawingml/2006/table">
            <a:tbl>
              <a:tblPr firstRow="1" bandRow="1">
                <a:tableStyleId>{5C22544A-7EE6-4342-B048-85BDC9FD1C3A}</a:tableStyleId>
              </a:tblPr>
              <a:tblGrid>
                <a:gridCol w="336959"/>
                <a:gridCol w="1607257"/>
                <a:gridCol w="2234084"/>
              </a:tblGrid>
              <a:tr h="981666">
                <a:tc>
                  <a:txBody>
                    <a:bodyPr/>
                    <a:lstStyle/>
                    <a:p>
                      <a:pPr algn="ct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a:txBody>
                  <a:tcPr marL="91426" marR="91426" marT="45729" marB="45729" anchor="ctr">
                    <a:solidFill>
                      <a:srgbClr val="2AA82A"/>
                    </a:solidFill>
                  </a:tcPr>
                </a:tc>
                <a:tc>
                  <a:txBody>
                    <a:bodyPr/>
                    <a:lstStyle/>
                    <a:p>
                      <a:pPr algn="ctr"/>
                      <a:r>
                        <a:rPr lang="ru-RU" sz="1800" dirty="0" smtClean="0">
                          <a:latin typeface="Times New Roman" pitchFamily="18" charset="0"/>
                          <a:cs typeface="Times New Roman" pitchFamily="18" charset="0"/>
                        </a:rPr>
                        <a:t>Банки</a:t>
                      </a:r>
                      <a:endParaRPr lang="ru-RU" sz="1800" dirty="0">
                        <a:latin typeface="Times New Roman" pitchFamily="18" charset="0"/>
                        <a:cs typeface="Times New Roman" pitchFamily="18" charset="0"/>
                      </a:endParaRPr>
                    </a:p>
                  </a:txBody>
                  <a:tcPr marL="91426" marR="91426" marT="45729" marB="45729" anchor="ctr">
                    <a:solidFill>
                      <a:srgbClr val="2AA82A"/>
                    </a:solidFill>
                  </a:tcPr>
                </a:tc>
                <a:tc>
                  <a:txBody>
                    <a:bodyPr/>
                    <a:lstStyle/>
                    <a:p>
                      <a:pPr algn="ctr"/>
                      <a:r>
                        <a:rPr lang="uz-Cyrl-UZ" sz="1600" dirty="0" smtClean="0">
                          <a:latin typeface="Times New Roman" pitchFamily="18" charset="0"/>
                          <a:cs typeface="Times New Roman" pitchFamily="18" charset="0"/>
                        </a:rPr>
                        <a:t>Объем</a:t>
                      </a:r>
                      <a:r>
                        <a:rPr lang="uz-Cyrl-UZ" sz="1600" baseline="0" dirty="0" smtClean="0">
                          <a:latin typeface="Times New Roman" pitchFamily="18" charset="0"/>
                          <a:cs typeface="Times New Roman" pitchFamily="18" charset="0"/>
                        </a:rPr>
                        <a:t> лизинговых операций</a:t>
                      </a:r>
                    </a:p>
                    <a:p>
                      <a:pPr algn="ctr"/>
                      <a:r>
                        <a:rPr lang="uz-Cyrl-UZ" sz="1600" baseline="0" dirty="0" smtClean="0">
                          <a:latin typeface="Times New Roman" pitchFamily="18" charset="0"/>
                          <a:cs typeface="Times New Roman" pitchFamily="18" charset="0"/>
                        </a:rPr>
                        <a:t>(в млн. долл. США)</a:t>
                      </a:r>
                      <a:endParaRPr lang="ru-RU" sz="1600" dirty="0" smtClean="0">
                        <a:latin typeface="Times New Roman" pitchFamily="18" charset="0"/>
                        <a:cs typeface="Times New Roman" pitchFamily="18" charset="0"/>
                      </a:endParaRPr>
                    </a:p>
                  </a:txBody>
                  <a:tcPr marL="91426" marR="91426" marT="45729" marB="45729" anchor="ctr">
                    <a:solidFill>
                      <a:srgbClr val="2AA82A"/>
                    </a:solidFill>
                  </a:tcPr>
                </a:tc>
              </a:tr>
              <a:tr h="640092">
                <a:tc>
                  <a:txBody>
                    <a:bodyPr/>
                    <a:lstStyle/>
                    <a:p>
                      <a:pPr marL="0" algn="ctr" defTabSz="914400" rtl="0" eaLnBrk="1" fontAlgn="ctr" latinLnBrk="0" hangingPunct="1"/>
                      <a:endParaRPr lang="ru-RU" sz="18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800" b="1" kern="1200" dirty="0" smtClean="0">
                          <a:solidFill>
                            <a:schemeClr val="dk1"/>
                          </a:solidFill>
                          <a:latin typeface="Times New Roman" pitchFamily="18" charset="0"/>
                          <a:ea typeface="+mn-ea"/>
                          <a:cs typeface="Times New Roman" pitchFamily="18" charset="0"/>
                        </a:rPr>
                        <a:t>1</a:t>
                      </a:r>
                      <a:endParaRPr lang="ru-RU" sz="1800" b="1" kern="1200" dirty="0">
                        <a:solidFill>
                          <a:schemeClr val="dk1"/>
                        </a:solidFill>
                        <a:latin typeface="Times New Roman" pitchFamily="18" charset="0"/>
                        <a:ea typeface="+mn-ea"/>
                        <a:cs typeface="Times New Roman" pitchFamily="18" charset="0"/>
                      </a:endParaRPr>
                    </a:p>
                  </a:txBody>
                  <a:tcPr marL="91426" marR="91426" marT="45729" marB="45729"/>
                </a:tc>
                <a:tc>
                  <a:txBody>
                    <a:bodyPr/>
                    <a:lstStyle/>
                    <a:p>
                      <a:pPr marL="0" algn="ctr" defTabSz="914400" rtl="0" eaLnBrk="1" fontAlgn="ctr" latinLnBrk="0" hangingPunct="1"/>
                      <a:r>
                        <a:rPr lang="en-US" sz="1600" b="0" i="0" u="none" strike="noStrike" kern="1200" dirty="0" err="1" smtClean="0">
                          <a:solidFill>
                            <a:schemeClr val="dk1"/>
                          </a:solidFill>
                          <a:latin typeface="Times New Roman"/>
                          <a:ea typeface="+mn-ea"/>
                          <a:cs typeface="+mn-cs"/>
                        </a:rPr>
                        <a:t>Asaka</a:t>
                      </a:r>
                      <a:r>
                        <a:rPr lang="en-US" sz="1600" b="0" i="0" u="none" strike="noStrike" kern="1200" baseline="0" dirty="0" smtClean="0">
                          <a:solidFill>
                            <a:schemeClr val="dk1"/>
                          </a:solidFill>
                          <a:latin typeface="Times New Roman"/>
                          <a:ea typeface="+mn-ea"/>
                          <a:cs typeface="+mn-cs"/>
                        </a:rPr>
                        <a:t> Bank</a:t>
                      </a:r>
                      <a:endParaRPr lang="en-US" sz="1600" b="0" i="0" u="none" strike="noStrike" kern="1200" dirty="0">
                        <a:solidFill>
                          <a:schemeClr val="dk1"/>
                        </a:solidFill>
                        <a:latin typeface="Times New Roman"/>
                        <a:ea typeface="+mn-ea"/>
                        <a:cs typeface="+mn-cs"/>
                      </a:endParaRPr>
                    </a:p>
                  </a:txBody>
                  <a:tcPr marL="9524" marR="9524" marT="9526"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32,8</a:t>
                      </a:r>
                    </a:p>
                  </a:txBody>
                  <a:tcPr marL="9524" marR="9524" marT="9526" marB="0" anchor="ctr"/>
                </a:tc>
              </a:tr>
              <a:tr h="640092">
                <a:tc>
                  <a:txBody>
                    <a:bodyPr/>
                    <a:lstStyle/>
                    <a:p>
                      <a:pPr marL="0" algn="ctr" defTabSz="914400" rtl="0" eaLnBrk="1" fontAlgn="ctr" latinLnBrk="0" hangingPunct="1"/>
                      <a:endParaRPr lang="ru-RU" sz="18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800" b="1" kern="1200" dirty="0" smtClean="0">
                          <a:solidFill>
                            <a:schemeClr val="dk1"/>
                          </a:solidFill>
                          <a:latin typeface="Times New Roman" pitchFamily="18" charset="0"/>
                          <a:ea typeface="+mn-ea"/>
                          <a:cs typeface="Times New Roman" pitchFamily="18" charset="0"/>
                        </a:rPr>
                        <a:t>2</a:t>
                      </a:r>
                      <a:endParaRPr lang="ru-RU" sz="1800" b="1" kern="1200" dirty="0">
                        <a:solidFill>
                          <a:schemeClr val="dk1"/>
                        </a:solidFill>
                        <a:latin typeface="Times New Roman" pitchFamily="18" charset="0"/>
                        <a:ea typeface="+mn-ea"/>
                        <a:cs typeface="Times New Roman" pitchFamily="18" charset="0"/>
                      </a:endParaRPr>
                    </a:p>
                  </a:txBody>
                  <a:tcPr marL="91426" marR="91426" marT="45729" marB="45729"/>
                </a:tc>
                <a:tc>
                  <a:txBody>
                    <a:bodyPr/>
                    <a:lstStyle/>
                    <a:p>
                      <a:pPr marL="0" algn="ctr" defTabSz="914400" rtl="0" eaLnBrk="1" fontAlgn="ctr" latinLnBrk="0" hangingPunct="1"/>
                      <a:r>
                        <a:rPr lang="en-US" sz="1600" b="0" i="0" u="none" strike="noStrike" kern="1200" dirty="0" err="1" smtClean="0">
                          <a:solidFill>
                            <a:schemeClr val="dk1"/>
                          </a:solidFill>
                          <a:latin typeface="Times New Roman"/>
                          <a:ea typeface="+mn-ea"/>
                          <a:cs typeface="+mn-cs"/>
                        </a:rPr>
                        <a:t>Ipoteka</a:t>
                      </a:r>
                      <a:r>
                        <a:rPr lang="en-US" sz="1600" b="0" i="0" u="none" strike="noStrike" kern="1200" dirty="0" smtClean="0">
                          <a:solidFill>
                            <a:schemeClr val="dk1"/>
                          </a:solidFill>
                          <a:latin typeface="Times New Roman"/>
                          <a:ea typeface="+mn-ea"/>
                          <a:cs typeface="+mn-cs"/>
                        </a:rPr>
                        <a:t> Bank</a:t>
                      </a:r>
                      <a:endParaRPr lang="en-US" sz="1600" b="0" i="0" u="none" strike="noStrike" kern="1200" dirty="0">
                        <a:solidFill>
                          <a:schemeClr val="dk1"/>
                        </a:solidFill>
                        <a:latin typeface="Times New Roman"/>
                        <a:ea typeface="+mn-ea"/>
                        <a:cs typeface="+mn-cs"/>
                      </a:endParaRPr>
                    </a:p>
                  </a:txBody>
                  <a:tcPr marL="9524" marR="9524" marT="9526"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11,0</a:t>
                      </a:r>
                    </a:p>
                  </a:txBody>
                  <a:tcPr marL="9524" marR="9524" marT="9526" marB="0" anchor="ctr"/>
                </a:tc>
              </a:tr>
              <a:tr h="640092">
                <a:tc>
                  <a:txBody>
                    <a:bodyPr/>
                    <a:lstStyle/>
                    <a:p>
                      <a:pPr marL="0" algn="ctr" defTabSz="914400" rtl="0" eaLnBrk="1" fontAlgn="ctr" latinLnBrk="0" hangingPunct="1"/>
                      <a:endParaRPr lang="ru-RU" sz="18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800" b="1" kern="1200" dirty="0" smtClean="0">
                          <a:solidFill>
                            <a:schemeClr val="dk1"/>
                          </a:solidFill>
                          <a:latin typeface="Times New Roman" pitchFamily="18" charset="0"/>
                          <a:ea typeface="+mn-ea"/>
                          <a:cs typeface="Times New Roman" pitchFamily="18" charset="0"/>
                        </a:rPr>
                        <a:t>3</a:t>
                      </a:r>
                      <a:endParaRPr lang="ru-RU" sz="1800" b="1" kern="1200" dirty="0">
                        <a:solidFill>
                          <a:schemeClr val="dk1"/>
                        </a:solidFill>
                        <a:latin typeface="Times New Roman" pitchFamily="18" charset="0"/>
                        <a:ea typeface="+mn-ea"/>
                        <a:cs typeface="Times New Roman" pitchFamily="18" charset="0"/>
                      </a:endParaRPr>
                    </a:p>
                  </a:txBody>
                  <a:tcPr marL="91426" marR="91426" marT="45729" marB="45729"/>
                </a:tc>
                <a:tc>
                  <a:txBody>
                    <a:bodyPr/>
                    <a:lstStyle/>
                    <a:p>
                      <a:pPr marL="0" algn="ctr" defTabSz="914400" rtl="0" eaLnBrk="1" fontAlgn="ctr" latinLnBrk="0" hangingPunct="1"/>
                      <a:r>
                        <a:rPr lang="en-US" sz="1600" b="0" i="0" u="none" strike="noStrike" kern="1200" dirty="0" err="1" smtClean="0">
                          <a:solidFill>
                            <a:schemeClr val="dk1"/>
                          </a:solidFill>
                          <a:latin typeface="Times New Roman"/>
                          <a:ea typeface="+mn-ea"/>
                          <a:cs typeface="+mn-cs"/>
                        </a:rPr>
                        <a:t>Xalq</a:t>
                      </a:r>
                      <a:r>
                        <a:rPr lang="en-US" sz="1600" b="0" i="0" u="none" strike="noStrike" kern="1200" dirty="0" smtClean="0">
                          <a:solidFill>
                            <a:schemeClr val="dk1"/>
                          </a:solidFill>
                          <a:latin typeface="Times New Roman"/>
                          <a:ea typeface="+mn-ea"/>
                          <a:cs typeface="+mn-cs"/>
                        </a:rPr>
                        <a:t> Bank</a:t>
                      </a:r>
                      <a:endParaRPr lang="en-US" sz="1600" b="0" i="0" u="none" strike="noStrike" kern="1200" dirty="0">
                        <a:solidFill>
                          <a:schemeClr val="dk1"/>
                        </a:solidFill>
                        <a:latin typeface="Times New Roman"/>
                        <a:ea typeface="+mn-ea"/>
                        <a:cs typeface="+mn-cs"/>
                      </a:endParaRPr>
                    </a:p>
                  </a:txBody>
                  <a:tcPr marL="9524" marR="9524" marT="9526" marB="0" anchor="ct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9,2</a:t>
                      </a:r>
                    </a:p>
                    <a:p>
                      <a:pPr marL="0" algn="ctr" defTabSz="914400" rtl="0" eaLnBrk="1" fontAlgn="ctr" latinLnBrk="0" hangingPunct="1"/>
                      <a:endParaRPr lang="ru-RU" sz="1600" b="0" i="0" u="none" strike="noStrike" kern="1200" dirty="0">
                        <a:solidFill>
                          <a:schemeClr val="dk1"/>
                        </a:solidFill>
                        <a:latin typeface="Times New Roman"/>
                        <a:ea typeface="+mn-ea"/>
                        <a:cs typeface="+mn-cs"/>
                      </a:endParaRPr>
                    </a:p>
                  </a:txBody>
                  <a:tcPr marL="9524" marR="9524" marT="9526" marB="0" anchor="ctr"/>
                </a:tc>
              </a:tr>
              <a:tr h="741040">
                <a:tc>
                  <a:txBody>
                    <a:bodyPr/>
                    <a:lstStyle/>
                    <a:p>
                      <a:pPr marL="0" algn="ctr" defTabSz="914400" rtl="0" eaLnBrk="1" fontAlgn="ctr" latinLnBrk="0" hangingPunct="1"/>
                      <a:endParaRPr lang="ru-RU" sz="18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800" b="1" kern="1200" dirty="0" smtClean="0">
                          <a:solidFill>
                            <a:schemeClr val="dk1"/>
                          </a:solidFill>
                          <a:latin typeface="Times New Roman" pitchFamily="18" charset="0"/>
                          <a:ea typeface="+mn-ea"/>
                          <a:cs typeface="Times New Roman" pitchFamily="18" charset="0"/>
                        </a:rPr>
                        <a:t>4</a:t>
                      </a:r>
                      <a:endParaRPr lang="ru-RU" sz="1800" b="1" kern="1200" dirty="0">
                        <a:solidFill>
                          <a:schemeClr val="dk1"/>
                        </a:solidFill>
                        <a:latin typeface="Times New Roman" pitchFamily="18" charset="0"/>
                        <a:ea typeface="+mn-ea"/>
                        <a:cs typeface="Times New Roman" pitchFamily="18" charset="0"/>
                      </a:endParaRPr>
                    </a:p>
                  </a:txBody>
                  <a:tcPr marL="91426" marR="91426" marT="45729" marB="45729"/>
                </a:tc>
                <a:tc>
                  <a:txBody>
                    <a:bodyPr/>
                    <a:lstStyle/>
                    <a:p>
                      <a:pPr marL="0" algn="ctr" defTabSz="914400" rtl="0" eaLnBrk="1" fontAlgn="ctr" latinLnBrk="0" hangingPunct="1"/>
                      <a:r>
                        <a:rPr lang="en-US" sz="1600" b="1" i="0" u="none" strike="noStrike" kern="1200" dirty="0" err="1" smtClean="0">
                          <a:solidFill>
                            <a:schemeClr val="dk1"/>
                          </a:solidFill>
                          <a:latin typeface="Times New Roman"/>
                          <a:ea typeface="+mn-ea"/>
                          <a:cs typeface="+mn-cs"/>
                        </a:rPr>
                        <a:t>Hamkor</a:t>
                      </a:r>
                      <a:r>
                        <a:rPr lang="en-US" sz="1600" b="1" i="0" u="none" strike="noStrike" kern="1200" dirty="0" smtClean="0">
                          <a:solidFill>
                            <a:schemeClr val="dk1"/>
                          </a:solidFill>
                          <a:latin typeface="Times New Roman"/>
                          <a:ea typeface="+mn-ea"/>
                          <a:cs typeface="+mn-cs"/>
                        </a:rPr>
                        <a:t> Bank</a:t>
                      </a:r>
                      <a:endParaRPr lang="en-US" sz="1600" b="1" i="0" u="none" strike="noStrike" kern="1200" dirty="0">
                        <a:solidFill>
                          <a:schemeClr val="dk1"/>
                        </a:solidFill>
                        <a:latin typeface="Times New Roman"/>
                        <a:ea typeface="+mn-ea"/>
                        <a:cs typeface="+mn-cs"/>
                      </a:endParaRPr>
                    </a:p>
                  </a:txBody>
                  <a:tcPr marL="9524" marR="9524" marT="9526"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600" b="1" i="0" u="none" strike="noStrike" kern="1200" dirty="0" smtClean="0">
                        <a:solidFill>
                          <a:schemeClr val="dk1"/>
                        </a:solidFill>
                        <a:latin typeface="Times New Roman"/>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lang="ru-RU" sz="1600" b="1" i="0" u="none" strike="noStrike" kern="1200" dirty="0" smtClean="0">
                          <a:solidFill>
                            <a:schemeClr val="dk1"/>
                          </a:solidFill>
                          <a:latin typeface="Times New Roman"/>
                          <a:ea typeface="+mn-ea"/>
                          <a:cs typeface="+mn-cs"/>
                        </a:rPr>
                        <a:t>6,8</a:t>
                      </a:r>
                    </a:p>
                    <a:p>
                      <a:pPr marL="0" algn="ctr" defTabSz="914400" rtl="0" eaLnBrk="1" fontAlgn="ctr" latinLnBrk="0" hangingPunct="1"/>
                      <a:endParaRPr lang="ru-RU" sz="1600" b="1" i="0" u="none" strike="noStrike" kern="1200" dirty="0">
                        <a:solidFill>
                          <a:schemeClr val="dk1"/>
                        </a:solidFill>
                        <a:latin typeface="Times New Roman"/>
                        <a:ea typeface="+mn-ea"/>
                        <a:cs typeface="+mn-cs"/>
                      </a:endParaRPr>
                    </a:p>
                  </a:txBody>
                  <a:tcPr marL="9524" marR="9524" marT="9526" marB="0" anchor="ctr"/>
                </a:tc>
              </a:tr>
              <a:tr h="640092">
                <a:tc>
                  <a:txBody>
                    <a:bodyPr/>
                    <a:lstStyle/>
                    <a:p>
                      <a:pPr marL="0" algn="ctr" defTabSz="914400" rtl="0" eaLnBrk="1" fontAlgn="ctr" latinLnBrk="0" hangingPunct="1"/>
                      <a:endParaRPr lang="ru-RU" sz="18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800" b="1" kern="1200" dirty="0" smtClean="0">
                          <a:solidFill>
                            <a:schemeClr val="dk1"/>
                          </a:solidFill>
                          <a:latin typeface="Times New Roman" pitchFamily="18" charset="0"/>
                          <a:ea typeface="+mn-ea"/>
                          <a:cs typeface="Times New Roman" pitchFamily="18" charset="0"/>
                        </a:rPr>
                        <a:t>5</a:t>
                      </a:r>
                      <a:endParaRPr lang="ru-RU" sz="1800" b="1" kern="1200" dirty="0">
                        <a:solidFill>
                          <a:schemeClr val="dk1"/>
                        </a:solidFill>
                        <a:latin typeface="Times New Roman" pitchFamily="18" charset="0"/>
                        <a:ea typeface="+mn-ea"/>
                        <a:cs typeface="Times New Roman" pitchFamily="18" charset="0"/>
                      </a:endParaRPr>
                    </a:p>
                  </a:txBody>
                  <a:tcPr marL="91426" marR="91426" marT="45729" marB="45729"/>
                </a:tc>
                <a:tc>
                  <a:txBody>
                    <a:bodyPr/>
                    <a:lstStyle/>
                    <a:p>
                      <a:pPr marL="0" algn="ctr" defTabSz="914400" rtl="0" eaLnBrk="1" fontAlgn="ctr" latinLnBrk="0" hangingPunct="1"/>
                      <a:r>
                        <a:rPr lang="en-US" sz="1600" b="0" i="0" u="none" strike="noStrike" kern="1200" dirty="0" smtClean="0">
                          <a:solidFill>
                            <a:schemeClr val="dk1"/>
                          </a:solidFill>
                          <a:latin typeface="Times New Roman"/>
                          <a:ea typeface="+mn-ea"/>
                          <a:cs typeface="+mn-cs"/>
                        </a:rPr>
                        <a:t>KDB</a:t>
                      </a:r>
                      <a:endParaRPr lang="en-US" sz="1600" b="0" i="0" u="none" strike="noStrike" kern="1200" dirty="0">
                        <a:solidFill>
                          <a:schemeClr val="dk1"/>
                        </a:solidFill>
                        <a:latin typeface="Times New Roman"/>
                        <a:ea typeface="+mn-ea"/>
                        <a:cs typeface="+mn-cs"/>
                      </a:endParaRPr>
                    </a:p>
                  </a:txBody>
                  <a:tcPr marL="9524" marR="9524" marT="9526" marB="0" anchor="ct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6,1</a:t>
                      </a:r>
                    </a:p>
                    <a:p>
                      <a:pPr marL="0" algn="ctr" defTabSz="914400" rtl="0" eaLnBrk="1" fontAlgn="ctr" latinLnBrk="0" hangingPunct="1"/>
                      <a:endParaRPr lang="ru-RU" sz="1600" b="0" i="0" u="none" strike="noStrike" kern="1200" dirty="0">
                        <a:solidFill>
                          <a:schemeClr val="dk1"/>
                        </a:solidFill>
                        <a:latin typeface="Times New Roman"/>
                        <a:ea typeface="+mn-ea"/>
                        <a:cs typeface="+mn-cs"/>
                      </a:endParaRPr>
                    </a:p>
                  </a:txBody>
                  <a:tcPr marL="9524" marR="9524" marT="9526" marB="0"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Группа 3"/>
          <p:cNvGrpSpPr>
            <a:grpSpLocks/>
          </p:cNvGrpSpPr>
          <p:nvPr/>
        </p:nvGrpSpPr>
        <p:grpSpPr bwMode="auto">
          <a:xfrm>
            <a:off x="0" y="260350"/>
            <a:ext cx="9085263" cy="6553200"/>
            <a:chOff x="0" y="404664"/>
            <a:chExt cx="9144000" cy="6598349"/>
          </a:xfrm>
        </p:grpSpPr>
        <p:pic>
          <p:nvPicPr>
            <p:cNvPr id="25605" name="Рисунок 1"/>
            <p:cNvPicPr>
              <a:picLocks noChangeAspect="1"/>
            </p:cNvPicPr>
            <p:nvPr/>
          </p:nvPicPr>
          <p:blipFill>
            <a:blip r:embed="rId3" cstate="print"/>
            <a:srcRect t="87244"/>
            <a:stretch>
              <a:fillRect/>
            </a:stretch>
          </p:blipFill>
          <p:spPr bwMode="auto">
            <a:xfrm>
              <a:off x="0" y="6238309"/>
              <a:ext cx="9144000" cy="764704"/>
            </a:xfrm>
            <a:prstGeom prst="rect">
              <a:avLst/>
            </a:prstGeom>
            <a:noFill/>
            <a:ln w="9525">
              <a:noFill/>
              <a:miter lim="800000"/>
              <a:headEnd/>
              <a:tailEnd/>
            </a:ln>
          </p:spPr>
        </p:pic>
        <p:pic>
          <p:nvPicPr>
            <p:cNvPr id="25606" name="Рисунок 2"/>
            <p:cNvPicPr>
              <a:picLocks noChangeAspect="1"/>
            </p:cNvPicPr>
            <p:nvPr/>
          </p:nvPicPr>
          <p:blipFill>
            <a:blip r:embed="rId3"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5" name="Прямоугольник 4"/>
          <p:cNvSpPr/>
          <p:nvPr/>
        </p:nvSpPr>
        <p:spPr>
          <a:xfrm>
            <a:off x="60325" y="296863"/>
            <a:ext cx="5472113" cy="830262"/>
          </a:xfrm>
          <a:prstGeom prst="rect">
            <a:avLst/>
          </a:prstGeom>
        </p:spPr>
        <p:txBody>
          <a:bodyPr>
            <a:spAutoFit/>
          </a:bodyPr>
          <a:lstStyle/>
          <a:p>
            <a:pPr algn="ctr" eaLnBrk="1" hangingPunct="1">
              <a:defRPr/>
            </a:pPr>
            <a:r>
              <a:rPr lang="ru-RU" sz="2400" dirty="0">
                <a:effectLst>
                  <a:outerShdw blurRad="38100" dist="38100" dir="2700000" algn="tl">
                    <a:srgbClr val="000000">
                      <a:alpha val="43137"/>
                    </a:srgbClr>
                  </a:outerShdw>
                </a:effectLst>
                <a:latin typeface="Times New Roman" pitchFamily="18" charset="0"/>
                <a:cs typeface="Times New Roman" pitchFamily="18" charset="0"/>
              </a:rPr>
              <a:t>Распределение лизинговых сделок </a:t>
            </a:r>
            <a:r>
              <a:rPr lang="en-US" sz="2400" dirty="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a:effectLst>
                  <a:outerShdw blurRad="38100" dist="38100" dir="2700000" algn="tl">
                    <a:srgbClr val="000000">
                      <a:alpha val="43137"/>
                    </a:srgbClr>
                  </a:outerShdw>
                </a:effectLst>
                <a:latin typeface="Times New Roman" pitchFamily="18" charset="0"/>
                <a:cs typeface="Times New Roman" pitchFamily="18" charset="0"/>
              </a:rPr>
              <a:t>по </a:t>
            </a:r>
          </a:p>
          <a:p>
            <a:pPr algn="ctr" eaLnBrk="1" hangingPunct="1">
              <a:defRPr/>
            </a:pPr>
            <a:r>
              <a:rPr lang="ru-RU" sz="2400" dirty="0">
                <a:effectLst>
                  <a:outerShdw blurRad="38100" dist="38100" dir="2700000" algn="tl">
                    <a:srgbClr val="000000">
                      <a:alpha val="43137"/>
                    </a:srgbClr>
                  </a:outerShdw>
                </a:effectLst>
                <a:latin typeface="Times New Roman" pitchFamily="18" charset="0"/>
                <a:cs typeface="Times New Roman" pitchFamily="18" charset="0"/>
              </a:rPr>
              <a:t>видам основных средств</a:t>
            </a:r>
          </a:p>
        </p:txBody>
      </p:sp>
      <p:graphicFrame>
        <p:nvGraphicFramePr>
          <p:cNvPr id="25604" name="Диаграмма 16"/>
          <p:cNvGraphicFramePr>
            <a:graphicFrameLocks/>
          </p:cNvGraphicFramePr>
          <p:nvPr/>
        </p:nvGraphicFramePr>
        <p:xfrm>
          <a:off x="128588" y="1217613"/>
          <a:ext cx="8815387" cy="4926012"/>
        </p:xfrm>
        <a:graphic>
          <a:graphicData uri="http://schemas.openxmlformats.org/presentationml/2006/ole">
            <p:oleObj spid="_x0000_s25604" name="Диаграмма" r:id="rId4" imgW="8821677" imgH="4932091" progId="Excel.Sheet.8">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Группа 3"/>
          <p:cNvGrpSpPr>
            <a:grpSpLocks/>
          </p:cNvGrpSpPr>
          <p:nvPr/>
        </p:nvGrpSpPr>
        <p:grpSpPr bwMode="auto">
          <a:xfrm>
            <a:off x="0" y="115888"/>
            <a:ext cx="9036050" cy="6689725"/>
            <a:chOff x="0" y="404664"/>
            <a:chExt cx="9144000" cy="6516591"/>
          </a:xfrm>
        </p:grpSpPr>
        <p:pic>
          <p:nvPicPr>
            <p:cNvPr id="26678" name="Рисунок 1"/>
            <p:cNvPicPr>
              <a:picLocks noChangeAspect="1"/>
            </p:cNvPicPr>
            <p:nvPr/>
          </p:nvPicPr>
          <p:blipFill>
            <a:blip r:embed="rId2" cstate="print"/>
            <a:srcRect t="87244"/>
            <a:stretch>
              <a:fillRect/>
            </a:stretch>
          </p:blipFill>
          <p:spPr bwMode="auto">
            <a:xfrm>
              <a:off x="0" y="6156551"/>
              <a:ext cx="9144000" cy="764704"/>
            </a:xfrm>
            <a:prstGeom prst="rect">
              <a:avLst/>
            </a:prstGeom>
            <a:noFill/>
            <a:ln w="9525">
              <a:noFill/>
              <a:miter lim="800000"/>
              <a:headEnd/>
              <a:tailEnd/>
            </a:ln>
          </p:spPr>
        </p:pic>
        <p:pic>
          <p:nvPicPr>
            <p:cNvPr id="26679"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5" name="Прямоугольник 4"/>
          <p:cNvSpPr/>
          <p:nvPr/>
        </p:nvSpPr>
        <p:spPr>
          <a:xfrm>
            <a:off x="9525" y="620713"/>
            <a:ext cx="8867775" cy="830262"/>
          </a:xfrm>
          <a:prstGeom prst="rect">
            <a:avLst/>
          </a:prstGeom>
        </p:spPr>
        <p:txBody>
          <a:bodyPr>
            <a:spAutoFit/>
          </a:bodyPr>
          <a:lstStyle/>
          <a:p>
            <a:pPr algn="ctr" eaLnBrk="1" hangingPunct="1">
              <a:defRPr/>
            </a:pPr>
            <a:r>
              <a:rPr lang="ru-RU" sz="2400" dirty="0" err="1">
                <a:effectLst>
                  <a:outerShdw blurRad="38100" dist="38100" dir="2700000" algn="tl">
                    <a:srgbClr val="000000">
                      <a:alpha val="43137"/>
                    </a:srgbClr>
                  </a:outerShdw>
                </a:effectLst>
                <a:latin typeface="Times New Roman" pitchFamily="18" charset="0"/>
                <a:cs typeface="Times New Roman" pitchFamily="18" charset="0"/>
              </a:rPr>
              <a:t>Рэнкинг</a:t>
            </a:r>
            <a:r>
              <a:rPr lang="ru-RU" sz="2400" dirty="0">
                <a:effectLst>
                  <a:outerShdw blurRad="38100" dist="38100" dir="2700000" algn="tl">
                    <a:srgbClr val="000000">
                      <a:alpha val="43137"/>
                    </a:srgbClr>
                  </a:outerShdw>
                </a:effectLst>
                <a:latin typeface="Times New Roman" pitchFamily="18" charset="0"/>
                <a:cs typeface="Times New Roman" pitchFamily="18" charset="0"/>
              </a:rPr>
              <a:t> лизингодателей по объему лизинговых операций по итогам 2014 года </a:t>
            </a:r>
          </a:p>
        </p:txBody>
      </p:sp>
      <p:graphicFrame>
        <p:nvGraphicFramePr>
          <p:cNvPr id="6" name="Содержимое 8"/>
          <p:cNvGraphicFramePr>
            <a:graphicFrameLocks/>
          </p:cNvGraphicFramePr>
          <p:nvPr/>
        </p:nvGraphicFramePr>
        <p:xfrm>
          <a:off x="179388" y="1563688"/>
          <a:ext cx="8785225" cy="4386261"/>
        </p:xfrm>
        <a:graphic>
          <a:graphicData uri="http://schemas.openxmlformats.org/drawingml/2006/table">
            <a:tbl>
              <a:tblPr firstRow="1" bandRow="1">
                <a:tableStyleId>{5C22544A-7EE6-4342-B048-85BDC9FD1C3A}</a:tableStyleId>
              </a:tblPr>
              <a:tblGrid>
                <a:gridCol w="785642"/>
                <a:gridCol w="3462954"/>
                <a:gridCol w="4536629"/>
              </a:tblGrid>
              <a:tr h="701456">
                <a:tc>
                  <a:txBody>
                    <a:bodyPr/>
                    <a:lstStyle/>
                    <a:p>
                      <a:pPr algn="ct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a:txBody>
                  <a:tcPr marL="91422" marR="91422" marT="45728" marB="45728">
                    <a:solidFill>
                      <a:srgbClr val="2AA82A"/>
                    </a:solidFill>
                  </a:tcPr>
                </a:tc>
                <a:tc>
                  <a:txBody>
                    <a:bodyPr/>
                    <a:lstStyle/>
                    <a:p>
                      <a:pPr algn="ctr"/>
                      <a:r>
                        <a:rPr lang="ru-RU" sz="1800" dirty="0" smtClean="0">
                          <a:latin typeface="Times New Roman" pitchFamily="18" charset="0"/>
                          <a:cs typeface="Times New Roman" pitchFamily="18" charset="0"/>
                        </a:rPr>
                        <a:t>Наименование компании</a:t>
                      </a:r>
                      <a:endParaRPr lang="ru-RU" sz="1800" dirty="0">
                        <a:latin typeface="Times New Roman" pitchFamily="18" charset="0"/>
                        <a:cs typeface="Times New Roman" pitchFamily="18" charset="0"/>
                      </a:endParaRPr>
                    </a:p>
                  </a:txBody>
                  <a:tcPr marL="91422" marR="91422" marT="45728" marB="45728">
                    <a:solidFill>
                      <a:srgbClr val="2AA82A"/>
                    </a:solidFill>
                  </a:tcPr>
                </a:tc>
                <a:tc>
                  <a:txBody>
                    <a:bodyPr/>
                    <a:lstStyle/>
                    <a:p>
                      <a:pPr algn="ctr"/>
                      <a:r>
                        <a:rPr lang="uz-Cyrl-UZ" sz="1800" dirty="0" smtClean="0">
                          <a:latin typeface="Times New Roman" pitchFamily="18" charset="0"/>
                          <a:cs typeface="Times New Roman" pitchFamily="18" charset="0"/>
                        </a:rPr>
                        <a:t>Объем</a:t>
                      </a:r>
                      <a:r>
                        <a:rPr lang="uz-Cyrl-UZ" sz="1800" baseline="0" dirty="0" smtClean="0">
                          <a:latin typeface="Times New Roman" pitchFamily="18" charset="0"/>
                          <a:cs typeface="Times New Roman" pitchFamily="18" charset="0"/>
                        </a:rPr>
                        <a:t> лизинговых операций</a:t>
                      </a:r>
                    </a:p>
                    <a:p>
                      <a:pPr algn="ctr"/>
                      <a:r>
                        <a:rPr lang="uz-Cyrl-UZ" sz="1800" baseline="0" dirty="0" smtClean="0">
                          <a:latin typeface="Times New Roman" pitchFamily="18" charset="0"/>
                          <a:cs typeface="Times New Roman" pitchFamily="18" charset="0"/>
                        </a:rPr>
                        <a:t>(в млн.долл. США) долларда</a:t>
                      </a:r>
                      <a:endParaRPr lang="ru-RU" sz="1800" dirty="0" smtClean="0">
                        <a:latin typeface="Times New Roman" pitchFamily="18" charset="0"/>
                        <a:cs typeface="Times New Roman" pitchFamily="18" charset="0"/>
                      </a:endParaRPr>
                    </a:p>
                  </a:txBody>
                  <a:tcPr marL="91422" marR="91422" marT="45728" marB="45728">
                    <a:solidFill>
                      <a:srgbClr val="2AA82A"/>
                    </a:solidFill>
                  </a:tcPr>
                </a:tc>
              </a:tr>
              <a:tr h="375370">
                <a:tc>
                  <a:txBody>
                    <a:bodyPr/>
                    <a:lstStyle/>
                    <a:p>
                      <a:pPr algn="ctr"/>
                      <a:r>
                        <a:rPr lang="ru-RU" sz="1400" b="1" dirty="0" smtClean="0">
                          <a:latin typeface="Times New Roman" pitchFamily="18" charset="0"/>
                          <a:cs typeface="Times New Roman" pitchFamily="18" charset="0"/>
                        </a:rPr>
                        <a:t>1</a:t>
                      </a:r>
                      <a:endParaRPr lang="ru-RU" sz="1400" b="1" dirty="0">
                        <a:latin typeface="Times New Roman" pitchFamily="18" charset="0"/>
                        <a:cs typeface="Times New Roman" pitchFamily="18" charset="0"/>
                      </a:endParaRPr>
                    </a:p>
                  </a:txBody>
                  <a:tcPr marL="91422" marR="91422" marT="45728" marB="45728"/>
                </a:tc>
                <a:tc>
                  <a:txBody>
                    <a:bodyPr/>
                    <a:lstStyle/>
                    <a:p>
                      <a:pPr algn="ctr" fontAlgn="ctr"/>
                      <a:r>
                        <a:rPr lang="en-US" sz="1600" b="0" i="0" u="none" strike="noStrike" dirty="0" err="1">
                          <a:latin typeface="Times New Roman"/>
                        </a:rPr>
                        <a:t>O'zselxozmash</a:t>
                      </a:r>
                      <a:r>
                        <a:rPr lang="en-US" sz="1600" b="0" i="0" u="none" strike="noStrike" dirty="0">
                          <a:latin typeface="Times New Roman"/>
                        </a:rPr>
                        <a:t> Leasing</a:t>
                      </a:r>
                    </a:p>
                  </a:txBody>
                  <a:tcPr marL="9523" marR="9523" marT="9525" marB="0" anchor="ctr"/>
                </a:tc>
                <a:tc>
                  <a:txBody>
                    <a:bodyPr/>
                    <a:lstStyle/>
                    <a:p>
                      <a:pPr algn="ctr" fontAlgn="ctr"/>
                      <a:r>
                        <a:rPr lang="ru-RU" sz="1600" b="0" i="0" u="none" strike="noStrike" dirty="0" smtClean="0">
                          <a:latin typeface="Times New Roman"/>
                        </a:rPr>
                        <a:t>110,5</a:t>
                      </a:r>
                      <a:endParaRPr lang="ru-RU" sz="1600" b="0" i="0" u="none" strike="noStrike" dirty="0">
                        <a:latin typeface="Times New Roman"/>
                      </a:endParaRPr>
                    </a:p>
                  </a:txBody>
                  <a:tcPr marL="9523" marR="9523" marT="9525" marB="0" anchor="ctr"/>
                </a:tc>
              </a:tr>
              <a:tr h="375370">
                <a:tc>
                  <a:txBody>
                    <a:bodyPr/>
                    <a:lstStyle/>
                    <a:p>
                      <a:pPr algn="ctr"/>
                      <a:r>
                        <a:rPr lang="ru-RU" sz="1400" b="1" dirty="0" smtClean="0">
                          <a:latin typeface="Times New Roman" pitchFamily="18" charset="0"/>
                          <a:cs typeface="Times New Roman" pitchFamily="18" charset="0"/>
                        </a:rPr>
                        <a:t>2</a:t>
                      </a:r>
                      <a:endParaRPr lang="ru-RU" sz="1400" b="1" dirty="0">
                        <a:latin typeface="Times New Roman" pitchFamily="18" charset="0"/>
                        <a:cs typeface="Times New Roman" pitchFamily="18" charset="0"/>
                      </a:endParaRPr>
                    </a:p>
                  </a:txBody>
                  <a:tcPr marL="91422" marR="91422" marT="45728" marB="45728"/>
                </a:tc>
                <a:tc>
                  <a:txBody>
                    <a:bodyPr/>
                    <a:lstStyle/>
                    <a:p>
                      <a:pPr algn="ctr" fontAlgn="ctr"/>
                      <a:r>
                        <a:rPr lang="en-US" sz="1600" b="0" i="0" u="none" strike="noStrike" dirty="0" err="1">
                          <a:solidFill>
                            <a:srgbClr val="000000"/>
                          </a:solidFill>
                          <a:latin typeface="Times New Roman"/>
                        </a:rPr>
                        <a:t>Asaka</a:t>
                      </a:r>
                      <a:r>
                        <a:rPr lang="en-US" sz="1600" b="0" i="0" u="none" strike="noStrike" dirty="0">
                          <a:solidFill>
                            <a:srgbClr val="000000"/>
                          </a:solidFill>
                          <a:latin typeface="Times New Roman"/>
                        </a:rPr>
                        <a:t> Bank</a:t>
                      </a:r>
                    </a:p>
                  </a:txBody>
                  <a:tcPr marL="9523" marR="9523" marT="9525" marB="0" anchor="ctr"/>
                </a:tc>
                <a:tc>
                  <a:txBody>
                    <a:bodyPr/>
                    <a:lstStyle/>
                    <a:p>
                      <a:pPr algn="ctr" fontAlgn="ctr"/>
                      <a:r>
                        <a:rPr lang="ru-RU" sz="1600" b="0" i="0" u="none" strike="noStrike" dirty="0" smtClean="0">
                          <a:latin typeface="Times New Roman"/>
                        </a:rPr>
                        <a:t>32,8</a:t>
                      </a:r>
                      <a:endParaRPr lang="ru-RU" sz="1600" b="0" i="0" u="none" strike="noStrike" dirty="0">
                        <a:latin typeface="Times New Roman"/>
                      </a:endParaRPr>
                    </a:p>
                  </a:txBody>
                  <a:tcPr marL="9523" marR="9523" marT="9525" marB="0" anchor="ctr"/>
                </a:tc>
              </a:tr>
              <a:tr h="375370">
                <a:tc>
                  <a:txBody>
                    <a:bodyPr/>
                    <a:lstStyle/>
                    <a:p>
                      <a:pPr algn="ctr"/>
                      <a:r>
                        <a:rPr lang="ru-RU" sz="1400" b="1" dirty="0" smtClean="0">
                          <a:latin typeface="Times New Roman" pitchFamily="18" charset="0"/>
                          <a:cs typeface="Times New Roman" pitchFamily="18" charset="0"/>
                        </a:rPr>
                        <a:t>3</a:t>
                      </a:r>
                      <a:endParaRPr lang="ru-RU" sz="1400" b="1" dirty="0">
                        <a:latin typeface="Times New Roman" pitchFamily="18" charset="0"/>
                        <a:cs typeface="Times New Roman" pitchFamily="18" charset="0"/>
                      </a:endParaRPr>
                    </a:p>
                  </a:txBody>
                  <a:tcPr marL="91422" marR="91422" marT="45728" marB="45728"/>
                </a:tc>
                <a:tc>
                  <a:txBody>
                    <a:bodyPr/>
                    <a:lstStyle/>
                    <a:p>
                      <a:pPr algn="ctr" fontAlgn="ctr"/>
                      <a:r>
                        <a:rPr lang="en-US" sz="1600" b="0" i="0" u="none" strike="noStrike" dirty="0" err="1">
                          <a:solidFill>
                            <a:srgbClr val="000000"/>
                          </a:solidFill>
                          <a:latin typeface="Times New Roman"/>
                        </a:rPr>
                        <a:t>O'zavtosanoat</a:t>
                      </a:r>
                      <a:r>
                        <a:rPr lang="en-US" sz="1600" b="0" i="0" u="none" strike="noStrike" dirty="0">
                          <a:solidFill>
                            <a:srgbClr val="000000"/>
                          </a:solidFill>
                          <a:latin typeface="Times New Roman"/>
                        </a:rPr>
                        <a:t> Leasing</a:t>
                      </a:r>
                    </a:p>
                  </a:txBody>
                  <a:tcPr marL="9523" marR="9523" marT="9525" marB="0" anchor="ctr"/>
                </a:tc>
                <a:tc>
                  <a:txBody>
                    <a:bodyPr/>
                    <a:lstStyle/>
                    <a:p>
                      <a:pPr algn="ctr" fontAlgn="ctr"/>
                      <a:r>
                        <a:rPr lang="ru-RU" sz="1600" b="0" i="0" u="none" strike="noStrike" dirty="0" smtClean="0">
                          <a:latin typeface="Times New Roman"/>
                        </a:rPr>
                        <a:t>30,8</a:t>
                      </a:r>
                      <a:endParaRPr lang="ru-RU" sz="1600" b="0" i="0" u="none" strike="noStrike" dirty="0">
                        <a:latin typeface="Times New Roman"/>
                      </a:endParaRPr>
                    </a:p>
                  </a:txBody>
                  <a:tcPr marL="9523" marR="9523" marT="9525" marB="0" anchor="ctr"/>
                </a:tc>
              </a:tr>
              <a:tr h="359318">
                <a:tc>
                  <a:txBody>
                    <a:bodyPr/>
                    <a:lstStyle/>
                    <a:p>
                      <a:pPr algn="ctr"/>
                      <a:r>
                        <a:rPr lang="ru-RU" sz="1400" b="1" dirty="0" smtClean="0">
                          <a:latin typeface="Times New Roman" pitchFamily="18" charset="0"/>
                          <a:cs typeface="Times New Roman" pitchFamily="18" charset="0"/>
                        </a:rPr>
                        <a:t>4</a:t>
                      </a:r>
                      <a:endParaRPr lang="ru-RU" sz="1400" b="1" dirty="0">
                        <a:latin typeface="Times New Roman" pitchFamily="18" charset="0"/>
                        <a:cs typeface="Times New Roman" pitchFamily="18" charset="0"/>
                      </a:endParaRPr>
                    </a:p>
                  </a:txBody>
                  <a:tcPr marL="91422" marR="91422" marT="45728" marB="45728"/>
                </a:tc>
                <a:tc>
                  <a:txBody>
                    <a:bodyPr/>
                    <a:lstStyle/>
                    <a:p>
                      <a:pPr algn="ctr" fontAlgn="ctr"/>
                      <a:r>
                        <a:rPr lang="en-US" sz="1600" b="0" i="0" u="none" strike="noStrike" dirty="0">
                          <a:latin typeface="Times New Roman"/>
                        </a:rPr>
                        <a:t>Uzbek Leasing International</a:t>
                      </a:r>
                    </a:p>
                  </a:txBody>
                  <a:tcPr marL="9523" marR="9523" marT="9525" marB="0" anchor="ctr"/>
                </a:tc>
                <a:tc>
                  <a:txBody>
                    <a:bodyPr/>
                    <a:lstStyle/>
                    <a:p>
                      <a:pPr algn="ctr" fontAlgn="ctr"/>
                      <a:r>
                        <a:rPr lang="ru-RU" sz="1600" b="0" i="0" u="none" strike="noStrike" dirty="0" smtClean="0">
                          <a:latin typeface="Times New Roman"/>
                        </a:rPr>
                        <a:t>26,4</a:t>
                      </a:r>
                      <a:endParaRPr lang="ru-RU" sz="1600" b="0" i="0" u="none" strike="noStrike" dirty="0">
                        <a:latin typeface="Times New Roman"/>
                      </a:endParaRPr>
                    </a:p>
                  </a:txBody>
                  <a:tcPr marL="9523" marR="9523" marT="9525" marB="0" anchor="ctr"/>
                </a:tc>
              </a:tr>
              <a:tr h="375370">
                <a:tc>
                  <a:txBody>
                    <a:bodyPr/>
                    <a:lstStyle/>
                    <a:p>
                      <a:pPr algn="ctr"/>
                      <a:r>
                        <a:rPr lang="ru-RU" sz="1400" b="1" dirty="0" smtClean="0">
                          <a:latin typeface="Times New Roman" pitchFamily="18" charset="0"/>
                          <a:cs typeface="Times New Roman" pitchFamily="18" charset="0"/>
                        </a:rPr>
                        <a:t>5</a:t>
                      </a:r>
                      <a:endParaRPr lang="ru-RU" sz="1400" b="1" dirty="0">
                        <a:latin typeface="Times New Roman" pitchFamily="18" charset="0"/>
                        <a:cs typeface="Times New Roman" pitchFamily="18" charset="0"/>
                      </a:endParaRPr>
                    </a:p>
                  </a:txBody>
                  <a:tcPr marL="91422" marR="91422" marT="45728" marB="45728"/>
                </a:tc>
                <a:tc>
                  <a:txBody>
                    <a:bodyPr/>
                    <a:lstStyle/>
                    <a:p>
                      <a:pPr algn="ctr" fontAlgn="ctr"/>
                      <a:r>
                        <a:rPr lang="en-US" sz="1600" b="0" i="0" u="none" strike="noStrike" dirty="0" err="1">
                          <a:solidFill>
                            <a:srgbClr val="000000"/>
                          </a:solidFill>
                          <a:latin typeface="Times New Roman"/>
                        </a:rPr>
                        <a:t>Ipoteka</a:t>
                      </a:r>
                      <a:r>
                        <a:rPr lang="en-US" sz="1600" b="0" i="0" u="none" strike="noStrike" dirty="0">
                          <a:solidFill>
                            <a:srgbClr val="000000"/>
                          </a:solidFill>
                          <a:latin typeface="Times New Roman"/>
                        </a:rPr>
                        <a:t> Bank</a:t>
                      </a:r>
                    </a:p>
                  </a:txBody>
                  <a:tcPr marL="9523" marR="9523" marT="9525" marB="0" anchor="ctr"/>
                </a:tc>
                <a:tc>
                  <a:txBody>
                    <a:bodyPr/>
                    <a:lstStyle/>
                    <a:p>
                      <a:pPr algn="ctr" fontAlgn="ctr"/>
                      <a:r>
                        <a:rPr lang="ru-RU" sz="1600" b="0" i="0" u="none" strike="noStrike" dirty="0" smtClean="0">
                          <a:latin typeface="Times New Roman"/>
                        </a:rPr>
                        <a:t>11,0</a:t>
                      </a:r>
                      <a:endParaRPr lang="ru-RU" sz="1600" b="0" i="0" u="none" strike="noStrike" dirty="0">
                        <a:latin typeface="Times New Roman"/>
                      </a:endParaRPr>
                    </a:p>
                  </a:txBody>
                  <a:tcPr marL="9523" marR="9523" marT="9525" marB="0" anchor="ctr"/>
                </a:tc>
              </a:tr>
              <a:tr h="363905">
                <a:tc>
                  <a:txBody>
                    <a:bodyPr/>
                    <a:lstStyle/>
                    <a:p>
                      <a:pPr algn="ctr"/>
                      <a:r>
                        <a:rPr lang="ru-RU" sz="1400" b="1" dirty="0" smtClean="0">
                          <a:latin typeface="Times New Roman" pitchFamily="18" charset="0"/>
                          <a:cs typeface="Times New Roman" pitchFamily="18" charset="0"/>
                        </a:rPr>
                        <a:t>6</a:t>
                      </a:r>
                      <a:endParaRPr lang="ru-RU" sz="1400" b="1" dirty="0">
                        <a:latin typeface="Times New Roman" pitchFamily="18" charset="0"/>
                        <a:cs typeface="Times New Roman" pitchFamily="18" charset="0"/>
                      </a:endParaRPr>
                    </a:p>
                  </a:txBody>
                  <a:tcPr marL="91422" marR="91422" marT="45728" marB="45728"/>
                </a:tc>
                <a:tc>
                  <a:txBody>
                    <a:bodyPr/>
                    <a:lstStyle/>
                    <a:p>
                      <a:pPr algn="ctr" fontAlgn="ctr"/>
                      <a:r>
                        <a:rPr lang="en-US" sz="1600" b="0" i="0" u="none" strike="noStrike" dirty="0" err="1">
                          <a:latin typeface="Times New Roman"/>
                        </a:rPr>
                        <a:t>O'zmeliomash</a:t>
                      </a:r>
                      <a:r>
                        <a:rPr lang="en-US" sz="1600" b="0" i="0" u="none" strike="noStrike" dirty="0">
                          <a:latin typeface="Times New Roman"/>
                        </a:rPr>
                        <a:t> Leasing</a:t>
                      </a:r>
                    </a:p>
                  </a:txBody>
                  <a:tcPr marL="9523" marR="9523" marT="9525" marB="0" anchor="ctr"/>
                </a:tc>
                <a:tc>
                  <a:txBody>
                    <a:bodyPr/>
                    <a:lstStyle/>
                    <a:p>
                      <a:pPr algn="ctr" fontAlgn="ctr"/>
                      <a:r>
                        <a:rPr lang="ru-RU" sz="1600" b="0" i="0" u="none" strike="noStrike" dirty="0" smtClean="0">
                          <a:latin typeface="Times New Roman"/>
                        </a:rPr>
                        <a:t>10,5</a:t>
                      </a:r>
                      <a:endParaRPr lang="ru-RU" sz="1600" b="0" i="0" u="none" strike="noStrike" dirty="0">
                        <a:latin typeface="Times New Roman"/>
                      </a:endParaRPr>
                    </a:p>
                  </a:txBody>
                  <a:tcPr marL="9523" marR="9523" marT="9525" marB="0" anchor="ctr"/>
                </a:tc>
              </a:tr>
              <a:tr h="375370">
                <a:tc>
                  <a:txBody>
                    <a:bodyPr/>
                    <a:lstStyle/>
                    <a:p>
                      <a:pPr algn="ctr"/>
                      <a:r>
                        <a:rPr lang="ru-RU" sz="1400" b="1" dirty="0" smtClean="0">
                          <a:latin typeface="Times New Roman" pitchFamily="18" charset="0"/>
                          <a:cs typeface="Times New Roman" pitchFamily="18" charset="0"/>
                        </a:rPr>
                        <a:t>7</a:t>
                      </a:r>
                      <a:endParaRPr lang="ru-RU" sz="1400" b="1" dirty="0">
                        <a:latin typeface="Times New Roman" pitchFamily="18" charset="0"/>
                        <a:cs typeface="Times New Roman" pitchFamily="18" charset="0"/>
                      </a:endParaRPr>
                    </a:p>
                  </a:txBody>
                  <a:tcPr marL="91422" marR="91422" marT="45728" marB="45728"/>
                </a:tc>
                <a:tc>
                  <a:txBody>
                    <a:bodyPr/>
                    <a:lstStyle/>
                    <a:p>
                      <a:pPr algn="ctr" fontAlgn="ctr"/>
                      <a:r>
                        <a:rPr lang="en-US" sz="1600" b="0" i="0" u="none" strike="noStrike" dirty="0" err="1">
                          <a:solidFill>
                            <a:srgbClr val="000000"/>
                          </a:solidFill>
                          <a:latin typeface="Times New Roman"/>
                        </a:rPr>
                        <a:t>Xalq</a:t>
                      </a:r>
                      <a:r>
                        <a:rPr lang="en-US" sz="1600" b="0" i="0" u="none" strike="noStrike" dirty="0">
                          <a:solidFill>
                            <a:srgbClr val="000000"/>
                          </a:solidFill>
                          <a:latin typeface="Times New Roman"/>
                        </a:rPr>
                        <a:t> Bank</a:t>
                      </a:r>
                    </a:p>
                  </a:txBody>
                  <a:tcPr marL="9523" marR="9523" marT="9525" marB="0" anchor="ctr"/>
                </a:tc>
                <a:tc>
                  <a:txBody>
                    <a:bodyPr/>
                    <a:lstStyle/>
                    <a:p>
                      <a:pPr algn="ctr" fontAlgn="ctr"/>
                      <a:r>
                        <a:rPr lang="ru-RU" sz="1600" b="0" i="0" u="none" strike="noStrike" dirty="0" smtClean="0">
                          <a:latin typeface="Times New Roman"/>
                        </a:rPr>
                        <a:t>9,2</a:t>
                      </a:r>
                      <a:endParaRPr lang="ru-RU" sz="1600" b="0" i="0" u="none" strike="noStrike" dirty="0">
                        <a:latin typeface="Times New Roman"/>
                      </a:endParaRPr>
                    </a:p>
                  </a:txBody>
                  <a:tcPr marL="9523" marR="9523" marT="9525" marB="0" anchor="ctr"/>
                </a:tc>
              </a:tr>
              <a:tr h="375370">
                <a:tc>
                  <a:txBody>
                    <a:bodyPr/>
                    <a:lstStyle/>
                    <a:p>
                      <a:pPr algn="ctr"/>
                      <a:r>
                        <a:rPr lang="ru-RU" sz="1400" b="1" dirty="0" smtClean="0">
                          <a:latin typeface="Times New Roman" pitchFamily="18" charset="0"/>
                          <a:cs typeface="Times New Roman" pitchFamily="18" charset="0"/>
                        </a:rPr>
                        <a:t>8</a:t>
                      </a:r>
                      <a:endParaRPr lang="ru-RU" sz="1400" b="1" dirty="0">
                        <a:latin typeface="Times New Roman" pitchFamily="18" charset="0"/>
                        <a:cs typeface="Times New Roman" pitchFamily="18" charset="0"/>
                      </a:endParaRPr>
                    </a:p>
                  </a:txBody>
                  <a:tcPr marL="91422" marR="91422" marT="45728" marB="45728"/>
                </a:tc>
                <a:tc>
                  <a:txBody>
                    <a:bodyPr/>
                    <a:lstStyle/>
                    <a:p>
                      <a:pPr algn="ctr" fontAlgn="ctr"/>
                      <a:r>
                        <a:rPr lang="en-US" sz="1600" b="1" i="0" u="none" strike="noStrike" dirty="0" err="1">
                          <a:solidFill>
                            <a:srgbClr val="000000"/>
                          </a:solidFill>
                          <a:latin typeface="Times New Roman"/>
                        </a:rPr>
                        <a:t>Hamkor</a:t>
                      </a:r>
                      <a:r>
                        <a:rPr lang="en-US" sz="1600" b="1" i="0" u="none" strike="noStrike" dirty="0">
                          <a:solidFill>
                            <a:srgbClr val="000000"/>
                          </a:solidFill>
                          <a:latin typeface="Times New Roman"/>
                        </a:rPr>
                        <a:t> Bank</a:t>
                      </a:r>
                    </a:p>
                  </a:txBody>
                  <a:tcPr marL="9523" marR="9523" marT="9525" marB="0" anchor="ctr"/>
                </a:tc>
                <a:tc>
                  <a:txBody>
                    <a:bodyPr/>
                    <a:lstStyle/>
                    <a:p>
                      <a:pPr algn="ctr" fontAlgn="ctr"/>
                      <a:r>
                        <a:rPr lang="ru-RU" sz="1600" b="1" i="0" u="none" strike="noStrike" dirty="0" smtClean="0">
                          <a:solidFill>
                            <a:srgbClr val="000000"/>
                          </a:solidFill>
                          <a:latin typeface="Times New Roman"/>
                        </a:rPr>
                        <a:t>6,8</a:t>
                      </a:r>
                      <a:endParaRPr lang="ru-RU" sz="1600" b="1" i="0" u="none" strike="noStrike" dirty="0">
                        <a:solidFill>
                          <a:srgbClr val="000000"/>
                        </a:solidFill>
                        <a:latin typeface="Times New Roman"/>
                      </a:endParaRPr>
                    </a:p>
                  </a:txBody>
                  <a:tcPr marL="9523" marR="9523" marT="9525" marB="0" anchor="ctr"/>
                </a:tc>
              </a:tr>
              <a:tr h="333992">
                <a:tc>
                  <a:txBody>
                    <a:bodyPr/>
                    <a:lstStyle/>
                    <a:p>
                      <a:pPr algn="ctr"/>
                      <a:r>
                        <a:rPr lang="ru-RU" sz="1400" b="1" dirty="0" smtClean="0">
                          <a:latin typeface="Times New Roman" pitchFamily="18" charset="0"/>
                          <a:cs typeface="Times New Roman" pitchFamily="18" charset="0"/>
                        </a:rPr>
                        <a:t>9</a:t>
                      </a:r>
                      <a:endParaRPr lang="ru-RU" sz="1400" b="1" dirty="0">
                        <a:latin typeface="Times New Roman" pitchFamily="18" charset="0"/>
                        <a:cs typeface="Times New Roman" pitchFamily="18" charset="0"/>
                      </a:endParaRPr>
                    </a:p>
                  </a:txBody>
                  <a:tcPr marL="91422" marR="91422" marT="45728" marB="45728"/>
                </a:tc>
                <a:tc>
                  <a:txBody>
                    <a:bodyPr/>
                    <a:lstStyle/>
                    <a:p>
                      <a:pPr algn="ctr" fontAlgn="ctr"/>
                      <a:r>
                        <a:rPr lang="en-US" sz="1600" b="0" i="0" u="none" strike="noStrike" dirty="0">
                          <a:latin typeface="Times New Roman"/>
                        </a:rPr>
                        <a:t>SIFCO International</a:t>
                      </a:r>
                    </a:p>
                  </a:txBody>
                  <a:tcPr marL="9523" marR="9523" marT="9525" marB="0" anchor="ctr"/>
                </a:tc>
                <a:tc>
                  <a:txBody>
                    <a:bodyPr/>
                    <a:lstStyle/>
                    <a:p>
                      <a:pPr algn="ctr" fontAlgn="ctr"/>
                      <a:r>
                        <a:rPr lang="ru-RU" sz="1600" b="0" i="0" u="none" strike="noStrike" dirty="0" smtClean="0">
                          <a:latin typeface="Times New Roman"/>
                        </a:rPr>
                        <a:t>6,6</a:t>
                      </a:r>
                      <a:endParaRPr lang="ru-RU" sz="1600" b="0" i="0" u="none" strike="noStrike" dirty="0">
                        <a:latin typeface="Times New Roman"/>
                      </a:endParaRPr>
                    </a:p>
                  </a:txBody>
                  <a:tcPr marL="9523" marR="9523" marT="9525" marB="0" anchor="ctr"/>
                </a:tc>
              </a:tr>
              <a:tr h="375370">
                <a:tc>
                  <a:txBody>
                    <a:bodyPr/>
                    <a:lstStyle/>
                    <a:p>
                      <a:pPr algn="ctr"/>
                      <a:r>
                        <a:rPr lang="ru-RU" sz="1400" b="1" dirty="0" smtClean="0">
                          <a:latin typeface="Times New Roman" pitchFamily="18" charset="0"/>
                          <a:cs typeface="Times New Roman" pitchFamily="18" charset="0"/>
                        </a:rPr>
                        <a:t>10</a:t>
                      </a:r>
                      <a:endParaRPr lang="ru-RU" sz="1400" b="1" dirty="0">
                        <a:latin typeface="Times New Roman" pitchFamily="18" charset="0"/>
                        <a:cs typeface="Times New Roman" pitchFamily="18" charset="0"/>
                      </a:endParaRPr>
                    </a:p>
                  </a:txBody>
                  <a:tcPr marL="91422" marR="91422" marT="45728" marB="45728"/>
                </a:tc>
                <a:tc>
                  <a:txBody>
                    <a:bodyPr/>
                    <a:lstStyle/>
                    <a:p>
                      <a:pPr algn="ctr" fontAlgn="ctr"/>
                      <a:r>
                        <a:rPr lang="en-US" sz="1600" b="0" i="0" u="none" strike="noStrike" dirty="0" err="1">
                          <a:latin typeface="Times New Roman"/>
                        </a:rPr>
                        <a:t>Qurilish</a:t>
                      </a:r>
                      <a:r>
                        <a:rPr lang="en-US" sz="1600" b="0" i="0" u="none" strike="noStrike" dirty="0">
                          <a:latin typeface="Times New Roman"/>
                        </a:rPr>
                        <a:t> </a:t>
                      </a:r>
                      <a:r>
                        <a:rPr lang="en-US" sz="1600" b="0" i="0" u="none" strike="noStrike" dirty="0" err="1">
                          <a:latin typeface="Times New Roman"/>
                        </a:rPr>
                        <a:t>Lizing</a:t>
                      </a:r>
                      <a:endParaRPr lang="en-US" sz="1600" b="0" i="0" u="none" strike="noStrike" dirty="0">
                        <a:latin typeface="Times New Roman"/>
                      </a:endParaRPr>
                    </a:p>
                  </a:txBody>
                  <a:tcPr marL="9523" marR="9523" marT="9525" marB="0" anchor="ctr"/>
                </a:tc>
                <a:tc>
                  <a:txBody>
                    <a:bodyPr/>
                    <a:lstStyle/>
                    <a:p>
                      <a:pPr algn="ctr" fontAlgn="ctr"/>
                      <a:r>
                        <a:rPr lang="ru-RU" sz="1600" b="0" i="0" u="none" strike="noStrike" dirty="0" smtClean="0">
                          <a:latin typeface="Times New Roman"/>
                        </a:rPr>
                        <a:t>6,2</a:t>
                      </a:r>
                      <a:endParaRPr lang="ru-RU" sz="1600" b="0" i="0" u="none" strike="noStrike" dirty="0">
                        <a:latin typeface="Times New Roman"/>
                      </a:endParaRPr>
                    </a:p>
                  </a:txBody>
                  <a:tcPr marL="9523" marR="9523" marT="9525" marB="0"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Группа 3"/>
          <p:cNvGrpSpPr>
            <a:grpSpLocks/>
          </p:cNvGrpSpPr>
          <p:nvPr/>
        </p:nvGrpSpPr>
        <p:grpSpPr bwMode="auto">
          <a:xfrm>
            <a:off x="0" y="115888"/>
            <a:ext cx="9113838" cy="6742112"/>
            <a:chOff x="0" y="404664"/>
            <a:chExt cx="9144000" cy="6453336"/>
          </a:xfrm>
        </p:grpSpPr>
        <p:pic>
          <p:nvPicPr>
            <p:cNvPr id="27653" name="Рисунок 1"/>
            <p:cNvPicPr>
              <a:picLocks noChangeAspect="1"/>
            </p:cNvPicPr>
            <p:nvPr/>
          </p:nvPicPr>
          <p:blipFill>
            <a:blip r:embed="rId2" cstate="print"/>
            <a:srcRect t="87244"/>
            <a:stretch>
              <a:fillRect/>
            </a:stretch>
          </p:blipFill>
          <p:spPr bwMode="auto">
            <a:xfrm>
              <a:off x="0" y="6093296"/>
              <a:ext cx="9144000" cy="764704"/>
            </a:xfrm>
            <a:prstGeom prst="rect">
              <a:avLst/>
            </a:prstGeom>
            <a:noFill/>
            <a:ln w="9525">
              <a:noFill/>
              <a:miter lim="800000"/>
              <a:headEnd/>
              <a:tailEnd/>
            </a:ln>
          </p:spPr>
        </p:pic>
        <p:pic>
          <p:nvPicPr>
            <p:cNvPr id="27654"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27651" name="Прямоугольник 1"/>
          <p:cNvSpPr>
            <a:spLocks noChangeArrowheads="1"/>
          </p:cNvSpPr>
          <p:nvPr/>
        </p:nvSpPr>
        <p:spPr bwMode="auto">
          <a:xfrm>
            <a:off x="735013" y="950913"/>
            <a:ext cx="7581900" cy="461962"/>
          </a:xfrm>
          <a:prstGeom prst="rect">
            <a:avLst/>
          </a:prstGeom>
          <a:solidFill>
            <a:schemeClr val="bg1"/>
          </a:solidFill>
          <a:ln w="9525">
            <a:noFill/>
            <a:miter lim="800000"/>
            <a:headEnd/>
            <a:tailEnd/>
          </a:ln>
        </p:spPr>
        <p:txBody>
          <a:bodyPr>
            <a:spAutoFit/>
          </a:bodyPr>
          <a:lstStyle/>
          <a:p>
            <a:pPr algn="ctr" eaLnBrk="1" hangingPunct="1"/>
            <a:r>
              <a:rPr lang="uz-Cyrl-UZ" sz="2400" b="1"/>
              <a:t>АКБ </a:t>
            </a:r>
            <a:r>
              <a:rPr lang="ru-RU" sz="2400" b="1"/>
              <a:t>«Hamkorbank»</a:t>
            </a:r>
          </a:p>
        </p:txBody>
      </p:sp>
      <p:sp>
        <p:nvSpPr>
          <p:cNvPr id="27652" name="Прямоугольник 3"/>
          <p:cNvSpPr>
            <a:spLocks noChangeArrowheads="1"/>
          </p:cNvSpPr>
          <p:nvPr/>
        </p:nvSpPr>
        <p:spPr bwMode="auto">
          <a:xfrm>
            <a:off x="323850" y="1987550"/>
            <a:ext cx="8640763" cy="2862263"/>
          </a:xfrm>
          <a:prstGeom prst="rect">
            <a:avLst/>
          </a:prstGeom>
          <a:noFill/>
          <a:ln w="9525">
            <a:noFill/>
            <a:miter lim="800000"/>
            <a:headEnd/>
            <a:tailEnd/>
          </a:ln>
        </p:spPr>
        <p:txBody>
          <a:bodyPr>
            <a:spAutoFit/>
          </a:bodyPr>
          <a:lstStyle/>
          <a:p>
            <a:pPr algn="just"/>
            <a:r>
              <a:rPr lang="en-US"/>
              <a:t>   </a:t>
            </a:r>
            <a:r>
              <a:rPr lang="uz-Cyrl-UZ"/>
              <a:t>   </a:t>
            </a:r>
            <a:r>
              <a:rPr lang="ru-RU" sz="2000"/>
              <a:t>Акционерно-коммерческий банк «Hamkorbank» с участием иностранного капитала, осуществляет свою деятельность на рынке банковских услуг Республики Узбекистан начиная с 1991 года. </a:t>
            </a:r>
          </a:p>
          <a:p>
            <a:pPr algn="just"/>
            <a:endParaRPr lang="ru-RU" sz="2000"/>
          </a:p>
          <a:p>
            <a:pPr algn="just"/>
            <a:r>
              <a:rPr lang="ru-RU" sz="2000"/>
              <a:t>Банк на протяжении 24 лет сформировал разветвленную сеть филиалов, охватывающих все административные регионы Республики. В настоящее время Банк имеет 209 точек обслуживания, из них 32 филиалов, 158 минибанков, 19 пунктов приёма платежей. </a:t>
            </a:r>
          </a:p>
          <a:p>
            <a:pPr algn="just"/>
            <a:r>
              <a:rPr lang="ru-RU" sz="2000" b="1"/>
              <a:t>Также Банк организовал деятельность 5  лизинговых компаний.</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Группа 3"/>
          <p:cNvGrpSpPr>
            <a:grpSpLocks/>
          </p:cNvGrpSpPr>
          <p:nvPr/>
        </p:nvGrpSpPr>
        <p:grpSpPr bwMode="auto">
          <a:xfrm>
            <a:off x="0" y="115888"/>
            <a:ext cx="9113838" cy="6742112"/>
            <a:chOff x="0" y="404664"/>
            <a:chExt cx="9144000" cy="6453336"/>
          </a:xfrm>
        </p:grpSpPr>
        <p:pic>
          <p:nvPicPr>
            <p:cNvPr id="28679" name="Рисунок 1"/>
            <p:cNvPicPr>
              <a:picLocks noChangeAspect="1"/>
            </p:cNvPicPr>
            <p:nvPr/>
          </p:nvPicPr>
          <p:blipFill>
            <a:blip r:embed="rId3" cstate="print"/>
            <a:srcRect t="87244"/>
            <a:stretch>
              <a:fillRect/>
            </a:stretch>
          </p:blipFill>
          <p:spPr bwMode="auto">
            <a:xfrm>
              <a:off x="0" y="6093296"/>
              <a:ext cx="9144000" cy="764704"/>
            </a:xfrm>
            <a:prstGeom prst="rect">
              <a:avLst/>
            </a:prstGeom>
            <a:noFill/>
            <a:ln w="9525">
              <a:noFill/>
              <a:miter lim="800000"/>
              <a:headEnd/>
              <a:tailEnd/>
            </a:ln>
          </p:spPr>
        </p:pic>
        <p:pic>
          <p:nvPicPr>
            <p:cNvPr id="28680" name="Рисунок 2"/>
            <p:cNvPicPr>
              <a:picLocks noChangeAspect="1"/>
            </p:cNvPicPr>
            <p:nvPr/>
          </p:nvPicPr>
          <p:blipFill>
            <a:blip r:embed="rId3"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28675" name="Прямоугольник 1"/>
          <p:cNvSpPr>
            <a:spLocks noChangeArrowheads="1"/>
          </p:cNvSpPr>
          <p:nvPr/>
        </p:nvSpPr>
        <p:spPr bwMode="auto">
          <a:xfrm>
            <a:off x="735013" y="1052513"/>
            <a:ext cx="7581900" cy="461962"/>
          </a:xfrm>
          <a:prstGeom prst="rect">
            <a:avLst/>
          </a:prstGeom>
          <a:noFill/>
          <a:ln w="9525">
            <a:noFill/>
            <a:miter lim="800000"/>
            <a:headEnd/>
            <a:tailEnd/>
          </a:ln>
        </p:spPr>
        <p:txBody>
          <a:bodyPr>
            <a:spAutoFit/>
          </a:bodyPr>
          <a:lstStyle/>
          <a:p>
            <a:pPr algn="ctr" eaLnBrk="1" hangingPunct="1"/>
            <a:r>
              <a:rPr lang="uz-Cyrl-UZ" sz="2400" b="1"/>
              <a:t>Лизингов</a:t>
            </a:r>
            <a:r>
              <a:rPr lang="ru-RU" sz="2400" b="1"/>
              <a:t>ые продукты </a:t>
            </a:r>
            <a:r>
              <a:rPr lang="uz-Cyrl-UZ" sz="2400" b="1"/>
              <a:t> АКБ </a:t>
            </a:r>
            <a:r>
              <a:rPr lang="ru-RU" sz="2400" b="1"/>
              <a:t>«Hamkorbank»</a:t>
            </a:r>
          </a:p>
        </p:txBody>
      </p:sp>
      <p:sp>
        <p:nvSpPr>
          <p:cNvPr id="3" name="Прямоугольник 2"/>
          <p:cNvSpPr/>
          <p:nvPr/>
        </p:nvSpPr>
        <p:spPr>
          <a:xfrm>
            <a:off x="303213" y="1773238"/>
            <a:ext cx="5564187" cy="1016000"/>
          </a:xfrm>
          <a:prstGeom prst="rect">
            <a:avLst/>
          </a:prstGeom>
        </p:spPr>
        <p:txBody>
          <a:bodyPr>
            <a:spAutoFit/>
          </a:bodyPr>
          <a:lstStyle/>
          <a:p>
            <a:pPr eaLnBrk="1" fontAlgn="auto" hangingPunct="1">
              <a:spcBef>
                <a:spcPts val="0"/>
              </a:spcBef>
              <a:spcAft>
                <a:spcPts val="0"/>
              </a:spcAft>
              <a:defRPr/>
            </a:pPr>
            <a:r>
              <a:rPr lang="ru-RU" sz="2400" kern="0" dirty="0">
                <a:solidFill>
                  <a:srgbClr val="FF0000"/>
                </a:solidFill>
                <a:latin typeface="Arial"/>
                <a:ea typeface="+mj-ea"/>
                <a:cs typeface="+mj-cs"/>
              </a:rPr>
              <a:t>	</a:t>
            </a:r>
          </a:p>
          <a:p>
            <a:pPr marL="742950" indent="-742950" algn="just" eaLnBrk="1" fontAlgn="auto" hangingPunct="1">
              <a:spcBef>
                <a:spcPts val="0"/>
              </a:spcBef>
              <a:spcAft>
                <a:spcPts val="0"/>
              </a:spcAft>
              <a:buFont typeface="+mj-lt"/>
              <a:buAutoNum type="arabicPeriod"/>
              <a:defRPr/>
            </a:pPr>
            <a:r>
              <a:rPr lang="en-US" b="1" dirty="0" err="1"/>
              <a:t>Финансовый</a:t>
            </a:r>
            <a:r>
              <a:rPr lang="en-US" b="1" dirty="0"/>
              <a:t> </a:t>
            </a:r>
            <a:r>
              <a:rPr lang="en-US" b="1" dirty="0" err="1"/>
              <a:t>лизинг</a:t>
            </a:r>
            <a:endParaRPr lang="ru-RU" b="1" dirty="0"/>
          </a:p>
          <a:p>
            <a:pPr marL="742950" indent="-742950" algn="just" eaLnBrk="1" fontAlgn="auto" hangingPunct="1">
              <a:spcBef>
                <a:spcPts val="0"/>
              </a:spcBef>
              <a:spcAft>
                <a:spcPts val="0"/>
              </a:spcAft>
              <a:buFont typeface="+mj-lt"/>
              <a:buAutoNum type="arabicPeriod"/>
              <a:defRPr/>
            </a:pPr>
            <a:r>
              <a:rPr lang="ru-RU" b="1" dirty="0"/>
              <a:t>Возвратный</a:t>
            </a:r>
            <a:r>
              <a:rPr lang="en-US" b="1" dirty="0"/>
              <a:t> </a:t>
            </a:r>
            <a:r>
              <a:rPr lang="ru-RU" b="1" dirty="0"/>
              <a:t>лизинг </a:t>
            </a:r>
            <a:endParaRPr lang="ru-RU" dirty="0"/>
          </a:p>
        </p:txBody>
      </p:sp>
      <p:graphicFrame>
        <p:nvGraphicFramePr>
          <p:cNvPr id="28677" name="Диаграмма 6"/>
          <p:cNvGraphicFramePr>
            <a:graphicFrameLocks/>
          </p:cNvGraphicFramePr>
          <p:nvPr/>
        </p:nvGraphicFramePr>
        <p:xfrm>
          <a:off x="2357438" y="2605088"/>
          <a:ext cx="6807200" cy="3700462"/>
        </p:xfrm>
        <a:graphic>
          <a:graphicData uri="http://schemas.openxmlformats.org/presentationml/2006/ole">
            <p:oleObj spid="_x0000_s28677" name="Диаграмма" r:id="rId4" imgW="6815919" imgH="3706689" progId="Excel.Sheet.8">
              <p:embed/>
            </p:oleObj>
          </a:graphicData>
        </a:graphic>
      </p:graphicFrame>
      <p:sp>
        <p:nvSpPr>
          <p:cNvPr id="2" name="Прямоугольник 1"/>
          <p:cNvSpPr/>
          <p:nvPr/>
        </p:nvSpPr>
        <p:spPr>
          <a:xfrm>
            <a:off x="395288" y="2843213"/>
            <a:ext cx="4597400" cy="369887"/>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ru-RU" b="1"/>
              <a:t>Распределение лизингового </a:t>
            </a:r>
            <a:r>
              <a:rPr lang="ru-RU" b="1" dirty="0" err="1"/>
              <a:t>порфеля</a:t>
            </a:r>
            <a:r>
              <a:rPr lang="ru-RU" b="1" dirty="0"/>
              <a:t> банка</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8" name="Группа 3"/>
          <p:cNvGrpSpPr>
            <a:grpSpLocks/>
          </p:cNvGrpSpPr>
          <p:nvPr/>
        </p:nvGrpSpPr>
        <p:grpSpPr bwMode="auto">
          <a:xfrm>
            <a:off x="0" y="260350"/>
            <a:ext cx="9144000" cy="6553200"/>
            <a:chOff x="0" y="404664"/>
            <a:chExt cx="9144000" cy="6525037"/>
          </a:xfrm>
        </p:grpSpPr>
        <p:pic>
          <p:nvPicPr>
            <p:cNvPr id="29701" name="Рисунок 1"/>
            <p:cNvPicPr>
              <a:picLocks noChangeAspect="1"/>
            </p:cNvPicPr>
            <p:nvPr/>
          </p:nvPicPr>
          <p:blipFill>
            <a:blip r:embed="rId2" cstate="print"/>
            <a:srcRect t="87244"/>
            <a:stretch>
              <a:fillRect/>
            </a:stretch>
          </p:blipFill>
          <p:spPr bwMode="auto">
            <a:xfrm>
              <a:off x="0" y="6164997"/>
              <a:ext cx="9144000" cy="764704"/>
            </a:xfrm>
            <a:prstGeom prst="rect">
              <a:avLst/>
            </a:prstGeom>
            <a:noFill/>
            <a:ln w="9525">
              <a:noFill/>
              <a:miter lim="800000"/>
              <a:headEnd/>
              <a:tailEnd/>
            </a:ln>
          </p:spPr>
        </p:pic>
        <p:pic>
          <p:nvPicPr>
            <p:cNvPr id="29702"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29699" name="Прямоугольник 1"/>
          <p:cNvSpPr>
            <a:spLocks noChangeArrowheads="1"/>
          </p:cNvSpPr>
          <p:nvPr/>
        </p:nvSpPr>
        <p:spPr bwMode="auto">
          <a:xfrm>
            <a:off x="323850" y="620713"/>
            <a:ext cx="8424863" cy="646112"/>
          </a:xfrm>
          <a:prstGeom prst="rect">
            <a:avLst/>
          </a:prstGeom>
          <a:noFill/>
          <a:ln w="9525">
            <a:noFill/>
            <a:miter lim="800000"/>
            <a:headEnd/>
            <a:tailEnd/>
          </a:ln>
        </p:spPr>
        <p:txBody>
          <a:bodyPr>
            <a:spAutoFit/>
          </a:bodyPr>
          <a:lstStyle/>
          <a:p>
            <a:pPr algn="ctr"/>
            <a:r>
              <a:rPr lang="ru-RU" b="1"/>
              <a:t>Для составления договора лизинга лизингополучатель должен представить</a:t>
            </a:r>
            <a:r>
              <a:rPr lang="en-US" b="1"/>
              <a:t> </a:t>
            </a:r>
            <a:r>
              <a:rPr lang="ru-RU" b="1"/>
              <a:t>в банк</a:t>
            </a:r>
            <a:r>
              <a:rPr lang="uz-Cyrl-UZ" b="1"/>
              <a:t>,</a:t>
            </a:r>
            <a:r>
              <a:rPr lang="ru-RU" b="1"/>
              <a:t> следующие документы:</a:t>
            </a:r>
          </a:p>
        </p:txBody>
      </p:sp>
      <p:sp>
        <p:nvSpPr>
          <p:cNvPr id="2" name="Прямоугольник 1"/>
          <p:cNvSpPr/>
          <p:nvPr/>
        </p:nvSpPr>
        <p:spPr>
          <a:xfrm>
            <a:off x="179388" y="1341438"/>
            <a:ext cx="8934450" cy="4524375"/>
          </a:xfrm>
          <a:prstGeom prst="rect">
            <a:avLst/>
          </a:prstGeom>
        </p:spPr>
        <p:txBody>
          <a:bodyPr>
            <a:spAutoFit/>
          </a:bodyPr>
          <a:lstStyle/>
          <a:p>
            <a:pPr marL="400050" indent="-400050" algn="just">
              <a:buFont typeface="+mj-lt"/>
              <a:buAutoNum type="romanUcPeriod"/>
              <a:defRPr/>
            </a:pPr>
            <a:r>
              <a:rPr lang="ru-RU" dirty="0"/>
              <a:t>заявку на лизинг;</a:t>
            </a:r>
          </a:p>
          <a:p>
            <a:pPr marL="400050" indent="-400050" algn="just">
              <a:buFont typeface="+mj-lt"/>
              <a:buAutoNum type="romanUcPeriod"/>
              <a:defRPr/>
            </a:pPr>
            <a:r>
              <a:rPr lang="ru-RU" dirty="0"/>
              <a:t>технико-экономические показатели объекта лизинга и данные о его продавце;</a:t>
            </a:r>
          </a:p>
          <a:p>
            <a:pPr marL="400050" indent="-400050" algn="just">
              <a:buFont typeface="+mj-lt"/>
              <a:buAutoNum type="romanUcPeriod"/>
              <a:defRPr/>
            </a:pPr>
            <a:r>
              <a:rPr lang="ru-RU" dirty="0"/>
              <a:t>бизнес-план с указанием прогноза денежного потока на весь срок лизинга;</a:t>
            </a:r>
          </a:p>
          <a:p>
            <a:pPr marL="400050" indent="-400050" algn="just">
              <a:buFont typeface="+mj-lt"/>
              <a:buAutoNum type="romanUcPeriod"/>
              <a:defRPr/>
            </a:pPr>
            <a:r>
              <a:rPr lang="ru-RU" dirty="0"/>
              <a:t>принятый районной (городской) налоговой инспекцией на последнюю отчетную дату бухгалтерский баланс (форма 1), отчет о финансовых результатах (форма 2), справка о просроченных дебиторских и кредиторских задолженностях (форма 2а), акты сверок задолженностей сроком более 90 дней. </a:t>
            </a:r>
          </a:p>
          <a:p>
            <a:pPr marL="400050" indent="-400050" algn="just">
              <a:buFont typeface="+mj-lt"/>
              <a:buAutoNum type="romanUcPeriod"/>
              <a:defRPr/>
            </a:pPr>
            <a:r>
              <a:rPr lang="ru-RU" dirty="0"/>
              <a:t>предоставление со стороны заемщика нескольких коммерческих предложений от поставщиков путем прямого запроса;</a:t>
            </a:r>
          </a:p>
          <a:p>
            <a:pPr marL="400050" indent="-400050" algn="just">
              <a:buFont typeface="+mj-lt"/>
              <a:buAutoNum type="romanUcPeriod"/>
              <a:defRPr/>
            </a:pPr>
            <a:r>
              <a:rPr lang="ru-RU" dirty="0"/>
              <a:t>Дополнительное обеспечение - не меньше 30% от размера стоимости объекта лизинга. </a:t>
            </a:r>
            <a:r>
              <a:rPr lang="uz-Cyrl-UZ" dirty="0"/>
              <a:t>Дополнительным залоговым обеспечением лизинговых услуг могут служить нижеследующие виды залога:</a:t>
            </a:r>
          </a:p>
          <a:p>
            <a:pPr marL="285750" indent="-285750" algn="just">
              <a:buFont typeface="Arial" pitchFamily="34" charset="0"/>
              <a:buChar char="•"/>
              <a:defRPr/>
            </a:pPr>
            <a:r>
              <a:rPr lang="ru-RU" dirty="0"/>
              <a:t>Депозитные средства;</a:t>
            </a:r>
          </a:p>
          <a:p>
            <a:pPr marL="285750" indent="-285750" algn="just">
              <a:buFont typeface="Arial" pitchFamily="34" charset="0"/>
              <a:buChar char="•"/>
              <a:defRPr/>
            </a:pPr>
            <a:r>
              <a:rPr lang="ru-RU" dirty="0"/>
              <a:t>Движимое и недвижимое имущество;</a:t>
            </a:r>
          </a:p>
          <a:p>
            <a:pPr marL="285750" indent="-285750" algn="just">
              <a:buFont typeface="Arial" pitchFamily="34" charset="0"/>
              <a:buChar char="•"/>
              <a:defRPr/>
            </a:pPr>
            <a:r>
              <a:rPr lang="ru-RU" dirty="0"/>
              <a:t>Гарантия;</a:t>
            </a:r>
          </a:p>
          <a:p>
            <a:pPr marL="285750" indent="-285750" algn="just">
              <a:buFont typeface="Arial" pitchFamily="34" charset="0"/>
              <a:buChar char="•"/>
              <a:defRPr/>
            </a:pPr>
            <a:r>
              <a:rPr lang="ru-RU" dirty="0"/>
              <a:t>Поручительство.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Группа 3"/>
          <p:cNvGrpSpPr>
            <a:grpSpLocks/>
          </p:cNvGrpSpPr>
          <p:nvPr/>
        </p:nvGrpSpPr>
        <p:grpSpPr bwMode="auto">
          <a:xfrm>
            <a:off x="73025" y="260350"/>
            <a:ext cx="9036050" cy="6553200"/>
            <a:chOff x="73320" y="404664"/>
            <a:chExt cx="9144000" cy="6524286"/>
          </a:xfrm>
        </p:grpSpPr>
        <p:pic>
          <p:nvPicPr>
            <p:cNvPr id="30725" name="Рисунок 1"/>
            <p:cNvPicPr>
              <a:picLocks noChangeAspect="1"/>
            </p:cNvPicPr>
            <p:nvPr/>
          </p:nvPicPr>
          <p:blipFill>
            <a:blip r:embed="rId2" cstate="print"/>
            <a:srcRect t="87244"/>
            <a:stretch>
              <a:fillRect/>
            </a:stretch>
          </p:blipFill>
          <p:spPr bwMode="auto">
            <a:xfrm>
              <a:off x="73320" y="6164246"/>
              <a:ext cx="9144000" cy="764704"/>
            </a:xfrm>
            <a:prstGeom prst="rect">
              <a:avLst/>
            </a:prstGeom>
            <a:noFill/>
            <a:ln w="9525">
              <a:noFill/>
              <a:miter lim="800000"/>
              <a:headEnd/>
              <a:tailEnd/>
            </a:ln>
          </p:spPr>
        </p:pic>
        <p:pic>
          <p:nvPicPr>
            <p:cNvPr id="30726"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30723" name="Прямоугольник 1"/>
          <p:cNvSpPr>
            <a:spLocks noChangeArrowheads="1"/>
          </p:cNvSpPr>
          <p:nvPr/>
        </p:nvSpPr>
        <p:spPr bwMode="auto">
          <a:xfrm>
            <a:off x="276225" y="3522663"/>
            <a:ext cx="8280400" cy="1201737"/>
          </a:xfrm>
          <a:prstGeom prst="rect">
            <a:avLst/>
          </a:prstGeom>
          <a:noFill/>
          <a:ln w="9525">
            <a:noFill/>
            <a:miter lim="800000"/>
            <a:headEnd/>
            <a:tailEnd/>
          </a:ln>
        </p:spPr>
        <p:txBody>
          <a:bodyPr>
            <a:spAutoFit/>
          </a:bodyPr>
          <a:lstStyle/>
          <a:p>
            <a:r>
              <a:rPr lang="ru-RU"/>
              <a:t>        Срок принятия решения об осуществлении или об отказе лизинговой операции по заявке лизингополучателя не должен превышать 30 рабочих дней со дня поступления заявки в банк, а по микролизинговым операциям - 10 рабочих дней.</a:t>
            </a:r>
          </a:p>
        </p:txBody>
      </p:sp>
      <p:sp>
        <p:nvSpPr>
          <p:cNvPr id="30724" name="Прямоугольник 1"/>
          <p:cNvSpPr>
            <a:spLocks noChangeArrowheads="1"/>
          </p:cNvSpPr>
          <p:nvPr/>
        </p:nvSpPr>
        <p:spPr bwMode="auto">
          <a:xfrm>
            <a:off x="395288" y="1868488"/>
            <a:ext cx="8137525"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285750" indent="-285750">
              <a:buFont typeface="Arial" panose="020B0604020202020204" pitchFamily="34" charset="0"/>
              <a:buChar char="•"/>
              <a:defRPr/>
            </a:pPr>
            <a:endParaRPr lang="ru-RU" dirty="0" smtClean="0"/>
          </a:p>
          <a:p>
            <a:pPr>
              <a:defRPr/>
            </a:pPr>
            <a:r>
              <a:rPr lang="ru-RU" dirty="0" smtClean="0"/>
              <a:t>    </a:t>
            </a:r>
            <a:r>
              <a:rPr lang="ru-RU" dirty="0"/>
              <a:t>Для оценки возможностей выполнения лизинговых платежей при  принятии решения о предоставлении лизинга банки-лизингодатели могут затребовать необходимые документы.</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746" name="Группа 3"/>
          <p:cNvGrpSpPr>
            <a:grpSpLocks/>
          </p:cNvGrpSpPr>
          <p:nvPr/>
        </p:nvGrpSpPr>
        <p:grpSpPr bwMode="auto">
          <a:xfrm>
            <a:off x="0" y="115888"/>
            <a:ext cx="9144000" cy="6769100"/>
            <a:chOff x="0" y="404664"/>
            <a:chExt cx="9144000" cy="6593626"/>
          </a:xfrm>
        </p:grpSpPr>
        <p:pic>
          <p:nvPicPr>
            <p:cNvPr id="31792" name="Рисунок 1"/>
            <p:cNvPicPr>
              <a:picLocks noChangeAspect="1"/>
            </p:cNvPicPr>
            <p:nvPr/>
          </p:nvPicPr>
          <p:blipFill>
            <a:blip r:embed="rId2" cstate="print"/>
            <a:srcRect t="87244"/>
            <a:stretch>
              <a:fillRect/>
            </a:stretch>
          </p:blipFill>
          <p:spPr bwMode="auto">
            <a:xfrm>
              <a:off x="0" y="6233586"/>
              <a:ext cx="9144000" cy="764704"/>
            </a:xfrm>
            <a:prstGeom prst="rect">
              <a:avLst/>
            </a:prstGeom>
            <a:noFill/>
            <a:ln w="9525">
              <a:noFill/>
              <a:miter lim="800000"/>
              <a:headEnd/>
              <a:tailEnd/>
            </a:ln>
          </p:spPr>
        </p:pic>
        <p:pic>
          <p:nvPicPr>
            <p:cNvPr id="31793"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graphicFrame>
        <p:nvGraphicFramePr>
          <p:cNvPr id="2" name="Таблица 1"/>
          <p:cNvGraphicFramePr>
            <a:graphicFrameLocks noGrp="1"/>
          </p:cNvGraphicFramePr>
          <p:nvPr/>
        </p:nvGraphicFramePr>
        <p:xfrm>
          <a:off x="323850" y="1989138"/>
          <a:ext cx="8280400" cy="3581399"/>
        </p:xfrm>
        <a:graphic>
          <a:graphicData uri="http://schemas.openxmlformats.org/drawingml/2006/table">
            <a:tbl>
              <a:tblPr/>
              <a:tblGrid>
                <a:gridCol w="859315"/>
                <a:gridCol w="1588803"/>
                <a:gridCol w="1884264"/>
                <a:gridCol w="1974009"/>
                <a:gridCol w="1974009"/>
              </a:tblGrid>
              <a:tr h="1584014">
                <a:tc>
                  <a:txBody>
                    <a:bodyPr/>
                    <a:lstStyle/>
                    <a:p>
                      <a:pPr algn="ctr" fontAlgn="b"/>
                      <a:r>
                        <a:rPr lang="ru-RU" sz="2000" b="0" i="0" u="none" strike="noStrike" dirty="0" smtClean="0">
                          <a:solidFill>
                            <a:schemeClr val="tx1"/>
                          </a:solidFill>
                          <a:effectLst/>
                          <a:latin typeface="Calibri"/>
                        </a:rPr>
                        <a:t>Годы</a:t>
                      </a:r>
                    </a:p>
                    <a:p>
                      <a:pPr algn="ctr" fontAlgn="b"/>
                      <a:endParaRPr lang="ru-RU" sz="2000" b="0" i="0" u="none" strike="noStrike" dirty="0">
                        <a:solidFill>
                          <a:schemeClr val="tx1"/>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a:solidFill>
                            <a:schemeClr val="tx1"/>
                          </a:solidFill>
                          <a:effectLst/>
                          <a:latin typeface="Calibri"/>
                        </a:rPr>
                        <a:t>Объем лизинговых операций</a:t>
                      </a:r>
                      <a:br>
                        <a:rPr lang="ru-RU" sz="1800" b="0" i="0" u="none" strike="noStrike" dirty="0">
                          <a:solidFill>
                            <a:schemeClr val="tx1"/>
                          </a:solidFill>
                          <a:effectLst/>
                          <a:latin typeface="Calibri"/>
                        </a:rPr>
                      </a:br>
                      <a:r>
                        <a:rPr lang="ru-RU" sz="1800" b="0" i="0" u="none" strike="noStrike" dirty="0">
                          <a:solidFill>
                            <a:schemeClr val="tx1"/>
                          </a:solidFill>
                          <a:effectLst/>
                          <a:latin typeface="Calibri"/>
                        </a:rPr>
                        <a:t>(в </a:t>
                      </a:r>
                      <a:r>
                        <a:rPr lang="ru-RU" sz="1800" b="0" i="0" u="none" strike="noStrike" dirty="0" smtClean="0">
                          <a:solidFill>
                            <a:schemeClr val="tx1"/>
                          </a:solidFill>
                          <a:effectLst/>
                          <a:latin typeface="Calibri"/>
                        </a:rPr>
                        <a:t>млн. долл. США)</a:t>
                      </a:r>
                      <a:endParaRPr lang="ru-RU" sz="1800" b="0" i="0" u="none" strike="noStrike" dirty="0">
                        <a:solidFill>
                          <a:schemeClr val="tx1"/>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smtClean="0">
                          <a:solidFill>
                            <a:schemeClr val="tx1"/>
                          </a:solidFill>
                          <a:effectLst/>
                          <a:latin typeface="Calibri"/>
                        </a:rPr>
                        <a:t>Рост лизингового портфеля по отношению предыдущего года, %</a:t>
                      </a:r>
                      <a:endParaRPr lang="ru-RU" sz="1800" b="0" i="0" u="none" strike="noStrike" dirty="0">
                        <a:solidFill>
                          <a:schemeClr val="tx1"/>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a:solidFill>
                            <a:schemeClr val="tx1"/>
                          </a:solidFill>
                          <a:effectLst/>
                          <a:latin typeface="Calibri"/>
                        </a:rPr>
                        <a:t>Доля лизингового портфеля в </a:t>
                      </a:r>
                      <a:r>
                        <a:rPr lang="ru-RU" sz="1800" b="0" i="0" u="none" strike="noStrike" dirty="0" smtClean="0">
                          <a:solidFill>
                            <a:schemeClr val="tx1"/>
                          </a:solidFill>
                          <a:effectLst/>
                          <a:latin typeface="Calibri"/>
                        </a:rPr>
                        <a:t>кредитном портфеле банка, %</a:t>
                      </a:r>
                    </a:p>
                    <a:p>
                      <a:pPr algn="ctr" fontAlgn="b"/>
                      <a:endParaRPr lang="ru-RU" sz="1800" b="0" i="0" u="none" strike="noStrike" dirty="0">
                        <a:solidFill>
                          <a:schemeClr val="tx1"/>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1800" b="0" i="0" u="none" strike="noStrike" dirty="0" smtClean="0">
                          <a:solidFill>
                            <a:schemeClr val="tx1"/>
                          </a:solidFill>
                          <a:effectLst/>
                          <a:latin typeface="+mn-lt"/>
                        </a:rPr>
                        <a:t>Рост кредитного портфеля по отношению предыдущего </a:t>
                      </a:r>
                    </a:p>
                    <a:p>
                      <a:pPr marL="0" marR="0" indent="0" algn="ctr" defTabSz="914400" rtl="0" eaLnBrk="1" fontAlgn="b" latinLnBrk="0" hangingPunct="1">
                        <a:lnSpc>
                          <a:spcPct val="100000"/>
                        </a:lnSpc>
                        <a:spcBef>
                          <a:spcPts val="0"/>
                        </a:spcBef>
                        <a:spcAft>
                          <a:spcPts val="0"/>
                        </a:spcAft>
                        <a:buClrTx/>
                        <a:buSzTx/>
                        <a:buFontTx/>
                        <a:buNone/>
                        <a:tabLst/>
                        <a:defRPr/>
                      </a:pPr>
                      <a:r>
                        <a:rPr lang="ru-RU" sz="1800" b="0" i="0" u="none" strike="noStrike" dirty="0" smtClean="0">
                          <a:solidFill>
                            <a:schemeClr val="tx1"/>
                          </a:solidFill>
                          <a:effectLst/>
                          <a:latin typeface="+mn-lt"/>
                        </a:rPr>
                        <a:t>года, % </a:t>
                      </a:r>
                      <a:endParaRPr lang="ru-RU" sz="1800" b="0" i="0" u="none" strike="noStrike" dirty="0">
                        <a:solidFill>
                          <a:schemeClr val="tx1"/>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9477">
                <a:tc>
                  <a:txBody>
                    <a:bodyPr/>
                    <a:lstStyle/>
                    <a:p>
                      <a:pPr algn="ctr" fontAlgn="b"/>
                      <a:r>
                        <a:rPr lang="ru-RU" sz="2000" b="0" i="0" u="none" strike="noStrike">
                          <a:solidFill>
                            <a:srgbClr val="000000"/>
                          </a:solidFill>
                          <a:effectLst/>
                          <a:latin typeface="Calibri"/>
                        </a:rPr>
                        <a:t>2010</a:t>
                      </a: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3,7</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54%</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a:solidFill>
                            <a:srgbClr val="000000"/>
                          </a:solidFill>
                          <a:effectLst/>
                          <a:latin typeface="Calibri"/>
                        </a:rPr>
                        <a:t>2,8%</a:t>
                      </a: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37%</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9477">
                <a:tc>
                  <a:txBody>
                    <a:bodyPr/>
                    <a:lstStyle/>
                    <a:p>
                      <a:pPr algn="ctr" fontAlgn="b"/>
                      <a:r>
                        <a:rPr lang="ru-RU" sz="2000" b="0" i="0" u="none" strike="noStrike">
                          <a:solidFill>
                            <a:srgbClr val="000000"/>
                          </a:solidFill>
                          <a:effectLst/>
                          <a:latin typeface="Calibri"/>
                        </a:rPr>
                        <a:t>2011</a:t>
                      </a: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5,9</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59%</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a:solidFill>
                            <a:srgbClr val="000000"/>
                          </a:solidFill>
                          <a:effectLst/>
                          <a:latin typeface="Calibri"/>
                        </a:rPr>
                        <a:t>3,6%</a:t>
                      </a: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36%</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9477">
                <a:tc>
                  <a:txBody>
                    <a:bodyPr/>
                    <a:lstStyle/>
                    <a:p>
                      <a:pPr algn="ctr" fontAlgn="b"/>
                      <a:r>
                        <a:rPr lang="ru-RU" sz="2000" b="0" i="0" u="none" strike="noStrike">
                          <a:solidFill>
                            <a:srgbClr val="000000"/>
                          </a:solidFill>
                          <a:effectLst/>
                          <a:latin typeface="Calibri"/>
                        </a:rPr>
                        <a:t>2012</a:t>
                      </a: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6,4  </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8%</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a:solidFill>
                            <a:srgbClr val="000000"/>
                          </a:solidFill>
                          <a:effectLst/>
                          <a:latin typeface="Calibri"/>
                        </a:rPr>
                        <a:t>3,1%</a:t>
                      </a: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17%</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9477">
                <a:tc>
                  <a:txBody>
                    <a:bodyPr/>
                    <a:lstStyle/>
                    <a:p>
                      <a:pPr algn="ctr" fontAlgn="b"/>
                      <a:r>
                        <a:rPr lang="ru-RU" sz="2000" b="0" i="0" u="none" strike="noStrike">
                          <a:solidFill>
                            <a:srgbClr val="000000"/>
                          </a:solidFill>
                          <a:effectLst/>
                          <a:latin typeface="Calibri"/>
                        </a:rPr>
                        <a:t>2013</a:t>
                      </a: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8,3</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29%</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a:solidFill>
                            <a:srgbClr val="000000"/>
                          </a:solidFill>
                          <a:effectLst/>
                          <a:latin typeface="Calibri"/>
                        </a:rPr>
                        <a:t>2,9%</a:t>
                      </a: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86%</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9477">
                <a:tc>
                  <a:txBody>
                    <a:bodyPr/>
                    <a:lstStyle/>
                    <a:p>
                      <a:pPr algn="ctr" fontAlgn="b"/>
                      <a:r>
                        <a:rPr lang="ru-RU" sz="2000" b="0" i="0" u="none" strike="noStrike" dirty="0">
                          <a:solidFill>
                            <a:srgbClr val="000000"/>
                          </a:solidFill>
                          <a:effectLst/>
                          <a:latin typeface="Calibri"/>
                        </a:rPr>
                        <a:t>2014</a:t>
                      </a: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10,4</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25%</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a:solidFill>
                            <a:srgbClr val="000000"/>
                          </a:solidFill>
                          <a:effectLst/>
                          <a:latin typeface="Calibri"/>
                        </a:rPr>
                        <a:t>2,2%</a:t>
                      </a: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82%</a:t>
                      </a:r>
                      <a:endParaRPr lang="ru-RU" sz="2000" b="0" i="0" u="none" strike="noStrike" dirty="0">
                        <a:solidFill>
                          <a:srgbClr val="000000"/>
                        </a:solidFill>
                        <a:effectLst/>
                        <a:latin typeface="Calibri"/>
                      </a:endParaRPr>
                    </a:p>
                  </a:txBody>
                  <a:tcPr marL="9525" marR="9525" marT="9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1791" name="Прямоугольник 2"/>
          <p:cNvSpPr>
            <a:spLocks noChangeArrowheads="1"/>
          </p:cNvSpPr>
          <p:nvPr/>
        </p:nvSpPr>
        <p:spPr bwMode="auto">
          <a:xfrm>
            <a:off x="684213" y="692150"/>
            <a:ext cx="7920037" cy="831850"/>
          </a:xfrm>
          <a:prstGeom prst="rect">
            <a:avLst/>
          </a:prstGeom>
          <a:noFill/>
          <a:ln w="9525">
            <a:noFill/>
            <a:miter lim="800000"/>
            <a:headEnd/>
            <a:tailEnd/>
          </a:ln>
        </p:spPr>
        <p:txBody>
          <a:bodyPr>
            <a:spAutoFit/>
          </a:bodyPr>
          <a:lstStyle/>
          <a:p>
            <a:pPr algn="ctr"/>
            <a:r>
              <a:rPr lang="ru-RU" sz="2400" b="1"/>
              <a:t>Динамика состояния лизингового портфеля </a:t>
            </a:r>
          </a:p>
          <a:p>
            <a:pPr algn="ctr"/>
            <a:r>
              <a:rPr lang="ru-RU" sz="2400" b="1"/>
              <a:t>АКБ «</a:t>
            </a:r>
            <a:r>
              <a:rPr lang="en-US" sz="2400" b="1"/>
              <a:t>Hamkorbank</a:t>
            </a:r>
            <a:r>
              <a:rPr lang="ru-RU" sz="2400" b="1"/>
              <a:t>»</a:t>
            </a:r>
            <a:endParaRPr lang="ru-RU" sz="2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Группа 3"/>
          <p:cNvGrpSpPr>
            <a:grpSpLocks/>
          </p:cNvGrpSpPr>
          <p:nvPr/>
        </p:nvGrpSpPr>
        <p:grpSpPr bwMode="auto">
          <a:xfrm>
            <a:off x="0" y="115888"/>
            <a:ext cx="9113838" cy="6769100"/>
            <a:chOff x="0" y="404664"/>
            <a:chExt cx="9144000" cy="6620696"/>
          </a:xfrm>
        </p:grpSpPr>
        <p:pic>
          <p:nvPicPr>
            <p:cNvPr id="32803" name="Рисунок 1"/>
            <p:cNvPicPr>
              <a:picLocks noChangeAspect="1"/>
            </p:cNvPicPr>
            <p:nvPr/>
          </p:nvPicPr>
          <p:blipFill>
            <a:blip r:embed="rId2" cstate="print"/>
            <a:srcRect t="87244"/>
            <a:stretch>
              <a:fillRect/>
            </a:stretch>
          </p:blipFill>
          <p:spPr bwMode="auto">
            <a:xfrm>
              <a:off x="0" y="6260656"/>
              <a:ext cx="9144000" cy="764704"/>
            </a:xfrm>
            <a:prstGeom prst="rect">
              <a:avLst/>
            </a:prstGeom>
            <a:noFill/>
            <a:ln w="9525">
              <a:noFill/>
              <a:miter lim="800000"/>
              <a:headEnd/>
              <a:tailEnd/>
            </a:ln>
          </p:spPr>
        </p:pic>
        <p:pic>
          <p:nvPicPr>
            <p:cNvPr id="32804"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32771" name="Прямоугольник 5"/>
          <p:cNvSpPr>
            <a:spLocks noChangeArrowheads="1"/>
          </p:cNvSpPr>
          <p:nvPr/>
        </p:nvSpPr>
        <p:spPr bwMode="auto">
          <a:xfrm>
            <a:off x="827088" y="692150"/>
            <a:ext cx="7489825" cy="831850"/>
          </a:xfrm>
          <a:prstGeom prst="rect">
            <a:avLst/>
          </a:prstGeom>
          <a:noFill/>
          <a:ln w="9525">
            <a:noFill/>
            <a:miter lim="800000"/>
            <a:headEnd/>
            <a:tailEnd/>
          </a:ln>
        </p:spPr>
        <p:txBody>
          <a:bodyPr>
            <a:spAutoFit/>
          </a:bodyPr>
          <a:lstStyle/>
          <a:p>
            <a:pPr algn="ctr" eaLnBrk="1" hangingPunct="1"/>
            <a:r>
              <a:rPr lang="ru-RU" sz="2400" b="1"/>
              <a:t>Динамика состояния лизингового портфелья Лизинговых компаний </a:t>
            </a:r>
            <a:r>
              <a:rPr lang="uz-Cyrl-UZ" sz="2400" b="1"/>
              <a:t> АКБ </a:t>
            </a:r>
            <a:r>
              <a:rPr lang="ru-RU" sz="2400" b="1"/>
              <a:t>«</a:t>
            </a:r>
            <a:r>
              <a:rPr lang="en-US" sz="2400" b="1"/>
              <a:t>Hamkorbank</a:t>
            </a:r>
            <a:r>
              <a:rPr lang="ru-RU" sz="2400" b="1"/>
              <a:t>»</a:t>
            </a:r>
            <a:endParaRPr lang="ru-RU" sz="2400" b="1">
              <a:solidFill>
                <a:srgbClr val="FF0000"/>
              </a:solidFill>
            </a:endParaRPr>
          </a:p>
        </p:txBody>
      </p:sp>
      <p:graphicFrame>
        <p:nvGraphicFramePr>
          <p:cNvPr id="2" name="Таблица 1"/>
          <p:cNvGraphicFramePr>
            <a:graphicFrameLocks noGrp="1"/>
          </p:cNvGraphicFramePr>
          <p:nvPr/>
        </p:nvGraphicFramePr>
        <p:xfrm>
          <a:off x="539750" y="1844675"/>
          <a:ext cx="7991476" cy="2800350"/>
        </p:xfrm>
        <a:graphic>
          <a:graphicData uri="http://schemas.openxmlformats.org/drawingml/2006/table">
            <a:tbl>
              <a:tblPr/>
              <a:tblGrid>
                <a:gridCol w="1920008"/>
                <a:gridCol w="3035734"/>
                <a:gridCol w="3035734"/>
              </a:tblGrid>
              <a:tr h="923845">
                <a:tc>
                  <a:txBody>
                    <a:bodyPr/>
                    <a:lstStyle/>
                    <a:p>
                      <a:pPr algn="ctr" fontAlgn="b"/>
                      <a:r>
                        <a:rPr lang="ru-RU" sz="2000" b="0" i="0" u="none" strike="noStrike" dirty="0">
                          <a:solidFill>
                            <a:srgbClr val="000000"/>
                          </a:solidFill>
                          <a:effectLst/>
                          <a:latin typeface="Calibri"/>
                        </a:rPr>
                        <a:t>Годы</a:t>
                      </a: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Сумма портфеля, </a:t>
                      </a:r>
                    </a:p>
                    <a:p>
                      <a:pPr algn="ctr" fontAlgn="b"/>
                      <a:r>
                        <a:rPr lang="ru-RU" sz="2000" b="0" i="0" u="none" strike="noStrike" dirty="0" smtClean="0">
                          <a:solidFill>
                            <a:srgbClr val="000000"/>
                          </a:solidFill>
                          <a:effectLst/>
                          <a:latin typeface="Calibri"/>
                        </a:rPr>
                        <a:t>млн.</a:t>
                      </a:r>
                      <a:r>
                        <a:rPr lang="en-US" sz="2000" b="0" i="0" u="none" strike="noStrike" dirty="0" smtClean="0">
                          <a:solidFill>
                            <a:srgbClr val="000000"/>
                          </a:solidFill>
                          <a:effectLst/>
                          <a:latin typeface="Calibri"/>
                        </a:rPr>
                        <a:t>$</a:t>
                      </a: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u-RU" sz="2000" b="0" i="0" u="none" strike="noStrike" dirty="0" smtClean="0">
                          <a:solidFill>
                            <a:schemeClr val="tx1"/>
                          </a:solidFill>
                          <a:effectLst/>
                          <a:latin typeface="+mn-lt"/>
                        </a:rPr>
                        <a:t>Рост портфеля,%</a:t>
                      </a:r>
                    </a:p>
                    <a:p>
                      <a:pPr marL="0" marR="0" indent="0" algn="ctr" defTabSz="914400" rtl="0" eaLnBrk="1" fontAlgn="b" latinLnBrk="0" hangingPunct="1">
                        <a:lnSpc>
                          <a:spcPct val="100000"/>
                        </a:lnSpc>
                        <a:spcBef>
                          <a:spcPts val="0"/>
                        </a:spcBef>
                        <a:spcAft>
                          <a:spcPts val="0"/>
                        </a:spcAft>
                        <a:buClrTx/>
                        <a:buSzTx/>
                        <a:buFontTx/>
                        <a:buNone/>
                        <a:tabLst/>
                        <a:defRPr/>
                      </a:pP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301">
                <a:tc>
                  <a:txBody>
                    <a:bodyPr/>
                    <a:lstStyle/>
                    <a:p>
                      <a:pPr algn="ctr" fontAlgn="b"/>
                      <a:r>
                        <a:rPr lang="ru-RU" sz="2000" b="0" i="0" u="none" strike="noStrike" dirty="0">
                          <a:solidFill>
                            <a:srgbClr val="000000"/>
                          </a:solidFill>
                          <a:effectLst/>
                          <a:latin typeface="Calibri"/>
                        </a:rPr>
                        <a:t>2010</a:t>
                      </a: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2,0</a:t>
                      </a: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23%</a:t>
                      </a: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301">
                <a:tc>
                  <a:txBody>
                    <a:bodyPr/>
                    <a:lstStyle/>
                    <a:p>
                      <a:pPr algn="ctr" fontAlgn="b"/>
                      <a:r>
                        <a:rPr lang="ru-RU" sz="2000" b="0" i="0" u="none" strike="noStrike">
                          <a:solidFill>
                            <a:srgbClr val="000000"/>
                          </a:solidFill>
                          <a:effectLst/>
                          <a:latin typeface="Calibri"/>
                        </a:rPr>
                        <a:t>2011</a:t>
                      </a: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3,0</a:t>
                      </a: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50%</a:t>
                      </a: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301">
                <a:tc>
                  <a:txBody>
                    <a:bodyPr/>
                    <a:lstStyle/>
                    <a:p>
                      <a:pPr algn="ctr" fontAlgn="b"/>
                      <a:r>
                        <a:rPr lang="ru-RU" sz="2000" b="0" i="0" u="none" strike="noStrike">
                          <a:solidFill>
                            <a:srgbClr val="000000"/>
                          </a:solidFill>
                          <a:effectLst/>
                          <a:latin typeface="Calibri"/>
                        </a:rPr>
                        <a:t>2012</a:t>
                      </a: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5,1</a:t>
                      </a: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70%</a:t>
                      </a: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301">
                <a:tc>
                  <a:txBody>
                    <a:bodyPr/>
                    <a:lstStyle/>
                    <a:p>
                      <a:pPr algn="ctr" fontAlgn="b"/>
                      <a:r>
                        <a:rPr lang="ru-RU" sz="2000" b="0" i="0" u="none" strike="noStrike">
                          <a:solidFill>
                            <a:srgbClr val="000000"/>
                          </a:solidFill>
                          <a:effectLst/>
                          <a:latin typeface="Calibri"/>
                        </a:rPr>
                        <a:t>2013</a:t>
                      </a: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8,8</a:t>
                      </a: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72%</a:t>
                      </a: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301">
                <a:tc>
                  <a:txBody>
                    <a:bodyPr/>
                    <a:lstStyle/>
                    <a:p>
                      <a:pPr algn="ctr" fontAlgn="b"/>
                      <a:r>
                        <a:rPr lang="ru-RU" sz="2000" b="0" i="0" u="none" strike="noStrike">
                          <a:solidFill>
                            <a:srgbClr val="000000"/>
                          </a:solidFill>
                          <a:effectLst/>
                          <a:latin typeface="Calibri"/>
                        </a:rPr>
                        <a:t>2014</a:t>
                      </a: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13,4</a:t>
                      </a: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000" b="0" i="0" u="none" strike="noStrike" dirty="0" smtClean="0">
                          <a:solidFill>
                            <a:srgbClr val="000000"/>
                          </a:solidFill>
                          <a:effectLst/>
                          <a:latin typeface="Calibri"/>
                        </a:rPr>
                        <a:t>52%</a:t>
                      </a:r>
                      <a:endParaRPr lang="ru-RU" sz="2000" b="0" i="0" u="none" strike="noStrike" dirty="0">
                        <a:solidFill>
                          <a:srgbClr val="000000"/>
                        </a:solidFill>
                        <a:effectLst/>
                        <a:latin typeface="Calibri"/>
                      </a:endParaRPr>
                    </a:p>
                  </a:txBody>
                  <a:tcPr marL="9523" marR="9523"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2802" name="Прямоугольник 2"/>
          <p:cNvSpPr>
            <a:spLocks noChangeArrowheads="1"/>
          </p:cNvSpPr>
          <p:nvPr/>
        </p:nvSpPr>
        <p:spPr bwMode="auto">
          <a:xfrm>
            <a:off x="250825" y="4941888"/>
            <a:ext cx="8497888" cy="922337"/>
          </a:xfrm>
          <a:prstGeom prst="rect">
            <a:avLst/>
          </a:prstGeom>
          <a:noFill/>
          <a:ln w="9525">
            <a:noFill/>
            <a:miter lim="800000"/>
            <a:headEnd/>
            <a:tailEnd/>
          </a:ln>
        </p:spPr>
        <p:txBody>
          <a:bodyPr>
            <a:spAutoFit/>
          </a:bodyPr>
          <a:lstStyle/>
          <a:p>
            <a:r>
              <a:rPr lang="uz-Cyrl-UZ" b="1"/>
              <a:t>В настоящее время в состав дочерних предприятий АКБ «Hamkorbank» входит 5 лизинговые компании:</a:t>
            </a:r>
            <a:r>
              <a:rPr lang="en-US" b="1"/>
              <a:t> </a:t>
            </a:r>
            <a:r>
              <a:rPr lang="ru-RU"/>
              <a:t>OOO «Hamkor and Lizing»</a:t>
            </a:r>
            <a:r>
              <a:rPr lang="uz-Cyrl-UZ"/>
              <a:t>, </a:t>
            </a:r>
            <a:r>
              <a:rPr lang="ru-RU"/>
              <a:t>OOO «Hamkor Maz Lizing», OOO «Hamkor Invest Lizing», OOO «Partner Business Lizing» и OOO «Business Lizing Group».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Группа 3"/>
          <p:cNvGrpSpPr>
            <a:grpSpLocks/>
          </p:cNvGrpSpPr>
          <p:nvPr/>
        </p:nvGrpSpPr>
        <p:grpSpPr bwMode="auto">
          <a:xfrm>
            <a:off x="0" y="144463"/>
            <a:ext cx="9113838" cy="6713537"/>
            <a:chOff x="0" y="404664"/>
            <a:chExt cx="9144000" cy="6453336"/>
          </a:xfrm>
        </p:grpSpPr>
        <p:pic>
          <p:nvPicPr>
            <p:cNvPr id="33797" name="Рисунок 1"/>
            <p:cNvPicPr>
              <a:picLocks noChangeAspect="1"/>
            </p:cNvPicPr>
            <p:nvPr/>
          </p:nvPicPr>
          <p:blipFill>
            <a:blip r:embed="rId2" cstate="print"/>
            <a:srcRect t="87244"/>
            <a:stretch>
              <a:fillRect/>
            </a:stretch>
          </p:blipFill>
          <p:spPr bwMode="auto">
            <a:xfrm>
              <a:off x="0" y="6093296"/>
              <a:ext cx="9144000" cy="764704"/>
            </a:xfrm>
            <a:prstGeom prst="rect">
              <a:avLst/>
            </a:prstGeom>
            <a:noFill/>
            <a:ln w="9525">
              <a:noFill/>
              <a:miter lim="800000"/>
              <a:headEnd/>
              <a:tailEnd/>
            </a:ln>
          </p:spPr>
        </p:pic>
        <p:pic>
          <p:nvPicPr>
            <p:cNvPr id="33798"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12" name="Заголовок 1"/>
          <p:cNvSpPr>
            <a:spLocks noGrp="1"/>
          </p:cNvSpPr>
          <p:nvPr>
            <p:ph type="title"/>
          </p:nvPr>
        </p:nvSpPr>
        <p:spPr>
          <a:xfrm>
            <a:off x="468313" y="933450"/>
            <a:ext cx="8496300" cy="787400"/>
          </a:xfrm>
        </p:spPr>
        <p:txBody>
          <a:bodyPr/>
          <a:lstStyle/>
          <a:p>
            <a:pPr>
              <a:defRPr/>
            </a:pPr>
            <a:r>
              <a:rPr lang="ru-RU" sz="2400" b="1" dirty="0" smtClean="0"/>
              <a:t>Перспективные направление для </a:t>
            </a:r>
            <a:r>
              <a:rPr lang="ru-RU" sz="2400" b="1" dirty="0"/>
              <a:t>роста </a:t>
            </a:r>
            <a:r>
              <a:rPr lang="ru-RU" sz="2400" b="1" dirty="0" smtClean="0"/>
              <a:t>лизинговых услуг</a:t>
            </a:r>
            <a:br>
              <a:rPr lang="ru-RU" sz="2400" b="1" dirty="0" smtClean="0"/>
            </a:br>
            <a:r>
              <a:rPr lang="ru-RU" sz="2400" b="1" dirty="0" smtClean="0"/>
              <a:t> АКБ «</a:t>
            </a:r>
            <a:r>
              <a:rPr lang="en-US" sz="2400" b="1" dirty="0" err="1" smtClean="0"/>
              <a:t>Hamkorbank</a:t>
            </a:r>
            <a:r>
              <a:rPr lang="ru-RU" sz="2400" b="1" dirty="0" smtClean="0"/>
              <a:t>»:</a:t>
            </a:r>
            <a:r>
              <a:rPr lang="ru-RU" sz="2400" dirty="0"/>
              <a:t/>
            </a:r>
            <a:br>
              <a:rPr lang="ru-RU" sz="2400" dirty="0"/>
            </a:br>
            <a:endParaRPr lang="ru-RU" sz="2400" dirty="0">
              <a:effectLst>
                <a:outerShdw blurRad="38100" dist="38100" dir="2700000" algn="tl">
                  <a:srgbClr val="000000">
                    <a:alpha val="43137"/>
                  </a:srgbClr>
                </a:outerShdw>
              </a:effectLst>
              <a:latin typeface="Times New Roman" pitchFamily="18" charset="0"/>
              <a:ea typeface="+mn-ea"/>
              <a:cs typeface="Times New Roman" pitchFamily="18" charset="0"/>
            </a:endParaRPr>
          </a:p>
        </p:txBody>
      </p:sp>
      <p:sp>
        <p:nvSpPr>
          <p:cNvPr id="2" name="Прямоугольник 1"/>
          <p:cNvSpPr/>
          <p:nvPr/>
        </p:nvSpPr>
        <p:spPr>
          <a:xfrm>
            <a:off x="395288" y="1720850"/>
            <a:ext cx="8424862" cy="3970338"/>
          </a:xfrm>
          <a:prstGeom prst="rect">
            <a:avLst/>
          </a:prstGeom>
        </p:spPr>
        <p:txBody>
          <a:bodyPr>
            <a:spAutoFit/>
          </a:bodyPr>
          <a:lstStyle/>
          <a:p>
            <a:pPr marL="285750" indent="-285750">
              <a:buFont typeface="Wingdings" pitchFamily="2" charset="2"/>
              <a:buChar char="Ø"/>
              <a:defRPr/>
            </a:pPr>
            <a:r>
              <a:rPr lang="ru-RU" b="1" dirty="0"/>
              <a:t>Производство, переработка и хранение плодоовощной продукции.</a:t>
            </a:r>
            <a:r>
              <a:rPr lang="ru-RU" dirty="0"/>
              <a:t> Актуальность повысилась с принятием Постановления КМ </a:t>
            </a:r>
            <a:r>
              <a:rPr lang="ru-RU" dirty="0" err="1"/>
              <a:t>РУз</a:t>
            </a:r>
            <a:r>
              <a:rPr lang="ru-RU" dirty="0"/>
              <a:t>  «О прогнозных параметрах производства и использования плодоовощной продукции, картофеля, бахчи и винограда в 2014 году».</a:t>
            </a:r>
          </a:p>
          <a:p>
            <a:pPr marL="285750" indent="-285750">
              <a:buFont typeface="Wingdings" pitchFamily="2" charset="2"/>
              <a:buChar char="Ø"/>
              <a:defRPr/>
            </a:pPr>
            <a:r>
              <a:rPr lang="ru-RU" b="1" dirty="0"/>
              <a:t>Текстильная промышленность.</a:t>
            </a:r>
            <a:r>
              <a:rPr lang="ru-RU" dirty="0"/>
              <a:t> Одна из быстроразвивающихся отраслей. В декабре 2010 года утверждена Программа развития текстильной промышленности на период 2011 - 2015гг. Отечественные предприятия активно выпускают пряжу, но не всегда могут наладить ее дальнейшую переработку. Лизинговые компании могут принять участие в организации производства от пряжи до готовых материалов, в строительстве швейных цехов и т. д. </a:t>
            </a:r>
            <a:endParaRPr lang="en-US" dirty="0"/>
          </a:p>
          <a:p>
            <a:pPr marL="285750" indent="-285750">
              <a:buFont typeface="Wingdings" pitchFamily="2" charset="2"/>
              <a:buChar char="Ø"/>
              <a:defRPr/>
            </a:pPr>
            <a:r>
              <a:rPr lang="ru-RU" b="1" dirty="0"/>
              <a:t>Сфера услуг.</a:t>
            </a:r>
            <a:r>
              <a:rPr lang="ru-RU" dirty="0"/>
              <a:t> Один из стимулов роста - Программа по дальнейшему ускоренному развитию сферы услуг и сервиса в сельской местности Республики Узбекистан на 2013–2016 годы.</a:t>
            </a:r>
          </a:p>
          <a:p>
            <a:pPr>
              <a:defRPr/>
            </a:pPr>
            <a:endParaRPr lang="ru-RU"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Группа 3"/>
          <p:cNvGrpSpPr>
            <a:grpSpLocks/>
          </p:cNvGrpSpPr>
          <p:nvPr/>
        </p:nvGrpSpPr>
        <p:grpSpPr bwMode="auto">
          <a:xfrm>
            <a:off x="0" y="115888"/>
            <a:ext cx="9113838" cy="6597650"/>
            <a:chOff x="0" y="404664"/>
            <a:chExt cx="9144000" cy="6453336"/>
          </a:xfrm>
        </p:grpSpPr>
        <p:pic>
          <p:nvPicPr>
            <p:cNvPr id="15365" name="Рисунок 1"/>
            <p:cNvPicPr>
              <a:picLocks noChangeAspect="1"/>
            </p:cNvPicPr>
            <p:nvPr/>
          </p:nvPicPr>
          <p:blipFill>
            <a:blip r:embed="rId2" cstate="print"/>
            <a:srcRect t="87244"/>
            <a:stretch>
              <a:fillRect/>
            </a:stretch>
          </p:blipFill>
          <p:spPr bwMode="auto">
            <a:xfrm>
              <a:off x="0" y="6093296"/>
              <a:ext cx="9144000" cy="764704"/>
            </a:xfrm>
            <a:prstGeom prst="rect">
              <a:avLst/>
            </a:prstGeom>
            <a:noFill/>
            <a:ln w="9525">
              <a:noFill/>
              <a:miter lim="800000"/>
              <a:headEnd/>
              <a:tailEnd/>
            </a:ln>
          </p:spPr>
        </p:pic>
        <p:pic>
          <p:nvPicPr>
            <p:cNvPr id="15366"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15363" name="Прямоугольник 3"/>
          <p:cNvSpPr>
            <a:spLocks noChangeArrowheads="1"/>
          </p:cNvSpPr>
          <p:nvPr/>
        </p:nvSpPr>
        <p:spPr bwMode="auto">
          <a:xfrm>
            <a:off x="863600" y="1109663"/>
            <a:ext cx="7200900" cy="830262"/>
          </a:xfrm>
          <a:prstGeom prst="rect">
            <a:avLst/>
          </a:prstGeom>
          <a:noFill/>
          <a:ln w="9525">
            <a:noFill/>
            <a:miter lim="800000"/>
            <a:headEnd/>
            <a:tailEnd/>
          </a:ln>
        </p:spPr>
        <p:txBody>
          <a:bodyPr>
            <a:spAutoFit/>
          </a:bodyPr>
          <a:lstStyle/>
          <a:p>
            <a:pPr algn="ctr"/>
            <a:r>
              <a:rPr lang="uz-Cyrl-UZ" sz="2400" b="1"/>
              <a:t>Законодательная база лизингов</a:t>
            </a:r>
            <a:r>
              <a:rPr lang="ru-RU" sz="2400" b="1"/>
              <a:t>ой деятельности в Республике Узбекистан </a:t>
            </a:r>
            <a:endParaRPr lang="ru-RU" sz="2400"/>
          </a:p>
        </p:txBody>
      </p:sp>
      <p:sp>
        <p:nvSpPr>
          <p:cNvPr id="15364" name="Прямоугольник 1"/>
          <p:cNvSpPr>
            <a:spLocks noChangeArrowheads="1"/>
          </p:cNvSpPr>
          <p:nvPr/>
        </p:nvSpPr>
        <p:spPr bwMode="auto">
          <a:xfrm>
            <a:off x="684213" y="2276475"/>
            <a:ext cx="7559675" cy="2616200"/>
          </a:xfrm>
          <a:prstGeom prst="rect">
            <a:avLst/>
          </a:prstGeom>
          <a:noFill/>
          <a:ln w="9525">
            <a:noFill/>
            <a:miter lim="800000"/>
            <a:headEnd/>
            <a:tailEnd/>
          </a:ln>
        </p:spPr>
        <p:txBody>
          <a:bodyPr>
            <a:spAutoFit/>
          </a:bodyPr>
          <a:lstStyle/>
          <a:p>
            <a:pPr marL="285750" indent="-285750">
              <a:spcBef>
                <a:spcPts val="600"/>
              </a:spcBef>
              <a:spcAft>
                <a:spcPts val="600"/>
              </a:spcAft>
              <a:buFont typeface="Wingdings" pitchFamily="2" charset="2"/>
              <a:buChar char="v"/>
            </a:pPr>
            <a:r>
              <a:rPr lang="ru-RU"/>
              <a:t>ЗАКОН РЕСПУБЛИКИ УЗБЕКИСТАН «О ЛИЗИНГЕ», 14.04.1999 г.  </a:t>
            </a:r>
            <a:r>
              <a:rPr lang="en-US"/>
              <a:t>N</a:t>
            </a:r>
            <a:r>
              <a:rPr lang="ru-RU"/>
              <a:t> 756-</a:t>
            </a:r>
            <a:r>
              <a:rPr lang="en-US"/>
              <a:t>I</a:t>
            </a:r>
          </a:p>
          <a:p>
            <a:pPr marL="285750" indent="-285750">
              <a:spcBef>
                <a:spcPts val="600"/>
              </a:spcBef>
              <a:spcAft>
                <a:spcPts val="600"/>
              </a:spcAft>
              <a:buFont typeface="Wingdings" pitchFamily="2" charset="2"/>
              <a:buChar char="v"/>
            </a:pPr>
            <a:r>
              <a:rPr lang="ru-RU"/>
              <a:t>ПОЛОЖЕНИЯ «О ПОРЯДКЕ ПРОВЕДЕНИЯ ЛИЗИНГОВЫХ ОПЕРАЦИЙ И ИХ БУХГАЛТЕРСКОГО УЧЕТА В КОММЕРЧЕСКИХ БАНКАХ» Зарегистрированный в Министерстве Юстиции от</a:t>
            </a:r>
            <a:r>
              <a:rPr lang="en-US"/>
              <a:t> </a:t>
            </a:r>
            <a:r>
              <a:rPr lang="ru-RU"/>
              <a:t>27.12.2006 г. за № 1648</a:t>
            </a:r>
            <a:endParaRPr lang="en-US"/>
          </a:p>
          <a:p>
            <a:pPr marL="285750" indent="-285750">
              <a:spcBef>
                <a:spcPts val="600"/>
              </a:spcBef>
              <a:spcAft>
                <a:spcPts val="600"/>
              </a:spcAft>
              <a:buFont typeface="Wingdings" pitchFamily="2" charset="2"/>
              <a:buChar char="v"/>
            </a:pPr>
            <a:r>
              <a:rPr lang="ru-RU"/>
              <a:t>ПРИКАЗ МИНИСТРА ФИНАНСОВ РЕСПУБЛИКИ УЗБЕКИСТАН «ОБ УТВЕРЖДЕНИИ ПОЛОЖЕНИЯ О ПОРЯДКЕ ОТРАЖЕНИЯ ЛИЗИНГОВЫХ ОПЕРАЦИЙ В БУХГАЛТЕРСКОМ УЧЕТЕ»</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Группа 3"/>
          <p:cNvGrpSpPr>
            <a:grpSpLocks/>
          </p:cNvGrpSpPr>
          <p:nvPr/>
        </p:nvGrpSpPr>
        <p:grpSpPr bwMode="auto">
          <a:xfrm>
            <a:off x="0" y="115888"/>
            <a:ext cx="9113838" cy="6742112"/>
            <a:chOff x="0" y="404664"/>
            <a:chExt cx="9144000" cy="6453336"/>
          </a:xfrm>
        </p:grpSpPr>
        <p:pic>
          <p:nvPicPr>
            <p:cNvPr id="34820" name="Рисунок 1"/>
            <p:cNvPicPr>
              <a:picLocks noChangeAspect="1"/>
            </p:cNvPicPr>
            <p:nvPr/>
          </p:nvPicPr>
          <p:blipFill>
            <a:blip r:embed="rId2" cstate="print"/>
            <a:srcRect t="87244"/>
            <a:stretch>
              <a:fillRect/>
            </a:stretch>
          </p:blipFill>
          <p:spPr bwMode="auto">
            <a:xfrm>
              <a:off x="0" y="6093296"/>
              <a:ext cx="9144000" cy="764704"/>
            </a:xfrm>
            <a:prstGeom prst="rect">
              <a:avLst/>
            </a:prstGeom>
            <a:noFill/>
            <a:ln w="9525">
              <a:noFill/>
              <a:miter lim="800000"/>
              <a:headEnd/>
              <a:tailEnd/>
            </a:ln>
          </p:spPr>
        </p:pic>
        <p:pic>
          <p:nvPicPr>
            <p:cNvPr id="34821"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34819" name="Прямоугольник 3"/>
          <p:cNvSpPr>
            <a:spLocks noChangeArrowheads="1"/>
          </p:cNvSpPr>
          <p:nvPr/>
        </p:nvSpPr>
        <p:spPr bwMode="auto">
          <a:xfrm>
            <a:off x="179388" y="836613"/>
            <a:ext cx="8496300" cy="2862262"/>
          </a:xfrm>
          <a:prstGeom prst="rect">
            <a:avLst/>
          </a:prstGeom>
          <a:noFill/>
          <a:ln w="9525">
            <a:noFill/>
            <a:miter lim="800000"/>
            <a:headEnd/>
            <a:tailEnd/>
          </a:ln>
        </p:spPr>
        <p:txBody>
          <a:bodyPr>
            <a:spAutoFit/>
          </a:bodyPr>
          <a:lstStyle/>
          <a:p>
            <a:pPr marL="285750" indent="-285750">
              <a:buFont typeface="Wingdings" pitchFamily="2" charset="2"/>
              <a:buChar char="Ø"/>
            </a:pPr>
            <a:r>
              <a:rPr lang="ru-RU" b="1"/>
              <a:t>Возобновляемые источники энергии (ВИЭ).</a:t>
            </a:r>
            <a:r>
              <a:rPr lang="ru-RU"/>
              <a:t> В течение последних десятилетий они больше были направлены на решение автономных задач домохозяйств. Узбекистан постепенно начинает выходить из рамок малой энергетики. Появляются проекты крупных солнечных электростанций. Однако бизнес до сих пор широко не использует ВИЭ на производстве. Задача лизинговых компаний – объяснить преимущества альтернативных источников энергии для бизнес-структур. Это, в свою очередь, станет дополнительным стимулом для локализации технологий ВИЭ, даст импульс для развития отечественной промышленности, путем максимизации доли местных компонентов. Для лизинговых компаний это во многом будет работой на перспективу.</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Группа 3"/>
          <p:cNvGrpSpPr>
            <a:grpSpLocks/>
          </p:cNvGrpSpPr>
          <p:nvPr/>
        </p:nvGrpSpPr>
        <p:grpSpPr bwMode="auto">
          <a:xfrm>
            <a:off x="82550" y="115888"/>
            <a:ext cx="9026525" cy="6724650"/>
            <a:chOff x="84352" y="404664"/>
            <a:chExt cx="9144000" cy="6453336"/>
          </a:xfrm>
        </p:grpSpPr>
        <p:pic>
          <p:nvPicPr>
            <p:cNvPr id="35845" name="Рисунок 1"/>
            <p:cNvPicPr>
              <a:picLocks noChangeAspect="1"/>
            </p:cNvPicPr>
            <p:nvPr/>
          </p:nvPicPr>
          <p:blipFill>
            <a:blip r:embed="rId2" cstate="print"/>
            <a:srcRect t="87244"/>
            <a:stretch>
              <a:fillRect/>
            </a:stretch>
          </p:blipFill>
          <p:spPr bwMode="auto">
            <a:xfrm>
              <a:off x="84352" y="6093296"/>
              <a:ext cx="9144000" cy="764704"/>
            </a:xfrm>
            <a:prstGeom prst="rect">
              <a:avLst/>
            </a:prstGeom>
            <a:noFill/>
            <a:ln w="9525">
              <a:noFill/>
              <a:miter lim="800000"/>
              <a:headEnd/>
              <a:tailEnd/>
            </a:ln>
          </p:spPr>
        </p:pic>
        <p:pic>
          <p:nvPicPr>
            <p:cNvPr id="35846"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35843" name="Прямоугольник 1"/>
          <p:cNvSpPr>
            <a:spLocks noChangeArrowheads="1"/>
          </p:cNvSpPr>
          <p:nvPr/>
        </p:nvSpPr>
        <p:spPr bwMode="auto">
          <a:xfrm>
            <a:off x="1187450" y="2746375"/>
            <a:ext cx="7200900" cy="646113"/>
          </a:xfrm>
          <a:prstGeom prst="rect">
            <a:avLst/>
          </a:prstGeom>
          <a:noFill/>
          <a:ln w="9525">
            <a:noFill/>
            <a:miter lim="800000"/>
            <a:headEnd/>
            <a:tailEnd/>
          </a:ln>
        </p:spPr>
        <p:txBody>
          <a:bodyPr>
            <a:spAutoFit/>
          </a:bodyPr>
          <a:lstStyle/>
          <a:p>
            <a:pPr eaLnBrk="1" hangingPunct="1"/>
            <a:r>
              <a:rPr lang="ru-RU" sz="3600" b="1">
                <a:solidFill>
                  <a:srgbClr val="1F5F42"/>
                </a:solidFill>
                <a:latin typeface="Times New Roman" pitchFamily="18" charset="0"/>
                <a:cs typeface="Times New Roman" pitchFamily="18" charset="0"/>
              </a:rPr>
              <a:t> </a:t>
            </a:r>
            <a:r>
              <a:rPr lang="ru-RU" sz="3600" b="1">
                <a:latin typeface="Times New Roman" pitchFamily="18" charset="0"/>
                <a:cs typeface="Times New Roman" pitchFamily="18" charset="0"/>
              </a:rPr>
              <a:t>СПАСИБО ЗА ВНИМАНИЕ!</a:t>
            </a:r>
            <a:endParaRPr lang="ru-RU" sz="3600" b="1"/>
          </a:p>
        </p:txBody>
      </p:sp>
      <p:sp>
        <p:nvSpPr>
          <p:cNvPr id="35844" name="Прямоугольник 2"/>
          <p:cNvSpPr>
            <a:spLocks noChangeArrowheads="1"/>
          </p:cNvSpPr>
          <p:nvPr/>
        </p:nvSpPr>
        <p:spPr bwMode="auto">
          <a:xfrm>
            <a:off x="250825" y="5661025"/>
            <a:ext cx="2981325" cy="369888"/>
          </a:xfrm>
          <a:prstGeom prst="rect">
            <a:avLst/>
          </a:prstGeom>
          <a:noFill/>
          <a:ln w="9525">
            <a:noFill/>
            <a:miter lim="800000"/>
            <a:headEnd/>
            <a:tailEnd/>
          </a:ln>
        </p:spPr>
        <p:txBody>
          <a:bodyPr wrap="none">
            <a:spAutoFit/>
          </a:bodyPr>
          <a:lstStyle/>
          <a:p>
            <a:pPr algn="ctr" eaLnBrk="1" hangingPunct="1"/>
            <a:r>
              <a:rPr lang="en-US" b="1">
                <a:latin typeface="Times New Roman" pitchFamily="18" charset="0"/>
                <a:cs typeface="Times New Roman" pitchFamily="18" charset="0"/>
              </a:rPr>
              <a:t>http://www.hamkorbank.uz/</a:t>
            </a:r>
            <a:endParaRPr lang="ru-RU">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Группа 3"/>
          <p:cNvGrpSpPr>
            <a:grpSpLocks/>
          </p:cNvGrpSpPr>
          <p:nvPr/>
        </p:nvGrpSpPr>
        <p:grpSpPr bwMode="auto">
          <a:xfrm>
            <a:off x="0" y="44450"/>
            <a:ext cx="9144000" cy="6769100"/>
            <a:chOff x="0" y="404664"/>
            <a:chExt cx="9144000" cy="6453336"/>
          </a:xfrm>
        </p:grpSpPr>
        <p:pic>
          <p:nvPicPr>
            <p:cNvPr id="16389" name="Рисунок 1"/>
            <p:cNvPicPr>
              <a:picLocks noChangeAspect="1"/>
            </p:cNvPicPr>
            <p:nvPr/>
          </p:nvPicPr>
          <p:blipFill>
            <a:blip r:embed="rId2" cstate="print"/>
            <a:srcRect t="87244"/>
            <a:stretch>
              <a:fillRect/>
            </a:stretch>
          </p:blipFill>
          <p:spPr bwMode="auto">
            <a:xfrm>
              <a:off x="0" y="6093296"/>
              <a:ext cx="9144000" cy="764704"/>
            </a:xfrm>
            <a:prstGeom prst="rect">
              <a:avLst/>
            </a:prstGeom>
            <a:noFill/>
            <a:ln w="9525">
              <a:noFill/>
              <a:miter lim="800000"/>
              <a:headEnd/>
              <a:tailEnd/>
            </a:ln>
          </p:spPr>
        </p:pic>
        <p:pic>
          <p:nvPicPr>
            <p:cNvPr id="16390"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16387" name="Прямоугольник 1"/>
          <p:cNvSpPr>
            <a:spLocks noChangeArrowheads="1"/>
          </p:cNvSpPr>
          <p:nvPr/>
        </p:nvSpPr>
        <p:spPr bwMode="auto">
          <a:xfrm>
            <a:off x="1187450" y="788988"/>
            <a:ext cx="6264275" cy="461962"/>
          </a:xfrm>
          <a:prstGeom prst="rect">
            <a:avLst/>
          </a:prstGeom>
          <a:noFill/>
          <a:ln w="9525">
            <a:noFill/>
            <a:miter lim="800000"/>
            <a:headEnd/>
            <a:tailEnd/>
          </a:ln>
        </p:spPr>
        <p:txBody>
          <a:bodyPr>
            <a:spAutoFit/>
          </a:bodyPr>
          <a:lstStyle/>
          <a:p>
            <a:pPr eaLnBrk="1" hangingPunct="1"/>
            <a:r>
              <a:rPr lang="ru-RU" sz="2400" b="1"/>
              <a:t>Преимущества лизинга  в Узбекистане</a:t>
            </a:r>
          </a:p>
        </p:txBody>
      </p:sp>
      <p:sp>
        <p:nvSpPr>
          <p:cNvPr id="16388" name="Rectangle 3"/>
          <p:cNvSpPr txBox="1">
            <a:spLocks noChangeArrowheads="1"/>
          </p:cNvSpPr>
          <p:nvPr/>
        </p:nvSpPr>
        <p:spPr bwMode="auto">
          <a:xfrm>
            <a:off x="500063" y="1428750"/>
            <a:ext cx="8175625" cy="4232275"/>
          </a:xfrm>
          <a:prstGeom prst="rect">
            <a:avLst/>
          </a:prstGeom>
          <a:noFill/>
          <a:ln w="9525">
            <a:noFill/>
            <a:miter lim="800000"/>
            <a:headEnd/>
            <a:tailEnd/>
          </a:ln>
        </p:spPr>
        <p:txBody>
          <a:bodyPr/>
          <a:lstStyle/>
          <a:p>
            <a:pPr marL="342900" indent="-342900">
              <a:spcBef>
                <a:spcPct val="20000"/>
              </a:spcBef>
              <a:buFont typeface="Arial" charset="0"/>
              <a:buChar char="•"/>
            </a:pPr>
            <a:endParaRPr lang="ru-RU" sz="2000"/>
          </a:p>
          <a:p>
            <a:pPr marL="342900" indent="-342900">
              <a:spcBef>
                <a:spcPct val="20000"/>
              </a:spcBef>
              <a:buFont typeface="Arial" charset="0"/>
              <a:buChar char="•"/>
            </a:pPr>
            <a:r>
              <a:rPr lang="ru-RU" sz="2000"/>
              <a:t>Оборудование, ввозимое для передачи в лизинг освобождается от НДС и таможенных платежей</a:t>
            </a:r>
          </a:p>
          <a:p>
            <a:pPr marL="342900" indent="-342900">
              <a:spcBef>
                <a:spcPct val="20000"/>
              </a:spcBef>
              <a:buFont typeface="Arial" charset="0"/>
              <a:buChar char="•"/>
            </a:pPr>
            <a:r>
              <a:rPr lang="ru-RU" sz="2000"/>
              <a:t>Объект лизинга освобожден от налога на имущество</a:t>
            </a:r>
          </a:p>
          <a:p>
            <a:pPr marL="342900" indent="-342900">
              <a:spcBef>
                <a:spcPct val="20000"/>
              </a:spcBef>
              <a:buFont typeface="Arial" charset="0"/>
              <a:buChar char="•"/>
            </a:pPr>
            <a:r>
              <a:rPr lang="ru-RU" sz="2000"/>
              <a:t>Лизинговые платежи освобождены от НДС</a:t>
            </a:r>
          </a:p>
          <a:p>
            <a:pPr marL="342900" indent="-342900">
              <a:spcBef>
                <a:spcPct val="20000"/>
              </a:spcBef>
              <a:buFont typeface="Arial" charset="0"/>
              <a:buChar char="•"/>
            </a:pPr>
            <a:r>
              <a:rPr lang="ru-RU" sz="2000"/>
              <a:t>Наличие предусмотренного законодательства ускоренной амортизации </a:t>
            </a:r>
          </a:p>
          <a:p>
            <a:pPr marL="342900" indent="-342900">
              <a:spcBef>
                <a:spcPct val="20000"/>
              </a:spcBef>
              <a:buFont typeface="Arial" charset="0"/>
              <a:buChar char="•"/>
            </a:pPr>
            <a:r>
              <a:rPr lang="ru-RU" sz="2000"/>
              <a:t>Уменьшение налогооблагаемой базы лизингополучателя на сумму процентов по лизингу</a:t>
            </a:r>
          </a:p>
          <a:p>
            <a:pPr marL="342900" indent="-342900">
              <a:spcBef>
                <a:spcPct val="20000"/>
              </a:spcBef>
              <a:buFont typeface="Arial" charset="0"/>
              <a:buChar char="•"/>
            </a:pPr>
            <a:r>
              <a:rPr lang="ru-RU" sz="2000"/>
              <a:t>Освобождение лизинговых услуг от налога на доход.</a:t>
            </a:r>
          </a:p>
          <a:p>
            <a:pPr marL="342900" indent="-342900">
              <a:spcBef>
                <a:spcPct val="20000"/>
              </a:spcBef>
              <a:buFont typeface="Arial" charset="0"/>
              <a:buChar char="•"/>
            </a:pPr>
            <a:r>
              <a:rPr lang="uz-Cyrl-UZ" sz="2000"/>
              <a:t>Нелицензированная сфера деятельности.</a:t>
            </a:r>
            <a:endParaRPr lang="ru-RU" sz="2000"/>
          </a:p>
          <a:p>
            <a:pPr marL="342900" indent="-342900" eaLnBrk="1" hangingPunct="1">
              <a:spcBef>
                <a:spcPct val="20000"/>
              </a:spcBef>
              <a:buFont typeface="Wingdings" pitchFamily="2" charset="2"/>
              <a:buNone/>
            </a:pPr>
            <a:endParaRPr lang="ru-RU" sz="20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Группа 3"/>
          <p:cNvGrpSpPr>
            <a:grpSpLocks/>
          </p:cNvGrpSpPr>
          <p:nvPr/>
        </p:nvGrpSpPr>
        <p:grpSpPr bwMode="auto">
          <a:xfrm>
            <a:off x="0" y="115888"/>
            <a:ext cx="9056688" cy="6697662"/>
            <a:chOff x="0" y="404664"/>
            <a:chExt cx="9144000" cy="6523481"/>
          </a:xfrm>
        </p:grpSpPr>
        <p:pic>
          <p:nvPicPr>
            <p:cNvPr id="17459" name="Рисунок 1"/>
            <p:cNvPicPr>
              <a:picLocks noChangeAspect="1"/>
            </p:cNvPicPr>
            <p:nvPr/>
          </p:nvPicPr>
          <p:blipFill>
            <a:blip r:embed="rId2" cstate="print"/>
            <a:srcRect t="87244"/>
            <a:stretch>
              <a:fillRect/>
            </a:stretch>
          </p:blipFill>
          <p:spPr bwMode="auto">
            <a:xfrm>
              <a:off x="0" y="6163441"/>
              <a:ext cx="9144000" cy="764704"/>
            </a:xfrm>
            <a:prstGeom prst="rect">
              <a:avLst/>
            </a:prstGeom>
            <a:noFill/>
            <a:ln w="9525">
              <a:noFill/>
              <a:miter lim="800000"/>
              <a:headEnd/>
              <a:tailEnd/>
            </a:ln>
          </p:spPr>
        </p:pic>
        <p:pic>
          <p:nvPicPr>
            <p:cNvPr id="17460"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17411" name="Прямоугольник 1"/>
          <p:cNvSpPr>
            <a:spLocks noChangeArrowheads="1"/>
          </p:cNvSpPr>
          <p:nvPr/>
        </p:nvSpPr>
        <p:spPr bwMode="auto">
          <a:xfrm>
            <a:off x="431800" y="1042988"/>
            <a:ext cx="8280400" cy="460375"/>
          </a:xfrm>
          <a:prstGeom prst="rect">
            <a:avLst/>
          </a:prstGeom>
          <a:solidFill>
            <a:schemeClr val="bg1"/>
          </a:solidFill>
          <a:ln w="9525">
            <a:noFill/>
            <a:miter lim="800000"/>
            <a:headEnd/>
            <a:tailEnd/>
          </a:ln>
        </p:spPr>
        <p:txBody>
          <a:bodyPr>
            <a:spAutoFit/>
          </a:bodyPr>
          <a:lstStyle/>
          <a:p>
            <a:pPr algn="ctr" eaLnBrk="1" hangingPunct="1"/>
            <a:r>
              <a:rPr lang="ru-RU" sz="2400" b="1"/>
              <a:t>Инвестиции в основной капитал посредством лизинга</a:t>
            </a:r>
            <a:endParaRPr lang="ru-RU" sz="2400"/>
          </a:p>
        </p:txBody>
      </p:sp>
      <p:graphicFrame>
        <p:nvGraphicFramePr>
          <p:cNvPr id="3" name="Таблица 2"/>
          <p:cNvGraphicFramePr>
            <a:graphicFrameLocks noGrp="1"/>
          </p:cNvGraphicFramePr>
          <p:nvPr/>
        </p:nvGraphicFramePr>
        <p:xfrm>
          <a:off x="611188" y="1817688"/>
          <a:ext cx="7921625" cy="4108451"/>
        </p:xfrm>
        <a:graphic>
          <a:graphicData uri="http://schemas.openxmlformats.org/drawingml/2006/table">
            <a:tbl>
              <a:tblPr/>
              <a:tblGrid>
                <a:gridCol w="1280583"/>
                <a:gridCol w="2487084"/>
                <a:gridCol w="2046111"/>
                <a:gridCol w="2107847"/>
              </a:tblGrid>
              <a:tr h="12279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Года </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Стоимость имущества, переданного в лизинг, млн. долл. США</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Доля лизинга в инвестициях в основной капитал, %</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000000"/>
                          </a:solidFill>
                          <a:effectLst/>
                          <a:latin typeface="Times New Roman" pitchFamily="18" charset="0"/>
                          <a:cs typeface="Times New Roman" pitchFamily="18" charset="0"/>
                        </a:rPr>
                        <a:t>Доля лизингового портфеля в ВВП, %</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49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2008</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252,4</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4,</a:t>
                      </a: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2</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2,2</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49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2009</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265,7</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3,</a:t>
                      </a: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2</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2,3</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49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2010</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262,4</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2,</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7</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1,8</a:t>
                      </a: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49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2011</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269,9</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2,</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7</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1,6</a:t>
                      </a: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49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2012</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297,5</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2,</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7</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1,3</a:t>
                      </a: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49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1" i="0" u="none" strike="noStrike" cap="none" normalizeH="0" baseline="0" smtClean="0">
                          <a:ln>
                            <a:noFill/>
                          </a:ln>
                          <a:solidFill>
                            <a:srgbClr val="000000"/>
                          </a:solidFill>
                          <a:effectLst/>
                          <a:latin typeface="Times New Roman" pitchFamily="18" charset="0"/>
                          <a:cs typeface="Times New Roman" pitchFamily="18" charset="0"/>
                        </a:rPr>
                        <a:t>2013</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365,6</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2,8</a:t>
                      </a: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1,3</a:t>
                      </a: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49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800" b="1" i="0" u="sng" strike="noStrike" cap="none" normalizeH="0" baseline="0" smtClean="0">
                          <a:ln>
                            <a:noFill/>
                          </a:ln>
                          <a:solidFill>
                            <a:srgbClr val="000000"/>
                          </a:solidFill>
                          <a:effectLst/>
                          <a:latin typeface="Times New Roman" pitchFamily="18" charset="0"/>
                          <a:cs typeface="Times New Roman" pitchFamily="18" charset="0"/>
                        </a:rPr>
                        <a:t>2014</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uz-Cyrl-UZ" sz="1800" b="0" i="0" u="sng" strike="noStrike" cap="none" normalizeH="0" baseline="0" dirty="0" smtClean="0">
                          <a:ln>
                            <a:noFill/>
                          </a:ln>
                          <a:solidFill>
                            <a:srgbClr val="000000"/>
                          </a:solidFill>
                          <a:effectLst/>
                          <a:latin typeface="Times New Roman" pitchFamily="18" charset="0"/>
                          <a:cs typeface="Times New Roman" pitchFamily="18" charset="0"/>
                        </a:rPr>
                        <a:t>341</a:t>
                      </a:r>
                      <a:r>
                        <a:rPr kumimoji="0" lang="en-US" sz="1800" b="0" i="0" u="sng" strike="noStrike" cap="none" normalizeH="0" baseline="0" dirty="0" smtClean="0">
                          <a:ln>
                            <a:noFill/>
                          </a:ln>
                          <a:solidFill>
                            <a:srgbClr val="000000"/>
                          </a:solidFill>
                          <a:effectLst/>
                          <a:latin typeface="Times New Roman" pitchFamily="18" charset="0"/>
                          <a:cs typeface="Times New Roman" pitchFamily="18" charset="0"/>
                        </a:rPr>
                        <a:t>,</a:t>
                      </a:r>
                      <a:r>
                        <a:rPr kumimoji="0" lang="uz-Cyrl-UZ" sz="1800" b="0" i="0" u="sng" strike="noStrike" cap="none" normalizeH="0" baseline="0" dirty="0" smtClean="0">
                          <a:ln>
                            <a:noFill/>
                          </a:ln>
                          <a:solidFill>
                            <a:srgbClr val="000000"/>
                          </a:solidFill>
                          <a:effectLst/>
                          <a:latin typeface="Times New Roman" pitchFamily="18" charset="0"/>
                          <a:cs typeface="Times New Roman" pitchFamily="18" charset="0"/>
                        </a:rPr>
                        <a:t>1</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sng" strike="noStrike" cap="none" normalizeH="0" baseline="0" smtClean="0">
                          <a:ln>
                            <a:noFill/>
                          </a:ln>
                          <a:solidFill>
                            <a:schemeClr val="tx1"/>
                          </a:solidFill>
                          <a:effectLst/>
                          <a:latin typeface="Times New Roman" pitchFamily="18" charset="0"/>
                          <a:cs typeface="Times New Roman" pitchFamily="18" charset="0"/>
                        </a:rPr>
                        <a:t>2,</a:t>
                      </a:r>
                      <a:r>
                        <a:rPr kumimoji="0" lang="en-US" sz="1800" b="0" i="0" u="sng" strike="noStrike" cap="none" normalizeH="0" baseline="0" smtClean="0">
                          <a:ln>
                            <a:noFill/>
                          </a:ln>
                          <a:solidFill>
                            <a:schemeClr val="tx1"/>
                          </a:solidFill>
                          <a:effectLst/>
                          <a:latin typeface="Times New Roman" pitchFamily="18" charset="0"/>
                          <a:cs typeface="Times New Roman" pitchFamily="18" charset="0"/>
                        </a:rPr>
                        <a:t>5</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800" b="0" i="0" u="sng" strike="noStrike" cap="none" normalizeH="0" baseline="0" dirty="0" smtClean="0">
                          <a:ln>
                            <a:noFill/>
                          </a:ln>
                          <a:solidFill>
                            <a:schemeClr val="tx1"/>
                          </a:solidFill>
                          <a:effectLst/>
                          <a:latin typeface="Times New Roman" pitchFamily="18" charset="0"/>
                          <a:cs typeface="Times New Roman" pitchFamily="18" charset="0"/>
                        </a:rPr>
                        <a:t>1,5</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6" marR="6858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Группа 3"/>
          <p:cNvGrpSpPr>
            <a:grpSpLocks/>
          </p:cNvGrpSpPr>
          <p:nvPr/>
        </p:nvGrpSpPr>
        <p:grpSpPr bwMode="auto">
          <a:xfrm>
            <a:off x="0" y="115888"/>
            <a:ext cx="9144000" cy="6769100"/>
            <a:chOff x="0" y="404664"/>
            <a:chExt cx="9144000" cy="6453336"/>
          </a:xfrm>
        </p:grpSpPr>
        <p:pic>
          <p:nvPicPr>
            <p:cNvPr id="18437" name="Рисунок 1"/>
            <p:cNvPicPr>
              <a:picLocks noChangeAspect="1"/>
            </p:cNvPicPr>
            <p:nvPr/>
          </p:nvPicPr>
          <p:blipFill>
            <a:blip r:embed="rId2" cstate="print"/>
            <a:srcRect t="87244"/>
            <a:stretch>
              <a:fillRect/>
            </a:stretch>
          </p:blipFill>
          <p:spPr bwMode="auto">
            <a:xfrm>
              <a:off x="0" y="6093296"/>
              <a:ext cx="9144000" cy="764704"/>
            </a:xfrm>
            <a:prstGeom prst="rect">
              <a:avLst/>
            </a:prstGeom>
            <a:noFill/>
            <a:ln w="9525">
              <a:noFill/>
              <a:miter lim="800000"/>
              <a:headEnd/>
              <a:tailEnd/>
            </a:ln>
          </p:spPr>
        </p:pic>
        <p:pic>
          <p:nvPicPr>
            <p:cNvPr id="18438"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18435" name="Прямоугольник 1"/>
          <p:cNvSpPr>
            <a:spLocks noChangeArrowheads="1"/>
          </p:cNvSpPr>
          <p:nvPr/>
        </p:nvSpPr>
        <p:spPr bwMode="auto">
          <a:xfrm>
            <a:off x="395288" y="817563"/>
            <a:ext cx="8497887" cy="1108075"/>
          </a:xfrm>
          <a:prstGeom prst="rect">
            <a:avLst/>
          </a:prstGeom>
          <a:noFill/>
          <a:ln w="9525">
            <a:noFill/>
            <a:miter lim="800000"/>
            <a:headEnd/>
            <a:tailEnd/>
          </a:ln>
        </p:spPr>
        <p:txBody>
          <a:bodyPr>
            <a:spAutoFit/>
          </a:bodyPr>
          <a:lstStyle/>
          <a:p>
            <a:pPr algn="ctr" eaLnBrk="1" hangingPunct="1"/>
            <a:r>
              <a:rPr lang="ru-RU" sz="2400" b="1"/>
              <a:t>Динамика объема выданных лизинговых операций в Узбекистане</a:t>
            </a:r>
          </a:p>
          <a:p>
            <a:pPr algn="ctr" eaLnBrk="1" hangingPunct="1"/>
            <a:r>
              <a:rPr lang="ru-RU"/>
              <a:t>                                                                                                        </a:t>
            </a:r>
            <a:r>
              <a:rPr lang="ru-RU">
                <a:solidFill>
                  <a:srgbClr val="000000"/>
                </a:solidFill>
                <a:latin typeface="Times New Roman" pitchFamily="18" charset="0"/>
                <a:cs typeface="Times New Roman" pitchFamily="18" charset="0"/>
              </a:rPr>
              <a:t>млн.долл. США</a:t>
            </a:r>
            <a:endParaRPr lang="ru-RU"/>
          </a:p>
        </p:txBody>
      </p:sp>
      <p:graphicFrame>
        <p:nvGraphicFramePr>
          <p:cNvPr id="7" name="Диаграмма 6"/>
          <p:cNvGraphicFramePr>
            <a:graphicFrameLocks/>
          </p:cNvGraphicFramePr>
          <p:nvPr/>
        </p:nvGraphicFramePr>
        <p:xfrm>
          <a:off x="503548" y="1834396"/>
          <a:ext cx="8136904" cy="424847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Группа 3"/>
          <p:cNvGrpSpPr>
            <a:grpSpLocks/>
          </p:cNvGrpSpPr>
          <p:nvPr/>
        </p:nvGrpSpPr>
        <p:grpSpPr bwMode="auto">
          <a:xfrm>
            <a:off x="0" y="325438"/>
            <a:ext cx="8964613" cy="6416675"/>
            <a:chOff x="0" y="404664"/>
            <a:chExt cx="9144000" cy="6453336"/>
          </a:xfrm>
        </p:grpSpPr>
        <p:pic>
          <p:nvPicPr>
            <p:cNvPr id="20486" name="Рисунок 1"/>
            <p:cNvPicPr>
              <a:picLocks noChangeAspect="1"/>
            </p:cNvPicPr>
            <p:nvPr/>
          </p:nvPicPr>
          <p:blipFill>
            <a:blip r:embed="rId3" cstate="print"/>
            <a:srcRect t="87244"/>
            <a:stretch>
              <a:fillRect/>
            </a:stretch>
          </p:blipFill>
          <p:spPr bwMode="auto">
            <a:xfrm>
              <a:off x="0" y="6093296"/>
              <a:ext cx="9144000" cy="764704"/>
            </a:xfrm>
            <a:prstGeom prst="rect">
              <a:avLst/>
            </a:prstGeom>
            <a:noFill/>
            <a:ln w="9525">
              <a:noFill/>
              <a:miter lim="800000"/>
              <a:headEnd/>
              <a:tailEnd/>
            </a:ln>
          </p:spPr>
        </p:pic>
        <p:pic>
          <p:nvPicPr>
            <p:cNvPr id="20487" name="Рисунок 2"/>
            <p:cNvPicPr>
              <a:picLocks noChangeAspect="1"/>
            </p:cNvPicPr>
            <p:nvPr/>
          </p:nvPicPr>
          <p:blipFill>
            <a:blip r:embed="rId3"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20483" name="Прямоугольник 1"/>
          <p:cNvSpPr>
            <a:spLocks noChangeArrowheads="1"/>
          </p:cNvSpPr>
          <p:nvPr/>
        </p:nvSpPr>
        <p:spPr bwMode="auto">
          <a:xfrm>
            <a:off x="250825" y="788988"/>
            <a:ext cx="8137525" cy="461962"/>
          </a:xfrm>
          <a:prstGeom prst="rect">
            <a:avLst/>
          </a:prstGeom>
          <a:noFill/>
          <a:ln w="9525">
            <a:noFill/>
            <a:miter lim="800000"/>
            <a:headEnd/>
            <a:tailEnd/>
          </a:ln>
        </p:spPr>
        <p:txBody>
          <a:bodyPr>
            <a:spAutoFit/>
          </a:bodyPr>
          <a:lstStyle/>
          <a:p>
            <a:pPr eaLnBrk="1" hangingPunct="1"/>
            <a:r>
              <a:rPr lang="ru-RU" sz="2400" b="1"/>
              <a:t>Динамика роста портфеля лизинговых сделок</a:t>
            </a:r>
          </a:p>
        </p:txBody>
      </p:sp>
      <p:sp>
        <p:nvSpPr>
          <p:cNvPr id="20484" name="Text Box 6"/>
          <p:cNvSpPr txBox="1">
            <a:spLocks noChangeArrowheads="1"/>
          </p:cNvSpPr>
          <p:nvPr/>
        </p:nvSpPr>
        <p:spPr bwMode="auto">
          <a:xfrm>
            <a:off x="6877050" y="1346200"/>
            <a:ext cx="2058988" cy="338138"/>
          </a:xfrm>
          <a:prstGeom prst="rect">
            <a:avLst/>
          </a:prstGeom>
          <a:noFill/>
          <a:ln w="9525">
            <a:noFill/>
            <a:miter lim="800000"/>
            <a:headEnd/>
            <a:tailEnd/>
          </a:ln>
        </p:spPr>
        <p:txBody>
          <a:bodyPr>
            <a:spAutoFit/>
          </a:bodyPr>
          <a:lstStyle/>
          <a:p>
            <a:pPr algn="ctr"/>
            <a:r>
              <a:rPr lang="ru-RU" sz="1600" b="1">
                <a:latin typeface="Times New Roman" pitchFamily="18" charset="0"/>
                <a:cs typeface="Arial" charset="0"/>
              </a:rPr>
              <a:t>в млн. долл. США</a:t>
            </a:r>
          </a:p>
        </p:txBody>
      </p:sp>
      <p:graphicFrame>
        <p:nvGraphicFramePr>
          <p:cNvPr id="20485" name="Диаграмма 7"/>
          <p:cNvGraphicFramePr>
            <a:graphicFrameLocks/>
          </p:cNvGraphicFramePr>
          <p:nvPr/>
        </p:nvGraphicFramePr>
        <p:xfrm>
          <a:off x="200025" y="1787525"/>
          <a:ext cx="8743950" cy="4356100"/>
        </p:xfrm>
        <a:graphic>
          <a:graphicData uri="http://schemas.openxmlformats.org/presentationml/2006/ole">
            <p:oleObj spid="_x0000_s20485" name="Диаграмма" r:id="rId4" imgW="8754615" imgH="4359018" progId="Excel.Shee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Группа 3"/>
          <p:cNvGrpSpPr>
            <a:grpSpLocks/>
          </p:cNvGrpSpPr>
          <p:nvPr/>
        </p:nvGrpSpPr>
        <p:grpSpPr bwMode="auto">
          <a:xfrm>
            <a:off x="0" y="115888"/>
            <a:ext cx="9144000" cy="6697662"/>
            <a:chOff x="0" y="404664"/>
            <a:chExt cx="9144000" cy="6523481"/>
          </a:xfrm>
        </p:grpSpPr>
        <p:pic>
          <p:nvPicPr>
            <p:cNvPr id="21533" name="Рисунок 1"/>
            <p:cNvPicPr>
              <a:picLocks noChangeAspect="1"/>
            </p:cNvPicPr>
            <p:nvPr/>
          </p:nvPicPr>
          <p:blipFill>
            <a:blip r:embed="rId2" cstate="print"/>
            <a:srcRect t="87244"/>
            <a:stretch>
              <a:fillRect/>
            </a:stretch>
          </p:blipFill>
          <p:spPr bwMode="auto">
            <a:xfrm>
              <a:off x="0" y="6163441"/>
              <a:ext cx="9144000" cy="764704"/>
            </a:xfrm>
            <a:prstGeom prst="rect">
              <a:avLst/>
            </a:prstGeom>
            <a:noFill/>
            <a:ln w="9525">
              <a:noFill/>
              <a:miter lim="800000"/>
              <a:headEnd/>
              <a:tailEnd/>
            </a:ln>
          </p:spPr>
        </p:pic>
        <p:pic>
          <p:nvPicPr>
            <p:cNvPr id="21534"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21507" name="Прямоугольник 1"/>
          <p:cNvSpPr>
            <a:spLocks noChangeArrowheads="1"/>
          </p:cNvSpPr>
          <p:nvPr/>
        </p:nvSpPr>
        <p:spPr bwMode="auto">
          <a:xfrm>
            <a:off x="395288" y="879475"/>
            <a:ext cx="4392612" cy="461963"/>
          </a:xfrm>
          <a:prstGeom prst="rect">
            <a:avLst/>
          </a:prstGeom>
          <a:noFill/>
          <a:ln w="9525">
            <a:noFill/>
            <a:miter lim="800000"/>
            <a:headEnd/>
            <a:tailEnd/>
          </a:ln>
        </p:spPr>
        <p:txBody>
          <a:bodyPr>
            <a:spAutoFit/>
          </a:bodyPr>
          <a:lstStyle/>
          <a:p>
            <a:pPr eaLnBrk="1" hangingPunct="1"/>
            <a:r>
              <a:rPr lang="ru-RU" sz="2400" b="1"/>
              <a:t>Рынок лизингодателей</a:t>
            </a:r>
          </a:p>
        </p:txBody>
      </p:sp>
      <p:graphicFrame>
        <p:nvGraphicFramePr>
          <p:cNvPr id="9" name="Таблица 8"/>
          <p:cNvGraphicFramePr>
            <a:graphicFrameLocks noGrp="1"/>
          </p:cNvGraphicFramePr>
          <p:nvPr/>
        </p:nvGraphicFramePr>
        <p:xfrm>
          <a:off x="571500" y="2133600"/>
          <a:ext cx="7456488" cy="1295400"/>
        </p:xfrm>
        <a:graphic>
          <a:graphicData uri="http://schemas.openxmlformats.org/drawingml/2006/table">
            <a:tbl>
              <a:tblPr/>
              <a:tblGrid>
                <a:gridCol w="4613877"/>
                <a:gridCol w="2842611"/>
              </a:tblGrid>
              <a:tr h="7759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dirty="0" smtClean="0">
                        <a:ln>
                          <a:noFill/>
                        </a:ln>
                        <a:solidFill>
                          <a:schemeClr val="bg1"/>
                        </a:solidFill>
                        <a:effectLst/>
                        <a:latin typeface="Times New Roman" pitchFamily="18" charset="0"/>
                        <a:cs typeface="Times New Roman" pitchFamily="18" charset="0"/>
                      </a:endParaRPr>
                    </a:p>
                  </a:txBody>
                  <a:tcPr marL="87109" marR="87109" marT="43494" marB="434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AA82A"/>
                    </a:solidFill>
                  </a:tcPr>
                </a:tc>
                <a:tc>
                  <a:txBody>
                    <a:bodyPr/>
                    <a:lstStyle/>
                    <a:p>
                      <a:pPr algn="ctr"/>
                      <a:endParaRPr lang="ru-RU" sz="1800" b="1" dirty="0" smtClean="0">
                        <a:solidFill>
                          <a:schemeClr val="bg1"/>
                        </a:solidFill>
                        <a:latin typeface="Times New Roman" pitchFamily="18" charset="0"/>
                        <a:cs typeface="Times New Roman" pitchFamily="18" charset="0"/>
                      </a:endParaRPr>
                    </a:p>
                    <a:p>
                      <a:pPr algn="ctr"/>
                      <a:r>
                        <a:rPr lang="ru-RU" sz="1800" b="1" dirty="0" smtClean="0">
                          <a:solidFill>
                            <a:schemeClr val="bg1"/>
                          </a:solidFill>
                          <a:latin typeface="Times New Roman" pitchFamily="18" charset="0"/>
                          <a:cs typeface="Times New Roman" pitchFamily="18" charset="0"/>
                        </a:rPr>
                        <a:t>2014</a:t>
                      </a:r>
                      <a:endParaRPr lang="ru-RU" sz="1800" b="1" dirty="0">
                        <a:solidFill>
                          <a:schemeClr val="bg1"/>
                        </a:solidFill>
                        <a:latin typeface="Times New Roman" pitchFamily="18" charset="0"/>
                        <a:cs typeface="Times New Roman" pitchFamily="18" charset="0"/>
                      </a:endParaRPr>
                    </a:p>
                  </a:txBody>
                  <a:tcPr marL="87109" marR="87109" marT="43494" marB="4349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AA82A"/>
                    </a:solidFill>
                  </a:tcPr>
                </a:tc>
              </a:tr>
              <a:tr h="5194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Количество лизингодателей</a:t>
                      </a:r>
                    </a:p>
                  </a:txBody>
                  <a:tcPr marL="87109" marR="87109" marT="43494" marB="434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algn="ctr"/>
                      <a:r>
                        <a:rPr lang="ru-RU" sz="1800" dirty="0" smtClean="0">
                          <a:latin typeface="Times New Roman" pitchFamily="18" charset="0"/>
                          <a:cs typeface="Times New Roman" pitchFamily="18" charset="0"/>
                        </a:rPr>
                        <a:t>88</a:t>
                      </a:r>
                      <a:endParaRPr lang="ru-RU" sz="1800" dirty="0">
                        <a:latin typeface="Times New Roman" pitchFamily="18" charset="0"/>
                        <a:cs typeface="Times New Roman" pitchFamily="18" charset="0"/>
                      </a:endParaRPr>
                    </a:p>
                  </a:txBody>
                  <a:tcPr marL="87109" marR="87109" marT="43494" marB="4349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10" name="Group 91"/>
          <p:cNvGraphicFramePr>
            <a:graphicFrameLocks noGrp="1"/>
          </p:cNvGraphicFramePr>
          <p:nvPr/>
        </p:nvGraphicFramePr>
        <p:xfrm>
          <a:off x="684213" y="3914775"/>
          <a:ext cx="7343775" cy="1169988"/>
        </p:xfrm>
        <a:graphic>
          <a:graphicData uri="http://schemas.openxmlformats.org/drawingml/2006/table">
            <a:tbl>
              <a:tblPr/>
              <a:tblGrid>
                <a:gridCol w="4360365"/>
                <a:gridCol w="2983410"/>
              </a:tblGrid>
              <a:tr h="428627">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1800" b="1" i="0" u="none" strike="noStrike" cap="none" normalizeH="0" baseline="0" dirty="0" smtClean="0">
                          <a:ln>
                            <a:noFill/>
                          </a:ln>
                          <a:solidFill>
                            <a:srgbClr val="FFFFFF"/>
                          </a:solidFill>
                          <a:effectLst/>
                          <a:latin typeface="Times New Roman" pitchFamily="18" charset="0"/>
                          <a:cs typeface="Times New Roman" pitchFamily="18" charset="0"/>
                        </a:rPr>
                        <a:t>2014</a:t>
                      </a:r>
                    </a:p>
                  </a:txBody>
                  <a:tcPr marL="91427" marR="914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AA82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FFFFFF"/>
                          </a:solidFill>
                          <a:effectLst/>
                          <a:latin typeface="Times New Roman" pitchFamily="18" charset="0"/>
                          <a:cs typeface="Times New Roman" pitchFamily="18" charset="0"/>
                        </a:rPr>
                        <a:t>Всего</a:t>
                      </a:r>
                    </a:p>
                  </a:txBody>
                  <a:tcPr marL="91427" marR="914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AA82A"/>
                    </a:solidFill>
                  </a:tcPr>
                </a:tc>
              </a:tr>
              <a:tr h="369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Банки</a:t>
                      </a:r>
                    </a:p>
                  </a:txBody>
                  <a:tcPr marL="91427" marR="914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z-Cyrl-UZ" sz="18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4</a:t>
                      </a:r>
                      <a:endParaRPr kumimoji="0" lang="ru-RU" sz="18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91427" marR="914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3714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Лизинговые компании</a:t>
                      </a:r>
                    </a:p>
                  </a:txBody>
                  <a:tcPr marL="91427" marR="914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rgbClr val="000000"/>
                          </a:solidFill>
                          <a:effectLst/>
                          <a:latin typeface="Times New Roman" pitchFamily="18" charset="0"/>
                          <a:cs typeface="Times New Roman" pitchFamily="18" charset="0"/>
                        </a:rPr>
                        <a:t>6</a:t>
                      </a:r>
                      <a:r>
                        <a:rPr kumimoji="0" lang="en-US" sz="1800" b="0" i="0" u="none" strike="noStrike" cap="none" normalizeH="0" baseline="0" dirty="0" smtClean="0">
                          <a:ln>
                            <a:noFill/>
                          </a:ln>
                          <a:solidFill>
                            <a:srgbClr val="000000"/>
                          </a:solidFill>
                          <a:effectLst/>
                          <a:latin typeface="Times New Roman" pitchFamily="18" charset="0"/>
                          <a:cs typeface="Times New Roman" pitchFamily="18" charset="0"/>
                        </a:rPr>
                        <a:t>4</a:t>
                      </a:r>
                      <a:endParaRPr kumimoji="0" lang="ru-RU" sz="18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91427" marR="914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Группа 3"/>
          <p:cNvGrpSpPr>
            <a:grpSpLocks/>
          </p:cNvGrpSpPr>
          <p:nvPr/>
        </p:nvGrpSpPr>
        <p:grpSpPr bwMode="auto">
          <a:xfrm>
            <a:off x="0" y="44450"/>
            <a:ext cx="9144000" cy="6769100"/>
            <a:chOff x="0" y="404664"/>
            <a:chExt cx="9144000" cy="6453336"/>
          </a:xfrm>
        </p:grpSpPr>
        <p:pic>
          <p:nvPicPr>
            <p:cNvPr id="22561" name="Рисунок 1"/>
            <p:cNvPicPr>
              <a:picLocks noChangeAspect="1"/>
            </p:cNvPicPr>
            <p:nvPr/>
          </p:nvPicPr>
          <p:blipFill>
            <a:blip r:embed="rId2" cstate="print"/>
            <a:srcRect t="87244"/>
            <a:stretch>
              <a:fillRect/>
            </a:stretch>
          </p:blipFill>
          <p:spPr bwMode="auto">
            <a:xfrm>
              <a:off x="0" y="6093296"/>
              <a:ext cx="9144000" cy="764704"/>
            </a:xfrm>
            <a:prstGeom prst="rect">
              <a:avLst/>
            </a:prstGeom>
            <a:noFill/>
            <a:ln w="9525">
              <a:noFill/>
              <a:miter lim="800000"/>
              <a:headEnd/>
              <a:tailEnd/>
            </a:ln>
          </p:spPr>
        </p:pic>
        <p:pic>
          <p:nvPicPr>
            <p:cNvPr id="22562"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22531" name="Прямоугольник 1"/>
          <p:cNvSpPr>
            <a:spLocks noChangeArrowheads="1"/>
          </p:cNvSpPr>
          <p:nvPr/>
        </p:nvSpPr>
        <p:spPr bwMode="auto">
          <a:xfrm>
            <a:off x="720725" y="1022350"/>
            <a:ext cx="6443663" cy="461963"/>
          </a:xfrm>
          <a:prstGeom prst="rect">
            <a:avLst/>
          </a:prstGeom>
          <a:noFill/>
          <a:ln w="9525">
            <a:noFill/>
            <a:miter lim="800000"/>
            <a:headEnd/>
            <a:tailEnd/>
          </a:ln>
        </p:spPr>
        <p:txBody>
          <a:bodyPr>
            <a:spAutoFit/>
          </a:bodyPr>
          <a:lstStyle/>
          <a:p>
            <a:pPr algn="ctr" eaLnBrk="1" hangingPunct="1"/>
            <a:r>
              <a:rPr lang="ru-RU" sz="2400" b="1"/>
              <a:t>Доля "игроков" на лизинговом рынке</a:t>
            </a:r>
            <a:r>
              <a:rPr lang="en-US" sz="2400" b="1"/>
              <a:t> </a:t>
            </a:r>
            <a:endParaRPr lang="uz-Cyrl-UZ" sz="2400" b="1"/>
          </a:p>
        </p:txBody>
      </p:sp>
      <p:graphicFrame>
        <p:nvGraphicFramePr>
          <p:cNvPr id="3" name="Таблица 2"/>
          <p:cNvGraphicFramePr>
            <a:graphicFrameLocks noGrp="1"/>
          </p:cNvGraphicFramePr>
          <p:nvPr/>
        </p:nvGraphicFramePr>
        <p:xfrm>
          <a:off x="576263" y="1844675"/>
          <a:ext cx="7956550" cy="3960812"/>
        </p:xfrm>
        <a:graphic>
          <a:graphicData uri="http://schemas.openxmlformats.org/drawingml/2006/table">
            <a:tbl>
              <a:tblPr/>
              <a:tblGrid>
                <a:gridCol w="5411452"/>
                <a:gridCol w="2545098"/>
              </a:tblGrid>
              <a:tr h="37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2014 год</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1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Лизинговые компании</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 </a:t>
                      </a: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54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стоимость имущества, млн. доллар США</a:t>
                      </a: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244,6</a:t>
                      </a: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82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-доля</a:t>
                      </a: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71,7%</a:t>
                      </a: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23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chemeClr val="tx1"/>
                          </a:solidFill>
                          <a:effectLst/>
                          <a:latin typeface="Times New Roman" pitchFamily="18" charset="0"/>
                          <a:cs typeface="Times New Roman" pitchFamily="18" charset="0"/>
                        </a:rPr>
                        <a:t>Банки</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29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стоимость имущества, млн доллар США</a:t>
                      </a: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96,4</a:t>
                      </a: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5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-доля</a:t>
                      </a: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28,3%</a:t>
                      </a: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995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chemeClr val="tx1"/>
                          </a:solidFill>
                          <a:effectLst/>
                          <a:latin typeface="Times New Roman" pitchFamily="18" charset="0"/>
                          <a:cs typeface="Times New Roman" pitchFamily="18" charset="0"/>
                        </a:rPr>
                        <a:t>Итого:</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cs typeface="Times New Roman" pitchFamily="18" charset="0"/>
                        </a:rPr>
                        <a:t>341,1</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3" marR="6858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Группа 3"/>
          <p:cNvGrpSpPr>
            <a:grpSpLocks/>
          </p:cNvGrpSpPr>
          <p:nvPr/>
        </p:nvGrpSpPr>
        <p:grpSpPr bwMode="auto">
          <a:xfrm>
            <a:off x="0" y="241300"/>
            <a:ext cx="9113838" cy="6616700"/>
            <a:chOff x="0" y="404664"/>
            <a:chExt cx="9144000" cy="6453336"/>
          </a:xfrm>
        </p:grpSpPr>
        <p:pic>
          <p:nvPicPr>
            <p:cNvPr id="23618" name="Рисунок 1"/>
            <p:cNvPicPr>
              <a:picLocks noChangeAspect="1"/>
            </p:cNvPicPr>
            <p:nvPr/>
          </p:nvPicPr>
          <p:blipFill>
            <a:blip r:embed="rId2" cstate="print"/>
            <a:srcRect t="87244"/>
            <a:stretch>
              <a:fillRect/>
            </a:stretch>
          </p:blipFill>
          <p:spPr bwMode="auto">
            <a:xfrm>
              <a:off x="0" y="6093296"/>
              <a:ext cx="9144000" cy="764704"/>
            </a:xfrm>
            <a:prstGeom prst="rect">
              <a:avLst/>
            </a:prstGeom>
            <a:noFill/>
            <a:ln w="9525">
              <a:noFill/>
              <a:miter lim="800000"/>
              <a:headEnd/>
              <a:tailEnd/>
            </a:ln>
          </p:spPr>
        </p:pic>
        <p:pic>
          <p:nvPicPr>
            <p:cNvPr id="23619" name="Рисунок 2"/>
            <p:cNvPicPr>
              <a:picLocks noChangeAspect="1"/>
            </p:cNvPicPr>
            <p:nvPr/>
          </p:nvPicPr>
          <p:blipFill>
            <a:blip r:embed="rId2" cstate="print"/>
            <a:srcRect l="61501" t="-1167" b="90935"/>
            <a:stretch>
              <a:fillRect/>
            </a:stretch>
          </p:blipFill>
          <p:spPr bwMode="auto">
            <a:xfrm>
              <a:off x="6222018" y="404664"/>
              <a:ext cx="2892571" cy="504056"/>
            </a:xfrm>
            <a:prstGeom prst="rect">
              <a:avLst/>
            </a:prstGeom>
            <a:noFill/>
            <a:ln w="9525">
              <a:noFill/>
              <a:miter lim="800000"/>
              <a:headEnd/>
              <a:tailEnd/>
            </a:ln>
          </p:spPr>
        </p:pic>
      </p:grpSp>
      <p:sp>
        <p:nvSpPr>
          <p:cNvPr id="23555" name="Прямоугольник 4"/>
          <p:cNvSpPr>
            <a:spLocks noChangeArrowheads="1"/>
          </p:cNvSpPr>
          <p:nvPr/>
        </p:nvSpPr>
        <p:spPr bwMode="auto">
          <a:xfrm>
            <a:off x="539750" y="241300"/>
            <a:ext cx="4752975" cy="830263"/>
          </a:xfrm>
          <a:prstGeom prst="rect">
            <a:avLst/>
          </a:prstGeom>
          <a:noFill/>
          <a:ln w="9525">
            <a:noFill/>
            <a:miter lim="800000"/>
            <a:headEnd/>
            <a:tailEnd/>
          </a:ln>
        </p:spPr>
        <p:txBody>
          <a:bodyPr>
            <a:spAutoFit/>
          </a:bodyPr>
          <a:lstStyle/>
          <a:p>
            <a:pPr algn="ctr" eaLnBrk="1" hangingPunct="1"/>
            <a:r>
              <a:rPr lang="ru-RU" sz="2400" b="1">
                <a:latin typeface="Times New Roman" pitchFamily="18" charset="0"/>
                <a:cs typeface="Times New Roman" pitchFamily="18" charset="0"/>
              </a:rPr>
              <a:t>ТОП </a:t>
            </a:r>
            <a:r>
              <a:rPr lang="en-US" sz="2400" b="1">
                <a:latin typeface="Times New Roman" pitchFamily="18" charset="0"/>
                <a:cs typeface="Times New Roman" pitchFamily="18" charset="0"/>
              </a:rPr>
              <a:t> </a:t>
            </a:r>
            <a:r>
              <a:rPr lang="ru-RU" sz="2400" b="1">
                <a:latin typeface="Times New Roman" pitchFamily="18" charset="0"/>
                <a:cs typeface="Times New Roman" pitchFamily="18" charset="0"/>
              </a:rPr>
              <a:t>5</a:t>
            </a:r>
            <a:r>
              <a:rPr lang="en-US" sz="2400" b="1">
                <a:latin typeface="Times New Roman" pitchFamily="18" charset="0"/>
                <a:cs typeface="Times New Roman" pitchFamily="18" charset="0"/>
              </a:rPr>
              <a:t> </a:t>
            </a:r>
            <a:r>
              <a:rPr lang="ru-RU" sz="2400" b="1">
                <a:latin typeface="Times New Roman" pitchFamily="18" charset="0"/>
                <a:cs typeface="Times New Roman" pitchFamily="18" charset="0"/>
              </a:rPr>
              <a:t>лизинговых компаний:</a:t>
            </a:r>
          </a:p>
          <a:p>
            <a:pPr algn="ctr" eaLnBrk="1" hangingPunct="1"/>
            <a:r>
              <a:rPr lang="ru-RU" sz="2400" b="1">
                <a:latin typeface="Times New Roman" pitchFamily="18" charset="0"/>
                <a:cs typeface="Times New Roman" pitchFamily="18" charset="0"/>
              </a:rPr>
              <a:t>сравнительная таблица</a:t>
            </a:r>
            <a:endParaRPr lang="ru-RU" sz="2400" b="1">
              <a:latin typeface="Arial" charset="0"/>
              <a:cs typeface="Arial" charset="0"/>
            </a:endParaRPr>
          </a:p>
        </p:txBody>
      </p:sp>
      <p:sp>
        <p:nvSpPr>
          <p:cNvPr id="6" name="Заголовок 1"/>
          <p:cNvSpPr txBox="1">
            <a:spLocks/>
          </p:cNvSpPr>
          <p:nvPr/>
        </p:nvSpPr>
        <p:spPr>
          <a:xfrm>
            <a:off x="6000760" y="1071546"/>
            <a:ext cx="1285884" cy="571504"/>
          </a:xfrm>
          <a:prstGeom prst="rect">
            <a:avLst/>
          </a:prstGeom>
        </p:spPr>
        <p:txBody>
          <a:bodyPr anchor="ctr">
            <a:normAutofit/>
            <a:scene3d>
              <a:camera prst="orthographicFront"/>
              <a:lightRig rig="soft" dir="t"/>
            </a:scene3d>
            <a:sp3d prstMaterial="softEdge">
              <a:bevelT w="25400" h="25400"/>
            </a:sp3d>
          </a:bodyPr>
          <a:lstStyle/>
          <a:p>
            <a:pPr algn="ctr" eaLnBrk="1" fontAlgn="auto" hangingPunct="1">
              <a:spcAft>
                <a:spcPts val="0"/>
              </a:spcAft>
              <a:defRPr/>
            </a:pPr>
            <a:r>
              <a:rPr lang="ru-RU" sz="2000" b="1" dirty="0">
                <a:solidFill>
                  <a:srgbClr val="002060"/>
                </a:solidFill>
                <a:effectLst>
                  <a:outerShdw blurRad="31750" dist="25400" dir="5400000" algn="tl" rotWithShape="0">
                    <a:srgbClr val="000000">
                      <a:alpha val="25000"/>
                    </a:srgbClr>
                  </a:outerShdw>
                </a:effectLst>
                <a:latin typeface="Times New Roman" pitchFamily="18" charset="0"/>
                <a:ea typeface="+mj-ea"/>
                <a:cs typeface="Times New Roman" pitchFamily="18" charset="0"/>
              </a:rPr>
              <a:t>2014г.</a:t>
            </a:r>
            <a:endParaRPr lang="ru-RU" sz="3200" b="1" dirty="0">
              <a:solidFill>
                <a:srgbClr val="002060"/>
              </a:solidFill>
              <a:effectLst>
                <a:outerShdw blurRad="31750" dist="25400" dir="5400000" algn="tl" rotWithShape="0">
                  <a:srgbClr val="000000">
                    <a:alpha val="25000"/>
                  </a:srgbClr>
                </a:outerShdw>
              </a:effectLst>
              <a:latin typeface="+mj-lt"/>
              <a:ea typeface="+mj-ea"/>
              <a:cs typeface="+mj-cs"/>
            </a:endParaRPr>
          </a:p>
        </p:txBody>
      </p:sp>
      <p:sp>
        <p:nvSpPr>
          <p:cNvPr id="7" name="Заголовок 1"/>
          <p:cNvSpPr txBox="1">
            <a:spLocks/>
          </p:cNvSpPr>
          <p:nvPr/>
        </p:nvSpPr>
        <p:spPr>
          <a:xfrm>
            <a:off x="1928794" y="1142984"/>
            <a:ext cx="1285884" cy="571504"/>
          </a:xfrm>
          <a:prstGeom prst="rect">
            <a:avLst/>
          </a:prstGeom>
        </p:spPr>
        <p:txBody>
          <a:bodyPr anchor="ctr">
            <a:normAutofit/>
            <a:scene3d>
              <a:camera prst="orthographicFront"/>
              <a:lightRig rig="soft" dir="t"/>
            </a:scene3d>
            <a:sp3d prstMaterial="softEdge">
              <a:bevelT w="25400" h="25400"/>
            </a:sp3d>
          </a:bodyPr>
          <a:lstStyle/>
          <a:p>
            <a:pPr algn="ctr" eaLnBrk="1" fontAlgn="auto" hangingPunct="1">
              <a:spcAft>
                <a:spcPts val="0"/>
              </a:spcAft>
              <a:defRPr/>
            </a:pPr>
            <a:r>
              <a:rPr lang="ru-RU" sz="2000" b="1" dirty="0">
                <a:solidFill>
                  <a:srgbClr val="002060"/>
                </a:solidFill>
                <a:effectLst>
                  <a:outerShdw blurRad="31750" dist="25400" dir="5400000" algn="tl" rotWithShape="0">
                    <a:srgbClr val="000000">
                      <a:alpha val="25000"/>
                    </a:srgbClr>
                  </a:outerShdw>
                </a:effectLst>
                <a:latin typeface="Times New Roman" pitchFamily="18" charset="0"/>
                <a:ea typeface="+mj-ea"/>
                <a:cs typeface="Times New Roman" pitchFamily="18" charset="0"/>
              </a:rPr>
              <a:t>2013г.</a:t>
            </a:r>
            <a:endParaRPr lang="ru-RU" sz="3200" b="1" dirty="0">
              <a:solidFill>
                <a:srgbClr val="002060"/>
              </a:solidFill>
              <a:effectLst>
                <a:outerShdw blurRad="31750" dist="25400" dir="5400000" algn="tl" rotWithShape="0">
                  <a:srgbClr val="000000">
                    <a:alpha val="25000"/>
                  </a:srgbClr>
                </a:outerShdw>
              </a:effectLst>
              <a:latin typeface="+mj-lt"/>
              <a:ea typeface="+mj-ea"/>
              <a:cs typeface="+mj-cs"/>
            </a:endParaRPr>
          </a:p>
        </p:txBody>
      </p:sp>
      <p:graphicFrame>
        <p:nvGraphicFramePr>
          <p:cNvPr id="8" name="Содержимое 8"/>
          <p:cNvGraphicFramePr>
            <a:graphicFrameLocks/>
          </p:cNvGraphicFramePr>
          <p:nvPr/>
        </p:nvGraphicFramePr>
        <p:xfrm>
          <a:off x="179388" y="1714500"/>
          <a:ext cx="4392611" cy="4291170"/>
        </p:xfrm>
        <a:graphic>
          <a:graphicData uri="http://schemas.openxmlformats.org/drawingml/2006/table">
            <a:tbl>
              <a:tblPr firstRow="1" bandRow="1">
                <a:tableStyleId>{5C22544A-7EE6-4342-B048-85BDC9FD1C3A}</a:tableStyleId>
              </a:tblPr>
              <a:tblGrid>
                <a:gridCol w="354243"/>
                <a:gridCol w="2161060"/>
                <a:gridCol w="1877308"/>
              </a:tblGrid>
              <a:tr h="1310574">
                <a:tc>
                  <a:txBody>
                    <a:bodyPr/>
                    <a:lstStyle/>
                    <a:p>
                      <a:pPr algn="ct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a:txBody>
                  <a:tcPr marL="91427" marR="91427" marT="45718" marB="45718" anchor="ctr">
                    <a:solidFill>
                      <a:srgbClr val="2AA82A"/>
                    </a:solidFill>
                  </a:tcPr>
                </a:tc>
                <a:tc>
                  <a:txBody>
                    <a:bodyPr/>
                    <a:lstStyle/>
                    <a:p>
                      <a:pPr algn="ctr"/>
                      <a:r>
                        <a:rPr lang="ru-RU" sz="1600" dirty="0" smtClean="0">
                          <a:latin typeface="Times New Roman" pitchFamily="18" charset="0"/>
                          <a:cs typeface="Times New Roman" pitchFamily="18" charset="0"/>
                        </a:rPr>
                        <a:t>Лизинговые</a:t>
                      </a:r>
                    </a:p>
                    <a:p>
                      <a:pPr algn="ctr"/>
                      <a:r>
                        <a:rPr lang="ru-RU" sz="1600" dirty="0" smtClean="0">
                          <a:latin typeface="Times New Roman" pitchFamily="18" charset="0"/>
                          <a:cs typeface="Times New Roman" pitchFamily="18" charset="0"/>
                        </a:rPr>
                        <a:t>компании</a:t>
                      </a:r>
                      <a:endParaRPr lang="ru-RU" sz="1600" dirty="0">
                        <a:latin typeface="Times New Roman" pitchFamily="18" charset="0"/>
                        <a:cs typeface="Times New Roman" pitchFamily="18" charset="0"/>
                      </a:endParaRPr>
                    </a:p>
                  </a:txBody>
                  <a:tcPr marL="91427" marR="91427" marT="45718" marB="45718" anchor="ctr">
                    <a:solidFill>
                      <a:srgbClr val="2AA82A"/>
                    </a:solidFill>
                  </a:tcPr>
                </a:tc>
                <a:tc>
                  <a:txBody>
                    <a:bodyPr/>
                    <a:lstStyle/>
                    <a:p>
                      <a:pPr algn="ctr"/>
                      <a:r>
                        <a:rPr lang="uz-Cyrl-UZ" sz="1600" dirty="0" smtClean="0">
                          <a:latin typeface="Times New Roman" pitchFamily="18" charset="0"/>
                          <a:cs typeface="Times New Roman" pitchFamily="18" charset="0"/>
                        </a:rPr>
                        <a:t>Объем</a:t>
                      </a:r>
                      <a:r>
                        <a:rPr lang="uz-Cyrl-UZ" sz="1600" baseline="0" dirty="0" smtClean="0">
                          <a:latin typeface="Times New Roman" pitchFamily="18" charset="0"/>
                          <a:cs typeface="Times New Roman" pitchFamily="18" charset="0"/>
                        </a:rPr>
                        <a:t> лизинговых операций</a:t>
                      </a:r>
                    </a:p>
                    <a:p>
                      <a:pPr algn="ctr"/>
                      <a:r>
                        <a:rPr lang="uz-Cyrl-UZ" sz="1600" baseline="0" dirty="0" smtClean="0">
                          <a:latin typeface="Times New Roman" pitchFamily="18" charset="0"/>
                          <a:cs typeface="Times New Roman" pitchFamily="18" charset="0"/>
                        </a:rPr>
                        <a:t>(в млн. долл. США)</a:t>
                      </a:r>
                      <a:endParaRPr lang="ru-RU" sz="1600" dirty="0" smtClean="0">
                        <a:latin typeface="Times New Roman" pitchFamily="18" charset="0"/>
                        <a:cs typeface="Times New Roman" pitchFamily="18" charset="0"/>
                      </a:endParaRPr>
                    </a:p>
                  </a:txBody>
                  <a:tcPr marL="91427" marR="91427" marT="45718" marB="45718" anchor="ctr">
                    <a:solidFill>
                      <a:srgbClr val="2AA82A"/>
                    </a:solidFill>
                  </a:tcPr>
                </a:tc>
              </a:tr>
              <a:tr h="561581">
                <a:tc>
                  <a:txBody>
                    <a:bodyPr/>
                    <a:lstStyle/>
                    <a:p>
                      <a:pPr marL="0" algn="ctr" defTabSz="914400" rtl="0" eaLnBrk="1" fontAlgn="ctr" latinLnBrk="0" hangingPunct="1"/>
                      <a:endParaRPr lang="ru-RU" sz="15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500" b="1" kern="1200" dirty="0" smtClean="0">
                          <a:solidFill>
                            <a:schemeClr val="dk1"/>
                          </a:solidFill>
                          <a:latin typeface="Times New Roman" pitchFamily="18" charset="0"/>
                          <a:ea typeface="+mn-ea"/>
                          <a:cs typeface="Times New Roman" pitchFamily="18" charset="0"/>
                        </a:rPr>
                        <a:t>1</a:t>
                      </a:r>
                      <a:endParaRPr lang="ru-RU" sz="1500" b="1" kern="1200" dirty="0">
                        <a:solidFill>
                          <a:schemeClr val="dk1"/>
                        </a:solidFill>
                        <a:latin typeface="Times New Roman" pitchFamily="18" charset="0"/>
                        <a:ea typeface="+mn-ea"/>
                        <a:cs typeface="Times New Roman" pitchFamily="18" charset="0"/>
                      </a:endParaRPr>
                    </a:p>
                  </a:txBody>
                  <a:tcPr marL="91427" marR="91427" marT="45718" marB="45718"/>
                </a:tc>
                <a:tc>
                  <a:txBody>
                    <a:bodyPr/>
                    <a:lstStyle/>
                    <a:p>
                      <a:pPr marL="0" algn="ctr" defTabSz="914400" rtl="0" eaLnBrk="1" fontAlgn="ctr" latinLnBrk="0" hangingPunct="1"/>
                      <a:r>
                        <a:rPr lang="en-US" sz="1600" b="0" i="0" u="none" strike="noStrike" kern="1200" dirty="0" err="1" smtClean="0">
                          <a:solidFill>
                            <a:schemeClr val="dk1"/>
                          </a:solidFill>
                          <a:latin typeface="Times New Roman"/>
                          <a:ea typeface="+mn-ea"/>
                          <a:cs typeface="+mn-cs"/>
                        </a:rPr>
                        <a:t>O'zselxozmash</a:t>
                      </a:r>
                      <a:r>
                        <a:rPr lang="en-US" sz="1600" b="0" i="0" u="none" strike="noStrike" kern="1200" dirty="0" smtClean="0">
                          <a:solidFill>
                            <a:schemeClr val="dk1"/>
                          </a:solidFill>
                          <a:latin typeface="Times New Roman"/>
                          <a:ea typeface="+mn-ea"/>
                          <a:cs typeface="+mn-cs"/>
                        </a:rPr>
                        <a:t> </a:t>
                      </a:r>
                      <a:r>
                        <a:rPr lang="en-US" sz="1600" b="0" i="0" u="none" strike="noStrike" kern="1200" dirty="0">
                          <a:solidFill>
                            <a:schemeClr val="dk1"/>
                          </a:solidFill>
                          <a:latin typeface="Times New Roman"/>
                          <a:ea typeface="+mn-ea"/>
                          <a:cs typeface="+mn-cs"/>
                        </a:rPr>
                        <a:t>Leasing</a:t>
                      </a:r>
                    </a:p>
                  </a:txBody>
                  <a:tcPr marL="9524" marR="9524" marT="9524"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123,3</a:t>
                      </a:r>
                    </a:p>
                  </a:txBody>
                  <a:tcPr marL="9524" marR="9524" marT="9524" marB="0" anchor="ctr"/>
                </a:tc>
              </a:tr>
              <a:tr h="561581">
                <a:tc>
                  <a:txBody>
                    <a:bodyPr/>
                    <a:lstStyle/>
                    <a:p>
                      <a:pPr marL="0" algn="ctr" defTabSz="914400" rtl="0" eaLnBrk="1" fontAlgn="ctr" latinLnBrk="0" hangingPunct="1"/>
                      <a:endParaRPr lang="ru-RU" sz="15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500" b="1" kern="1200" dirty="0" smtClean="0">
                          <a:solidFill>
                            <a:schemeClr val="dk1"/>
                          </a:solidFill>
                          <a:latin typeface="Times New Roman" pitchFamily="18" charset="0"/>
                          <a:ea typeface="+mn-ea"/>
                          <a:cs typeface="Times New Roman" pitchFamily="18" charset="0"/>
                        </a:rPr>
                        <a:t>2</a:t>
                      </a:r>
                      <a:endParaRPr lang="ru-RU" sz="1500" b="1" kern="1200" dirty="0">
                        <a:solidFill>
                          <a:schemeClr val="dk1"/>
                        </a:solidFill>
                        <a:latin typeface="Times New Roman" pitchFamily="18" charset="0"/>
                        <a:ea typeface="+mn-ea"/>
                        <a:cs typeface="Times New Roman" pitchFamily="18" charset="0"/>
                      </a:endParaRPr>
                    </a:p>
                  </a:txBody>
                  <a:tcPr marL="91427" marR="91427" marT="45718" marB="45718"/>
                </a:tc>
                <a:tc>
                  <a:txBody>
                    <a:bodyPr/>
                    <a:lstStyle/>
                    <a:p>
                      <a:pPr marL="0" algn="ctr" defTabSz="914400" rtl="0" eaLnBrk="1" fontAlgn="ctr" latinLnBrk="0" hangingPunct="1"/>
                      <a:r>
                        <a:rPr lang="en-US" sz="1600" b="0" i="0" u="none" strike="noStrike" kern="1200" dirty="0" err="1">
                          <a:solidFill>
                            <a:schemeClr val="dk1"/>
                          </a:solidFill>
                          <a:latin typeface="Times New Roman"/>
                          <a:ea typeface="+mn-ea"/>
                          <a:cs typeface="+mn-cs"/>
                        </a:rPr>
                        <a:t>O'zavtosanoat</a:t>
                      </a:r>
                      <a:r>
                        <a:rPr lang="en-US" sz="1600" b="0" i="0" u="none" strike="noStrike" kern="1200" dirty="0">
                          <a:solidFill>
                            <a:schemeClr val="dk1"/>
                          </a:solidFill>
                          <a:latin typeface="Times New Roman"/>
                          <a:ea typeface="+mn-ea"/>
                          <a:cs typeface="+mn-cs"/>
                        </a:rPr>
                        <a:t> Leasing</a:t>
                      </a:r>
                    </a:p>
                  </a:txBody>
                  <a:tcPr marL="9524" marR="9524" marT="9524"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29</a:t>
                      </a:r>
                      <a:r>
                        <a:rPr lang="en-US" sz="1600" b="0" i="0" u="none" strike="noStrike" kern="1200" baseline="0" dirty="0" smtClean="0">
                          <a:solidFill>
                            <a:schemeClr val="dk1"/>
                          </a:solidFill>
                          <a:latin typeface="Times New Roman"/>
                          <a:ea typeface="+mn-ea"/>
                          <a:cs typeface="+mn-cs"/>
                        </a:rPr>
                        <a:t>,</a:t>
                      </a:r>
                      <a:r>
                        <a:rPr lang="ru-RU" sz="1600" b="0" i="0" u="none" strike="noStrike" kern="1200" baseline="0" dirty="0" smtClean="0">
                          <a:solidFill>
                            <a:schemeClr val="dk1"/>
                          </a:solidFill>
                          <a:latin typeface="Times New Roman"/>
                          <a:ea typeface="+mn-ea"/>
                          <a:cs typeface="+mn-cs"/>
                        </a:rPr>
                        <a:t>9</a:t>
                      </a:r>
                      <a:endParaRPr lang="ru-RU" sz="1600" b="0" i="0" u="none" strike="noStrike" kern="1200" dirty="0" smtClean="0">
                        <a:solidFill>
                          <a:schemeClr val="dk1"/>
                        </a:solidFill>
                        <a:latin typeface="Times New Roman"/>
                        <a:ea typeface="+mn-ea"/>
                        <a:cs typeface="+mn-cs"/>
                      </a:endParaRPr>
                    </a:p>
                  </a:txBody>
                  <a:tcPr marL="9524" marR="9524" marT="9524" marB="0" anchor="ctr"/>
                </a:tc>
              </a:tr>
              <a:tr h="619093">
                <a:tc>
                  <a:txBody>
                    <a:bodyPr/>
                    <a:lstStyle/>
                    <a:p>
                      <a:pPr marL="0" algn="ctr" defTabSz="914400" rtl="0" eaLnBrk="1" fontAlgn="ctr" latinLnBrk="0" hangingPunct="1"/>
                      <a:endParaRPr lang="ru-RU" sz="15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500" b="1" kern="1200" dirty="0" smtClean="0">
                          <a:solidFill>
                            <a:schemeClr val="dk1"/>
                          </a:solidFill>
                          <a:latin typeface="Times New Roman" pitchFamily="18" charset="0"/>
                          <a:ea typeface="+mn-ea"/>
                          <a:cs typeface="Times New Roman" pitchFamily="18" charset="0"/>
                        </a:rPr>
                        <a:t>3</a:t>
                      </a:r>
                      <a:endParaRPr lang="ru-RU" sz="1500" b="1" kern="1200" dirty="0">
                        <a:solidFill>
                          <a:schemeClr val="dk1"/>
                        </a:solidFill>
                        <a:latin typeface="Times New Roman" pitchFamily="18" charset="0"/>
                        <a:ea typeface="+mn-ea"/>
                        <a:cs typeface="Times New Roman" pitchFamily="18" charset="0"/>
                      </a:endParaRPr>
                    </a:p>
                  </a:txBody>
                  <a:tcPr marL="91427" marR="91427" marT="45718" marB="45718"/>
                </a:tc>
                <a:tc>
                  <a:txBody>
                    <a:bodyPr/>
                    <a:lstStyle/>
                    <a:p>
                      <a:pPr marL="0" algn="ctr" defTabSz="914400" rtl="0" eaLnBrk="1" fontAlgn="ctr" latinLnBrk="0" hangingPunct="1"/>
                      <a:r>
                        <a:rPr lang="en-US" sz="1600" b="0" i="0" u="none" strike="noStrike" kern="1200" dirty="0" err="1" smtClean="0">
                          <a:solidFill>
                            <a:schemeClr val="dk1"/>
                          </a:solidFill>
                          <a:latin typeface="Times New Roman"/>
                          <a:ea typeface="+mn-ea"/>
                          <a:cs typeface="+mn-cs"/>
                        </a:rPr>
                        <a:t>O'zmeliomash</a:t>
                      </a:r>
                      <a:r>
                        <a:rPr lang="en-US" sz="1600" b="0" i="0" u="none" strike="noStrike" kern="1200" dirty="0" smtClean="0">
                          <a:solidFill>
                            <a:schemeClr val="dk1"/>
                          </a:solidFill>
                          <a:latin typeface="Times New Roman"/>
                          <a:ea typeface="+mn-ea"/>
                          <a:cs typeface="+mn-cs"/>
                        </a:rPr>
                        <a:t> Leasing</a:t>
                      </a:r>
                      <a:endParaRPr lang="en-US" sz="1600" b="0" i="0" u="none" strike="noStrike" kern="1200" dirty="0">
                        <a:solidFill>
                          <a:schemeClr val="dk1"/>
                        </a:solidFill>
                        <a:latin typeface="Times New Roman"/>
                        <a:ea typeface="+mn-ea"/>
                        <a:cs typeface="+mn-cs"/>
                      </a:endParaRPr>
                    </a:p>
                  </a:txBody>
                  <a:tcPr marL="9524" marR="9524" marT="9524" marB="0" anchor="ct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17,5</a:t>
                      </a:r>
                    </a:p>
                    <a:p>
                      <a:pPr marL="0" algn="ctr" defTabSz="914400" rtl="0" eaLnBrk="1" fontAlgn="ctr" latinLnBrk="0" hangingPunct="1"/>
                      <a:endParaRPr lang="ru-RU" sz="1600" b="0" i="0" u="none" strike="noStrike" kern="1200" dirty="0">
                        <a:solidFill>
                          <a:schemeClr val="dk1"/>
                        </a:solidFill>
                        <a:latin typeface="Times New Roman"/>
                        <a:ea typeface="+mn-ea"/>
                        <a:cs typeface="+mn-cs"/>
                      </a:endParaRPr>
                    </a:p>
                  </a:txBody>
                  <a:tcPr marL="9524" marR="9524" marT="9524" marB="0" anchor="ctr"/>
                </a:tc>
              </a:tr>
              <a:tr h="619093">
                <a:tc>
                  <a:txBody>
                    <a:bodyPr/>
                    <a:lstStyle/>
                    <a:p>
                      <a:pPr marL="0" algn="ctr" defTabSz="914400" rtl="0" eaLnBrk="1" fontAlgn="ctr" latinLnBrk="0" hangingPunct="1"/>
                      <a:endParaRPr lang="ru-RU" sz="15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500" b="1" kern="1200" dirty="0" smtClean="0">
                          <a:solidFill>
                            <a:schemeClr val="dk1"/>
                          </a:solidFill>
                          <a:latin typeface="Times New Roman" pitchFamily="18" charset="0"/>
                          <a:ea typeface="+mn-ea"/>
                          <a:cs typeface="Times New Roman" pitchFamily="18" charset="0"/>
                        </a:rPr>
                        <a:t>4</a:t>
                      </a:r>
                      <a:endParaRPr lang="ru-RU" sz="1500" b="1" kern="1200" dirty="0">
                        <a:solidFill>
                          <a:schemeClr val="dk1"/>
                        </a:solidFill>
                        <a:latin typeface="Times New Roman" pitchFamily="18" charset="0"/>
                        <a:ea typeface="+mn-ea"/>
                        <a:cs typeface="Times New Roman" pitchFamily="18" charset="0"/>
                      </a:endParaRPr>
                    </a:p>
                  </a:txBody>
                  <a:tcPr marL="91427" marR="91427" marT="45718" marB="45718"/>
                </a:tc>
                <a:tc>
                  <a:txBody>
                    <a:bodyPr/>
                    <a:lstStyle/>
                    <a:p>
                      <a:pPr marL="0" algn="ctr" defTabSz="914400" rtl="0" eaLnBrk="1" fontAlgn="ctr" latinLnBrk="0" hangingPunct="1"/>
                      <a:r>
                        <a:rPr lang="en-US" sz="1600" b="0" i="0" u="none" strike="noStrike" kern="1200" dirty="0" smtClean="0">
                          <a:solidFill>
                            <a:schemeClr val="dk1"/>
                          </a:solidFill>
                          <a:latin typeface="Times New Roman"/>
                          <a:ea typeface="+mn-ea"/>
                          <a:cs typeface="+mn-cs"/>
                        </a:rPr>
                        <a:t>Uzbek Leasing International</a:t>
                      </a:r>
                      <a:endParaRPr lang="en-US" sz="1600" b="0" i="0" u="none" strike="noStrike" kern="1200" dirty="0">
                        <a:solidFill>
                          <a:schemeClr val="dk1"/>
                        </a:solidFill>
                        <a:latin typeface="Times New Roman"/>
                        <a:ea typeface="+mn-ea"/>
                        <a:cs typeface="+mn-cs"/>
                      </a:endParaRPr>
                    </a:p>
                  </a:txBody>
                  <a:tcPr marL="9524" marR="9524" marT="9524" marB="0" anchor="ct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16,6</a:t>
                      </a:r>
                    </a:p>
                    <a:p>
                      <a:pPr marL="0" algn="ctr" defTabSz="914400" rtl="0" eaLnBrk="1" fontAlgn="ctr" latinLnBrk="0" hangingPunct="1"/>
                      <a:endParaRPr lang="ru-RU" sz="1600" b="0" i="0" u="none" strike="noStrike" kern="1200" dirty="0">
                        <a:solidFill>
                          <a:schemeClr val="dk1"/>
                        </a:solidFill>
                        <a:latin typeface="Times New Roman"/>
                        <a:ea typeface="+mn-ea"/>
                        <a:cs typeface="+mn-cs"/>
                      </a:endParaRPr>
                    </a:p>
                  </a:txBody>
                  <a:tcPr marL="9524" marR="9524" marT="9524" marB="0" anchor="ctr"/>
                </a:tc>
              </a:tr>
              <a:tr h="619093">
                <a:tc>
                  <a:txBody>
                    <a:bodyPr/>
                    <a:lstStyle/>
                    <a:p>
                      <a:pPr marL="0" algn="ctr" defTabSz="914400" rtl="0" eaLnBrk="1" fontAlgn="ctr" latinLnBrk="0" hangingPunct="1"/>
                      <a:endParaRPr lang="ru-RU" sz="15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500" b="1" kern="1200" dirty="0" smtClean="0">
                          <a:solidFill>
                            <a:schemeClr val="dk1"/>
                          </a:solidFill>
                          <a:latin typeface="Times New Roman" pitchFamily="18" charset="0"/>
                          <a:ea typeface="+mn-ea"/>
                          <a:cs typeface="Times New Roman" pitchFamily="18" charset="0"/>
                        </a:rPr>
                        <a:t>5</a:t>
                      </a:r>
                      <a:endParaRPr lang="ru-RU" sz="1500" b="1" kern="1200" dirty="0">
                        <a:solidFill>
                          <a:schemeClr val="dk1"/>
                        </a:solidFill>
                        <a:latin typeface="Times New Roman" pitchFamily="18" charset="0"/>
                        <a:ea typeface="+mn-ea"/>
                        <a:cs typeface="Times New Roman" pitchFamily="18" charset="0"/>
                      </a:endParaRPr>
                    </a:p>
                  </a:txBody>
                  <a:tcPr marL="91427" marR="91427" marT="45718" marB="45718"/>
                </a:tc>
                <a:tc>
                  <a:txBody>
                    <a:bodyPr/>
                    <a:lstStyle/>
                    <a:p>
                      <a:pPr marL="0" algn="ctr" defTabSz="914400" rtl="0" eaLnBrk="1" fontAlgn="ctr" latinLnBrk="0" hangingPunct="1"/>
                      <a:r>
                        <a:rPr lang="en-US" sz="1600" b="0" i="0" u="none" strike="noStrike" kern="1200" dirty="0" err="1">
                          <a:solidFill>
                            <a:schemeClr val="dk1"/>
                          </a:solidFill>
                          <a:latin typeface="Times New Roman"/>
                          <a:ea typeface="+mn-ea"/>
                          <a:cs typeface="+mn-cs"/>
                        </a:rPr>
                        <a:t>Artum</a:t>
                      </a:r>
                      <a:r>
                        <a:rPr lang="en-US" sz="1600" b="0" i="0" u="none" strike="noStrike" kern="1200" dirty="0">
                          <a:solidFill>
                            <a:schemeClr val="dk1"/>
                          </a:solidFill>
                          <a:latin typeface="Times New Roman"/>
                          <a:ea typeface="+mn-ea"/>
                          <a:cs typeface="+mn-cs"/>
                        </a:rPr>
                        <a:t> Leasing Group</a:t>
                      </a:r>
                    </a:p>
                  </a:txBody>
                  <a:tcPr marL="9524" marR="9524" marT="9524" marB="0" anchor="ct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9,5</a:t>
                      </a:r>
                    </a:p>
                    <a:p>
                      <a:pPr marL="0" algn="ctr" defTabSz="914400" rtl="0" eaLnBrk="1" fontAlgn="ctr" latinLnBrk="0" hangingPunct="1"/>
                      <a:endParaRPr lang="ru-RU" sz="1600" b="0" i="0" u="none" strike="noStrike" kern="1200" dirty="0">
                        <a:solidFill>
                          <a:schemeClr val="dk1"/>
                        </a:solidFill>
                        <a:latin typeface="Times New Roman"/>
                        <a:ea typeface="+mn-ea"/>
                        <a:cs typeface="+mn-cs"/>
                      </a:endParaRPr>
                    </a:p>
                  </a:txBody>
                  <a:tcPr marL="9524" marR="9524" marT="9524" marB="0" anchor="ctr"/>
                </a:tc>
              </a:tr>
            </a:tbl>
          </a:graphicData>
        </a:graphic>
      </p:graphicFrame>
      <p:graphicFrame>
        <p:nvGraphicFramePr>
          <p:cNvPr id="9" name="Содержимое 8"/>
          <p:cNvGraphicFramePr>
            <a:graphicFrameLocks/>
          </p:cNvGraphicFramePr>
          <p:nvPr/>
        </p:nvGraphicFramePr>
        <p:xfrm>
          <a:off x="4751388" y="1714500"/>
          <a:ext cx="4178300" cy="4281487"/>
        </p:xfrm>
        <a:graphic>
          <a:graphicData uri="http://schemas.openxmlformats.org/drawingml/2006/table">
            <a:tbl>
              <a:tblPr firstRow="1" bandRow="1">
                <a:tableStyleId>{5C22544A-7EE6-4342-B048-85BDC9FD1C3A}</a:tableStyleId>
              </a:tblPr>
              <a:tblGrid>
                <a:gridCol w="336959"/>
                <a:gridCol w="2055639"/>
                <a:gridCol w="1785702"/>
              </a:tblGrid>
              <a:tr h="1310779">
                <a:tc>
                  <a:txBody>
                    <a:bodyPr/>
                    <a:lstStyle/>
                    <a:p>
                      <a:pPr marL="0" algn="ctr" defTabSz="914400" rtl="0" eaLnBrk="1" latinLnBrk="0" hangingPunct="1"/>
                      <a:r>
                        <a:rPr lang="ru-RU" sz="1600" b="1" kern="1200" dirty="0" smtClean="0">
                          <a:solidFill>
                            <a:schemeClr val="lt1"/>
                          </a:solidFill>
                          <a:latin typeface="Times New Roman" pitchFamily="18" charset="0"/>
                          <a:ea typeface="+mn-ea"/>
                          <a:cs typeface="Times New Roman" pitchFamily="18" charset="0"/>
                        </a:rPr>
                        <a:t>№</a:t>
                      </a:r>
                      <a:endParaRPr lang="ru-RU" sz="1600" b="1" kern="1200" dirty="0">
                        <a:solidFill>
                          <a:schemeClr val="lt1"/>
                        </a:solidFill>
                        <a:latin typeface="Times New Roman" pitchFamily="18" charset="0"/>
                        <a:ea typeface="+mn-ea"/>
                        <a:cs typeface="Times New Roman" pitchFamily="18" charset="0"/>
                      </a:endParaRPr>
                    </a:p>
                  </a:txBody>
                  <a:tcPr marL="91426" marR="91426" marT="45737" marB="45737" anchor="ctr">
                    <a:solidFill>
                      <a:srgbClr val="2AA82A"/>
                    </a:solidFill>
                  </a:tcPr>
                </a:tc>
                <a:tc>
                  <a:txBody>
                    <a:bodyPr/>
                    <a:lstStyle/>
                    <a:p>
                      <a:pPr marL="0" algn="ctr" defTabSz="914400" rtl="0" eaLnBrk="1" latinLnBrk="0" hangingPunct="1"/>
                      <a:r>
                        <a:rPr lang="ru-RU" sz="1600" b="1" kern="1200" dirty="0" smtClean="0">
                          <a:solidFill>
                            <a:schemeClr val="lt1"/>
                          </a:solidFill>
                          <a:latin typeface="Times New Roman" pitchFamily="18" charset="0"/>
                          <a:ea typeface="+mn-ea"/>
                          <a:cs typeface="Times New Roman" pitchFamily="18" charset="0"/>
                        </a:rPr>
                        <a:t>Лизинговые</a:t>
                      </a:r>
                    </a:p>
                    <a:p>
                      <a:pPr marL="0" algn="ctr" defTabSz="914400" rtl="0" eaLnBrk="1" latinLnBrk="0" hangingPunct="1"/>
                      <a:r>
                        <a:rPr lang="ru-RU" sz="1600" b="1" kern="1200" dirty="0" smtClean="0">
                          <a:solidFill>
                            <a:schemeClr val="lt1"/>
                          </a:solidFill>
                          <a:latin typeface="Times New Roman" pitchFamily="18" charset="0"/>
                          <a:ea typeface="+mn-ea"/>
                          <a:cs typeface="Times New Roman" pitchFamily="18" charset="0"/>
                        </a:rPr>
                        <a:t>компании</a:t>
                      </a:r>
                      <a:endParaRPr lang="ru-RU" sz="1600" b="1" kern="1200" dirty="0">
                        <a:solidFill>
                          <a:schemeClr val="lt1"/>
                        </a:solidFill>
                        <a:latin typeface="Times New Roman" pitchFamily="18" charset="0"/>
                        <a:ea typeface="+mn-ea"/>
                        <a:cs typeface="Times New Roman" pitchFamily="18" charset="0"/>
                      </a:endParaRPr>
                    </a:p>
                  </a:txBody>
                  <a:tcPr marL="91426" marR="91426" marT="45737" marB="45737" anchor="ctr">
                    <a:solidFill>
                      <a:srgbClr val="2AA82A"/>
                    </a:solidFill>
                  </a:tcPr>
                </a:tc>
                <a:tc>
                  <a:txBody>
                    <a:bodyPr/>
                    <a:lstStyle/>
                    <a:p>
                      <a:pPr marL="0" algn="ctr" defTabSz="914400" rtl="0" eaLnBrk="1" latinLnBrk="0" hangingPunct="1"/>
                      <a:r>
                        <a:rPr lang="uz-Cyrl-UZ" sz="1600" b="1" kern="1200" dirty="0" smtClean="0">
                          <a:solidFill>
                            <a:schemeClr val="lt1"/>
                          </a:solidFill>
                          <a:latin typeface="Times New Roman" pitchFamily="18" charset="0"/>
                          <a:ea typeface="+mn-ea"/>
                          <a:cs typeface="Times New Roman" pitchFamily="18" charset="0"/>
                        </a:rPr>
                        <a:t>Объем лизинговых операций</a:t>
                      </a:r>
                    </a:p>
                    <a:p>
                      <a:pPr algn="ctr"/>
                      <a:r>
                        <a:rPr lang="uz-Cyrl-UZ" sz="1600" baseline="0" dirty="0" smtClean="0">
                          <a:latin typeface="Times New Roman" pitchFamily="18" charset="0"/>
                          <a:cs typeface="Times New Roman" pitchFamily="18" charset="0"/>
                        </a:rPr>
                        <a:t>(в млн. долл. США)</a:t>
                      </a:r>
                      <a:endParaRPr lang="ru-RU" sz="1600" dirty="0" smtClean="0">
                        <a:latin typeface="Times New Roman" pitchFamily="18" charset="0"/>
                        <a:cs typeface="Times New Roman" pitchFamily="18" charset="0"/>
                      </a:endParaRPr>
                    </a:p>
                  </a:txBody>
                  <a:tcPr marL="91426" marR="91426" marT="45737" marB="45737" anchor="ctr">
                    <a:solidFill>
                      <a:srgbClr val="2AA82A"/>
                    </a:solidFill>
                  </a:tcPr>
                </a:tc>
              </a:tr>
              <a:tr h="577450">
                <a:tc>
                  <a:txBody>
                    <a:bodyPr/>
                    <a:lstStyle/>
                    <a:p>
                      <a:pPr marL="0" algn="ctr" defTabSz="914400" rtl="0" eaLnBrk="1" fontAlgn="ctr" latinLnBrk="0" hangingPunct="1"/>
                      <a:endParaRPr lang="ru-RU" sz="15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500" b="1" kern="1200" dirty="0" smtClean="0">
                          <a:solidFill>
                            <a:schemeClr val="dk1"/>
                          </a:solidFill>
                          <a:latin typeface="Times New Roman" pitchFamily="18" charset="0"/>
                          <a:ea typeface="+mn-ea"/>
                          <a:cs typeface="Times New Roman" pitchFamily="18" charset="0"/>
                        </a:rPr>
                        <a:t>1</a:t>
                      </a:r>
                      <a:endParaRPr lang="ru-RU" sz="1500" b="1" kern="1200" dirty="0">
                        <a:solidFill>
                          <a:schemeClr val="dk1"/>
                        </a:solidFill>
                        <a:latin typeface="Times New Roman" pitchFamily="18" charset="0"/>
                        <a:ea typeface="+mn-ea"/>
                        <a:cs typeface="Times New Roman" pitchFamily="18" charset="0"/>
                      </a:endParaRPr>
                    </a:p>
                  </a:txBody>
                  <a:tcPr marL="91426" marR="91426" marT="45737" marB="45737"/>
                </a:tc>
                <a:tc>
                  <a:txBody>
                    <a:bodyPr/>
                    <a:lstStyle/>
                    <a:p>
                      <a:pPr marL="0" algn="ctr" defTabSz="914400" rtl="0" eaLnBrk="1" fontAlgn="ctr" latinLnBrk="0" hangingPunct="1"/>
                      <a:r>
                        <a:rPr lang="en-US" sz="1600" b="0" i="0" u="none" strike="noStrike" kern="1200" dirty="0" err="1" smtClean="0">
                          <a:solidFill>
                            <a:schemeClr val="dk1"/>
                          </a:solidFill>
                          <a:latin typeface="Times New Roman"/>
                          <a:ea typeface="+mn-ea"/>
                          <a:cs typeface="+mn-cs"/>
                        </a:rPr>
                        <a:t>O'zselxozmash</a:t>
                      </a:r>
                      <a:r>
                        <a:rPr lang="en-US" sz="1600" b="0" i="0" u="none" strike="noStrike" kern="1200" dirty="0" smtClean="0">
                          <a:solidFill>
                            <a:schemeClr val="dk1"/>
                          </a:solidFill>
                          <a:latin typeface="Times New Roman"/>
                          <a:ea typeface="+mn-ea"/>
                          <a:cs typeface="+mn-cs"/>
                        </a:rPr>
                        <a:t> </a:t>
                      </a:r>
                      <a:r>
                        <a:rPr lang="en-US" sz="1600" b="0" i="0" u="none" strike="noStrike" kern="1200" dirty="0">
                          <a:solidFill>
                            <a:schemeClr val="dk1"/>
                          </a:solidFill>
                          <a:latin typeface="Times New Roman"/>
                          <a:ea typeface="+mn-ea"/>
                          <a:cs typeface="+mn-cs"/>
                        </a:rPr>
                        <a:t>Leasing</a:t>
                      </a:r>
                    </a:p>
                  </a:txBody>
                  <a:tcPr marL="9524" marR="9524" marT="9527"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110,5</a:t>
                      </a:r>
                    </a:p>
                  </a:txBody>
                  <a:tcPr marL="9524" marR="9524" marT="9527" marB="0" anchor="ctr"/>
                </a:tc>
              </a:tr>
              <a:tr h="577450">
                <a:tc>
                  <a:txBody>
                    <a:bodyPr/>
                    <a:lstStyle/>
                    <a:p>
                      <a:pPr marL="0" algn="ctr" defTabSz="914400" rtl="0" eaLnBrk="1" fontAlgn="ctr" latinLnBrk="0" hangingPunct="1"/>
                      <a:endParaRPr lang="ru-RU" sz="15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500" b="1" kern="1200" dirty="0" smtClean="0">
                          <a:solidFill>
                            <a:schemeClr val="dk1"/>
                          </a:solidFill>
                          <a:latin typeface="Times New Roman" pitchFamily="18" charset="0"/>
                          <a:ea typeface="+mn-ea"/>
                          <a:cs typeface="Times New Roman" pitchFamily="18" charset="0"/>
                        </a:rPr>
                        <a:t>2</a:t>
                      </a:r>
                      <a:endParaRPr lang="ru-RU" sz="1500" b="1" kern="1200" dirty="0">
                        <a:solidFill>
                          <a:schemeClr val="dk1"/>
                        </a:solidFill>
                        <a:latin typeface="Times New Roman" pitchFamily="18" charset="0"/>
                        <a:ea typeface="+mn-ea"/>
                        <a:cs typeface="Times New Roman" pitchFamily="18" charset="0"/>
                      </a:endParaRPr>
                    </a:p>
                  </a:txBody>
                  <a:tcPr marL="91426" marR="91426" marT="45737" marB="45737"/>
                </a:tc>
                <a:tc>
                  <a:txBody>
                    <a:bodyPr/>
                    <a:lstStyle/>
                    <a:p>
                      <a:pPr marL="0" algn="ctr" defTabSz="914400" rtl="0" eaLnBrk="1" fontAlgn="ctr" latinLnBrk="0" hangingPunct="1"/>
                      <a:r>
                        <a:rPr lang="en-US" sz="1600" b="0" i="0" u="none" strike="noStrike" kern="1200" dirty="0" err="1">
                          <a:solidFill>
                            <a:schemeClr val="dk1"/>
                          </a:solidFill>
                          <a:latin typeface="Times New Roman"/>
                          <a:ea typeface="+mn-ea"/>
                          <a:cs typeface="+mn-cs"/>
                        </a:rPr>
                        <a:t>O'zavtosanoat</a:t>
                      </a:r>
                      <a:r>
                        <a:rPr lang="en-US" sz="1600" b="0" i="0" u="none" strike="noStrike" kern="1200" dirty="0">
                          <a:solidFill>
                            <a:schemeClr val="dk1"/>
                          </a:solidFill>
                          <a:latin typeface="Times New Roman"/>
                          <a:ea typeface="+mn-ea"/>
                          <a:cs typeface="+mn-cs"/>
                        </a:rPr>
                        <a:t> Leasing</a:t>
                      </a:r>
                    </a:p>
                  </a:txBody>
                  <a:tcPr marL="9524" marR="9524" marT="9527"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30</a:t>
                      </a:r>
                      <a:r>
                        <a:rPr lang="en-US" sz="1600" b="0" i="0" u="none" strike="noStrike" kern="1200" dirty="0" smtClean="0">
                          <a:solidFill>
                            <a:schemeClr val="dk1"/>
                          </a:solidFill>
                          <a:latin typeface="Times New Roman"/>
                          <a:ea typeface="+mn-ea"/>
                          <a:cs typeface="+mn-cs"/>
                        </a:rPr>
                        <a:t>,</a:t>
                      </a:r>
                      <a:r>
                        <a:rPr lang="ru-RU" sz="1600" b="0" i="0" u="none" strike="noStrike" kern="1200" dirty="0" smtClean="0">
                          <a:solidFill>
                            <a:schemeClr val="dk1"/>
                          </a:solidFill>
                          <a:latin typeface="Times New Roman"/>
                          <a:ea typeface="+mn-ea"/>
                          <a:cs typeface="+mn-cs"/>
                        </a:rPr>
                        <a:t>8</a:t>
                      </a:r>
                    </a:p>
                  </a:txBody>
                  <a:tcPr marL="9524" marR="9524" marT="9527" marB="0" anchor="ctr"/>
                </a:tc>
              </a:tr>
              <a:tr h="619179">
                <a:tc>
                  <a:txBody>
                    <a:bodyPr/>
                    <a:lstStyle/>
                    <a:p>
                      <a:pPr marL="0" algn="ctr" defTabSz="914400" rtl="0" eaLnBrk="1" fontAlgn="ctr" latinLnBrk="0" hangingPunct="1"/>
                      <a:endParaRPr lang="ru-RU" sz="15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500" b="1" kern="1200" dirty="0" smtClean="0">
                          <a:solidFill>
                            <a:schemeClr val="dk1"/>
                          </a:solidFill>
                          <a:latin typeface="Times New Roman" pitchFamily="18" charset="0"/>
                          <a:ea typeface="+mn-ea"/>
                          <a:cs typeface="Times New Roman" pitchFamily="18" charset="0"/>
                        </a:rPr>
                        <a:t>3</a:t>
                      </a:r>
                      <a:endParaRPr lang="ru-RU" sz="1500" b="1" kern="1200" dirty="0">
                        <a:solidFill>
                          <a:schemeClr val="dk1"/>
                        </a:solidFill>
                        <a:latin typeface="Times New Roman" pitchFamily="18" charset="0"/>
                        <a:ea typeface="+mn-ea"/>
                        <a:cs typeface="Times New Roman" pitchFamily="18" charset="0"/>
                      </a:endParaRPr>
                    </a:p>
                  </a:txBody>
                  <a:tcPr marL="91426" marR="91426" marT="45737" marB="45737"/>
                </a:tc>
                <a:tc>
                  <a:txBody>
                    <a:bodyPr/>
                    <a:lstStyle/>
                    <a:p>
                      <a:pPr marL="0" algn="ctr" defTabSz="914400" rtl="0" eaLnBrk="1" fontAlgn="ctr" latinLnBrk="0" hangingPunct="1"/>
                      <a:r>
                        <a:rPr lang="en-US" sz="1600" b="0" i="0" u="none" strike="noStrike" kern="1200" dirty="0">
                          <a:solidFill>
                            <a:schemeClr val="dk1"/>
                          </a:solidFill>
                          <a:latin typeface="Times New Roman"/>
                          <a:ea typeface="+mn-ea"/>
                          <a:cs typeface="+mn-cs"/>
                        </a:rPr>
                        <a:t>Uzbek </a:t>
                      </a:r>
                      <a:r>
                        <a:rPr lang="ru-RU" sz="1600" b="0" i="0" u="none" strike="noStrike" kern="1200" dirty="0" smtClean="0">
                          <a:solidFill>
                            <a:schemeClr val="dk1"/>
                          </a:solidFill>
                          <a:latin typeface="Times New Roman"/>
                          <a:ea typeface="+mn-ea"/>
                          <a:cs typeface="+mn-cs"/>
                        </a:rPr>
                        <a:t> </a:t>
                      </a:r>
                      <a:r>
                        <a:rPr lang="en-US" sz="1600" b="0" i="0" u="none" strike="noStrike" kern="1200" dirty="0" smtClean="0">
                          <a:solidFill>
                            <a:schemeClr val="dk1"/>
                          </a:solidFill>
                          <a:latin typeface="Times New Roman"/>
                          <a:ea typeface="+mn-ea"/>
                          <a:cs typeface="+mn-cs"/>
                        </a:rPr>
                        <a:t>Leasing </a:t>
                      </a:r>
                      <a:r>
                        <a:rPr lang="en-US" sz="1600" b="0" i="0" u="none" strike="noStrike" kern="1200" dirty="0">
                          <a:solidFill>
                            <a:schemeClr val="dk1"/>
                          </a:solidFill>
                          <a:latin typeface="Times New Roman"/>
                          <a:ea typeface="+mn-ea"/>
                          <a:cs typeface="+mn-cs"/>
                        </a:rPr>
                        <a:t>International</a:t>
                      </a:r>
                    </a:p>
                  </a:txBody>
                  <a:tcPr marL="9524" marR="9524" marT="9527" marB="0" anchor="ct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26</a:t>
                      </a:r>
                      <a:r>
                        <a:rPr lang="en-US" sz="1600" b="0" i="0" u="none" strike="noStrike" kern="1200" dirty="0" smtClean="0">
                          <a:solidFill>
                            <a:schemeClr val="dk1"/>
                          </a:solidFill>
                          <a:latin typeface="Times New Roman"/>
                          <a:ea typeface="+mn-ea"/>
                          <a:cs typeface="+mn-cs"/>
                        </a:rPr>
                        <a:t>,4</a:t>
                      </a:r>
                      <a:endParaRPr lang="ru-RU" sz="1600" b="0" i="0" u="none" strike="noStrike" kern="1200" dirty="0" smtClean="0">
                        <a:solidFill>
                          <a:schemeClr val="dk1"/>
                        </a:solidFill>
                        <a:latin typeface="Times New Roman"/>
                        <a:ea typeface="+mn-ea"/>
                        <a:cs typeface="+mn-cs"/>
                      </a:endParaRPr>
                    </a:p>
                    <a:p>
                      <a:pPr marL="0" algn="ctr" defTabSz="914400" rtl="0" eaLnBrk="1" fontAlgn="ctr" latinLnBrk="0" hangingPunct="1"/>
                      <a:endParaRPr lang="ru-RU" sz="1600" b="0" i="0" u="none" strike="noStrike" kern="1200" dirty="0">
                        <a:solidFill>
                          <a:schemeClr val="dk1"/>
                        </a:solidFill>
                        <a:latin typeface="Times New Roman"/>
                        <a:ea typeface="+mn-ea"/>
                        <a:cs typeface="+mn-cs"/>
                      </a:endParaRPr>
                    </a:p>
                  </a:txBody>
                  <a:tcPr marL="9524" marR="9524" marT="9527" marB="0" anchor="ctr"/>
                </a:tc>
              </a:tr>
              <a:tr h="577450">
                <a:tc>
                  <a:txBody>
                    <a:bodyPr/>
                    <a:lstStyle/>
                    <a:p>
                      <a:pPr marL="0" algn="ctr" defTabSz="914400" rtl="0" eaLnBrk="1" fontAlgn="ctr" latinLnBrk="0" hangingPunct="1"/>
                      <a:endParaRPr lang="ru-RU" sz="15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500" b="1" kern="1200" dirty="0" smtClean="0">
                          <a:solidFill>
                            <a:schemeClr val="dk1"/>
                          </a:solidFill>
                          <a:latin typeface="Times New Roman" pitchFamily="18" charset="0"/>
                          <a:ea typeface="+mn-ea"/>
                          <a:cs typeface="Times New Roman" pitchFamily="18" charset="0"/>
                        </a:rPr>
                        <a:t>4</a:t>
                      </a:r>
                      <a:endParaRPr lang="ru-RU" sz="1500" b="1" kern="1200" dirty="0">
                        <a:solidFill>
                          <a:schemeClr val="dk1"/>
                        </a:solidFill>
                        <a:latin typeface="Times New Roman" pitchFamily="18" charset="0"/>
                        <a:ea typeface="+mn-ea"/>
                        <a:cs typeface="Times New Roman" pitchFamily="18" charset="0"/>
                      </a:endParaRPr>
                    </a:p>
                  </a:txBody>
                  <a:tcPr marL="91426" marR="91426" marT="45737" marB="45737"/>
                </a:tc>
                <a:tc>
                  <a:txBody>
                    <a:bodyPr/>
                    <a:lstStyle/>
                    <a:p>
                      <a:pPr marL="0" algn="ctr" defTabSz="914400" rtl="0" eaLnBrk="1" fontAlgn="ctr" latinLnBrk="0" hangingPunct="1"/>
                      <a:r>
                        <a:rPr lang="en-US" sz="1600" b="0" i="0" u="none" strike="noStrike" kern="1200" dirty="0" err="1">
                          <a:solidFill>
                            <a:schemeClr val="dk1"/>
                          </a:solidFill>
                          <a:latin typeface="Times New Roman"/>
                          <a:ea typeface="+mn-ea"/>
                          <a:cs typeface="+mn-cs"/>
                        </a:rPr>
                        <a:t>O'zmeliomash</a:t>
                      </a:r>
                      <a:r>
                        <a:rPr lang="en-US" sz="1600" b="0" i="0" u="none" strike="noStrike" kern="1200" dirty="0">
                          <a:solidFill>
                            <a:schemeClr val="dk1"/>
                          </a:solidFill>
                          <a:latin typeface="Times New Roman"/>
                          <a:ea typeface="+mn-ea"/>
                          <a:cs typeface="+mn-cs"/>
                        </a:rPr>
                        <a:t> Leasing</a:t>
                      </a:r>
                    </a:p>
                  </a:txBody>
                  <a:tcPr marL="9524" marR="9524" marT="9527"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10,5</a:t>
                      </a:r>
                    </a:p>
                    <a:p>
                      <a:pPr marL="0" algn="ctr" defTabSz="914400" rtl="0" eaLnBrk="1" fontAlgn="ctr" latinLnBrk="0" hangingPunct="1"/>
                      <a:endParaRPr lang="ru-RU" sz="1600" b="0" i="0" u="none" strike="noStrike" kern="1200" dirty="0">
                        <a:solidFill>
                          <a:schemeClr val="dk1"/>
                        </a:solidFill>
                        <a:latin typeface="Times New Roman"/>
                        <a:ea typeface="+mn-ea"/>
                        <a:cs typeface="+mn-cs"/>
                      </a:endParaRPr>
                    </a:p>
                  </a:txBody>
                  <a:tcPr marL="9524" marR="9524" marT="9527" marB="0" anchor="ctr"/>
                </a:tc>
              </a:tr>
              <a:tr h="619179">
                <a:tc>
                  <a:txBody>
                    <a:bodyPr/>
                    <a:lstStyle/>
                    <a:p>
                      <a:pPr marL="0" algn="ctr" defTabSz="914400" rtl="0" eaLnBrk="1" fontAlgn="ctr" latinLnBrk="0" hangingPunct="1"/>
                      <a:endParaRPr lang="ru-RU" sz="1500" b="1" kern="1200" dirty="0" smtClean="0">
                        <a:solidFill>
                          <a:schemeClr val="dk1"/>
                        </a:solidFill>
                        <a:latin typeface="Times New Roman" pitchFamily="18" charset="0"/>
                        <a:ea typeface="+mn-ea"/>
                        <a:cs typeface="Times New Roman" pitchFamily="18" charset="0"/>
                      </a:endParaRPr>
                    </a:p>
                    <a:p>
                      <a:pPr marL="0" algn="ctr" defTabSz="914400" rtl="0" eaLnBrk="1" fontAlgn="ctr" latinLnBrk="0" hangingPunct="1"/>
                      <a:r>
                        <a:rPr lang="ru-RU" sz="1500" b="1" kern="1200" dirty="0" smtClean="0">
                          <a:solidFill>
                            <a:schemeClr val="dk1"/>
                          </a:solidFill>
                          <a:latin typeface="Times New Roman" pitchFamily="18" charset="0"/>
                          <a:ea typeface="+mn-ea"/>
                          <a:cs typeface="Times New Roman" pitchFamily="18" charset="0"/>
                        </a:rPr>
                        <a:t>5</a:t>
                      </a:r>
                      <a:endParaRPr lang="ru-RU" sz="1500" b="1" kern="1200" dirty="0">
                        <a:solidFill>
                          <a:schemeClr val="dk1"/>
                        </a:solidFill>
                        <a:latin typeface="Times New Roman" pitchFamily="18" charset="0"/>
                        <a:ea typeface="+mn-ea"/>
                        <a:cs typeface="Times New Roman" pitchFamily="18" charset="0"/>
                      </a:endParaRPr>
                    </a:p>
                  </a:txBody>
                  <a:tcPr marL="91426" marR="91426" marT="45737" marB="45737"/>
                </a:tc>
                <a:tc>
                  <a:txBody>
                    <a:bodyPr/>
                    <a:lstStyle/>
                    <a:p>
                      <a:pPr marL="0" algn="ctr" defTabSz="914400" rtl="0" eaLnBrk="1" fontAlgn="ctr" latinLnBrk="0" hangingPunct="1"/>
                      <a:r>
                        <a:rPr lang="en-US" sz="1600" b="0" i="0" u="none" strike="noStrike" kern="1200" dirty="0" smtClean="0">
                          <a:solidFill>
                            <a:schemeClr val="dk1"/>
                          </a:solidFill>
                          <a:latin typeface="Times New Roman"/>
                          <a:ea typeface="+mn-ea"/>
                          <a:cs typeface="+mn-cs"/>
                        </a:rPr>
                        <a:t>SIFCO International</a:t>
                      </a:r>
                      <a:endParaRPr lang="en-US" sz="1600" b="0" i="0" u="none" strike="noStrike" kern="1200" dirty="0">
                        <a:solidFill>
                          <a:schemeClr val="dk1"/>
                        </a:solidFill>
                        <a:latin typeface="Times New Roman"/>
                        <a:ea typeface="+mn-ea"/>
                        <a:cs typeface="+mn-cs"/>
                      </a:endParaRPr>
                    </a:p>
                  </a:txBody>
                  <a:tcPr marL="9524" marR="9524" marT="9527" marB="0" anchor="ct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ru-RU" sz="1600" b="0" i="0" u="none" strike="noStrike" kern="1200" dirty="0" smtClean="0">
                          <a:solidFill>
                            <a:schemeClr val="dk1"/>
                          </a:solidFill>
                          <a:latin typeface="Times New Roman"/>
                          <a:ea typeface="+mn-ea"/>
                          <a:cs typeface="+mn-cs"/>
                        </a:rPr>
                        <a:t>6</a:t>
                      </a:r>
                      <a:r>
                        <a:rPr lang="en-US" sz="1600" b="0" i="0" u="none" strike="noStrike" kern="1200" dirty="0" smtClean="0">
                          <a:solidFill>
                            <a:schemeClr val="dk1"/>
                          </a:solidFill>
                          <a:latin typeface="Times New Roman"/>
                          <a:ea typeface="+mn-ea"/>
                          <a:cs typeface="+mn-cs"/>
                        </a:rPr>
                        <a:t>,</a:t>
                      </a:r>
                      <a:r>
                        <a:rPr lang="ru-RU" sz="1600" b="0" i="0" u="none" strike="noStrike" kern="1200" dirty="0" smtClean="0">
                          <a:solidFill>
                            <a:schemeClr val="dk1"/>
                          </a:solidFill>
                          <a:latin typeface="Times New Roman"/>
                          <a:ea typeface="+mn-ea"/>
                          <a:cs typeface="+mn-cs"/>
                        </a:rPr>
                        <a:t>6</a:t>
                      </a:r>
                    </a:p>
                    <a:p>
                      <a:pPr marL="0" algn="ctr" defTabSz="914400" rtl="0" eaLnBrk="1" fontAlgn="ctr" latinLnBrk="0" hangingPunct="1"/>
                      <a:endParaRPr lang="ru-RU" sz="1600" b="0" i="0" u="none" strike="noStrike" kern="1200" dirty="0">
                        <a:solidFill>
                          <a:schemeClr val="dk1"/>
                        </a:solidFill>
                        <a:latin typeface="Times New Roman"/>
                        <a:ea typeface="+mn-ea"/>
                        <a:cs typeface="+mn-cs"/>
                      </a:endParaRPr>
                    </a:p>
                  </a:txBody>
                  <a:tcPr marL="9524" marR="9524" marT="9527" marB="0" anchor="ctr"/>
                </a:tc>
              </a:tr>
            </a:tbl>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de83ea947c8c9fd5c38ea737a41dee8c33a3aa"/>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6913</TotalTime>
  <Words>1166</Words>
  <Application>Microsoft Office PowerPoint</Application>
  <PresentationFormat>Экран (4:3)</PresentationFormat>
  <Paragraphs>309</Paragraphs>
  <Slides>21</Slides>
  <Notes>0</Notes>
  <HiddenSlides>0</HiddenSlides>
  <MMClips>0</MMClips>
  <ScaleCrop>false</ScaleCrop>
  <HeadingPairs>
    <vt:vector size="6" baseType="variant">
      <vt:variant>
        <vt:lpstr>Тема</vt:lpstr>
      </vt:variant>
      <vt:variant>
        <vt:i4>2</vt:i4>
      </vt:variant>
      <vt:variant>
        <vt:lpstr>Внедренные серверы OLE</vt:lpstr>
      </vt:variant>
      <vt:variant>
        <vt:i4>1</vt:i4>
      </vt:variant>
      <vt:variant>
        <vt:lpstr>Заголовки слайдов</vt:lpstr>
      </vt:variant>
      <vt:variant>
        <vt:i4>21</vt:i4>
      </vt:variant>
    </vt:vector>
  </HeadingPairs>
  <TitlesOfParts>
    <vt:vector size="24" baseType="lpstr">
      <vt:lpstr>Тема Office</vt:lpstr>
      <vt:lpstr>Пиксел</vt:lpstr>
      <vt:lpstr>Диаграмма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Перспективные направление для роста лизинговых услуг  АКБ «Hamkorbank»: </vt:lpstr>
      <vt:lpstr>Слайд 20</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Rustam</dc:creator>
  <cp:lastModifiedBy>Админ</cp:lastModifiedBy>
  <cp:revision>778</cp:revision>
  <cp:lastPrinted>2015-01-09T14:14:19Z</cp:lastPrinted>
  <dcterms:created xsi:type="dcterms:W3CDTF">2013-01-11T16:13:25Z</dcterms:created>
  <dcterms:modified xsi:type="dcterms:W3CDTF">2015-05-20T12:33:03Z</dcterms:modified>
</cp:coreProperties>
</file>