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7" r:id="rId1"/>
  </p:sldMasterIdLst>
  <p:handoutMasterIdLst>
    <p:handoutMasterId r:id="rId20"/>
  </p:handoutMasterIdLst>
  <p:sldIdLst>
    <p:sldId id="320" r:id="rId2"/>
    <p:sldId id="258" r:id="rId3"/>
    <p:sldId id="321" r:id="rId4"/>
    <p:sldId id="323" r:id="rId5"/>
    <p:sldId id="324" r:id="rId6"/>
    <p:sldId id="326" r:id="rId7"/>
    <p:sldId id="325" r:id="rId8"/>
    <p:sldId id="327" r:id="rId9"/>
    <p:sldId id="328" r:id="rId10"/>
    <p:sldId id="329" r:id="rId11"/>
    <p:sldId id="330" r:id="rId12"/>
    <p:sldId id="331" r:id="rId13"/>
    <p:sldId id="333" r:id="rId14"/>
    <p:sldId id="334" r:id="rId15"/>
    <p:sldId id="335" r:id="rId16"/>
    <p:sldId id="336" r:id="rId17"/>
    <p:sldId id="337" r:id="rId18"/>
    <p:sldId id="31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3" autoAdjust="0"/>
  </p:normalViewPr>
  <p:slideViewPr>
    <p:cSldViewPr snapToGrid="0" snapToObjects="1">
      <p:cViewPr>
        <p:scale>
          <a:sx n="100" d="100"/>
          <a:sy n="100" d="100"/>
        </p:scale>
        <p:origin x="-110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06FE8-7987-E347-9E9E-EDF0BEE33423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A15D62-FACD-F744-AF5D-4B5D813043A7}">
      <dgm:prSet phldrT="[Text]"/>
      <dgm:spPr/>
      <dgm:t>
        <a:bodyPr/>
        <a:lstStyle/>
        <a:p>
          <a:r>
            <a:rPr lang="ru-RU" dirty="0" smtClean="0"/>
            <a:t>Провалы рынков</a:t>
          </a:r>
          <a:endParaRPr lang="en-US" dirty="0"/>
        </a:p>
      </dgm:t>
    </dgm:pt>
    <dgm:pt modelId="{200B9A3C-5AC7-C44D-946B-F3D3E652701D}" type="parTrans" cxnId="{FDCD7BCA-5429-4442-804A-7197A87110BF}">
      <dgm:prSet/>
      <dgm:spPr/>
      <dgm:t>
        <a:bodyPr/>
        <a:lstStyle/>
        <a:p>
          <a:endParaRPr lang="en-US"/>
        </a:p>
      </dgm:t>
    </dgm:pt>
    <dgm:pt modelId="{F0A3898F-7CB1-2045-8C80-BBFB9183E1D0}" type="sibTrans" cxnId="{FDCD7BCA-5429-4442-804A-7197A87110BF}">
      <dgm:prSet/>
      <dgm:spPr/>
      <dgm:t>
        <a:bodyPr/>
        <a:lstStyle/>
        <a:p>
          <a:endParaRPr lang="en-US"/>
        </a:p>
      </dgm:t>
    </dgm:pt>
    <dgm:pt modelId="{30341ECA-9B52-5C49-919F-6B8AB4D57CAA}">
      <dgm:prSet phldrT="[Text]"/>
      <dgm:spPr/>
      <dgm:t>
        <a:bodyPr/>
        <a:lstStyle/>
        <a:p>
          <a:r>
            <a:rPr lang="ru-RU" dirty="0" smtClean="0"/>
            <a:t>Косвенные меры защиты прав потребителей</a:t>
          </a:r>
          <a:endParaRPr lang="en-US" dirty="0"/>
        </a:p>
      </dgm:t>
    </dgm:pt>
    <dgm:pt modelId="{68F377DA-3D58-AF4C-BE22-29D2AEF0D548}" type="parTrans" cxnId="{B3704CE9-EFF4-6E4D-A871-3D11ACF93470}">
      <dgm:prSet/>
      <dgm:spPr/>
      <dgm:t>
        <a:bodyPr/>
        <a:lstStyle/>
        <a:p>
          <a:endParaRPr lang="en-US"/>
        </a:p>
      </dgm:t>
    </dgm:pt>
    <dgm:pt modelId="{6DC59BF6-ED73-2743-843C-6595FF1F2397}" type="sibTrans" cxnId="{B3704CE9-EFF4-6E4D-A871-3D11ACF93470}">
      <dgm:prSet/>
      <dgm:spPr/>
      <dgm:t>
        <a:bodyPr/>
        <a:lstStyle/>
        <a:p>
          <a:endParaRPr lang="en-US"/>
        </a:p>
      </dgm:t>
    </dgm:pt>
    <dgm:pt modelId="{1BDC86F9-99CC-1C4F-AC7E-896A9BACD776}">
      <dgm:prSet phldrT="[Text]"/>
      <dgm:spPr/>
      <dgm:t>
        <a:bodyPr/>
        <a:lstStyle/>
        <a:p>
          <a:r>
            <a:rPr lang="ru-RU" dirty="0" smtClean="0"/>
            <a:t>Прямые меры защиты прав потребителей</a:t>
          </a:r>
          <a:endParaRPr lang="en-US" dirty="0"/>
        </a:p>
      </dgm:t>
    </dgm:pt>
    <dgm:pt modelId="{D976D429-533D-0C4A-B42B-98A426D544E4}" type="parTrans" cxnId="{8CB62151-6C35-FA41-BB07-1D8E4CBDF5F5}">
      <dgm:prSet/>
      <dgm:spPr/>
      <dgm:t>
        <a:bodyPr/>
        <a:lstStyle/>
        <a:p>
          <a:endParaRPr lang="en-US"/>
        </a:p>
      </dgm:t>
    </dgm:pt>
    <dgm:pt modelId="{00FEF508-E189-E349-9774-CF03875B5D8A}" type="sibTrans" cxnId="{8CB62151-6C35-FA41-BB07-1D8E4CBDF5F5}">
      <dgm:prSet/>
      <dgm:spPr/>
      <dgm:t>
        <a:bodyPr/>
        <a:lstStyle/>
        <a:p>
          <a:endParaRPr lang="en-US"/>
        </a:p>
      </dgm:t>
    </dgm:pt>
    <dgm:pt modelId="{C17D95FF-256C-E244-9E9A-5094D4F7A341}">
      <dgm:prSet/>
      <dgm:spPr/>
      <dgm:t>
        <a:bodyPr/>
        <a:lstStyle/>
        <a:p>
          <a:r>
            <a:rPr lang="ru-RU" dirty="0" smtClean="0"/>
            <a:t>Институты по разрешению споров</a:t>
          </a:r>
          <a:endParaRPr lang="en-US" dirty="0"/>
        </a:p>
      </dgm:t>
    </dgm:pt>
    <dgm:pt modelId="{CE2C2C5E-22E6-C64A-ABFE-8545EB3BF89D}" type="parTrans" cxnId="{400B2077-0A4A-9845-8424-96646E7F6CDC}">
      <dgm:prSet/>
      <dgm:spPr/>
      <dgm:t>
        <a:bodyPr/>
        <a:lstStyle/>
        <a:p>
          <a:endParaRPr lang="en-US"/>
        </a:p>
      </dgm:t>
    </dgm:pt>
    <dgm:pt modelId="{F17401B8-68C8-A84C-80E3-8C0354C21A71}" type="sibTrans" cxnId="{400B2077-0A4A-9845-8424-96646E7F6CDC}">
      <dgm:prSet/>
      <dgm:spPr/>
      <dgm:t>
        <a:bodyPr/>
        <a:lstStyle/>
        <a:p>
          <a:endParaRPr lang="en-US"/>
        </a:p>
      </dgm:t>
    </dgm:pt>
    <dgm:pt modelId="{DB80BD9C-9500-004D-9496-C0DED0CC5DF4}" type="pres">
      <dgm:prSet presAssocID="{0F606FE8-7987-E347-9E9E-EDF0BEE334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FD5A64-4AD7-F94A-B1D0-45EFCC12E237}" type="pres">
      <dgm:prSet presAssocID="{6BA15D62-FACD-F744-AF5D-4B5D813043A7}" presName="parentLin" presStyleCnt="0"/>
      <dgm:spPr/>
    </dgm:pt>
    <dgm:pt modelId="{13BCF5EF-5849-154F-B801-500344830B90}" type="pres">
      <dgm:prSet presAssocID="{6BA15D62-FACD-F744-AF5D-4B5D813043A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2362A6C-E8F0-BB4B-B310-D32AA263A3D8}" type="pres">
      <dgm:prSet presAssocID="{6BA15D62-FACD-F744-AF5D-4B5D813043A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7AA89-8C48-E741-A550-59ED99503211}" type="pres">
      <dgm:prSet presAssocID="{6BA15D62-FACD-F744-AF5D-4B5D813043A7}" presName="negativeSpace" presStyleCnt="0"/>
      <dgm:spPr/>
    </dgm:pt>
    <dgm:pt modelId="{3EE52150-D909-764F-AF35-22126E56399A}" type="pres">
      <dgm:prSet presAssocID="{6BA15D62-FACD-F744-AF5D-4B5D813043A7}" presName="childText" presStyleLbl="conFgAcc1" presStyleIdx="0" presStyleCnt="4">
        <dgm:presLayoutVars>
          <dgm:bulletEnabled val="1"/>
        </dgm:presLayoutVars>
      </dgm:prSet>
      <dgm:spPr/>
    </dgm:pt>
    <dgm:pt modelId="{A4C1E530-739C-7344-A4DB-00AECBEB342F}" type="pres">
      <dgm:prSet presAssocID="{F0A3898F-7CB1-2045-8C80-BBFB9183E1D0}" presName="spaceBetweenRectangles" presStyleCnt="0"/>
      <dgm:spPr/>
    </dgm:pt>
    <dgm:pt modelId="{B1FC1834-AB87-5644-94AD-70CE953D1B9B}" type="pres">
      <dgm:prSet presAssocID="{30341ECA-9B52-5C49-919F-6B8AB4D57CAA}" presName="parentLin" presStyleCnt="0"/>
      <dgm:spPr/>
    </dgm:pt>
    <dgm:pt modelId="{B5B09D46-CFD9-7B44-BBDD-357C62419067}" type="pres">
      <dgm:prSet presAssocID="{30341ECA-9B52-5C49-919F-6B8AB4D57CA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40C85F6-56CB-DB46-BB76-5ED78EA41E92}" type="pres">
      <dgm:prSet presAssocID="{30341ECA-9B52-5C49-919F-6B8AB4D57C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90E95-42EB-2643-8A4C-E14F353E8271}" type="pres">
      <dgm:prSet presAssocID="{30341ECA-9B52-5C49-919F-6B8AB4D57CAA}" presName="negativeSpace" presStyleCnt="0"/>
      <dgm:spPr/>
    </dgm:pt>
    <dgm:pt modelId="{7A172A02-9E67-EC44-A7C4-05A9115F4A98}" type="pres">
      <dgm:prSet presAssocID="{30341ECA-9B52-5C49-919F-6B8AB4D57CAA}" presName="childText" presStyleLbl="conFgAcc1" presStyleIdx="1" presStyleCnt="4">
        <dgm:presLayoutVars>
          <dgm:bulletEnabled val="1"/>
        </dgm:presLayoutVars>
      </dgm:prSet>
      <dgm:spPr/>
    </dgm:pt>
    <dgm:pt modelId="{B5356D08-3F8A-3E4E-B63E-42577F3B5D24}" type="pres">
      <dgm:prSet presAssocID="{6DC59BF6-ED73-2743-843C-6595FF1F2397}" presName="spaceBetweenRectangles" presStyleCnt="0"/>
      <dgm:spPr/>
    </dgm:pt>
    <dgm:pt modelId="{C83C7F9E-F36E-D643-AC5C-C3ECC812C860}" type="pres">
      <dgm:prSet presAssocID="{1BDC86F9-99CC-1C4F-AC7E-896A9BACD776}" presName="parentLin" presStyleCnt="0"/>
      <dgm:spPr/>
    </dgm:pt>
    <dgm:pt modelId="{C356028B-6548-0C41-8D62-9866B3BD9326}" type="pres">
      <dgm:prSet presAssocID="{1BDC86F9-99CC-1C4F-AC7E-896A9BACD77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5CBF8AB-BEBC-944D-9B95-94DB006CC069}" type="pres">
      <dgm:prSet presAssocID="{1BDC86F9-99CC-1C4F-AC7E-896A9BACD77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CDE31-2987-464E-B709-334DDF72595E}" type="pres">
      <dgm:prSet presAssocID="{1BDC86F9-99CC-1C4F-AC7E-896A9BACD776}" presName="negativeSpace" presStyleCnt="0"/>
      <dgm:spPr/>
    </dgm:pt>
    <dgm:pt modelId="{E8D87E94-A855-9B44-B168-C154DD295939}" type="pres">
      <dgm:prSet presAssocID="{1BDC86F9-99CC-1C4F-AC7E-896A9BACD776}" presName="childText" presStyleLbl="conFgAcc1" presStyleIdx="2" presStyleCnt="4">
        <dgm:presLayoutVars>
          <dgm:bulletEnabled val="1"/>
        </dgm:presLayoutVars>
      </dgm:prSet>
      <dgm:spPr/>
    </dgm:pt>
    <dgm:pt modelId="{32A0EBFE-7ECE-9D48-9FEA-ACF7A6D6ADAB}" type="pres">
      <dgm:prSet presAssocID="{00FEF508-E189-E349-9774-CF03875B5D8A}" presName="spaceBetweenRectangles" presStyleCnt="0"/>
      <dgm:spPr/>
    </dgm:pt>
    <dgm:pt modelId="{792C0408-6E32-5544-A206-D7674CBC9E82}" type="pres">
      <dgm:prSet presAssocID="{C17D95FF-256C-E244-9E9A-5094D4F7A341}" presName="parentLin" presStyleCnt="0"/>
      <dgm:spPr/>
    </dgm:pt>
    <dgm:pt modelId="{07BCC82C-B7C2-F64F-9BF9-C96E4BA9D79A}" type="pres">
      <dgm:prSet presAssocID="{C17D95FF-256C-E244-9E9A-5094D4F7A34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2832565-E999-D440-8374-876B3DAFEFAE}" type="pres">
      <dgm:prSet presAssocID="{C17D95FF-256C-E244-9E9A-5094D4F7A34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8EC49-7F3B-604D-A3DC-8B1B8F925EEF}" type="pres">
      <dgm:prSet presAssocID="{C17D95FF-256C-E244-9E9A-5094D4F7A341}" presName="negativeSpace" presStyleCnt="0"/>
      <dgm:spPr/>
    </dgm:pt>
    <dgm:pt modelId="{6BB2CF59-70A7-6F47-AEEF-46B447BCF131}" type="pres">
      <dgm:prSet presAssocID="{C17D95FF-256C-E244-9E9A-5094D4F7A34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3704CE9-EFF4-6E4D-A871-3D11ACF93470}" srcId="{0F606FE8-7987-E347-9E9E-EDF0BEE33423}" destId="{30341ECA-9B52-5C49-919F-6B8AB4D57CAA}" srcOrd="1" destOrd="0" parTransId="{68F377DA-3D58-AF4C-BE22-29D2AEF0D548}" sibTransId="{6DC59BF6-ED73-2743-843C-6595FF1F2397}"/>
    <dgm:cxn modelId="{A3E49AEA-1C5A-5E4D-AD17-3014F50AC0A9}" type="presOf" srcId="{1BDC86F9-99CC-1C4F-AC7E-896A9BACD776}" destId="{B5CBF8AB-BEBC-944D-9B95-94DB006CC069}" srcOrd="1" destOrd="0" presId="urn:microsoft.com/office/officeart/2005/8/layout/list1"/>
    <dgm:cxn modelId="{C8DAE373-C595-8349-AC51-0B784EBD1BF5}" type="presOf" srcId="{6BA15D62-FACD-F744-AF5D-4B5D813043A7}" destId="{62362A6C-E8F0-BB4B-B310-D32AA263A3D8}" srcOrd="1" destOrd="0" presId="urn:microsoft.com/office/officeart/2005/8/layout/list1"/>
    <dgm:cxn modelId="{8CB62151-6C35-FA41-BB07-1D8E4CBDF5F5}" srcId="{0F606FE8-7987-E347-9E9E-EDF0BEE33423}" destId="{1BDC86F9-99CC-1C4F-AC7E-896A9BACD776}" srcOrd="2" destOrd="0" parTransId="{D976D429-533D-0C4A-B42B-98A426D544E4}" sibTransId="{00FEF508-E189-E349-9774-CF03875B5D8A}"/>
    <dgm:cxn modelId="{D61AAEFB-D67E-154C-83D9-88635CA555AC}" type="presOf" srcId="{6BA15D62-FACD-F744-AF5D-4B5D813043A7}" destId="{13BCF5EF-5849-154F-B801-500344830B90}" srcOrd="0" destOrd="0" presId="urn:microsoft.com/office/officeart/2005/8/layout/list1"/>
    <dgm:cxn modelId="{400B2077-0A4A-9845-8424-96646E7F6CDC}" srcId="{0F606FE8-7987-E347-9E9E-EDF0BEE33423}" destId="{C17D95FF-256C-E244-9E9A-5094D4F7A341}" srcOrd="3" destOrd="0" parTransId="{CE2C2C5E-22E6-C64A-ABFE-8545EB3BF89D}" sibTransId="{F17401B8-68C8-A84C-80E3-8C0354C21A71}"/>
    <dgm:cxn modelId="{DD6AF403-50D1-7A47-AC8A-BB3531F75E48}" type="presOf" srcId="{C17D95FF-256C-E244-9E9A-5094D4F7A341}" destId="{72832565-E999-D440-8374-876B3DAFEFAE}" srcOrd="1" destOrd="0" presId="urn:microsoft.com/office/officeart/2005/8/layout/list1"/>
    <dgm:cxn modelId="{09172806-C1B9-E94C-A37D-18DFF77A943F}" type="presOf" srcId="{30341ECA-9B52-5C49-919F-6B8AB4D57CAA}" destId="{340C85F6-56CB-DB46-BB76-5ED78EA41E92}" srcOrd="1" destOrd="0" presId="urn:microsoft.com/office/officeart/2005/8/layout/list1"/>
    <dgm:cxn modelId="{244C357B-323C-FB45-81C2-95C24C4A3B15}" type="presOf" srcId="{0F606FE8-7987-E347-9E9E-EDF0BEE33423}" destId="{DB80BD9C-9500-004D-9496-C0DED0CC5DF4}" srcOrd="0" destOrd="0" presId="urn:microsoft.com/office/officeart/2005/8/layout/list1"/>
    <dgm:cxn modelId="{15FE254D-D36D-1045-B241-CD95F0E6226C}" type="presOf" srcId="{C17D95FF-256C-E244-9E9A-5094D4F7A341}" destId="{07BCC82C-B7C2-F64F-9BF9-C96E4BA9D79A}" srcOrd="0" destOrd="0" presId="urn:microsoft.com/office/officeart/2005/8/layout/list1"/>
    <dgm:cxn modelId="{9D8CB109-1A3D-3B4C-84CA-43D91951FD22}" type="presOf" srcId="{30341ECA-9B52-5C49-919F-6B8AB4D57CAA}" destId="{B5B09D46-CFD9-7B44-BBDD-357C62419067}" srcOrd="0" destOrd="0" presId="urn:microsoft.com/office/officeart/2005/8/layout/list1"/>
    <dgm:cxn modelId="{08F1F410-1519-9940-A67C-8726940E53BE}" type="presOf" srcId="{1BDC86F9-99CC-1C4F-AC7E-896A9BACD776}" destId="{C356028B-6548-0C41-8D62-9866B3BD9326}" srcOrd="0" destOrd="0" presId="urn:microsoft.com/office/officeart/2005/8/layout/list1"/>
    <dgm:cxn modelId="{FDCD7BCA-5429-4442-804A-7197A87110BF}" srcId="{0F606FE8-7987-E347-9E9E-EDF0BEE33423}" destId="{6BA15D62-FACD-F744-AF5D-4B5D813043A7}" srcOrd="0" destOrd="0" parTransId="{200B9A3C-5AC7-C44D-946B-F3D3E652701D}" sibTransId="{F0A3898F-7CB1-2045-8C80-BBFB9183E1D0}"/>
    <dgm:cxn modelId="{F529EA0C-4B92-094D-88CB-9247FE0440C9}" type="presParOf" srcId="{DB80BD9C-9500-004D-9496-C0DED0CC5DF4}" destId="{7CFD5A64-4AD7-F94A-B1D0-45EFCC12E237}" srcOrd="0" destOrd="0" presId="urn:microsoft.com/office/officeart/2005/8/layout/list1"/>
    <dgm:cxn modelId="{1EBB895B-D704-D549-8BB7-05BA7C739BBC}" type="presParOf" srcId="{7CFD5A64-4AD7-F94A-B1D0-45EFCC12E237}" destId="{13BCF5EF-5849-154F-B801-500344830B90}" srcOrd="0" destOrd="0" presId="urn:microsoft.com/office/officeart/2005/8/layout/list1"/>
    <dgm:cxn modelId="{BD385080-6A2E-9D4C-9A6E-A0D4B5222856}" type="presParOf" srcId="{7CFD5A64-4AD7-F94A-B1D0-45EFCC12E237}" destId="{62362A6C-E8F0-BB4B-B310-D32AA263A3D8}" srcOrd="1" destOrd="0" presId="urn:microsoft.com/office/officeart/2005/8/layout/list1"/>
    <dgm:cxn modelId="{9E228941-CCD6-5F45-B93C-8E7C9F4D0DA2}" type="presParOf" srcId="{DB80BD9C-9500-004D-9496-C0DED0CC5DF4}" destId="{51F7AA89-8C48-E741-A550-59ED99503211}" srcOrd="1" destOrd="0" presId="urn:microsoft.com/office/officeart/2005/8/layout/list1"/>
    <dgm:cxn modelId="{680DFACC-E95C-5542-8AFD-D57B88BD593E}" type="presParOf" srcId="{DB80BD9C-9500-004D-9496-C0DED0CC5DF4}" destId="{3EE52150-D909-764F-AF35-22126E56399A}" srcOrd="2" destOrd="0" presId="urn:microsoft.com/office/officeart/2005/8/layout/list1"/>
    <dgm:cxn modelId="{7F3704BB-9AF7-D84D-A14B-A46B7971E2CC}" type="presParOf" srcId="{DB80BD9C-9500-004D-9496-C0DED0CC5DF4}" destId="{A4C1E530-739C-7344-A4DB-00AECBEB342F}" srcOrd="3" destOrd="0" presId="urn:microsoft.com/office/officeart/2005/8/layout/list1"/>
    <dgm:cxn modelId="{82D607C3-39DB-1342-8D69-B94AFF51B3DD}" type="presParOf" srcId="{DB80BD9C-9500-004D-9496-C0DED0CC5DF4}" destId="{B1FC1834-AB87-5644-94AD-70CE953D1B9B}" srcOrd="4" destOrd="0" presId="urn:microsoft.com/office/officeart/2005/8/layout/list1"/>
    <dgm:cxn modelId="{FA21E74D-1415-734A-AD96-2EE0CF7F4266}" type="presParOf" srcId="{B1FC1834-AB87-5644-94AD-70CE953D1B9B}" destId="{B5B09D46-CFD9-7B44-BBDD-357C62419067}" srcOrd="0" destOrd="0" presId="urn:microsoft.com/office/officeart/2005/8/layout/list1"/>
    <dgm:cxn modelId="{9D62EA8D-69E6-1343-86A1-D6D4DF26BF1C}" type="presParOf" srcId="{B1FC1834-AB87-5644-94AD-70CE953D1B9B}" destId="{340C85F6-56CB-DB46-BB76-5ED78EA41E92}" srcOrd="1" destOrd="0" presId="urn:microsoft.com/office/officeart/2005/8/layout/list1"/>
    <dgm:cxn modelId="{920A163D-1D9F-7341-861E-A55EDAAD1C73}" type="presParOf" srcId="{DB80BD9C-9500-004D-9496-C0DED0CC5DF4}" destId="{B6E90E95-42EB-2643-8A4C-E14F353E8271}" srcOrd="5" destOrd="0" presId="urn:microsoft.com/office/officeart/2005/8/layout/list1"/>
    <dgm:cxn modelId="{195BEFA3-16B3-CA47-AF20-3BFA8BA19BDE}" type="presParOf" srcId="{DB80BD9C-9500-004D-9496-C0DED0CC5DF4}" destId="{7A172A02-9E67-EC44-A7C4-05A9115F4A98}" srcOrd="6" destOrd="0" presId="urn:microsoft.com/office/officeart/2005/8/layout/list1"/>
    <dgm:cxn modelId="{865A8322-6747-D54E-9CC3-AD737BC48BCA}" type="presParOf" srcId="{DB80BD9C-9500-004D-9496-C0DED0CC5DF4}" destId="{B5356D08-3F8A-3E4E-B63E-42577F3B5D24}" srcOrd="7" destOrd="0" presId="urn:microsoft.com/office/officeart/2005/8/layout/list1"/>
    <dgm:cxn modelId="{42FD095A-70EC-F546-8538-3DD9C58517C4}" type="presParOf" srcId="{DB80BD9C-9500-004D-9496-C0DED0CC5DF4}" destId="{C83C7F9E-F36E-D643-AC5C-C3ECC812C860}" srcOrd="8" destOrd="0" presId="urn:microsoft.com/office/officeart/2005/8/layout/list1"/>
    <dgm:cxn modelId="{7B11E555-8AA6-A04C-A0C6-160E4AB68B20}" type="presParOf" srcId="{C83C7F9E-F36E-D643-AC5C-C3ECC812C860}" destId="{C356028B-6548-0C41-8D62-9866B3BD9326}" srcOrd="0" destOrd="0" presId="urn:microsoft.com/office/officeart/2005/8/layout/list1"/>
    <dgm:cxn modelId="{FA166EA3-42B1-E840-8FBC-8A9054F00745}" type="presParOf" srcId="{C83C7F9E-F36E-D643-AC5C-C3ECC812C860}" destId="{B5CBF8AB-BEBC-944D-9B95-94DB006CC069}" srcOrd="1" destOrd="0" presId="urn:microsoft.com/office/officeart/2005/8/layout/list1"/>
    <dgm:cxn modelId="{9D35F01F-9F5C-284C-870C-C274BB356DB7}" type="presParOf" srcId="{DB80BD9C-9500-004D-9496-C0DED0CC5DF4}" destId="{1D0CDE31-2987-464E-B709-334DDF72595E}" srcOrd="9" destOrd="0" presId="urn:microsoft.com/office/officeart/2005/8/layout/list1"/>
    <dgm:cxn modelId="{E9B3A698-5D6B-6D40-B5D9-875F44B17309}" type="presParOf" srcId="{DB80BD9C-9500-004D-9496-C0DED0CC5DF4}" destId="{E8D87E94-A855-9B44-B168-C154DD295939}" srcOrd="10" destOrd="0" presId="urn:microsoft.com/office/officeart/2005/8/layout/list1"/>
    <dgm:cxn modelId="{380679B8-8981-BA4B-89D5-CB91EB06E133}" type="presParOf" srcId="{DB80BD9C-9500-004D-9496-C0DED0CC5DF4}" destId="{32A0EBFE-7ECE-9D48-9FEA-ACF7A6D6ADAB}" srcOrd="11" destOrd="0" presId="urn:microsoft.com/office/officeart/2005/8/layout/list1"/>
    <dgm:cxn modelId="{36D03A1D-D6F2-3449-89FA-8DE75A4B8881}" type="presParOf" srcId="{DB80BD9C-9500-004D-9496-C0DED0CC5DF4}" destId="{792C0408-6E32-5544-A206-D7674CBC9E82}" srcOrd="12" destOrd="0" presId="urn:microsoft.com/office/officeart/2005/8/layout/list1"/>
    <dgm:cxn modelId="{A5B5045E-AEF2-E249-A4E7-9FAA66D713BF}" type="presParOf" srcId="{792C0408-6E32-5544-A206-D7674CBC9E82}" destId="{07BCC82C-B7C2-F64F-9BF9-C96E4BA9D79A}" srcOrd="0" destOrd="0" presId="urn:microsoft.com/office/officeart/2005/8/layout/list1"/>
    <dgm:cxn modelId="{CF9AE6C2-F779-4442-9CD3-29E192919DC6}" type="presParOf" srcId="{792C0408-6E32-5544-A206-D7674CBC9E82}" destId="{72832565-E999-D440-8374-876B3DAFEFAE}" srcOrd="1" destOrd="0" presId="urn:microsoft.com/office/officeart/2005/8/layout/list1"/>
    <dgm:cxn modelId="{38D8EC59-848C-5A46-B650-20D614489208}" type="presParOf" srcId="{DB80BD9C-9500-004D-9496-C0DED0CC5DF4}" destId="{FA18EC49-7F3B-604D-A3DC-8B1B8F925EEF}" srcOrd="13" destOrd="0" presId="urn:microsoft.com/office/officeart/2005/8/layout/list1"/>
    <dgm:cxn modelId="{A5205C24-6E7B-B142-B1A7-58B9A10CE4F3}" type="presParOf" srcId="{DB80BD9C-9500-004D-9496-C0DED0CC5DF4}" destId="{6BB2CF59-70A7-6F47-AEEF-46B447BCF13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52150-D909-764F-AF35-22126E56399A}">
      <dsp:nvSpPr>
        <dsp:cNvPr id="0" name=""/>
        <dsp:cNvSpPr/>
      </dsp:nvSpPr>
      <dsp:spPr>
        <a:xfrm>
          <a:off x="0" y="724521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62A6C-E8F0-BB4B-B310-D32AA263A3D8}">
      <dsp:nvSpPr>
        <dsp:cNvPr id="0" name=""/>
        <dsp:cNvSpPr/>
      </dsp:nvSpPr>
      <dsp:spPr>
        <a:xfrm>
          <a:off x="411480" y="414561"/>
          <a:ext cx="5760720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Провалы рынков</a:t>
          </a:r>
          <a:endParaRPr lang="en-US" sz="2100" kern="1200" dirty="0"/>
        </a:p>
      </dsp:txBody>
      <dsp:txXfrm>
        <a:off x="441742" y="444823"/>
        <a:ext cx="5700196" cy="559396"/>
      </dsp:txXfrm>
    </dsp:sp>
    <dsp:sp modelId="{7A172A02-9E67-EC44-A7C4-05A9115F4A98}">
      <dsp:nvSpPr>
        <dsp:cNvPr id="0" name=""/>
        <dsp:cNvSpPr/>
      </dsp:nvSpPr>
      <dsp:spPr>
        <a:xfrm>
          <a:off x="0" y="1677081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C85F6-56CB-DB46-BB76-5ED78EA41E92}">
      <dsp:nvSpPr>
        <dsp:cNvPr id="0" name=""/>
        <dsp:cNvSpPr/>
      </dsp:nvSpPr>
      <dsp:spPr>
        <a:xfrm>
          <a:off x="411480" y="1367121"/>
          <a:ext cx="5760720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Косвенные меры защиты прав потребителей</a:t>
          </a:r>
          <a:endParaRPr lang="en-US" sz="2100" kern="1200" dirty="0"/>
        </a:p>
      </dsp:txBody>
      <dsp:txXfrm>
        <a:off x="441742" y="1397383"/>
        <a:ext cx="5700196" cy="559396"/>
      </dsp:txXfrm>
    </dsp:sp>
    <dsp:sp modelId="{E8D87E94-A855-9B44-B168-C154DD295939}">
      <dsp:nvSpPr>
        <dsp:cNvPr id="0" name=""/>
        <dsp:cNvSpPr/>
      </dsp:nvSpPr>
      <dsp:spPr>
        <a:xfrm>
          <a:off x="0" y="2629641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BF8AB-BEBC-944D-9B95-94DB006CC069}">
      <dsp:nvSpPr>
        <dsp:cNvPr id="0" name=""/>
        <dsp:cNvSpPr/>
      </dsp:nvSpPr>
      <dsp:spPr>
        <a:xfrm>
          <a:off x="411480" y="2319681"/>
          <a:ext cx="5760720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Прямые меры защиты прав потребителей</a:t>
          </a:r>
          <a:endParaRPr lang="en-US" sz="2100" kern="1200" dirty="0"/>
        </a:p>
      </dsp:txBody>
      <dsp:txXfrm>
        <a:off x="441742" y="2349943"/>
        <a:ext cx="5700196" cy="559396"/>
      </dsp:txXfrm>
    </dsp:sp>
    <dsp:sp modelId="{6BB2CF59-70A7-6F47-AEEF-46B447BCF131}">
      <dsp:nvSpPr>
        <dsp:cNvPr id="0" name=""/>
        <dsp:cNvSpPr/>
      </dsp:nvSpPr>
      <dsp:spPr>
        <a:xfrm>
          <a:off x="0" y="3582201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32565-E999-D440-8374-876B3DAFEFAE}">
      <dsp:nvSpPr>
        <dsp:cNvPr id="0" name=""/>
        <dsp:cNvSpPr/>
      </dsp:nvSpPr>
      <dsp:spPr>
        <a:xfrm>
          <a:off x="411480" y="3272241"/>
          <a:ext cx="5760720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Институты по разрешению споров</a:t>
          </a:r>
          <a:endParaRPr lang="en-US" sz="2100" kern="1200" dirty="0"/>
        </a:p>
      </dsp:txBody>
      <dsp:txXfrm>
        <a:off x="441742" y="3302503"/>
        <a:ext cx="570019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B6236-92D7-4416-A059-6F5F21A37D13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FD18-E7D9-4D92-A0A9-9B97219A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66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92F-B57E-9143-8379-84E1DC879EB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92F-B57E-9143-8379-84E1DC879EB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F22-4C7C-0947-9695-CBFF7E2D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7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92F-B57E-9143-8379-84E1DC879EB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F22-4C7C-0947-9695-CBFF7E2D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92F-B57E-9143-8379-84E1DC879EB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F22-4C7C-0947-9695-CBFF7E2D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4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92F-B57E-9143-8379-84E1DC879EB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F22-4C7C-0947-9695-CBFF7E2D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2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92F-B57E-9143-8379-84E1DC879EB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F22-4C7C-0947-9695-CBFF7E2D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3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92F-B57E-9143-8379-84E1DC879EB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F22-4C7C-0947-9695-CBFF7E2D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9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92F-B57E-9143-8379-84E1DC879EB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F22-4C7C-0947-9695-CBFF7E2D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6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92F-B57E-9143-8379-84E1DC879EB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F22-4C7C-0947-9695-CBFF7E2D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92F-B57E-9143-8379-84E1DC879EB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92F-B57E-9143-8379-84E1DC879EB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F22-4C7C-0947-9695-CBFF7E2D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7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292F-B57E-9143-8379-84E1DC879EB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DF22-4C7C-0947-9695-CBFF7E2D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6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r.aghayan@yahoo.com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ru-RU" sz="4900" b="1" dirty="0" smtClean="0"/>
              <a:t>Система </a:t>
            </a:r>
            <a:r>
              <a:rPr lang="ru-RU" sz="4900" b="1" dirty="0"/>
              <a:t>защиты прав потребителей финансовых услуг и роль институтов по разрешению споров в этой системе</a:t>
            </a:r>
            <a:r>
              <a:rPr lang="en-US" sz="4900" dirty="0"/>
              <a:t/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7775" y="5605110"/>
            <a:ext cx="4462471" cy="641972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</a:rPr>
              <a:t>Грануш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Агаян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20" y="526694"/>
            <a:ext cx="4609940" cy="472272"/>
          </a:xfrm>
          <a:prstGeom prst="rect">
            <a:avLst/>
          </a:prstGeom>
        </p:spPr>
      </p:pic>
      <p:pic>
        <p:nvPicPr>
          <p:cNvPr id="1027" name="Picture 3" descr="C:\Users\AsanalievaA\AppData\Local\Microsoft\Windows\Temporary Internet Files\Content.Outlook\GB2WIDQ7\ELdZ_bil_KG+GIZ_RU_colou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0"/>
            <a:ext cx="4095750" cy="138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89"/>
            <a:ext cx="8229600" cy="827565"/>
          </a:xfrm>
        </p:spPr>
        <p:txBody>
          <a:bodyPr/>
          <a:lstStyle/>
          <a:p>
            <a:r>
              <a:rPr lang="en-US" b="1" dirty="0" smtClean="0"/>
              <a:t>A</a:t>
            </a:r>
            <a:r>
              <a:rPr lang="ru-RU" b="1" dirty="0" err="1" smtClean="0"/>
              <a:t>нти</a:t>
            </a:r>
            <a:r>
              <a:rPr lang="ru-RU" b="1" dirty="0"/>
              <a:t>-конкурентное поведение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350446"/>
              </p:ext>
            </p:extLst>
          </p:nvPr>
        </p:nvGraphicFramePr>
        <p:xfrm>
          <a:off x="153948" y="1317991"/>
          <a:ext cx="8711016" cy="477515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77754"/>
                <a:gridCol w="2177754"/>
                <a:gridCol w="2177754"/>
                <a:gridCol w="2177754"/>
              </a:tblGrid>
              <a:tr h="815271"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Регулирование/институты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Инструменты регулирования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Конечная цель</a:t>
                      </a:r>
                      <a:endParaRPr lang="en-US" dirty="0"/>
                    </a:p>
                  </a:txBody>
                  <a:tcPr/>
                </a:tc>
              </a:tr>
              <a:tr h="395988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Сговор или осуществления монопольной власти для контроля рынка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Анти- конкретное</a:t>
                      </a:r>
                      <a:r>
                        <a:rPr lang="ru-RU" sz="1800" kern="1200" baseline="0" dirty="0" smtClean="0">
                          <a:effectLst/>
                        </a:rPr>
                        <a:t> регулирование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Органы по</a:t>
                      </a:r>
                      <a:r>
                        <a:rPr lang="ru-RU" sz="1800" kern="1200" baseline="0" dirty="0" smtClean="0">
                          <a:effectLst/>
                        </a:rPr>
                        <a:t> финансовому надзору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800" kern="1200" baseline="0" dirty="0" smtClean="0">
                          <a:effectLst/>
                        </a:rPr>
                        <a:t>Органы по регулированию анти-монопольной власти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Устанавливание законов для предотвращения анти-конкурентного поведения, которое может привезти к завышению цен и нехватку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услуг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для потребителей возможности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искать, сравнивать и, при необходимости, переключаться между продуктами и поставщиками легко и при разумных и известных расходах.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0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Регулирование анти-конкурентного поведения на примере футбола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5104"/>
            <a:ext cx="292100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654" y="3837902"/>
            <a:ext cx="4530145" cy="302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Прямые меры защиты прав потребителей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П</a:t>
            </a:r>
            <a:r>
              <a:rPr lang="ru-RU" dirty="0" smtClean="0"/>
              <a:t>овышение </a:t>
            </a:r>
            <a:r>
              <a:rPr lang="ru-RU" dirty="0"/>
              <a:t>финансовой грамотности потребителей </a:t>
            </a:r>
            <a:endParaRPr lang="en-US" dirty="0" smtClean="0"/>
          </a:p>
          <a:p>
            <a:pPr lvl="0"/>
            <a:r>
              <a:rPr lang="ru-RU" dirty="0" smtClean="0"/>
              <a:t>Защита персональной информации </a:t>
            </a:r>
          </a:p>
          <a:p>
            <a:pPr lvl="0"/>
            <a:r>
              <a:rPr lang="ru-RU" dirty="0" smtClean="0"/>
              <a:t>Создание </a:t>
            </a:r>
            <a:r>
              <a:rPr lang="ru-RU" dirty="0"/>
              <a:t>и регулирование гарантийных фондов</a:t>
            </a:r>
            <a:endParaRPr lang="en-US" dirty="0"/>
          </a:p>
          <a:p>
            <a:pPr lvl="0"/>
            <a:r>
              <a:rPr lang="ru-RU" dirty="0"/>
              <a:t>Внедрение </a:t>
            </a:r>
            <a:r>
              <a:rPr lang="ru-RU" dirty="0" smtClean="0"/>
              <a:t>регуляций/законов </a:t>
            </a:r>
            <a:r>
              <a:rPr lang="ru-RU" dirty="0"/>
              <a:t>по требованиям к раскрытию информаций (законы о потребительском кредитовании, о депозитах, о продаже он-</a:t>
            </a:r>
            <a:r>
              <a:rPr lang="ru-RU" dirty="0" err="1" smtClean="0"/>
              <a:t>лайн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Внедрение законодательства о персональном банкротстве физических лиц</a:t>
            </a:r>
          </a:p>
          <a:p>
            <a:pPr lvl="0"/>
            <a:r>
              <a:rPr lang="ru-RU" dirty="0" smtClean="0"/>
              <a:t>Обеспечение доступа к финансовым услугам для различных групп потребителей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Обеспечение эффективных механизмов по разрешению споров/ внедрение институтов Финансового Омбудсмена</a:t>
            </a:r>
            <a:endParaRPr lang="en-US" b="1" dirty="0">
              <a:solidFill>
                <a:schemeClr val="accent2"/>
              </a:solidFill>
            </a:endParaRPr>
          </a:p>
          <a:p>
            <a:pPr lvl="0"/>
            <a:r>
              <a:rPr lang="ru-RU" dirty="0" err="1"/>
              <a:t>И.т.д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500279"/>
            <a:ext cx="8041440" cy="105826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Финансовый</a:t>
            </a:r>
            <a:r>
              <a:rPr lang="en-US" b="1" dirty="0" smtClean="0"/>
              <a:t> </a:t>
            </a:r>
            <a:r>
              <a:rPr lang="en-US" b="1" dirty="0" err="1" smtClean="0"/>
              <a:t>Омбудсмен</a:t>
            </a:r>
            <a:r>
              <a:rPr lang="en-US" b="1" dirty="0" smtClean="0"/>
              <a:t> </a:t>
            </a:r>
            <a:r>
              <a:rPr lang="en-US" b="1" dirty="0" err="1" smtClean="0"/>
              <a:t>это</a:t>
            </a:r>
            <a:r>
              <a:rPr lang="en-US" b="1" dirty="0" smtClean="0"/>
              <a:t> 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544"/>
            <a:ext cx="7467600" cy="443118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ru-RU" sz="3300" dirty="0" smtClean="0"/>
              <a:t>Бесплатный, быстрый, неформальный </a:t>
            </a:r>
            <a:r>
              <a:rPr lang="en-US" sz="3300" dirty="0" smtClean="0"/>
              <a:t>и </a:t>
            </a:r>
            <a:r>
              <a:rPr lang="en-US" sz="3300" dirty="0" err="1" smtClean="0"/>
              <a:t>альтернативный</a:t>
            </a:r>
            <a:r>
              <a:rPr lang="en-US" sz="3300" dirty="0" smtClean="0"/>
              <a:t> </a:t>
            </a:r>
            <a:r>
              <a:rPr lang="en-US" sz="3300" dirty="0" err="1" smtClean="0"/>
              <a:t>суду</a:t>
            </a:r>
            <a:r>
              <a:rPr lang="en-US" sz="3300" dirty="0" smtClean="0"/>
              <a:t> </a:t>
            </a:r>
            <a:r>
              <a:rPr lang="ru-RU" sz="3300" dirty="0" smtClean="0"/>
              <a:t>механизм для разрешения споров между потребителями и финансовыми фирмами</a:t>
            </a:r>
          </a:p>
          <a:p>
            <a:pPr>
              <a:buFont typeface="Wingdings" charset="2"/>
              <a:buChar char="Ø"/>
            </a:pPr>
            <a:r>
              <a:rPr lang="ru-RU" sz="3300" dirty="0" smtClean="0"/>
              <a:t>Институт с независимой системой правления, осуществляющая беспрестрастнoe рассмотрe</a:t>
            </a:r>
            <a:r>
              <a:rPr lang="en-US" sz="3300" dirty="0" err="1" smtClean="0"/>
              <a:t>ние</a:t>
            </a:r>
            <a:r>
              <a:rPr lang="ru-RU" sz="3300" dirty="0" smtClean="0"/>
              <a:t> жалоб</a:t>
            </a:r>
          </a:p>
          <a:p>
            <a:pPr>
              <a:buFont typeface="Wingdings" charset="2"/>
              <a:buChar char="Ø"/>
            </a:pPr>
            <a:r>
              <a:rPr lang="ru-RU" sz="3300" dirty="0" smtClean="0"/>
              <a:t>Институт, предназначенный для предоставления услуг наиболее уязвимым потребителям в пределах определенных имущественных претензий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Преимущества института Омбудсмена для потребителей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Потребители финансовых услуг получают</a:t>
            </a:r>
          </a:p>
          <a:p>
            <a:pPr>
              <a:buFont typeface="Wingdings" charset="2"/>
              <a:buChar char="ü"/>
            </a:pPr>
            <a:r>
              <a:rPr lang="ru-RU" sz="2800" dirty="0" smtClean="0"/>
              <a:t>доступ к бесплатному, </a:t>
            </a:r>
            <a:r>
              <a:rPr lang="en-US" sz="2800" dirty="0" err="1" smtClean="0"/>
              <a:t>неформальному</a:t>
            </a:r>
            <a:r>
              <a:rPr lang="en-US" sz="2800" dirty="0" smtClean="0"/>
              <a:t>, </a:t>
            </a:r>
            <a:r>
              <a:rPr lang="ru-RU" sz="2800" dirty="0" smtClean="0"/>
              <a:t>быстрому и эффективному механизму для разрешения споров</a:t>
            </a:r>
          </a:p>
          <a:p>
            <a:pPr>
              <a:buFont typeface="Wingdings" charset="2"/>
              <a:buChar char="ü"/>
            </a:pPr>
            <a:r>
              <a:rPr lang="ru-RU" sz="2800" dirty="0"/>
              <a:t>в</a:t>
            </a:r>
            <a:r>
              <a:rPr lang="ru-RU" sz="2800" dirty="0" smtClean="0"/>
              <a:t>озможность </a:t>
            </a:r>
            <a:r>
              <a:rPr lang="az-Cyrl-AZ" sz="2800" dirty="0" smtClean="0"/>
              <a:t>предъявить</a:t>
            </a:r>
            <a:r>
              <a:rPr lang="ru-RU" sz="2800" dirty="0" smtClean="0"/>
              <a:t> сво</a:t>
            </a:r>
            <a:r>
              <a:rPr lang="en-US" sz="2800" dirty="0" smtClean="0"/>
              <a:t>ю</a:t>
            </a:r>
            <a:r>
              <a:rPr lang="ru-RU" sz="2800" dirty="0" smtClean="0"/>
              <a:t> жалобу, если по их мнению с ними обращались несправедливо</a:t>
            </a:r>
          </a:p>
          <a:p>
            <a:pPr>
              <a:buFont typeface="Wingdings" charset="2"/>
              <a:buChar char="ü"/>
            </a:pPr>
            <a:r>
              <a:rPr lang="ru-RU" sz="2800" dirty="0"/>
              <a:t>а</a:t>
            </a:r>
            <a:r>
              <a:rPr lang="ru-RU" sz="2800" dirty="0" smtClean="0"/>
              <a:t>льтернативу суду в случаи конфликта с финансовыми организациями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18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Преимущества института Омбудсмена для финансовых организаций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000" dirty="0" smtClean="0"/>
              <a:t>Финансовые организации получают</a:t>
            </a:r>
          </a:p>
          <a:p>
            <a:pPr>
              <a:buFont typeface="Wingdings" charset="2"/>
              <a:buChar char="ü"/>
            </a:pPr>
            <a:r>
              <a:rPr lang="en-US" sz="3000" dirty="0" err="1" smtClean="0"/>
              <a:t>С</a:t>
            </a:r>
            <a:r>
              <a:rPr lang="ru-RU" sz="3000" dirty="0" err="1" smtClean="0"/>
              <a:t>окращение</a:t>
            </a:r>
            <a:r>
              <a:rPr lang="ru-RU" sz="3000" dirty="0" smtClean="0"/>
              <a:t> судебных издержек</a:t>
            </a:r>
          </a:p>
          <a:p>
            <a:pPr>
              <a:buFont typeface="Wingdings" charset="2"/>
              <a:buChar char="ü"/>
            </a:pPr>
            <a:r>
              <a:rPr lang="en-US" sz="3000" dirty="0" err="1" smtClean="0"/>
              <a:t>П</a:t>
            </a:r>
            <a:r>
              <a:rPr lang="ru-RU" sz="3000" dirty="0" err="1" smtClean="0"/>
              <a:t>оследовательный</a:t>
            </a:r>
            <a:r>
              <a:rPr lang="ru-RU" sz="3000" dirty="0" smtClean="0"/>
              <a:t> и специализированный подход к разрешению споров </a:t>
            </a:r>
          </a:p>
          <a:p>
            <a:pPr>
              <a:buFont typeface="Wingdings" charset="2"/>
              <a:buChar char="ü"/>
            </a:pPr>
            <a:r>
              <a:rPr lang="ru-RU" sz="3000" dirty="0"/>
              <a:t>Б</a:t>
            </a:r>
            <a:r>
              <a:rPr lang="ru-RU" sz="3000" dirty="0" smtClean="0"/>
              <a:t>олее уверенных потребителей, готовых пользоваться финансовыми услугами</a:t>
            </a:r>
          </a:p>
          <a:p>
            <a:pPr>
              <a:buFont typeface="Wingdings" charset="2"/>
              <a:buChar char="ü"/>
            </a:pPr>
            <a:r>
              <a:rPr lang="ru-RU" sz="3000" dirty="0" smtClean="0"/>
              <a:t>Инструмент для повышения внутреннего контроля качества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879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8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Преимущества института Омбудсмена для страны/правительства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279"/>
            <a:ext cx="8229600" cy="416484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ru-RU" sz="2800" dirty="0"/>
              <a:t>о</a:t>
            </a:r>
            <a:r>
              <a:rPr lang="ru-RU" sz="2800" dirty="0" smtClean="0"/>
              <a:t>блегчение нагрузки на суды</a:t>
            </a:r>
          </a:p>
          <a:p>
            <a:pPr>
              <a:buFont typeface="Wingdings" charset="2"/>
              <a:buChar char="ü"/>
            </a:pPr>
            <a:r>
              <a:rPr lang="ru-RU" sz="2800" dirty="0"/>
              <a:t>н</a:t>
            </a:r>
            <a:r>
              <a:rPr lang="ru-RU" sz="2800" dirty="0" smtClean="0"/>
              <a:t>аличие специализированного органа по разрешению споров</a:t>
            </a:r>
          </a:p>
          <a:p>
            <a:pPr>
              <a:buFont typeface="Wingdings" charset="2"/>
              <a:buChar char="ü"/>
            </a:pPr>
            <a:r>
              <a:rPr lang="ru-RU" sz="2800" dirty="0"/>
              <a:t>о</a:t>
            </a:r>
            <a:r>
              <a:rPr lang="ru-RU" sz="2800" dirty="0" smtClean="0"/>
              <a:t>повещение о систематических рисках и возможность их предотвращения</a:t>
            </a:r>
          </a:p>
          <a:p>
            <a:pPr>
              <a:buFont typeface="Wingdings" charset="2"/>
              <a:buChar char="ü"/>
            </a:pPr>
            <a:r>
              <a:rPr lang="ru-RU" sz="2800" dirty="0"/>
              <a:t>п</a:t>
            </a:r>
            <a:r>
              <a:rPr lang="ru-RU" sz="2800" dirty="0" smtClean="0"/>
              <a:t>овышение финансового посредничества как результат повышения доверия к финансовой системе</a:t>
            </a:r>
            <a:r>
              <a:rPr lang="en-US" sz="2800" dirty="0" smtClean="0"/>
              <a:t> (</a:t>
            </a:r>
            <a:r>
              <a:rPr lang="ru-RU" sz="2800" dirty="0" smtClean="0"/>
              <a:t>ОСАГО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501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56975"/>
            <a:ext cx="8041440" cy="144267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Преимущества института Омбудсмена</a:t>
            </a:r>
            <a:r>
              <a:rPr lang="en-US" b="1" dirty="0" smtClean="0"/>
              <a:t> </a:t>
            </a:r>
            <a:r>
              <a:rPr lang="en-US" b="1" dirty="0" err="1" smtClean="0"/>
              <a:t>для</a:t>
            </a:r>
            <a:r>
              <a:rPr lang="en-US" b="1" dirty="0" smtClean="0"/>
              <a:t> КР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456"/>
            <a:ext cx="7467600" cy="3951337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az-Cyrl-AZ" sz="2800" dirty="0" smtClean="0"/>
              <a:t>Н</a:t>
            </a:r>
            <a:r>
              <a:rPr lang="en-US" sz="2800" dirty="0" err="1" smtClean="0"/>
              <a:t>изкий</a:t>
            </a:r>
            <a:r>
              <a:rPr lang="en-US" sz="2800" dirty="0" smtClean="0"/>
              <a:t> </a:t>
            </a:r>
            <a:r>
              <a:rPr lang="en-US" sz="2800" dirty="0" err="1" smtClean="0"/>
              <a:t>уровень</a:t>
            </a:r>
            <a:r>
              <a:rPr lang="en-US" sz="2800" dirty="0" smtClean="0"/>
              <a:t> </a:t>
            </a:r>
            <a:r>
              <a:rPr lang="en-US" sz="2800" dirty="0" err="1" smtClean="0"/>
              <a:t>финансового</a:t>
            </a:r>
            <a:r>
              <a:rPr lang="en-US" sz="2800" dirty="0" smtClean="0"/>
              <a:t> </a:t>
            </a:r>
            <a:r>
              <a:rPr lang="en-US" sz="2800" dirty="0" err="1" smtClean="0"/>
              <a:t>посредничества</a:t>
            </a:r>
            <a:endParaRPr lang="en-US" sz="2800" dirty="0" smtClean="0"/>
          </a:p>
          <a:p>
            <a:pPr>
              <a:buFont typeface="Wingdings" charset="2"/>
              <a:buChar char="ü"/>
            </a:pPr>
            <a:r>
              <a:rPr lang="en-US" sz="2800" dirty="0" err="1" smtClean="0"/>
              <a:t>Системные</a:t>
            </a:r>
            <a:r>
              <a:rPr lang="en-US" sz="2800" dirty="0" smtClean="0"/>
              <a:t> </a:t>
            </a:r>
            <a:r>
              <a:rPr lang="en-US" sz="2800" dirty="0" err="1" smtClean="0"/>
              <a:t>меры</a:t>
            </a:r>
            <a:r>
              <a:rPr lang="en-US" sz="2800" dirty="0" smtClean="0"/>
              <a:t> </a:t>
            </a:r>
            <a:r>
              <a:rPr lang="en-US" sz="2800" dirty="0" err="1" smtClean="0"/>
              <a:t>для</a:t>
            </a:r>
            <a:r>
              <a:rPr lang="en-US" sz="2800" dirty="0" smtClean="0"/>
              <a:t> </a:t>
            </a:r>
            <a:r>
              <a:rPr lang="en-US" sz="2800" dirty="0" err="1" smtClean="0"/>
              <a:t>развития</a:t>
            </a:r>
            <a:r>
              <a:rPr lang="en-US" sz="2800" dirty="0" smtClean="0"/>
              <a:t> </a:t>
            </a:r>
            <a:r>
              <a:rPr lang="en-US" sz="2800" dirty="0" err="1" smtClean="0"/>
              <a:t>финансового</a:t>
            </a:r>
            <a:r>
              <a:rPr lang="en-US" sz="2800" dirty="0" smtClean="0"/>
              <a:t> </a:t>
            </a:r>
            <a:r>
              <a:rPr lang="en-US" sz="2800" dirty="0" err="1" smtClean="0"/>
              <a:t>рынка</a:t>
            </a:r>
            <a:r>
              <a:rPr lang="en-US" sz="2800" dirty="0" smtClean="0"/>
              <a:t>; Ф</a:t>
            </a:r>
            <a:r>
              <a:rPr lang="ru-RU" sz="2800" dirty="0" smtClean="0"/>
              <a:t>инансов</a:t>
            </a:r>
            <a:r>
              <a:rPr lang="en-US" sz="2800" dirty="0" err="1" smtClean="0"/>
              <a:t>ый</a:t>
            </a:r>
            <a:r>
              <a:rPr lang="ru-RU" sz="2800" dirty="0" smtClean="0"/>
              <a:t> </a:t>
            </a:r>
            <a:r>
              <a:rPr lang="en-US" sz="2800" dirty="0" smtClean="0"/>
              <a:t>О</a:t>
            </a:r>
            <a:r>
              <a:rPr lang="ru-RU" sz="2800" dirty="0" smtClean="0"/>
              <a:t>мбудсмен</a:t>
            </a:r>
            <a:r>
              <a:rPr lang="en-US" sz="2800" dirty="0" smtClean="0"/>
              <a:t> -</a:t>
            </a:r>
            <a:r>
              <a:rPr lang="ru-RU" sz="2800" dirty="0" smtClean="0"/>
              <a:t> од</a:t>
            </a:r>
            <a:r>
              <a:rPr lang="en-US" sz="2800" dirty="0" err="1" smtClean="0"/>
              <a:t>ин</a:t>
            </a:r>
            <a:r>
              <a:rPr lang="ru-RU" sz="2800" dirty="0" smtClean="0"/>
              <a:t> из краеугольных камней развития финансового рынка</a:t>
            </a:r>
            <a:endParaRPr lang="en-US" sz="2800" dirty="0" smtClean="0"/>
          </a:p>
          <a:p>
            <a:pPr>
              <a:buFont typeface="Wingdings" charset="2"/>
              <a:buChar char="ü"/>
            </a:pPr>
            <a:r>
              <a:rPr lang="en-US" sz="2800" dirty="0" err="1" smtClean="0"/>
              <a:t>Статистика</a:t>
            </a:r>
            <a:r>
              <a:rPr lang="en-US" sz="2800" dirty="0" smtClean="0"/>
              <a:t> </a:t>
            </a:r>
            <a:r>
              <a:rPr lang="en-US" sz="2800" dirty="0" err="1" smtClean="0"/>
              <a:t>жал</a:t>
            </a:r>
            <a:r>
              <a:rPr lang="ru-RU" sz="2800" dirty="0" smtClean="0"/>
              <a:t>об</a:t>
            </a:r>
            <a:endParaRPr lang="en-US" sz="2800" dirty="0" smtClean="0"/>
          </a:p>
          <a:p>
            <a:pPr>
              <a:buFont typeface="Wingdings" charset="2"/>
              <a:buChar char="ü"/>
            </a:pPr>
            <a:r>
              <a:rPr lang="en-US" sz="2800" dirty="0" err="1" smtClean="0"/>
              <a:t>Омбудсмен</a:t>
            </a:r>
            <a:r>
              <a:rPr lang="en-US" sz="2800" dirty="0" smtClean="0"/>
              <a:t> – </a:t>
            </a:r>
            <a:r>
              <a:rPr lang="en-US" sz="2800" dirty="0" err="1" smtClean="0"/>
              <a:t>единый</a:t>
            </a:r>
            <a:r>
              <a:rPr lang="en-US" sz="2800" dirty="0" smtClean="0"/>
              <a:t> и </a:t>
            </a:r>
            <a:r>
              <a:rPr lang="en-US" sz="2800" dirty="0" err="1" smtClean="0"/>
              <a:t>специализированный</a:t>
            </a:r>
            <a:r>
              <a:rPr lang="en-US" sz="2800" dirty="0" smtClean="0"/>
              <a:t> </a:t>
            </a:r>
            <a:r>
              <a:rPr lang="en-US" sz="2800" dirty="0" err="1" smtClean="0"/>
              <a:t>орган</a:t>
            </a:r>
            <a:r>
              <a:rPr lang="en-US" sz="2800" dirty="0" smtClean="0"/>
              <a:t> </a:t>
            </a:r>
            <a:r>
              <a:rPr lang="en-US" sz="2800" dirty="0" err="1" smtClean="0"/>
              <a:t>для</a:t>
            </a:r>
            <a:r>
              <a:rPr lang="en-US" sz="2800" dirty="0" smtClean="0"/>
              <a:t> </a:t>
            </a:r>
            <a:r>
              <a:rPr lang="en-US" sz="2800" dirty="0" err="1" smtClean="0"/>
              <a:t>рассмотрения</a:t>
            </a:r>
            <a:r>
              <a:rPr lang="en-US" sz="2800" dirty="0" smtClean="0"/>
              <a:t> </a:t>
            </a:r>
            <a:r>
              <a:rPr lang="en-US" sz="2800" dirty="0" err="1" smtClean="0"/>
              <a:t>жалоб</a:t>
            </a:r>
            <a:r>
              <a:rPr lang="en-US" sz="2800" dirty="0" smtClean="0"/>
              <a:t> и </a:t>
            </a:r>
            <a:r>
              <a:rPr lang="en-US" sz="2800" dirty="0" err="1" smtClean="0"/>
              <a:t>разрешения</a:t>
            </a:r>
            <a:r>
              <a:rPr lang="en-US" sz="2800" dirty="0" smtClean="0"/>
              <a:t> </a:t>
            </a:r>
            <a:r>
              <a:rPr lang="en-US" sz="2800" dirty="0" err="1" smtClean="0"/>
              <a:t>споров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49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1850" y="339708"/>
            <a:ext cx="7772400" cy="1470025"/>
          </a:xfrm>
        </p:spPr>
        <p:txBody>
          <a:bodyPr/>
          <a:lstStyle/>
          <a:p>
            <a:r>
              <a:rPr lang="en-US" dirty="0" err="1" smtClean="0"/>
              <a:t>Спасибо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внимание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27846" y="1809733"/>
            <a:ext cx="6400800" cy="17526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hr.aghayan@yahoo.com</a:t>
            </a:r>
            <a:endParaRPr lang="ru-RU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288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5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043" y="76966"/>
            <a:ext cx="4302427" cy="66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Провалы рынка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50" y="410486"/>
            <a:ext cx="8443046" cy="635771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043" y="846627"/>
            <a:ext cx="4640957" cy="5921578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>
            <a:off x="282242" y="3296"/>
            <a:ext cx="4015534" cy="1686661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Информационная асимметрия</a:t>
            </a:r>
            <a:endParaRPr lang="en-US" sz="2800" dirty="0"/>
          </a:p>
        </p:txBody>
      </p:sp>
      <p:sp>
        <p:nvSpPr>
          <p:cNvPr id="8" name="Striped Right Arrow 7"/>
          <p:cNvSpPr/>
          <p:nvPr/>
        </p:nvSpPr>
        <p:spPr>
          <a:xfrm>
            <a:off x="282242" y="1689957"/>
            <a:ext cx="4015534" cy="1686661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Системная </a:t>
            </a:r>
            <a:r>
              <a:rPr lang="ru-RU" sz="2800" dirty="0"/>
              <a:t>нестабильность </a:t>
            </a:r>
          </a:p>
          <a:p>
            <a:pPr algn="ctr"/>
            <a:endParaRPr lang="en-US" sz="2800" dirty="0"/>
          </a:p>
        </p:txBody>
      </p:sp>
      <p:sp>
        <p:nvSpPr>
          <p:cNvPr id="9" name="Striped Right Arrow 8"/>
          <p:cNvSpPr/>
          <p:nvPr/>
        </p:nvSpPr>
        <p:spPr>
          <a:xfrm>
            <a:off x="282242" y="3376618"/>
            <a:ext cx="4015534" cy="1686661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Нерыночное </a:t>
            </a:r>
            <a:r>
              <a:rPr lang="ru-RU" sz="2800" dirty="0"/>
              <a:t>поведение </a:t>
            </a:r>
            <a:endParaRPr lang="en-US" sz="2800" dirty="0"/>
          </a:p>
        </p:txBody>
      </p:sp>
      <p:sp>
        <p:nvSpPr>
          <p:cNvPr id="10" name="Striped Right Arrow 9"/>
          <p:cNvSpPr/>
          <p:nvPr/>
        </p:nvSpPr>
        <p:spPr>
          <a:xfrm>
            <a:off x="282242" y="5081544"/>
            <a:ext cx="4015534" cy="1686661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400" dirty="0" smtClean="0"/>
              <a:t>Анти</a:t>
            </a:r>
            <a:r>
              <a:rPr lang="ru-RU" sz="2400" dirty="0"/>
              <a:t>-конкурентное поведение 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65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89"/>
            <a:ext cx="8229600" cy="827565"/>
          </a:xfrm>
        </p:spPr>
        <p:txBody>
          <a:bodyPr/>
          <a:lstStyle/>
          <a:p>
            <a:r>
              <a:rPr lang="ru-RU" b="1" dirty="0" smtClean="0"/>
              <a:t>Информационная асимметрия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496801"/>
              </p:ext>
            </p:extLst>
          </p:nvPr>
        </p:nvGraphicFramePr>
        <p:xfrm>
          <a:off x="153948" y="1317991"/>
          <a:ext cx="8711016" cy="47751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77754"/>
                <a:gridCol w="2177754"/>
                <a:gridCol w="2177754"/>
                <a:gridCol w="2177754"/>
              </a:tblGrid>
              <a:tr h="815271"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Регулирование/институты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Инструменты регулирования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Конечная цель</a:t>
                      </a:r>
                      <a:endParaRPr lang="en-US" dirty="0"/>
                    </a:p>
                  </a:txBody>
                  <a:tcPr/>
                </a:tc>
              </a:tr>
              <a:tr h="39598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Слишком</a:t>
                      </a:r>
                      <a:r>
                        <a:rPr lang="ru-RU" baseline="0" dirty="0" smtClean="0"/>
                        <a:t> сложные товары для осознанного выбора потребителя, </a:t>
                      </a:r>
                      <a:r>
                        <a:rPr lang="ru-RU" dirty="0" smtClean="0"/>
                        <a:t>даже при наличии всей раскрытой информации</a:t>
                      </a:r>
                      <a:endParaRPr lang="ru-RU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dirty="0" err="1" smtClean="0"/>
                        <a:t>Пруденциальное</a:t>
                      </a:r>
                      <a:r>
                        <a:rPr lang="ru-RU" baseline="0" dirty="0" smtClean="0"/>
                        <a:t> регулирование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Органы </a:t>
                      </a:r>
                      <a:r>
                        <a:rPr lang="ru-RU" baseline="0" dirty="0" err="1" smtClean="0"/>
                        <a:t>пруденциаль-ного</a:t>
                      </a:r>
                      <a:r>
                        <a:rPr lang="ru-RU" baseline="0" dirty="0" smtClean="0"/>
                        <a:t> регулирования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Лицензирование и регистрация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Проверка на соответствие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Регулирование рисков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Нормативное регулирование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Контроль над корпоративным управлением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dirty="0" smtClean="0"/>
                        <a:t>Безопасность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и устойчивость финансовых орг.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dirty="0" smtClean="0"/>
                        <a:t>Непрерывность финансовых услуг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4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Пруденциальное</a:t>
            </a:r>
            <a:r>
              <a:rPr lang="ru-RU" b="1" dirty="0" smtClean="0"/>
              <a:t> регулирование на примере футбола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357" y="4013729"/>
            <a:ext cx="3800690" cy="253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99" y="1750343"/>
            <a:ext cx="4072353" cy="2459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061" y="1750343"/>
            <a:ext cx="1435100" cy="180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479" y="4298502"/>
            <a:ext cx="3524609" cy="23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89"/>
            <a:ext cx="8229600" cy="827565"/>
          </a:xfrm>
        </p:spPr>
        <p:txBody>
          <a:bodyPr/>
          <a:lstStyle/>
          <a:p>
            <a:r>
              <a:rPr lang="ru-RU" b="1" dirty="0" smtClean="0"/>
              <a:t>Системная </a:t>
            </a:r>
            <a:r>
              <a:rPr lang="ru-RU" b="1" dirty="0"/>
              <a:t>нестабильность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746864"/>
              </p:ext>
            </p:extLst>
          </p:nvPr>
        </p:nvGraphicFramePr>
        <p:xfrm>
          <a:off x="153948" y="1317991"/>
          <a:ext cx="8711016" cy="52958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7754"/>
                <a:gridCol w="2177754"/>
                <a:gridCol w="2177754"/>
                <a:gridCol w="2177754"/>
              </a:tblGrid>
              <a:tr h="815271"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Регулирование/институты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Инструменты регулирования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Конечная цель</a:t>
                      </a:r>
                      <a:endParaRPr lang="en-US" dirty="0"/>
                    </a:p>
                  </a:txBody>
                  <a:tcPr/>
                </a:tc>
              </a:tr>
              <a:tr h="3959887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Когда отказ одного учреждения выполнить свои обязательства приводит к всеобщей паники/обвалу</a:t>
                      </a:r>
                      <a:r>
                        <a:rPr lang="ru-RU" sz="1800" kern="1200" baseline="0" dirty="0" smtClean="0">
                          <a:effectLst/>
                        </a:rPr>
                        <a:t> рынка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Риски вытекающие из других видов нарушений рынка</a:t>
                      </a:r>
                      <a:r>
                        <a:rPr lang="ru-RU" sz="1800" kern="1200" baseline="0" dirty="0" smtClean="0">
                          <a:effectLst/>
                        </a:rPr>
                        <a:t> влияют </a:t>
                      </a:r>
                      <a:r>
                        <a:rPr lang="ru-RU" sz="1800" kern="1200" baseline="0" smtClean="0">
                          <a:effectLst/>
                        </a:rPr>
                        <a:t>на рынок </a:t>
                      </a:r>
                      <a:r>
                        <a:rPr lang="ru-RU" sz="1800" kern="1200" baseline="0" dirty="0" smtClean="0">
                          <a:effectLst/>
                        </a:rPr>
                        <a:t>(</a:t>
                      </a:r>
                      <a:r>
                        <a:rPr lang="ru-RU" sz="1800" kern="1200" dirty="0" smtClean="0">
                          <a:effectLst/>
                        </a:rPr>
                        <a:t>обвал валюты)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dirty="0" err="1" smtClean="0"/>
                        <a:t>Макропруденциальное</a:t>
                      </a:r>
                      <a:r>
                        <a:rPr lang="ru-RU" baseline="0" dirty="0" smtClean="0"/>
                        <a:t> регулирование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800" kern="1200" baseline="0" dirty="0" smtClean="0">
                          <a:effectLst/>
                        </a:rPr>
                        <a:t>Н</a:t>
                      </a:r>
                      <a:r>
                        <a:rPr lang="ru-RU" sz="1800" kern="1200" dirty="0" smtClean="0">
                          <a:effectLst/>
                        </a:rPr>
                        <a:t>ациональные банки или центральные банки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Отдельный департамент по финансовой устойчивости</a:t>
                      </a:r>
                      <a:endParaRPr lang="en-US" sz="18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dirty="0" smtClean="0"/>
                        <a:t>Нормативное регулирование (максимальный лимит на потери по</a:t>
                      </a:r>
                      <a:r>
                        <a:rPr lang="ru-RU" baseline="0" dirty="0" smtClean="0"/>
                        <a:t> ссудам, ликвидность, капитал</a:t>
                      </a:r>
                      <a:r>
                        <a:rPr lang="ru-RU" dirty="0" smtClean="0"/>
                        <a:t>)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ru-RU" dirty="0" smtClean="0"/>
                        <a:t>Применение стресс тестов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effectLst/>
                        </a:rPr>
                        <a:t>Предотвращение рисков </a:t>
                      </a:r>
                      <a:r>
                        <a:rPr lang="ru-RU" sz="1800" kern="1200" dirty="0" smtClean="0"/>
                        <a:t>возникновения</a:t>
                      </a:r>
                      <a:r>
                        <a:rPr lang="ru-RU" sz="1800" kern="1200" dirty="0" smtClean="0">
                          <a:effectLst/>
                        </a:rPr>
                        <a:t>  финансовой нестабильности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Минимизация макро-экономических затрат как</a:t>
                      </a:r>
                      <a:r>
                        <a:rPr lang="ru-RU" sz="1800" kern="1200" baseline="0" dirty="0" smtClean="0">
                          <a:effectLst/>
                        </a:rPr>
                        <a:t> следствие </a:t>
                      </a:r>
                      <a:r>
                        <a:rPr lang="ru-RU" sz="1800" kern="1200" dirty="0" smtClean="0">
                          <a:effectLst/>
                        </a:rPr>
                        <a:t>финансовой нестабильности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9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0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Макропруденциальное</a:t>
            </a:r>
            <a:r>
              <a:rPr lang="ru-RU" b="1" dirty="0" smtClean="0"/>
              <a:t> регулирование на примере футбола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672" y="4230249"/>
            <a:ext cx="4012327" cy="2507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09" y="1449224"/>
            <a:ext cx="4033013" cy="227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382" y="1449224"/>
            <a:ext cx="3871205" cy="2540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86" y="4178409"/>
            <a:ext cx="3849036" cy="25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89"/>
            <a:ext cx="8229600" cy="827565"/>
          </a:xfrm>
        </p:spPr>
        <p:txBody>
          <a:bodyPr/>
          <a:lstStyle/>
          <a:p>
            <a:r>
              <a:rPr lang="ru-RU" b="1" dirty="0"/>
              <a:t>Нерыночное поведение</a:t>
            </a:r>
            <a:r>
              <a:rPr lang="ru-RU" dirty="0"/>
              <a:t>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061387"/>
              </p:ext>
            </p:extLst>
          </p:nvPr>
        </p:nvGraphicFramePr>
        <p:xfrm>
          <a:off x="153948" y="1317991"/>
          <a:ext cx="8711016" cy="477515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177754"/>
                <a:gridCol w="2177754"/>
                <a:gridCol w="2177754"/>
                <a:gridCol w="2177754"/>
              </a:tblGrid>
              <a:tr h="815271"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Регулирование/институты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Инструменты регулирования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Конечная цель</a:t>
                      </a:r>
                      <a:endParaRPr lang="en-US" dirty="0"/>
                    </a:p>
                  </a:txBody>
                  <a:tcPr/>
                </a:tc>
              </a:tr>
              <a:tr h="395988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kern="1200" dirty="0" smtClean="0">
                          <a:effectLst/>
                        </a:rPr>
                        <a:t>Рыночные проступки, такие как манипуляции на рынке и потребительская эксплуатация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Регулирование честности поведения на рынке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integrity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Органы по регулированию честности поведения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Надзор над соблюдением требований к раскрытию информации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Надзор над соблюдением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 поведения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Тайные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покупки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Укрепление доверия в эффективность и справедливость рынка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устойчивости и прозрачности рынков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5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175" y="1078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Регулирование нерыночного поведения на примере футбола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111" y="1486258"/>
            <a:ext cx="3498602" cy="1936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960" y="3629976"/>
            <a:ext cx="2769495" cy="331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3" y="4577923"/>
            <a:ext cx="4092511" cy="2280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753" y="1250878"/>
            <a:ext cx="4349094" cy="31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42007</TotalTime>
  <Words>585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  Система защиты прав потребителей финансовых услуг и роль институтов по разрешению споров в этой системе </vt:lpstr>
      <vt:lpstr>Содержание</vt:lpstr>
      <vt:lpstr>Провалы рынка</vt:lpstr>
      <vt:lpstr>Информационная асимметрия</vt:lpstr>
      <vt:lpstr>Пруденциальное регулирование на примере футбола</vt:lpstr>
      <vt:lpstr>Системная нестабильность </vt:lpstr>
      <vt:lpstr>Макропруденциальное регулирование на примере футбола</vt:lpstr>
      <vt:lpstr>Нерыночное поведение </vt:lpstr>
      <vt:lpstr>Регулирование нерыночного поведения на примере футбола</vt:lpstr>
      <vt:lpstr>Aнти-конкурентное поведение </vt:lpstr>
      <vt:lpstr>Регулирование анти-конкурентного поведения на примере футбола </vt:lpstr>
      <vt:lpstr> Прямые меры защиты прав потребителей </vt:lpstr>
      <vt:lpstr>Финансовый Омбудсмен это -</vt:lpstr>
      <vt:lpstr>Преимущества института Омбудсмена для потребителей</vt:lpstr>
      <vt:lpstr>Преимущества института Омбудсмена для финансовых организаций</vt:lpstr>
      <vt:lpstr>Преимущества института Омбудсмена для страны/правительства</vt:lpstr>
      <vt:lpstr>Преимущества института Омбудсмена для КР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по внедрению института Омбудсмена в Киргизской Республике</dc:title>
  <dc:creator>Hranush Aghayan</dc:creator>
  <cp:lastModifiedBy>Ainura Asanalieva</cp:lastModifiedBy>
  <cp:revision>166</cp:revision>
  <dcterms:created xsi:type="dcterms:W3CDTF">2014-08-21T19:43:38Z</dcterms:created>
  <dcterms:modified xsi:type="dcterms:W3CDTF">2015-05-18T03:30:47Z</dcterms:modified>
</cp:coreProperties>
</file>