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2" r:id="rId4"/>
    <p:sldId id="273" r:id="rId5"/>
    <p:sldId id="274" r:id="rId6"/>
    <p:sldId id="278" r:id="rId7"/>
    <p:sldId id="260" r:id="rId8"/>
    <p:sldId id="262" r:id="rId9"/>
    <p:sldId id="270" r:id="rId10"/>
    <p:sldId id="264" r:id="rId11"/>
    <p:sldId id="265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85784" autoAdjust="0"/>
  </p:normalViewPr>
  <p:slideViewPr>
    <p:cSldViewPr>
      <p:cViewPr>
        <p:scale>
          <a:sx n="80" d="100"/>
          <a:sy n="80" d="100"/>
        </p:scale>
        <p:origin x="-72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AEE94-92DD-483A-8AA7-8F043A9903D4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339FC-4E29-4F62-BD59-42E4663E82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B610A-EF9A-4D64-B507-F01E2E1105F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ru-RU" dirty="0" smtClean="0"/>
              <a:t>Следует отметить, что, несмотря на  отрицательное в целом  отношение к банковской си-</a:t>
            </a:r>
          </a:p>
          <a:p>
            <a:r>
              <a:rPr lang="ru-RU" dirty="0" err="1" smtClean="0"/>
              <a:t>стеме</a:t>
            </a:r>
            <a:r>
              <a:rPr lang="ru-RU" dirty="0" smtClean="0"/>
              <a:t>, 73,3%  респондентов заявили, что хотели бы держать деньги в банке. </a:t>
            </a:r>
            <a:endParaRPr lang="en-US" dirty="0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ru-RU" dirty="0" smtClean="0"/>
              <a:t>Почему люди, имея свободные денежные средства, сберегая их на конкретные </a:t>
            </a:r>
            <a:r>
              <a:rPr lang="ru-RU" dirty="0" err="1" smtClean="0"/>
              <a:t>нуж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ды</a:t>
            </a:r>
            <a:r>
              <a:rPr lang="ru-RU" dirty="0" smtClean="0"/>
              <a:t>,  в массовом порядке не пользуются банковской системой?</a:t>
            </a:r>
          </a:p>
          <a:p>
            <a:r>
              <a:rPr lang="ru-RU" dirty="0" smtClean="0"/>
              <a:t>Подавляющее большинство респондентов считает, что они обладают  слишком малыми </a:t>
            </a:r>
          </a:p>
          <a:p>
            <a:r>
              <a:rPr lang="ru-RU" dirty="0" smtClean="0"/>
              <a:t>суммами денег, которые нет смысла держать в банках, да и банки – это настолько </a:t>
            </a:r>
            <a:r>
              <a:rPr lang="ru-RU" dirty="0" err="1" smtClean="0"/>
              <a:t>солид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ные</a:t>
            </a:r>
            <a:r>
              <a:rPr lang="ru-RU" dirty="0" smtClean="0"/>
              <a:t> организации, что призваны заниматься чем-то серьезным и внушительным, а  мелкие </a:t>
            </a:r>
          </a:p>
          <a:p>
            <a:r>
              <a:rPr lang="ru-RU" dirty="0" smtClean="0"/>
              <a:t>сбережения простых жителей не заслуживают никакого внимания. Однако именно эти люди </a:t>
            </a:r>
          </a:p>
          <a:p>
            <a:r>
              <a:rPr lang="ru-RU" dirty="0" smtClean="0"/>
              <a:t>могли бы стать пользователями банковской системы и оказывать стабильный спрос на </a:t>
            </a:r>
            <a:r>
              <a:rPr lang="ru-RU" dirty="0" err="1" smtClean="0"/>
              <a:t>бан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ковские</a:t>
            </a:r>
            <a:r>
              <a:rPr lang="ru-RU" dirty="0" smtClean="0"/>
              <a:t> продукты, если бы  были уверены, что банки готовы работать с мелкими клиентами. </a:t>
            </a:r>
          </a:p>
          <a:p>
            <a:r>
              <a:rPr lang="ru-RU" dirty="0" smtClean="0"/>
              <a:t>Кроме того, 7,8%  респондентов в принципе не отказались бы пользоваться банками, но не </a:t>
            </a:r>
          </a:p>
          <a:p>
            <a:r>
              <a:rPr lang="ru-RU" dirty="0" smtClean="0"/>
              <a:t>знают, как это сделать (диаграмма 16).</a:t>
            </a:r>
            <a:endParaRPr lang="en-US" dirty="0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ru-RU" dirty="0" smtClean="0"/>
              <a:t>Реализация программы в Казахстане позволила на 60% повысить количество активных инвесторов</a:t>
            </a:r>
            <a:endParaRPr lang="en-US" dirty="0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ru-RU" dirty="0" smtClean="0"/>
              <a:t>Я бы хотела немного рассказать о нашем опыте работы</a:t>
            </a:r>
            <a:r>
              <a:rPr lang="ru-RU" baseline="0" dirty="0" smtClean="0"/>
              <a:t> в данном направлении. Как вы знаете в 2013 году </a:t>
            </a:r>
            <a:r>
              <a:rPr lang="en-US" baseline="0" dirty="0" smtClean="0"/>
              <a:t>KICB </a:t>
            </a:r>
            <a:r>
              <a:rPr lang="ru-RU" baseline="0" dirty="0" smtClean="0"/>
              <a:t>начал выпускать корпоративные облигации. Если первый выпуск мы разместили очень быстро, менее чем за 2 месяца, то при размещении второго выпуска облигации осенью 2014 года столкнулись с определенными трудностями. Из-за стремительного роста курса доллара инвесторы боялись вкладывать деньги в национальной валюте. Тогда мы приняли решение проводить бесплатные семинары для наших клиентов на тему «Как начать инвестировать с минимальными рисками». О чем был этот семинар. Мы говорили о том, как правильно управлять своими личными деньгами, как можно начать инвестировать небольшие суммы, сколько можно накопить за определенный период времени, какие существуют риски и как их минимизировать. Про облигации и депозиты, как один из вариантов размещения сбережений, мы говорили буквально 10-15 минут. </a:t>
            </a:r>
            <a:endParaRPr lang="en-US" dirty="0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ru-RU" dirty="0" smtClean="0"/>
              <a:t>Было проведено несколько</a:t>
            </a:r>
            <a:r>
              <a:rPr lang="ru-RU" baseline="0" dirty="0" smtClean="0"/>
              <a:t> сотен презентаций среди студентов в ВУЗах, сотрудников организаций и т.д. В том числе крупная презентация была проведена в г.Москва для граждан и мигрантов из Кыргызстана.  </a:t>
            </a:r>
            <a:endParaRPr lang="en-US" dirty="0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659E7-4D7B-428B-B3A1-70739F1AD5B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4BDE0-86C1-465D-8087-D08E36D9E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mailto:anastasiac@kicb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9144000" cy="32766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733800"/>
            <a:ext cx="7935913" cy="1295400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/>
              <a:t>Повышение финансовой грамотности  - </a:t>
            </a:r>
            <a:br>
              <a:rPr lang="ru-RU" sz="2400" b="1" dirty="0" smtClean="0"/>
            </a:br>
            <a:r>
              <a:rPr lang="ru-RU" sz="2400" b="1" dirty="0" smtClean="0"/>
              <a:t>новый стимул для развития банковского сектора</a:t>
            </a:r>
          </a:p>
        </p:txBody>
      </p:sp>
      <p:pic>
        <p:nvPicPr>
          <p:cNvPr id="2052" name="Picture 18" descr="D:\_works\BB\ppt\_folder.emf"/>
          <p:cNvPicPr>
            <a:picLocks noChangeAspect="1" noChangeArrowheads="1"/>
          </p:cNvPicPr>
          <p:nvPr/>
        </p:nvPicPr>
        <p:blipFill>
          <a:blip r:embed="rId3" cstate="print"/>
          <a:srcRect t="66093" r="36037"/>
          <a:stretch>
            <a:fillRect/>
          </a:stretch>
        </p:blipFill>
        <p:spPr bwMode="auto">
          <a:xfrm>
            <a:off x="3733800" y="0"/>
            <a:ext cx="5410200" cy="293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9" descr="D:\_works\BB\work\logo.wmf"/>
          <p:cNvPicPr>
            <a:picLocks noChangeAspect="1" noChangeArrowheads="1"/>
          </p:cNvPicPr>
          <p:nvPr/>
        </p:nvPicPr>
        <p:blipFill>
          <a:blip r:embed="rId4" cstate="print"/>
          <a:srcRect r="17647"/>
          <a:stretch>
            <a:fillRect/>
          </a:stretch>
        </p:blipFill>
        <p:spPr bwMode="auto">
          <a:xfrm>
            <a:off x="6248400" y="5334000"/>
            <a:ext cx="2474913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Box 21"/>
          <p:cNvSpPr txBox="1">
            <a:spLocks noChangeArrowheads="1"/>
          </p:cNvSpPr>
          <p:nvPr/>
        </p:nvSpPr>
        <p:spPr bwMode="auto">
          <a:xfrm>
            <a:off x="457200" y="5735638"/>
            <a:ext cx="441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  <a:cs typeface="Arial" pitchFamily="34" charset="0"/>
              </a:rPr>
              <a:t>Чередникова Анастасия</a:t>
            </a:r>
            <a:r>
              <a:rPr lang="en-US" dirty="0">
                <a:latin typeface="+mn-lt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dirty="0">
                <a:latin typeface="+mn-lt"/>
                <a:cs typeface="Arial" pitchFamily="34" charset="0"/>
              </a:rPr>
              <a:t>Bishkek, Kyrgyz Republic </a:t>
            </a:r>
            <a:endParaRPr lang="ru-RU" dirty="0">
              <a:latin typeface="+mn-lt"/>
              <a:cs typeface="Arial" pitchFamily="34" charset="0"/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0" y="3352800"/>
            <a:ext cx="9144000" cy="76200"/>
            <a:chOff x="0" y="838200"/>
            <a:chExt cx="9144000" cy="7620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2056" name="Picture 21" descr="D:\_works\BB\ppt\reliable.emf"/>
          <p:cNvPicPr>
            <a:picLocks noChangeAspect="1" noChangeArrowheads="1"/>
          </p:cNvPicPr>
          <p:nvPr/>
        </p:nvPicPr>
        <p:blipFill>
          <a:blip r:embed="rId5" cstate="print"/>
          <a:srcRect t="24181"/>
          <a:stretch>
            <a:fillRect/>
          </a:stretch>
        </p:blipFill>
        <p:spPr bwMode="auto">
          <a:xfrm>
            <a:off x="533400" y="2514600"/>
            <a:ext cx="36449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323528" y="1196752"/>
            <a:ext cx="8640960" cy="474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400" dirty="0" smtClean="0">
                <a:latin typeface="+mn-lt"/>
              </a:rPr>
              <a:t>Что могут сделать банки для повышения финансовой грамотности населения: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>
                <a:latin typeface="+mn-lt"/>
              </a:rPr>
              <a:t>Проводить обучающие семинары для населения, в т.ч.  </a:t>
            </a:r>
          </a:p>
          <a:p>
            <a:pPr marL="457200" indent="-457200">
              <a:defRPr/>
            </a:pPr>
            <a:r>
              <a:rPr lang="ru-RU" sz="2400" dirty="0" smtClean="0"/>
              <a:t>	</a:t>
            </a:r>
            <a:r>
              <a:rPr lang="ru-RU" sz="2400" dirty="0" smtClean="0">
                <a:latin typeface="+mn-lt"/>
              </a:rPr>
              <a:t>в регионах</a:t>
            </a:r>
          </a:p>
          <a:p>
            <a:pPr marL="457200" indent="-457200">
              <a:buAutoNum type="arabicPeriod" startAt="2"/>
              <a:defRPr/>
            </a:pPr>
            <a:r>
              <a:rPr lang="ru-RU" sz="2400" dirty="0" smtClean="0"/>
              <a:t>Разрабатывать и распространять печатные брошюры и другие информационные материалы</a:t>
            </a:r>
          </a:p>
          <a:p>
            <a:pPr marL="457200" indent="-457200">
              <a:defRPr/>
            </a:pPr>
            <a:r>
              <a:rPr lang="ru-RU" sz="2400" dirty="0" smtClean="0"/>
              <a:t>3.   Проводить в</a:t>
            </a:r>
            <a:r>
              <a:rPr lang="ru-RU" sz="2400" dirty="0" smtClean="0">
                <a:latin typeface="+mn-lt"/>
              </a:rPr>
              <a:t>ыставки финансовых инструментов и услуг</a:t>
            </a:r>
          </a:p>
          <a:p>
            <a:pPr marL="457200" indent="-457200">
              <a:defRPr/>
            </a:pPr>
            <a:r>
              <a:rPr lang="ru-RU" sz="2400" dirty="0" smtClean="0"/>
              <a:t>4.   Более активно работать со СМИ – давать комментарии и интервью на актуальные экономические и финансовые темы</a:t>
            </a:r>
            <a:endParaRPr lang="ru-RU" sz="2400" dirty="0" smtClean="0">
              <a:latin typeface="+mn-lt"/>
            </a:endParaRPr>
          </a:p>
          <a:p>
            <a:pPr marL="457200" indent="-457200">
              <a:buAutoNum type="arabicPeriod" startAt="5"/>
              <a:defRPr/>
            </a:pPr>
            <a:r>
              <a:rPr lang="ru-RU" sz="2400" dirty="0" smtClean="0">
                <a:latin typeface="+mn-lt"/>
              </a:rPr>
              <a:t>Проводить </a:t>
            </a:r>
            <a:r>
              <a:rPr lang="ru-RU" sz="2400" dirty="0" smtClean="0">
                <a:latin typeface="+mn-lt"/>
              </a:rPr>
              <a:t>экскурсии </a:t>
            </a:r>
            <a:r>
              <a:rPr lang="ru-RU" sz="2400" dirty="0" smtClean="0">
                <a:latin typeface="+mn-lt"/>
              </a:rPr>
              <a:t>в банки </a:t>
            </a:r>
            <a:r>
              <a:rPr lang="ru-RU" sz="2400" dirty="0" smtClean="0">
                <a:latin typeface="+mn-lt"/>
              </a:rPr>
              <a:t>и </a:t>
            </a:r>
            <a:r>
              <a:rPr lang="ru-RU" sz="2400" dirty="0" smtClean="0"/>
              <a:t>«</a:t>
            </a:r>
            <a:r>
              <a:rPr lang="ru-RU" sz="2400" dirty="0" smtClean="0"/>
              <a:t>Уроки банкира» для студентов и учащихся старших классов </a:t>
            </a:r>
            <a:r>
              <a:rPr lang="ru-RU" sz="2400" dirty="0" smtClean="0"/>
              <a:t>(лекции о работе </a:t>
            </a:r>
            <a:r>
              <a:rPr lang="ru-RU" sz="2400" dirty="0" smtClean="0"/>
              <a:t>банковской системы, роли НБКР, банковских услугах и т.д.)</a:t>
            </a:r>
          </a:p>
          <a:p>
            <a:pPr marL="457200" indent="-457200">
              <a:buAutoNum type="arabicPeriod" startAt="5"/>
              <a:defRPr/>
            </a:pPr>
            <a:endParaRPr lang="ru-RU" sz="2400" dirty="0">
              <a:latin typeface="+mn-lt"/>
            </a:endParaRPr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Практические шаги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 dirty="0"/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Увеличение депозитной базы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Рост кредитного портфеля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Увеличение клиентской базы/ рост числа постоянных клиентов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Повышение имиджа банков, вовлеченных в эту работу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Снижение количества проблемных заемщиков</a:t>
            </a:r>
          </a:p>
          <a:p>
            <a:pPr marL="457200" indent="-457200">
              <a:buAutoNum type="arabicPeriod"/>
              <a:defRPr/>
            </a:pPr>
            <a:r>
              <a:rPr lang="ru-RU" sz="2400" dirty="0" err="1" smtClean="0"/>
              <a:t>Переток</a:t>
            </a:r>
            <a:r>
              <a:rPr lang="ru-RU" sz="2400" dirty="0" smtClean="0"/>
              <a:t> сбережений населения через банки в реальный сектор экономики 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Увеличение сомовой ликвидности / возможность выдавать больше кредитов в национальной валюте</a:t>
            </a:r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Повышение доверия населения к банковской сфере</a:t>
            </a:r>
          </a:p>
          <a:p>
            <a:pPr marL="457200" indent="-457200">
              <a:buAutoNum type="arabicPeriod"/>
              <a:defRPr/>
            </a:pPr>
            <a:endParaRPr lang="ru-RU" sz="2200" dirty="0" smtClean="0"/>
          </a:p>
          <a:p>
            <a:pPr marL="457200" indent="-457200">
              <a:buAutoNum type="arabicPeriod"/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Ожидаемые результаты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ъект 2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52901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3600" dirty="0" smtClean="0"/>
              <a:t>Спасибо за внимание!</a:t>
            </a:r>
          </a:p>
          <a:p>
            <a:pPr marL="0" indent="0" algn="ctr">
              <a:buFont typeface="Arial" charset="0"/>
              <a:buNone/>
            </a:pPr>
            <a:endParaRPr lang="ru-RU" sz="2000" dirty="0" smtClean="0"/>
          </a:p>
          <a:p>
            <a:pPr marL="0" indent="0" algn="ctr">
              <a:buFont typeface="Arial" charset="0"/>
              <a:buNone/>
            </a:pPr>
            <a:r>
              <a:rPr lang="ru-RU" sz="2000" b="1" dirty="0" smtClean="0"/>
              <a:t>Контактная информация:</a:t>
            </a:r>
          </a:p>
          <a:p>
            <a:pPr marL="0" indent="0" algn="ctr">
              <a:buFont typeface="Arial" charset="0"/>
              <a:buNone/>
            </a:pPr>
            <a:r>
              <a:rPr lang="ru-RU" sz="2000" dirty="0" smtClean="0"/>
              <a:t>Чередникова Анастасия</a:t>
            </a:r>
          </a:p>
          <a:p>
            <a:pPr marL="0" indent="0" algn="ctr">
              <a:buFont typeface="Arial" charset="0"/>
              <a:buNone/>
            </a:pPr>
            <a:r>
              <a:rPr lang="ru-RU" sz="2000" dirty="0" smtClean="0"/>
              <a:t>Тел.: 62-01-01 (доб.1033)</a:t>
            </a:r>
          </a:p>
          <a:p>
            <a:pPr marL="0" indent="0" algn="ctr">
              <a:buFont typeface="Arial" charset="0"/>
              <a:buNone/>
            </a:pPr>
            <a:r>
              <a:rPr lang="ru-RU" sz="2000" dirty="0" smtClean="0"/>
              <a:t>Сот.: (0557) 83-60-82</a:t>
            </a:r>
          </a:p>
          <a:p>
            <a:pPr marL="0" indent="0" algn="ctr">
              <a:buFont typeface="Arial" charset="0"/>
              <a:buNone/>
            </a:pPr>
            <a:r>
              <a:rPr lang="en-US" sz="2000" dirty="0" smtClean="0">
                <a:hlinkClick r:id="rId2"/>
              </a:rPr>
              <a:t>anastasiac@kicb.net</a:t>
            </a:r>
            <a:endParaRPr lang="en-US" sz="2000" dirty="0" smtClean="0"/>
          </a:p>
          <a:p>
            <a:pPr marL="0" indent="0" algn="ctr">
              <a:buFont typeface="Arial" charset="0"/>
              <a:buNone/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7526D-DC86-421E-85A6-32F782682B34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51205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2411413" y="836613"/>
            <a:ext cx="4048125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 dirty="0"/>
          </a:p>
          <a:p>
            <a:pPr>
              <a:defRPr/>
            </a:pPr>
            <a:endParaRPr lang="ru-RU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  Количество пользователей банковских услуг:</a:t>
            </a:r>
          </a:p>
          <a:p>
            <a:pPr lvl="1"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ru-RU" sz="2400" dirty="0" smtClean="0"/>
              <a:t> около 4% по данным Всемирного Банка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ru-RU" sz="2400" dirty="0" smtClean="0"/>
              <a:t> около 36% по данным исследований </a:t>
            </a:r>
            <a:r>
              <a:rPr lang="ru-RU" sz="2400" dirty="0" err="1" smtClean="0"/>
              <a:t>Developing</a:t>
            </a:r>
            <a:r>
              <a:rPr lang="ru-RU" sz="2400" dirty="0" smtClean="0"/>
              <a:t> </a:t>
            </a:r>
            <a:r>
              <a:rPr lang="ru-RU" sz="2400" dirty="0" err="1" smtClean="0"/>
              <a:t>Markets</a:t>
            </a:r>
            <a:r>
              <a:rPr lang="ru-RU" sz="2400" dirty="0" smtClean="0"/>
              <a:t>   </a:t>
            </a:r>
            <a:r>
              <a:rPr lang="ru-RU" sz="2400" dirty="0" err="1" smtClean="0"/>
              <a:t>Associates</a:t>
            </a:r>
            <a:r>
              <a:rPr lang="ru-RU" sz="2400" dirty="0" smtClean="0"/>
              <a:t> (DMA) . При этом на юге страны этот показатель составляет всего 13%.</a:t>
            </a:r>
          </a:p>
          <a:p>
            <a:pPr>
              <a:buFont typeface="Arial" pitchFamily="34" charset="0"/>
              <a:buChar char="•"/>
              <a:defRPr/>
            </a:pPr>
            <a:endParaRPr lang="ru-RU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n-lt"/>
              </a:rPr>
              <a:t>  Количество пользователей пластиковых карт – около 10% населения</a:t>
            </a:r>
          </a:p>
          <a:p>
            <a:pPr>
              <a:buFont typeface="Arial" pitchFamily="34" charset="0"/>
              <a:buChar char="•"/>
              <a:defRPr/>
            </a:pPr>
            <a:endParaRPr lang="ru-RU" sz="2400" dirty="0" smtClean="0">
              <a:latin typeface="+mn-lt"/>
            </a:endParaRPr>
          </a:p>
          <a:p>
            <a:pPr>
              <a:defRPr/>
            </a:pPr>
            <a:endParaRPr lang="ru-RU" sz="2400" dirty="0" smtClean="0">
              <a:latin typeface="+mn-lt"/>
            </a:endParaRPr>
          </a:p>
          <a:p>
            <a:pPr>
              <a:defRPr/>
            </a:pPr>
            <a:r>
              <a:rPr lang="ru-RU" sz="2400" dirty="0" smtClean="0">
                <a:latin typeface="+mn-lt"/>
              </a:rPr>
              <a:t> </a:t>
            </a:r>
            <a:endParaRPr lang="ru-RU" sz="2400" dirty="0">
              <a:latin typeface="+mn-lt"/>
            </a:endParaRPr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Анализ текущей ситуации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Анализ текущей ситуации 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Documents and Settings\Anastasiac\Рабочий стол\Диаграм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124744"/>
            <a:ext cx="7344816" cy="47674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Анализ текущей ситуации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Documents and Settings\Anastasiac\Рабочий стол\Диаграмма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556792"/>
            <a:ext cx="8447357" cy="37444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 dirty="0"/>
          </a:p>
          <a:p>
            <a:r>
              <a:rPr lang="ru-RU" sz="2400" b="1" dirty="0" smtClean="0"/>
              <a:t>Коммерческий банк,  г. Бишкек</a:t>
            </a:r>
          </a:p>
          <a:p>
            <a:endParaRPr lang="ru-RU" sz="2400" dirty="0" smtClean="0"/>
          </a:p>
          <a:p>
            <a:r>
              <a:rPr lang="ru-RU" sz="2400" dirty="0" smtClean="0"/>
              <a:t>«Сейчас пришло понимание, что даже с мелкими вкладчиками и мелкими деньгами имеет смысл работать, так как в некотором смысле – это более устойчиво.</a:t>
            </a:r>
          </a:p>
          <a:p>
            <a:endParaRPr lang="ru-RU" sz="2400" dirty="0" smtClean="0"/>
          </a:p>
          <a:p>
            <a:r>
              <a:rPr lang="ru-RU" sz="2400" dirty="0" smtClean="0"/>
              <a:t>Мелкие сбережения – это основа устойчивости банка, тогда как крупный клиент может в любой момент уйти безвозвратно.»</a:t>
            </a:r>
          </a:p>
          <a:p>
            <a:pPr marL="457200" indent="-457200">
              <a:buAutoNum type="arabicPeriod"/>
              <a:defRPr/>
            </a:pPr>
            <a:endParaRPr lang="ru-RU" sz="2200" dirty="0" smtClean="0"/>
          </a:p>
          <a:p>
            <a:pPr marL="457200" indent="-457200">
              <a:buAutoNum type="arabicPeriod"/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Анализ текущей ситуации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В Казахстане успешно внедрялась </a:t>
            </a:r>
          </a:p>
          <a:p>
            <a:pPr marL="457200" indent="-457200"/>
            <a:r>
              <a:rPr lang="ru-RU" sz="2400" dirty="0" smtClean="0"/>
              <a:t>государственная Программа </a:t>
            </a:r>
            <a:r>
              <a:rPr lang="ru-RU" sz="2400" dirty="0" smtClean="0"/>
              <a:t>повыше-</a:t>
            </a:r>
          </a:p>
          <a:p>
            <a:pPr marL="457200" indent="-457200"/>
            <a:r>
              <a:rPr lang="ru-RU" sz="2400" dirty="0" err="1" smtClean="0"/>
              <a:t>н</a:t>
            </a:r>
            <a:r>
              <a:rPr lang="ru-RU" sz="2400" dirty="0" err="1" smtClean="0"/>
              <a:t>ия</a:t>
            </a:r>
            <a:r>
              <a:rPr lang="ru-RU" sz="2400" dirty="0" smtClean="0"/>
              <a:t> инвестиционной </a:t>
            </a:r>
            <a:r>
              <a:rPr lang="ru-RU" sz="2400" dirty="0" smtClean="0"/>
              <a:t>культуры </a:t>
            </a:r>
            <a:r>
              <a:rPr lang="ru-RU" sz="2400" dirty="0" smtClean="0"/>
              <a:t>и </a:t>
            </a:r>
          </a:p>
          <a:p>
            <a:pPr marL="457200" indent="-457200"/>
            <a:r>
              <a:rPr lang="ru-RU" sz="2400" dirty="0" smtClean="0"/>
              <a:t>ф</a:t>
            </a:r>
            <a:r>
              <a:rPr lang="ru-RU" sz="2400" dirty="0" smtClean="0"/>
              <a:t>инансовой </a:t>
            </a:r>
            <a:r>
              <a:rPr lang="ru-RU" sz="2400" dirty="0" smtClean="0"/>
              <a:t>грамотности населения </a:t>
            </a:r>
          </a:p>
          <a:p>
            <a:r>
              <a:rPr lang="ru-RU" sz="2400" dirty="0" smtClean="0"/>
              <a:t>Республики Казахстан на 2007-2011 </a:t>
            </a:r>
            <a:r>
              <a:rPr lang="ru-RU" sz="2400" dirty="0" smtClean="0"/>
              <a:t>г. </a:t>
            </a:r>
            <a:endParaRPr lang="ru-RU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 marL="457200" indent="-457200">
              <a:defRPr/>
            </a:pPr>
            <a:r>
              <a:rPr lang="ru-RU" sz="2400" dirty="0" smtClean="0"/>
              <a:t>2. В России реализуется проект совместно с Международным банком реконструкции и развития «Содействие повышению уровня финансовой грамотности населения и развитию финансового образования в </a:t>
            </a:r>
            <a:r>
              <a:rPr lang="ru-RU" sz="2400" dirty="0" smtClean="0"/>
              <a:t>РФ»</a:t>
            </a:r>
            <a:endParaRPr lang="ru-RU" sz="2400" dirty="0" smtClean="0"/>
          </a:p>
          <a:p>
            <a:pPr marL="457200" indent="-457200">
              <a:buAutoNum type="arabicPeriod"/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Опыт других стран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340768"/>
            <a:ext cx="3923928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 dirty="0"/>
          </a:p>
          <a:p>
            <a:pPr>
              <a:defRPr/>
            </a:pPr>
            <a:r>
              <a:rPr lang="ru-RU" sz="2400" b="1" dirty="0">
                <a:latin typeface="+mn-lt"/>
              </a:rPr>
              <a:t>Первый выпуск облигаций </a:t>
            </a:r>
            <a:r>
              <a:rPr lang="en-US" sz="2400" b="1" dirty="0">
                <a:latin typeface="+mn-lt"/>
              </a:rPr>
              <a:t>KICB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на сумму 100 млн.сом был успешно размещен в 2013 году. Инвесторами Банка стали физические и юридические лица, в т.ч. Крупный финансовый институт – Европейский Банк Реконструкции и Развития. </a:t>
            </a:r>
          </a:p>
          <a:p>
            <a:pPr>
              <a:defRPr/>
            </a:pPr>
            <a:endParaRPr lang="ru-RU" sz="2400" dirty="0">
              <a:latin typeface="+mn-lt"/>
            </a:endParaRPr>
          </a:p>
          <a:p>
            <a:pPr>
              <a:defRPr/>
            </a:pPr>
            <a:r>
              <a:rPr lang="ru-RU" sz="2400" b="1" dirty="0"/>
              <a:t>Второй выпуск облигаций </a:t>
            </a:r>
            <a:r>
              <a:rPr lang="en-US" sz="2400" b="1" dirty="0"/>
              <a:t>KICB</a:t>
            </a:r>
            <a:r>
              <a:rPr lang="ru-RU" sz="2400" b="1" dirty="0"/>
              <a:t> </a:t>
            </a:r>
            <a:r>
              <a:rPr lang="ru-RU" sz="2400" dirty="0" smtClean="0"/>
              <a:t>доходностью 14% годовых на </a:t>
            </a:r>
            <a:r>
              <a:rPr lang="ru-RU" sz="2400" dirty="0"/>
              <a:t>сумму 150 млн.сом размещается с 23 сентября 2014 года.</a:t>
            </a:r>
          </a:p>
          <a:p>
            <a:pPr>
              <a:defRPr/>
            </a:pPr>
            <a:endParaRPr lang="ru-RU" sz="2400" dirty="0">
              <a:latin typeface="+mn-lt"/>
            </a:endParaRPr>
          </a:p>
          <a:p>
            <a:pPr>
              <a:defRPr/>
            </a:pPr>
            <a:r>
              <a:rPr lang="ru-RU" sz="2400" dirty="0">
                <a:latin typeface="+mn-lt"/>
              </a:rPr>
              <a:t>Цель проекта: привлечь дополнительный капитал в национальной валюте для повышения объемов розничного кредитования клиентов в сфере малого и среднего бизнеса. </a:t>
            </a:r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Опыт </a:t>
            </a:r>
            <a:r>
              <a:rPr lang="en-US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KICB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 dirty="0"/>
          </a:p>
          <a:p>
            <a:pPr>
              <a:defRPr/>
            </a:pPr>
            <a:r>
              <a:rPr lang="ru-RU" sz="2400" dirty="0" smtClean="0"/>
              <a:t>В период размещения облигаций </a:t>
            </a:r>
            <a:r>
              <a:rPr lang="en-US" sz="2400" dirty="0" smtClean="0"/>
              <a:t>KICB </a:t>
            </a:r>
            <a:r>
              <a:rPr lang="ru-RU" sz="2400" dirty="0" smtClean="0"/>
              <a:t>провел около 20 бесплатных семинаров на тему «Как начать инвестировать с минимальными рисками»</a:t>
            </a:r>
          </a:p>
          <a:p>
            <a:pPr>
              <a:defRPr/>
            </a:pPr>
            <a:endParaRPr lang="ru-RU" sz="2400" dirty="0" smtClean="0">
              <a:latin typeface="+mn-lt"/>
            </a:endParaRPr>
          </a:p>
          <a:p>
            <a:pPr>
              <a:defRPr/>
            </a:pPr>
            <a:r>
              <a:rPr lang="ru-RU" sz="2400" dirty="0" smtClean="0"/>
              <a:t>Семинары посетили около 400 человек. Большинство из них </a:t>
            </a:r>
            <a:r>
              <a:rPr lang="ru-RU" sz="2400" b="1" dirty="0" smtClean="0"/>
              <a:t>решили начать пользоваться </a:t>
            </a:r>
            <a:r>
              <a:rPr lang="ru-RU" sz="2400" dirty="0" smtClean="0"/>
              <a:t>не только депозитами и облигациями, но и другими </a:t>
            </a:r>
            <a:r>
              <a:rPr lang="ru-RU" sz="2400" b="1" dirty="0" smtClean="0"/>
              <a:t>банковскими услугами</a:t>
            </a:r>
            <a:r>
              <a:rPr lang="ru-RU" sz="2400" dirty="0" smtClean="0"/>
              <a:t>.</a:t>
            </a:r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r>
              <a:rPr lang="ru-RU" sz="2400" dirty="0" smtClean="0"/>
              <a:t>Все участники отметили высокую практическую важность обучения и хотели бы принять участие в семинарах на другие банковские темы.</a:t>
            </a:r>
            <a:endParaRPr lang="ru-RU" sz="2400" dirty="0" smtClean="0">
              <a:latin typeface="+mn-lt"/>
            </a:endParaRPr>
          </a:p>
          <a:p>
            <a:pPr>
              <a:defRPr/>
            </a:pPr>
            <a:r>
              <a:rPr lang="ru-RU" sz="2400" dirty="0" smtClean="0">
                <a:latin typeface="+mn-lt"/>
              </a:rPr>
              <a:t> </a:t>
            </a:r>
            <a:endParaRPr lang="ru-RU" sz="2400" dirty="0">
              <a:latin typeface="+mn-lt"/>
            </a:endParaRPr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Опыт </a:t>
            </a:r>
            <a:r>
              <a:rPr lang="en-US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KICB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943600"/>
            <a:ext cx="9144000" cy="457200"/>
          </a:xfrm>
          <a:prstGeom prst="rect">
            <a:avLst/>
          </a:prstGeom>
          <a:solidFill>
            <a:srgbClr val="00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1066800"/>
            <a:ext cx="9144000" cy="76200"/>
            <a:chOff x="0" y="838200"/>
            <a:chExt cx="9144000" cy="762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838200"/>
              <a:ext cx="1143000" cy="4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43000" y="838200"/>
              <a:ext cx="1143000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286000" y="838200"/>
              <a:ext cx="1143000" cy="460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29000" y="838200"/>
              <a:ext cx="1143000" cy="460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572000" y="838200"/>
              <a:ext cx="1143000" cy="46038"/>
            </a:xfrm>
            <a:prstGeom prst="rect">
              <a:avLst/>
            </a:prstGeom>
            <a:solidFill>
              <a:srgbClr val="66CCFF">
                <a:alpha val="2313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58000" y="838200"/>
              <a:ext cx="1143000" cy="46038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001000" y="838200"/>
              <a:ext cx="1143000" cy="46038"/>
            </a:xfrm>
            <a:prstGeom prst="rect">
              <a:avLst/>
            </a:prstGeom>
            <a:solidFill>
              <a:srgbClr val="1538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715000" y="838200"/>
              <a:ext cx="1143000" cy="46038"/>
            </a:xfrm>
            <a:prstGeom prst="rect">
              <a:avLst/>
            </a:prstGeom>
            <a:solidFill>
              <a:srgbClr val="66CCFF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pic>
        <p:nvPicPr>
          <p:cNvPr id="45060" name="Picture 19" descr="D:\_works\BB\work\logo.wmf"/>
          <p:cNvPicPr>
            <a:picLocks noChangeAspect="1" noChangeArrowheads="1"/>
          </p:cNvPicPr>
          <p:nvPr/>
        </p:nvPicPr>
        <p:blipFill>
          <a:blip r:embed="rId3" cstate="print"/>
          <a:srcRect r="17647"/>
          <a:stretch>
            <a:fillRect/>
          </a:stretch>
        </p:blipFill>
        <p:spPr bwMode="auto">
          <a:xfrm>
            <a:off x="7315200" y="2682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71500" y="1143000"/>
            <a:ext cx="8191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b="1" dirty="0" smtClean="0"/>
              <a:t>Внедрение нового продукта – </a:t>
            </a:r>
            <a:r>
              <a:rPr lang="ru-RU" sz="2400" b="1" dirty="0" err="1" smtClean="0"/>
              <a:t>Элсом</a:t>
            </a:r>
            <a:endParaRPr lang="ru-RU" sz="2400" b="1" dirty="0" smtClean="0"/>
          </a:p>
          <a:p>
            <a:pPr algn="ctr">
              <a:defRPr/>
            </a:pPr>
            <a:endParaRPr lang="ru-RU" sz="1000" b="1" dirty="0" smtClean="0"/>
          </a:p>
          <a:p>
            <a:pPr marL="457200" indent="-457200">
              <a:buAutoNum type="arabicPeriod"/>
              <a:defRPr/>
            </a:pPr>
            <a:r>
              <a:rPr lang="ru-RU" sz="2400" dirty="0" smtClean="0"/>
              <a:t>Стандартные маркетинговые мероприятия не дали ожидаемого результата :</a:t>
            </a:r>
          </a:p>
          <a:p>
            <a:pPr marL="457200" indent="-457200">
              <a:defRPr/>
            </a:pPr>
            <a:r>
              <a:rPr lang="ru-RU" sz="2400" dirty="0" smtClean="0"/>
              <a:t>	7 из 10 жителей г.Бишкек слышали или видели рекламу </a:t>
            </a:r>
            <a:r>
              <a:rPr lang="ru-RU" sz="2400" dirty="0" err="1" smtClean="0"/>
              <a:t>Элсом</a:t>
            </a:r>
            <a:r>
              <a:rPr lang="ru-RU" sz="2400" dirty="0" smtClean="0"/>
              <a:t>, но так и не начали пользоваться этой услугой.</a:t>
            </a:r>
          </a:p>
          <a:p>
            <a:pPr marL="457200" indent="-457200">
              <a:defRPr/>
            </a:pPr>
            <a:endParaRPr lang="ru-RU" sz="2400" dirty="0" smtClean="0"/>
          </a:p>
          <a:p>
            <a:pPr marL="457200" indent="-457200">
              <a:buAutoNum type="arabicPeriod" startAt="2"/>
              <a:defRPr/>
            </a:pPr>
            <a:r>
              <a:rPr lang="ru-RU" sz="2400" dirty="0" smtClean="0"/>
              <a:t>Наиболее эффективным способом продвижения нового продукта стало проведение презентаций  </a:t>
            </a:r>
          </a:p>
          <a:p>
            <a:pPr marL="914400" lvl="1" indent="-457200">
              <a:defRPr/>
            </a:pPr>
            <a:r>
              <a:rPr lang="ru-RU" sz="2400" b="1" dirty="0" smtClean="0"/>
              <a:t>В результате </a:t>
            </a:r>
            <a:r>
              <a:rPr lang="ru-RU" sz="2400" b="1" dirty="0" err="1" smtClean="0"/>
              <a:t>Элсом</a:t>
            </a:r>
            <a:r>
              <a:rPr lang="ru-RU" sz="2400" b="1" dirty="0" smtClean="0"/>
              <a:t> начали пользоваться </a:t>
            </a:r>
            <a:r>
              <a:rPr lang="ru-RU" sz="2400" dirty="0" smtClean="0"/>
              <a:t>:</a:t>
            </a:r>
          </a:p>
          <a:p>
            <a:pPr marL="1371600" lvl="2" indent="-457200">
              <a:buFont typeface="Arial" pitchFamily="34" charset="0"/>
              <a:buChar char="•"/>
              <a:defRPr/>
            </a:pPr>
            <a:r>
              <a:rPr lang="ru-RU" sz="2400" dirty="0" smtClean="0"/>
              <a:t>70-80% молодых людей – участников презентаций</a:t>
            </a:r>
          </a:p>
          <a:p>
            <a:pPr marL="1371600" lvl="2" indent="-457200">
              <a:buFont typeface="Arial" pitchFamily="34" charset="0"/>
              <a:buChar char="•"/>
              <a:defRPr/>
            </a:pPr>
            <a:r>
              <a:rPr lang="ru-RU" sz="2400" dirty="0" smtClean="0"/>
              <a:t>20-30% людей более старшего возраста</a:t>
            </a:r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endParaRPr lang="ru-RU" sz="2400" dirty="0">
              <a:latin typeface="+mn-lt"/>
            </a:endParaRPr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ru-RU" sz="22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45062" name="Прямоугольник 20"/>
          <p:cNvSpPr>
            <a:spLocks noChangeArrowheads="1"/>
          </p:cNvSpPr>
          <p:nvPr/>
        </p:nvSpPr>
        <p:spPr bwMode="auto">
          <a:xfrm>
            <a:off x="406400" y="406400"/>
            <a:ext cx="661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Опыт </a:t>
            </a:r>
            <a:r>
              <a:rPr lang="en-US" sz="2400" b="1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KICB</a:t>
            </a:r>
            <a:endParaRPr lang="ru-RU" sz="2400" b="1" dirty="0">
              <a:solidFill>
                <a:srgbClr val="1F497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788</Words>
  <Application>Microsoft Office PowerPoint</Application>
  <PresentationFormat>Экран (4:3)</PresentationFormat>
  <Paragraphs>133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Повышение финансовой грамотности  -  новый стимул для развития банковского сектора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финансовой грамотности  -  новый стимул для развития банковского сектора</dc:title>
  <cp:lastModifiedBy>Anastasiac</cp:lastModifiedBy>
  <cp:revision>51</cp:revision>
  <dcterms:modified xsi:type="dcterms:W3CDTF">2015-05-21T09:22:48Z</dcterms:modified>
</cp:coreProperties>
</file>