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5" r:id="rId2"/>
    <p:sldMasterId id="2147483675" r:id="rId3"/>
    <p:sldMasterId id="2147483690" r:id="rId4"/>
    <p:sldMasterId id="2147483700" r:id="rId5"/>
    <p:sldMasterId id="2147483726" r:id="rId6"/>
    <p:sldMasterId id="2147483738" r:id="rId7"/>
    <p:sldMasterId id="2147483762" r:id="rId8"/>
    <p:sldMasterId id="2147483775" r:id="rId9"/>
    <p:sldMasterId id="2147483823" r:id="rId10"/>
    <p:sldMasterId id="2147483835" r:id="rId11"/>
    <p:sldMasterId id="2147483847" r:id="rId12"/>
    <p:sldMasterId id="2147483859" r:id="rId13"/>
    <p:sldMasterId id="2147483871" r:id="rId14"/>
  </p:sldMasterIdLst>
  <p:notesMasterIdLst>
    <p:notesMasterId r:id="rId66"/>
  </p:notesMasterIdLst>
  <p:sldIdLst>
    <p:sldId id="256" r:id="rId15"/>
    <p:sldId id="1172" r:id="rId16"/>
    <p:sldId id="1173" r:id="rId17"/>
    <p:sldId id="1175" r:id="rId18"/>
    <p:sldId id="1176" r:id="rId19"/>
    <p:sldId id="1180" r:id="rId20"/>
    <p:sldId id="1178" r:id="rId21"/>
    <p:sldId id="1209" r:id="rId22"/>
    <p:sldId id="1210" r:id="rId23"/>
    <p:sldId id="1177" r:id="rId24"/>
    <p:sldId id="1179" r:id="rId25"/>
    <p:sldId id="1181" r:id="rId26"/>
    <p:sldId id="1182" r:id="rId27"/>
    <p:sldId id="1183" r:id="rId28"/>
    <p:sldId id="1184" r:id="rId29"/>
    <p:sldId id="1185" r:id="rId30"/>
    <p:sldId id="1186" r:id="rId31"/>
    <p:sldId id="1187" r:id="rId32"/>
    <p:sldId id="1188" r:id="rId33"/>
    <p:sldId id="1196" r:id="rId34"/>
    <p:sldId id="1197" r:id="rId35"/>
    <p:sldId id="1189" r:id="rId36"/>
    <p:sldId id="1190" r:id="rId37"/>
    <p:sldId id="1191" r:id="rId38"/>
    <p:sldId id="1192" r:id="rId39"/>
    <p:sldId id="1193" r:id="rId40"/>
    <p:sldId id="1194" r:id="rId41"/>
    <p:sldId id="1195" r:id="rId42"/>
    <p:sldId id="1198" r:id="rId43"/>
    <p:sldId id="1199" r:id="rId44"/>
    <p:sldId id="1201" r:id="rId45"/>
    <p:sldId id="1202" r:id="rId46"/>
    <p:sldId id="1203" r:id="rId47"/>
    <p:sldId id="1204" r:id="rId48"/>
    <p:sldId id="1205" r:id="rId49"/>
    <p:sldId id="1206" r:id="rId50"/>
    <p:sldId id="1207" r:id="rId51"/>
    <p:sldId id="1208" r:id="rId52"/>
    <p:sldId id="1159" r:id="rId53"/>
    <p:sldId id="1160" r:id="rId54"/>
    <p:sldId id="1162" r:id="rId55"/>
    <p:sldId id="1037" r:id="rId56"/>
    <p:sldId id="374" r:id="rId57"/>
    <p:sldId id="1157" r:id="rId58"/>
    <p:sldId id="340" r:id="rId59"/>
    <p:sldId id="1163" r:id="rId60"/>
    <p:sldId id="1040" r:id="rId61"/>
    <p:sldId id="1161" r:id="rId62"/>
    <p:sldId id="1081" r:id="rId63"/>
    <p:sldId id="1111" r:id="rId64"/>
    <p:sldId id="729" r:id="rId65"/>
  </p:sldIdLst>
  <p:sldSz cx="9144000" cy="5143500" type="screen16x9"/>
  <p:notesSz cx="6858000" cy="9947275"/>
  <p:defaultTextStyle>
    <a:defPPr>
      <a:defRPr lang="fr-FR"/>
    </a:defPPr>
    <a:lvl1pPr marL="0" algn="l" defTabSz="9138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18" algn="l" defTabSz="9138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55" algn="l" defTabSz="9138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78" algn="l" defTabSz="9138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708" algn="l" defTabSz="9138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625" algn="l" defTabSz="9138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543" algn="l" defTabSz="9138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472" algn="l" defTabSz="9138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396" algn="l" defTabSz="9138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erhaj CHOWDHARY" initials="F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20418"/>
    <a:srgbClr val="9966FF"/>
    <a:srgbClr val="FFFFCC"/>
    <a:srgbClr val="FC7C88"/>
    <a:srgbClr val="000000"/>
    <a:srgbClr val="009F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8" autoAdjust="0"/>
    <p:restoredTop sz="77877" autoAdjust="0"/>
  </p:normalViewPr>
  <p:slideViewPr>
    <p:cSldViewPr showGuides="1">
      <p:cViewPr>
        <p:scale>
          <a:sx n="66" d="100"/>
          <a:sy n="66" d="100"/>
        </p:scale>
        <p:origin x="-1424" y="-148"/>
      </p:cViewPr>
      <p:guideLst>
        <p:guide orient="horz" pos="1620"/>
        <p:guide orient="horz" pos="2981"/>
        <p:guide orient="horz" pos="771"/>
        <p:guide orient="horz" pos="2482"/>
        <p:guide pos="2880"/>
        <p:guide pos="476"/>
        <p:guide pos="5420"/>
        <p:guide pos="15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165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commentAuthors" Target="commentAuthor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D1D45C69-9024-4FB5-87F1-8B4C7BEFF80D}" type="datetimeFigureOut">
              <a:rPr lang="fr-FR" smtClean="0"/>
              <a:t>22/05/2015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1" y="4724956"/>
            <a:ext cx="5486400" cy="4476274"/>
          </a:xfrm>
          <a:prstGeom prst="rect">
            <a:avLst/>
          </a:prstGeom>
        </p:spPr>
        <p:txBody>
          <a:bodyPr vert="horz" lIns="91879" tIns="45939" rIns="91879" bIns="45939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8184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4" y="9448184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054B4530-862C-4ED5-B00F-DE0C24B8E2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357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18" algn="l" defTabSz="913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55" algn="l" defTabSz="913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78" algn="l" defTabSz="913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708" algn="l" defTabSz="913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625" algn="l" defTabSz="913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43" algn="l" defTabSz="913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72" algn="l" defTabSz="913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96" algn="l" defTabSz="9138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smtClean="0">
                <a:latin typeface="Arial" charset="0"/>
                <a:cs typeface="Arial" charset="0"/>
              </a:rPr>
              <a:t>Основанная в 1980 году, компания Ingenico стала законодателем на рынке платежных приложений. Сосредоточив внимание на инновациях и безопасности транзакций, компания Ingenico заняла место международного и национального лидера на стремительно развивающемся  рынке  международных транзакций, бесконтактных платежей, пунктов самообслуживания, а так же дополнительных сервисов, повышающих уровень жизненного комфорта пользователей.</a:t>
            </a:r>
          </a:p>
          <a:p>
            <a:r>
              <a:rPr lang="ru-RU" altLang="ru-RU" smtClean="0">
                <a:latin typeface="Arial" charset="0"/>
                <a:cs typeface="Arial" charset="0"/>
              </a:rPr>
              <a:t>Инженико по праву считается мировым лидером производства терминалов и разработки комплексных защищенных платежных решений. Этот статус подтверждается работой 20 миллионов терминалов во всем мире, которые принимают ежегодно более 3 миллиардов транзакций в банках и торгово-сервисных предприятиях. </a:t>
            </a:r>
          </a:p>
          <a:p>
            <a:r>
              <a:rPr lang="ru-RU" altLang="ru-RU" smtClean="0">
                <a:latin typeface="Arial" charset="0"/>
                <a:cs typeface="Arial" charset="0"/>
              </a:rPr>
              <a:t>Важным моментом является то, что практически десятую часть своего бюджета компания отводит на научно-исследовательскую деятельность. Сегодня в портфеле компании свыше 2000 приложений для банков, торговли, сферы услуг и вертикальных рынков. </a:t>
            </a:r>
          </a:p>
          <a:p>
            <a:endParaRPr lang="ru-RU" altLang="ru-RU" smtClean="0">
              <a:latin typeface="Arial" charset="0"/>
              <a:cs typeface="Arial" charset="0"/>
            </a:endParaRPr>
          </a:p>
          <a:p>
            <a:r>
              <a:rPr lang="ru-RU" altLang="ru-RU" smtClean="0">
                <a:latin typeface="Arial" charset="0"/>
                <a:cs typeface="Arial" charset="0"/>
              </a:rPr>
              <a:t>Структура </a:t>
            </a:r>
            <a:r>
              <a:rPr lang="en-US" altLang="ru-RU" smtClean="0">
                <a:latin typeface="Arial" charset="0"/>
                <a:cs typeface="Arial" charset="0"/>
              </a:rPr>
              <a:t>Ingenico Group </a:t>
            </a:r>
            <a:r>
              <a:rPr lang="ru-RU" altLang="ru-RU" smtClean="0">
                <a:latin typeface="Arial" charset="0"/>
                <a:cs typeface="Arial" charset="0"/>
              </a:rPr>
              <a:t>имеет региональную разбивку:</a:t>
            </a:r>
          </a:p>
          <a:p>
            <a:r>
              <a:rPr lang="ru-RU" altLang="ru-RU" smtClean="0">
                <a:latin typeface="Arial" charset="0"/>
                <a:cs typeface="Arial" charset="0"/>
              </a:rPr>
              <a:t>Североамериканский регион</a:t>
            </a:r>
            <a:endParaRPr lang="en-US" altLang="ru-RU" smtClean="0">
              <a:latin typeface="Arial" charset="0"/>
              <a:cs typeface="Arial" charset="0"/>
            </a:endParaRPr>
          </a:p>
          <a:p>
            <a:r>
              <a:rPr lang="ru-RU" altLang="ru-RU" smtClean="0">
                <a:latin typeface="Arial" charset="0"/>
                <a:cs typeface="Arial" charset="0"/>
              </a:rPr>
              <a:t>Латиноамериканский регион</a:t>
            </a:r>
            <a:endParaRPr lang="en-US" altLang="ru-RU" smtClean="0">
              <a:latin typeface="Arial" charset="0"/>
              <a:cs typeface="Arial" charset="0"/>
            </a:endParaRPr>
          </a:p>
          <a:p>
            <a:r>
              <a:rPr lang="ru-RU" altLang="ru-RU" smtClean="0">
                <a:latin typeface="Arial" charset="0"/>
                <a:cs typeface="Arial" charset="0"/>
              </a:rPr>
              <a:t>Регион </a:t>
            </a:r>
            <a:r>
              <a:rPr lang="en-US" altLang="ru-RU" smtClean="0">
                <a:latin typeface="Arial" charset="0"/>
                <a:cs typeface="Arial" charset="0"/>
              </a:rPr>
              <a:t>SEPA - </a:t>
            </a:r>
            <a:r>
              <a:rPr lang="ru-RU" altLang="ru-RU" smtClean="0">
                <a:latin typeface="Arial" charset="0"/>
                <a:cs typeface="Arial" charset="0"/>
              </a:rPr>
              <a:t>Единая зона платежей в евро (англ. </a:t>
            </a:r>
            <a:r>
              <a:rPr lang="ru-RU" altLang="ru-RU" b="1" smtClean="0">
                <a:latin typeface="Arial" charset="0"/>
                <a:cs typeface="Arial" charset="0"/>
              </a:rPr>
              <a:t>Single</a:t>
            </a:r>
            <a:r>
              <a:rPr lang="ru-RU" altLang="ru-RU" smtClean="0">
                <a:latin typeface="Arial" charset="0"/>
                <a:cs typeface="Arial" charset="0"/>
              </a:rPr>
              <a:t> </a:t>
            </a:r>
            <a:r>
              <a:rPr lang="ru-RU" altLang="ru-RU" b="1" smtClean="0">
                <a:latin typeface="Arial" charset="0"/>
                <a:cs typeface="Arial" charset="0"/>
              </a:rPr>
              <a:t>Euro</a:t>
            </a:r>
            <a:r>
              <a:rPr lang="ru-RU" altLang="ru-RU" smtClean="0">
                <a:latin typeface="Arial" charset="0"/>
                <a:cs typeface="Arial" charset="0"/>
              </a:rPr>
              <a:t> </a:t>
            </a:r>
            <a:r>
              <a:rPr lang="ru-RU" altLang="ru-RU" b="1" smtClean="0">
                <a:latin typeface="Arial" charset="0"/>
                <a:cs typeface="Arial" charset="0"/>
              </a:rPr>
              <a:t>Payments</a:t>
            </a:r>
            <a:r>
              <a:rPr lang="ru-RU" altLang="ru-RU" smtClean="0">
                <a:latin typeface="Arial" charset="0"/>
                <a:cs typeface="Arial" charset="0"/>
              </a:rPr>
              <a:t> </a:t>
            </a:r>
            <a:r>
              <a:rPr lang="ru-RU" altLang="ru-RU" b="1" smtClean="0">
                <a:latin typeface="Arial" charset="0"/>
                <a:cs typeface="Arial" charset="0"/>
              </a:rPr>
              <a:t>Area</a:t>
            </a:r>
            <a:r>
              <a:rPr lang="ru-RU" altLang="ru-RU" smtClean="0">
                <a:latin typeface="Arial" charset="0"/>
                <a:cs typeface="Arial" charset="0"/>
              </a:rPr>
              <a:t> — </a:t>
            </a:r>
            <a:r>
              <a:rPr lang="ru-RU" altLang="ru-RU" b="1" smtClean="0">
                <a:latin typeface="Arial" charset="0"/>
                <a:cs typeface="Arial" charset="0"/>
              </a:rPr>
              <a:t>SEPA</a:t>
            </a:r>
            <a:r>
              <a:rPr lang="ru-RU" altLang="ru-RU" smtClean="0">
                <a:latin typeface="Arial" charset="0"/>
                <a:cs typeface="Arial" charset="0"/>
              </a:rPr>
              <a:t>) — единая зона, в которой полностью ликвидированы различия между внутренними и международными платежами в евро.</a:t>
            </a:r>
          </a:p>
          <a:p>
            <a:r>
              <a:rPr lang="ru-RU" altLang="ru-RU" smtClean="0">
                <a:latin typeface="Arial" charset="0"/>
                <a:cs typeface="Arial" charset="0"/>
              </a:rPr>
              <a:t>Азиатско-тихоокеанский регион</a:t>
            </a:r>
          </a:p>
          <a:p>
            <a:r>
              <a:rPr lang="ru-RU" altLang="ru-RU" smtClean="0">
                <a:latin typeface="Arial" charset="0"/>
                <a:cs typeface="Arial" charset="0"/>
              </a:rPr>
              <a:t>Регион </a:t>
            </a:r>
            <a:r>
              <a:rPr lang="en-US" altLang="ru-RU" smtClean="0">
                <a:latin typeface="Arial" charset="0"/>
                <a:cs typeface="Arial" charset="0"/>
              </a:rPr>
              <a:t>EMEA (Europe, Middle-East, Africa) </a:t>
            </a:r>
            <a:r>
              <a:rPr lang="ru-RU" altLang="ru-RU" smtClean="0">
                <a:latin typeface="Arial" charset="0"/>
                <a:cs typeface="Arial" charset="0"/>
              </a:rPr>
              <a:t>—</a:t>
            </a:r>
            <a:r>
              <a:rPr lang="en-US" altLang="ru-RU" smtClean="0">
                <a:latin typeface="Arial" charset="0"/>
                <a:cs typeface="Arial" charset="0"/>
              </a:rPr>
              <a:t> </a:t>
            </a:r>
            <a:r>
              <a:rPr lang="ru-RU" altLang="ru-RU" smtClean="0">
                <a:latin typeface="Arial" charset="0"/>
                <a:cs typeface="Arial" charset="0"/>
              </a:rPr>
              <a:t>регион, включающий в себя Европу, Ближний Восток и Африку. Сюда же входит наш регион – Россия, страны СНГ и Монголия.</a:t>
            </a:r>
            <a:endParaRPr lang="en-US" altLang="ru-RU" smtClean="0">
              <a:latin typeface="Arial" charset="0"/>
              <a:cs typeface="Arial" charset="0"/>
            </a:endParaRPr>
          </a:p>
          <a:p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0189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0141" indent="-276977" defTabSz="960189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7910" indent="-221582" defTabSz="960189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51074" indent="-221582" defTabSz="960189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94238" indent="-221582" defTabSz="960189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37402" indent="-221582" defTabSz="960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80566" indent="-221582" defTabSz="960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23730" indent="-221582" defTabSz="960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66894" indent="-221582" defTabSz="960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4545DE2-FD29-40A3-8900-240B9BB9F237}" type="slidenum">
              <a:rPr lang="fr-FR" altLang="ru-RU" sz="1300"/>
              <a:pPr>
                <a:spcBef>
                  <a:spcPct val="0"/>
                </a:spcBef>
              </a:pPr>
              <a:t>2</a:t>
            </a:fld>
            <a:endParaRPr lang="fr-FR" altLang="ru-RU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0141" indent="-276977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7910" indent="-221582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51074" indent="-221582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94238" indent="-221582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37402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80566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23730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66894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8891557-210A-455D-A0C7-F2209432A793}" type="slidenum">
              <a:rPr lang="fr-FR" altLang="ru-RU" smtClean="0"/>
              <a:pPr/>
              <a:t>18</a:t>
            </a:fld>
            <a:endParaRPr lang="fr-FR" altLang="ru-RU" smtClean="0"/>
          </a:p>
        </p:txBody>
      </p:sp>
      <p:sp>
        <p:nvSpPr>
          <p:cNvPr id="116739" name="Rectangle 7"/>
          <p:cNvSpPr txBox="1">
            <a:spLocks noGrp="1" noChangeArrowheads="1"/>
          </p:cNvSpPr>
          <p:nvPr/>
        </p:nvSpPr>
        <p:spPr bwMode="auto">
          <a:xfrm>
            <a:off x="3884259" y="9448908"/>
            <a:ext cx="2972209" cy="49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25" tIns="48012" rIns="96025" bIns="48012" anchor="b"/>
          <a:lstStyle>
            <a:lvl1pPr defTabSz="990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679F0D94-2CFD-4D6F-941A-E7F066AED146}" type="slidenum">
              <a:rPr lang="fr-FR" altLang="ru-RU" sz="1300">
                <a:latin typeface="Candara" pitchFamily="34" charset="0"/>
              </a:rPr>
              <a:pPr algn="r" eaLnBrk="1" hangingPunct="1"/>
              <a:t>18</a:t>
            </a:fld>
            <a:endParaRPr lang="fr-FR" altLang="ru-RU" sz="1300">
              <a:latin typeface="Candara" pitchFamily="34" charset="0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46125"/>
            <a:ext cx="6634162" cy="3732213"/>
          </a:xfrm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7" y="4725997"/>
            <a:ext cx="5487626" cy="4474499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0141" indent="-276977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7910" indent="-221582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51074" indent="-221582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94238" indent="-221582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37402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80566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23730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66894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CD0D9FB-0F50-44F9-9AB3-54EA959BF16E}" type="slidenum">
              <a:rPr lang="fr-FR" altLang="ru-RU" smtClean="0"/>
              <a:pPr/>
              <a:t>19</a:t>
            </a:fld>
            <a:endParaRPr lang="fr-FR" altLang="ru-RU" smtClean="0"/>
          </a:p>
        </p:txBody>
      </p:sp>
      <p:sp>
        <p:nvSpPr>
          <p:cNvPr id="118787" name="Rectangle 7"/>
          <p:cNvSpPr txBox="1">
            <a:spLocks noGrp="1" noChangeArrowheads="1"/>
          </p:cNvSpPr>
          <p:nvPr/>
        </p:nvSpPr>
        <p:spPr bwMode="auto">
          <a:xfrm>
            <a:off x="3884259" y="9448908"/>
            <a:ext cx="2972209" cy="49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25" tIns="48012" rIns="96025" bIns="48012" anchor="b"/>
          <a:lstStyle>
            <a:lvl1pPr defTabSz="990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2BE24BF-6E71-4E1B-A03E-0FB34F90E648}" type="slidenum">
              <a:rPr lang="fr-FR" altLang="ru-RU" sz="1300">
                <a:latin typeface="Candara" pitchFamily="34" charset="0"/>
              </a:rPr>
              <a:pPr algn="r" eaLnBrk="1" hangingPunct="1"/>
              <a:t>19</a:t>
            </a:fld>
            <a:endParaRPr lang="fr-FR" altLang="ru-RU" sz="1300">
              <a:latin typeface="Candara" pitchFamily="34" charset="0"/>
            </a:endParaRPr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46125"/>
            <a:ext cx="6634162" cy="3732213"/>
          </a:xfrm>
          <a:ln/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7" y="4725997"/>
            <a:ext cx="5487626" cy="4474499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0141" indent="-276977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7910" indent="-221582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51074" indent="-221582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94238" indent="-221582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37402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80566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23730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66894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C0A6704-5BE6-483A-A537-BC394D2517E4}" type="slidenum">
              <a:rPr lang="fr-FR" altLang="ru-RU" smtClean="0"/>
              <a:pPr/>
              <a:t>20</a:t>
            </a:fld>
            <a:endParaRPr lang="fr-FR" altLang="ru-RU" smtClean="0"/>
          </a:p>
        </p:txBody>
      </p:sp>
      <p:sp>
        <p:nvSpPr>
          <p:cNvPr id="123907" name="Rectangle 7"/>
          <p:cNvSpPr txBox="1">
            <a:spLocks noGrp="1" noChangeArrowheads="1"/>
          </p:cNvSpPr>
          <p:nvPr/>
        </p:nvSpPr>
        <p:spPr bwMode="auto">
          <a:xfrm>
            <a:off x="3884259" y="9447366"/>
            <a:ext cx="2972209" cy="49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549" tIns="46274" rIns="92549" bIns="46274" anchor="b"/>
          <a:lstStyle>
            <a:lvl1pPr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69C7E2C3-0F95-4882-B198-EE38393FF6D5}" type="slidenum">
              <a:rPr lang="fr-FR" altLang="ru-RU" sz="1300"/>
              <a:pPr algn="r" eaLnBrk="1" hangingPunct="1"/>
              <a:t>20</a:t>
            </a:fld>
            <a:endParaRPr lang="fr-FR" altLang="ru-RU" sz="1300"/>
          </a:p>
        </p:txBody>
      </p:sp>
      <p:sp>
        <p:nvSpPr>
          <p:cNvPr id="1239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44538"/>
            <a:ext cx="6632575" cy="3732212"/>
          </a:xfrm>
          <a:ln/>
        </p:spPr>
      </p:sp>
      <p:sp>
        <p:nvSpPr>
          <p:cNvPr id="1239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7" y="4724454"/>
            <a:ext cx="5487626" cy="4477585"/>
          </a:xfrm>
          <a:noFill/>
        </p:spPr>
        <p:txBody>
          <a:bodyPr lIns="92549" tIns="46274" rIns="92549" bIns="46274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259" y="9448908"/>
            <a:ext cx="2972209" cy="49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025" tIns="48012" rIns="96025" bIns="48012" anchor="b"/>
          <a:lstStyle>
            <a:lvl1pPr defTabSz="990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ACE3B95-DCF7-4B75-8897-290D19DEAB85}" type="slidenum">
              <a:rPr lang="fr-FR" altLang="ru-RU" sz="1300"/>
              <a:pPr algn="r" eaLnBrk="1" hangingPunct="1"/>
              <a:t>21</a:t>
            </a:fld>
            <a:endParaRPr lang="fr-FR" altLang="ru-RU" sz="1300"/>
          </a:p>
        </p:txBody>
      </p:sp>
      <p:sp>
        <p:nvSpPr>
          <p:cNvPr id="124931" name="Rectangle 7"/>
          <p:cNvSpPr txBox="1">
            <a:spLocks noGrp="1" noChangeArrowheads="1"/>
          </p:cNvSpPr>
          <p:nvPr/>
        </p:nvSpPr>
        <p:spPr bwMode="auto">
          <a:xfrm>
            <a:off x="3884259" y="9447366"/>
            <a:ext cx="2972209" cy="49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549" tIns="46274" rIns="92549" bIns="46274" anchor="b"/>
          <a:lstStyle>
            <a:lvl1pPr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5A1D0E4-9D41-4B68-8C43-A2D919416314}" type="slidenum">
              <a:rPr lang="fr-FR" altLang="ru-RU" sz="1300"/>
              <a:pPr algn="r" eaLnBrk="1" hangingPunct="1"/>
              <a:t>21</a:t>
            </a:fld>
            <a:endParaRPr lang="fr-FR" altLang="ru-RU" sz="1300"/>
          </a:p>
        </p:txBody>
      </p:sp>
      <p:sp>
        <p:nvSpPr>
          <p:cNvPr id="1249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44538"/>
            <a:ext cx="6632575" cy="3732212"/>
          </a:xfrm>
          <a:ln/>
        </p:spPr>
      </p:sp>
      <p:sp>
        <p:nvSpPr>
          <p:cNvPr id="1249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7" y="4724454"/>
            <a:ext cx="5487626" cy="4477585"/>
          </a:xfrm>
          <a:noFill/>
        </p:spPr>
        <p:txBody>
          <a:bodyPr lIns="92549" tIns="46274" rIns="92549" bIns="46274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0141" indent="-276977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7910" indent="-221582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51074" indent="-221582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94238" indent="-221582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37402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80566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23730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66894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460329C-642B-49AA-A8CC-CB1F71A51406}" type="slidenum">
              <a:rPr lang="fr-FR" altLang="ru-RU" smtClean="0"/>
              <a:pPr/>
              <a:t>22</a:t>
            </a:fld>
            <a:endParaRPr lang="fr-FR" altLang="ru-RU" smtClean="0"/>
          </a:p>
        </p:txBody>
      </p:sp>
      <p:sp>
        <p:nvSpPr>
          <p:cNvPr id="121859" name="Rectangle 7"/>
          <p:cNvSpPr txBox="1">
            <a:spLocks noGrp="1" noChangeArrowheads="1"/>
          </p:cNvSpPr>
          <p:nvPr/>
        </p:nvSpPr>
        <p:spPr bwMode="auto">
          <a:xfrm>
            <a:off x="3884259" y="9447366"/>
            <a:ext cx="2972209" cy="49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549" tIns="46274" rIns="92549" bIns="46274" anchor="b"/>
          <a:lstStyle>
            <a:lvl1pPr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E51C387-653C-4C70-B6EA-338FFBE11872}" type="slidenum">
              <a:rPr lang="fr-FR" altLang="ru-RU" sz="1300"/>
              <a:pPr algn="r" eaLnBrk="1" hangingPunct="1"/>
              <a:t>22</a:t>
            </a:fld>
            <a:endParaRPr lang="fr-FR" altLang="ru-RU" sz="1300"/>
          </a:p>
        </p:txBody>
      </p:sp>
      <p:sp>
        <p:nvSpPr>
          <p:cNvPr id="1218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44538"/>
            <a:ext cx="6632575" cy="3732212"/>
          </a:xfrm>
          <a:ln/>
        </p:spPr>
      </p:sp>
      <p:sp>
        <p:nvSpPr>
          <p:cNvPr id="1218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7" y="4724454"/>
            <a:ext cx="5487626" cy="4477585"/>
          </a:xfrm>
          <a:noFill/>
        </p:spPr>
        <p:txBody>
          <a:bodyPr lIns="92549" tIns="46274" rIns="92549" bIns="46274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E3DC5C-02AD-442F-9541-10D17DFA0C4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020E-66F5-4B44-8590-316F1DE060CA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655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020E-66F5-4B44-8590-316F1DE060CA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162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020E-66F5-4B44-8590-316F1DE060CA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316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020E-66F5-4B44-8590-316F1DE060CA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996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40204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0141" indent="-276977" defTabSz="1040204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7910" indent="-221582" defTabSz="1040204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51074" indent="-221582" defTabSz="1040204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94238" indent="-221582" defTabSz="1040204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37402" indent="-221582" defTabSz="104020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80566" indent="-221582" defTabSz="104020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23730" indent="-221582" defTabSz="104020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66894" indent="-221582" defTabSz="104020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2BB137B1-06ED-44AA-A028-143120F85E1D}" type="slidenum">
              <a:rPr lang="fr-FR" altLang="ru-RU" sz="1400"/>
              <a:pPr>
                <a:spcBef>
                  <a:spcPct val="0"/>
                </a:spcBef>
              </a:pPr>
              <a:t>3</a:t>
            </a:fld>
            <a:endParaRPr lang="fr-FR" altLang="ru-RU" sz="14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7163" y="836613"/>
            <a:ext cx="7416801" cy="4173537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>
                <a:latin typeface="Arial" charset="0"/>
                <a:cs typeface="Arial" charset="0"/>
              </a:rPr>
              <a:t>Успешность политики </a:t>
            </a:r>
            <a:r>
              <a:rPr lang="en-US" altLang="ru-RU" smtClean="0">
                <a:latin typeface="Arial" charset="0"/>
                <a:cs typeface="Arial" charset="0"/>
              </a:rPr>
              <a:t>Ingenico </a:t>
            </a:r>
            <a:r>
              <a:rPr lang="ru-RU" altLang="ru-RU" smtClean="0">
                <a:latin typeface="Arial" charset="0"/>
                <a:cs typeface="Arial" charset="0"/>
              </a:rPr>
              <a:t>подтверждена признанием экспертов рынка. Крупнейшее мировое рейтинговое агентство </a:t>
            </a:r>
            <a:r>
              <a:rPr lang="en-US" altLang="ru-RU" smtClean="0">
                <a:latin typeface="Arial" charset="0"/>
                <a:cs typeface="Arial" charset="0"/>
              </a:rPr>
              <a:t>Nilson Report</a:t>
            </a:r>
            <a:r>
              <a:rPr lang="ru-RU" altLang="ru-RU" smtClean="0">
                <a:latin typeface="Arial" charset="0"/>
                <a:cs typeface="Arial" charset="0"/>
              </a:rPr>
              <a:t> на протяжение 7 лет фиксирует лидерство Инженико в платежной индустрии.</a:t>
            </a:r>
          </a:p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020E-66F5-4B44-8590-316F1DE060CA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490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020E-66F5-4B44-8590-316F1DE060CA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49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020E-66F5-4B44-8590-316F1DE060CA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019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020E-66F5-4B44-8590-316F1DE060CA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034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4530-862C-4ED5-B00F-DE0C24B8E29E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03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Our</a:t>
            </a:r>
            <a:r>
              <a:rPr lang="fr-FR" baseline="0" dirty="0" smtClean="0"/>
              <a:t> new </a:t>
            </a:r>
            <a:r>
              <a:rPr lang="fr-FR" baseline="0" dirty="0" err="1" smtClean="0"/>
              <a:t>payment</a:t>
            </a:r>
            <a:r>
              <a:rPr lang="fr-FR" baseline="0" dirty="0" smtClean="0"/>
              <a:t> ASIC, </a:t>
            </a:r>
            <a:r>
              <a:rPr lang="fr-FR" baseline="0" dirty="0" err="1" smtClean="0"/>
              <a:t>while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providing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continuity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payment</a:t>
            </a:r>
            <a:r>
              <a:rPr lang="fr-FR" baseline="0" dirty="0" smtClean="0"/>
              <a:t>, supports html5 for business applications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F99A-1B9F-41F4-8E29-2AFD78D8CAD7}" type="slidenum">
              <a:rPr lang="fr-FR" smtClean="0">
                <a:solidFill>
                  <a:prstClr val="black"/>
                </a:solidFill>
              </a:rPr>
              <a:pPr/>
              <a:t>43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932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8789">
              <a:defRPr/>
            </a:pPr>
            <a:r>
              <a:rPr lang="fr-FR" dirty="0" smtClean="0"/>
              <a:t>Business </a:t>
            </a:r>
            <a:r>
              <a:rPr lang="fr-FR" dirty="0" err="1" smtClean="0"/>
              <a:t>continuity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en-US" dirty="0" smtClean="0">
                <a:solidFill>
                  <a:schemeClr val="tx1"/>
                </a:solidFill>
              </a:rPr>
              <a:t>The best features of the Telium 2 platform have been preserved and the compliancy with existing Telium  applications is ensured. The OS provides a smooth and peace of mind migration path to take advantage of TELIUM TETRA benefits while keeping existing applicative assets.</a:t>
            </a:r>
            <a:endParaRPr lang="fr-FR" dirty="0" smtClean="0">
              <a:solidFill>
                <a:schemeClr val="tx1"/>
              </a:solidFill>
            </a:endParaRPr>
          </a:p>
          <a:p>
            <a:endParaRPr lang="en-US" alt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3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6516" indent="-287122" defTabSz="9203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8486" indent="-229697" defTabSz="9203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7881" indent="-229697" defTabSz="9203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7276" indent="-229697" defTabSz="9203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26670" indent="-229697" defTabSz="9203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86065" indent="-229697" defTabSz="9203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45459" indent="-229697" defTabSz="9203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04854" indent="-229697" defTabSz="9203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844704-ACD5-4C4D-A3C1-2631E78AEBBB}" type="slidenum">
              <a:rPr lang="fr-FR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45</a:t>
            </a:fld>
            <a:endParaRPr lang="fr-F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Whole</a:t>
            </a:r>
            <a:r>
              <a:rPr lang="fr-FR" dirty="0" smtClean="0"/>
              <a:t> new range </a:t>
            </a:r>
            <a:r>
              <a:rPr lang="fr-FR" dirty="0" err="1" smtClean="0"/>
              <a:t>with</a:t>
            </a:r>
            <a:r>
              <a:rPr lang="fr-FR" dirty="0" smtClean="0"/>
              <a:t> new </a:t>
            </a:r>
            <a:r>
              <a:rPr lang="fr-FR" dirty="0" err="1" smtClean="0"/>
              <a:t>features</a:t>
            </a:r>
            <a:r>
              <a:rPr lang="fr-FR" dirty="0" smtClean="0"/>
              <a:t> to support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user </a:t>
            </a:r>
            <a:r>
              <a:rPr lang="fr-FR" baseline="0" dirty="0" err="1" smtClean="0"/>
              <a:t>experience</a:t>
            </a:r>
            <a:r>
              <a:rPr lang="fr-FR" baseline="0" dirty="0" smtClean="0"/>
              <a:t>,</a:t>
            </a:r>
          </a:p>
          <a:p>
            <a:r>
              <a:rPr lang="fr-FR" baseline="0" dirty="0" smtClean="0"/>
              <a:t>business </a:t>
            </a:r>
            <a:r>
              <a:rPr lang="fr-FR" baseline="0" dirty="0" err="1" smtClean="0"/>
              <a:t>apps</a:t>
            </a:r>
            <a:endParaRPr lang="fr-FR" baseline="0" dirty="0" smtClean="0"/>
          </a:p>
          <a:p>
            <a:r>
              <a:rPr lang="fr-FR" baseline="0" dirty="0" err="1" smtClean="0"/>
              <a:t>with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latest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security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requirement</a:t>
            </a:r>
            <a:endParaRPr lang="fr-FR" baseline="0" dirty="0" smtClean="0"/>
          </a:p>
          <a:p>
            <a:r>
              <a:rPr lang="fr-FR" baseline="0" dirty="0" smtClean="0"/>
              <a:t>more </a:t>
            </a:r>
            <a:r>
              <a:rPr lang="fr-FR" baseline="0" dirty="0" err="1" smtClean="0"/>
              <a:t>connectivity</a:t>
            </a:r>
            <a:endParaRPr lang="fr-FR" baseline="0" dirty="0" smtClean="0"/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4530-862C-4ED5-B00F-DE0C24B8E29E}" type="slidenum">
              <a:rPr lang="fr-FR" smtClean="0">
                <a:solidFill>
                  <a:prstClr val="black"/>
                </a:solidFill>
              </a:rPr>
              <a:pPr/>
              <a:t>47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67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0189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0141" indent="-276977" defTabSz="960189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7910" indent="-221582" defTabSz="960189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51074" indent="-221582" defTabSz="960189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94238" indent="-221582" defTabSz="960189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37402" indent="-221582" defTabSz="960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80566" indent="-221582" defTabSz="960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23730" indent="-221582" defTabSz="960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66894" indent="-221582" defTabSz="960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2A3E17D6-56AD-416D-AAF4-2937D73EBAC1}" type="slidenum">
              <a:rPr lang="fr-FR" altLang="ru-RU" sz="1300"/>
              <a:pPr>
                <a:spcBef>
                  <a:spcPct val="0"/>
                </a:spcBef>
              </a:pPr>
              <a:t>4</a:t>
            </a:fld>
            <a:endParaRPr lang="fr-FR" altLang="ru-RU" sz="13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dirty="0" smtClean="0">
                <a:latin typeface="Arial" charset="0"/>
                <a:cs typeface="Arial" charset="0"/>
              </a:rPr>
              <a:t>…нашей традиционной сферой деятельности является банковская отрасль; это исторически связано с российской традицией построения </a:t>
            </a:r>
            <a:r>
              <a:rPr lang="ru-RU" altLang="ru-RU" dirty="0" err="1" smtClean="0">
                <a:latin typeface="Arial" charset="0"/>
                <a:cs typeface="Arial" charset="0"/>
              </a:rPr>
              <a:t>эквайринговой</a:t>
            </a:r>
            <a:r>
              <a:rPr lang="ru-RU" altLang="ru-RU" dirty="0" smtClean="0">
                <a:latin typeface="Arial" charset="0"/>
                <a:cs typeface="Arial" charset="0"/>
              </a:rPr>
              <a:t> архитектуры. В России в настоящее время действуют 955 банков; из них - 659 банков-эмитентов пластиковых карт или банков-</a:t>
            </a:r>
            <a:r>
              <a:rPr lang="ru-RU" altLang="ru-RU" dirty="0" err="1" smtClean="0">
                <a:latin typeface="Arial" charset="0"/>
                <a:cs typeface="Arial" charset="0"/>
              </a:rPr>
              <a:t>эквайеров</a:t>
            </a:r>
            <a:r>
              <a:rPr lang="ru-RU" altLang="ru-RU" dirty="0" smtClean="0">
                <a:latin typeface="Arial" charset="0"/>
                <a:cs typeface="Arial" charset="0"/>
              </a:rPr>
              <a:t>, более половины из них являются клиентами </a:t>
            </a:r>
            <a:r>
              <a:rPr lang="ru-RU" altLang="ru-RU" dirty="0" err="1" smtClean="0">
                <a:latin typeface="Arial" charset="0"/>
                <a:cs typeface="Arial" charset="0"/>
              </a:rPr>
              <a:t>Инженико</a:t>
            </a:r>
            <a:r>
              <a:rPr lang="ru-RU" altLang="ru-RU" dirty="0" smtClean="0">
                <a:latin typeface="Arial" charset="0"/>
                <a:cs typeface="Arial" charset="0"/>
              </a:rPr>
              <a:t>. У нас сложились многолетние прочные партнерские отношения с лидерами этой отрасли.</a:t>
            </a:r>
            <a:endParaRPr lang="ru-RU" altLang="ru-RU" i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0189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0141" indent="-276977" defTabSz="960189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7910" indent="-221582" defTabSz="960189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51074" indent="-221582" defTabSz="960189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94238" indent="-221582" defTabSz="960189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37402" indent="-221582" defTabSz="960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80566" indent="-221582" defTabSz="960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23730" indent="-221582" defTabSz="960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66894" indent="-221582" defTabSz="960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6437C778-DD24-4150-9019-DAFF06A00F86}" type="slidenum">
              <a:rPr lang="fr-FR" altLang="ru-RU" sz="1300"/>
              <a:pPr>
                <a:spcBef>
                  <a:spcPct val="0"/>
                </a:spcBef>
              </a:pPr>
              <a:t>5</a:t>
            </a:fld>
            <a:endParaRPr lang="fr-FR" altLang="ru-RU" sz="13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6125"/>
            <a:ext cx="6630988" cy="373062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>
                <a:latin typeface="Arial" charset="0"/>
                <a:cs typeface="Arial" charset="0"/>
              </a:rPr>
              <a:t>Сложившиеся крепкие доверительные отношения с заказчиками.</a:t>
            </a:r>
          </a:p>
          <a:p>
            <a:pPr eaLnBrk="1" hangingPunct="1"/>
            <a:r>
              <a:rPr lang="ru-RU" altLang="ru-RU" smtClean="0">
                <a:latin typeface="Arial" charset="0"/>
                <a:cs typeface="Arial" charset="0"/>
              </a:rPr>
              <a:t>Только благодаря общению с нашими партнерами мы имеем оперативную обратную связь и можем отслеживать тенденции как потребительских рынков, так и рынков международных платежных систем.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2713" y="744538"/>
            <a:ext cx="6632575" cy="3732212"/>
          </a:xfrm>
          <a:ln/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FC39C9-9199-494A-9774-B07C62AEC51C}" type="slidenum">
              <a:rPr lang="fr-FR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5792" y="9448908"/>
            <a:ext cx="2970676" cy="49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09" tIns="49606" rIns="99209" bIns="49606" anchor="b"/>
          <a:lstStyle>
            <a:lvl1pPr defTabSz="10223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223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223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223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223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89438B2-F6BA-4F96-9BDA-2D9F0972B61C}" type="slidenum">
              <a:rPr lang="fr-FR" altLang="ru-RU" sz="1400"/>
              <a:pPr algn="r" eaLnBrk="1" hangingPunct="1">
                <a:spcBef>
                  <a:spcPct val="0"/>
                </a:spcBef>
              </a:pPr>
              <a:t>11</a:t>
            </a:fld>
            <a:endParaRPr lang="fr-FR" altLang="ru-RU" sz="14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3654" y="4724454"/>
            <a:ext cx="5490692" cy="44760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09" tIns="49606" rIns="99209" bIns="49606"/>
          <a:lstStyle/>
          <a:p>
            <a:pPr algn="ctr">
              <a:spcBef>
                <a:spcPct val="50000"/>
              </a:spcBef>
            </a:pPr>
            <a:r>
              <a:rPr lang="fr-FR" altLang="ru-RU" b="1" smtClean="0">
                <a:solidFill>
                  <a:srgbClr val="373535"/>
                </a:solidFill>
                <a:latin typeface="Arial" charset="0"/>
                <a:cs typeface="Arial" charset="0"/>
              </a:rPr>
              <a:t>Construire les offres de demain pour répondre à l’ensemble de vos besoins de paiement.</a:t>
            </a:r>
          </a:p>
          <a:p>
            <a:endParaRPr lang="fr-FR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0141" indent="-276977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7910" indent="-221582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51074" indent="-221582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94238" indent="-221582" defTabSz="96018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37402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80566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23730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66894" indent="-221582" defTabSz="960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0BA84C4-E8B5-4E4A-9E40-7D2370351406}" type="slidenum">
              <a:rPr lang="fr-FR" altLang="ru-RU" smtClean="0"/>
              <a:pPr/>
              <a:t>14</a:t>
            </a:fld>
            <a:endParaRPr lang="fr-FR" altLang="ru-RU" smtClean="0"/>
          </a:p>
        </p:txBody>
      </p:sp>
      <p:sp>
        <p:nvSpPr>
          <p:cNvPr id="113667" name="Rectangle 7"/>
          <p:cNvSpPr txBox="1">
            <a:spLocks noGrp="1" noChangeArrowheads="1"/>
          </p:cNvSpPr>
          <p:nvPr/>
        </p:nvSpPr>
        <p:spPr bwMode="auto">
          <a:xfrm>
            <a:off x="3884259" y="9447366"/>
            <a:ext cx="2972209" cy="49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549" tIns="46274" rIns="92549" bIns="46274" anchor="b"/>
          <a:lstStyle>
            <a:lvl1pPr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40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4B347038-690E-4898-98A0-EBB5E6E3C95B}" type="slidenum">
              <a:rPr lang="fr-FR" altLang="ru-RU" sz="1300"/>
              <a:pPr algn="r" eaLnBrk="1" hangingPunct="1"/>
              <a:t>14</a:t>
            </a:fld>
            <a:endParaRPr lang="fr-FR" altLang="ru-RU" sz="1300"/>
          </a:p>
        </p:txBody>
      </p:sp>
      <p:sp>
        <p:nvSpPr>
          <p:cNvPr id="113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44538"/>
            <a:ext cx="6632575" cy="3732212"/>
          </a:xfrm>
          <a:ln/>
        </p:spPr>
      </p:sp>
      <p:sp>
        <p:nvSpPr>
          <p:cNvPr id="1136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7" y="4724454"/>
            <a:ext cx="5487626" cy="4477585"/>
          </a:xfrm>
          <a:noFill/>
        </p:spPr>
        <p:txBody>
          <a:bodyPr lIns="92549" tIns="46274" rIns="92549" bIns="46274"/>
          <a:lstStyle/>
          <a:p>
            <a:pPr eaLnBrk="1" hangingPunct="1"/>
            <a:endParaRPr lang="en-US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pe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48946" y="2571751"/>
            <a:ext cx="5555304" cy="1296144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500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946" y="3918749"/>
            <a:ext cx="5555304" cy="4152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200" cap="all" baseline="0">
                <a:solidFill>
                  <a:schemeClr val="tx2"/>
                </a:solidFill>
              </a:defRPr>
            </a:lvl1pPr>
            <a:lvl2pPr marL="4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smtClean="0"/>
              <a:t>Modifiez le style des sous-titres du masque</a:t>
            </a:r>
            <a:endParaRPr lang="en-US" noProof="0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3796"/>
            <a:ext cx="8566678" cy="748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24" y="1118744"/>
            <a:ext cx="3708000" cy="12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0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 smtClean="0"/>
              <a:t>Title of the presentation - DD/MM/YYYY</a:t>
            </a:r>
            <a:endParaRPr lang="en-US" noProof="0" dirty="0"/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3365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pe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48946" y="2571751"/>
            <a:ext cx="5555304" cy="1296144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380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946" y="3918749"/>
            <a:ext cx="5555304" cy="4152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900" cap="all" baseline="0">
                <a:solidFill>
                  <a:schemeClr val="tx2"/>
                </a:solidFill>
              </a:defRPr>
            </a:lvl1pPr>
            <a:lvl2pPr marL="342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smtClean="0"/>
              <a:t>Modifiez le style des sous-titres du masque</a:t>
            </a:r>
            <a:endParaRPr lang="en-US" noProof="0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3799"/>
            <a:ext cx="8566678" cy="748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24" y="1118744"/>
            <a:ext cx="3708000" cy="12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071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6824" y="1059585"/>
            <a:ext cx="6177426" cy="144016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4500" b="1">
                <a:latin typeface="+mj-lt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2159801" y="2571750"/>
            <a:ext cx="6444481" cy="2160588"/>
          </a:xfrm>
        </p:spPr>
        <p:txBody>
          <a:bodyPr/>
          <a:lstStyle>
            <a:lvl1pPr marL="215900" indent="-215900">
              <a:spcBef>
                <a:spcPts val="135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1400">
                <a:solidFill>
                  <a:schemeClr val="tx2"/>
                </a:solidFill>
              </a:defRPr>
            </a:lvl1pPr>
            <a:lvl2pPr marL="215900" indent="0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0" y="1266081"/>
            <a:ext cx="2361508" cy="144000"/>
            <a:chOff x="0" y="2204864"/>
            <a:chExt cx="2361508" cy="14400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0" y="2276864"/>
              <a:ext cx="2088000" cy="0"/>
            </a:xfrm>
            <a:prstGeom prst="line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>
              <a:spLocks noChangeAspect="1"/>
            </p:cNvSpPr>
            <p:nvPr userDrawn="1"/>
          </p:nvSpPr>
          <p:spPr>
            <a:xfrm>
              <a:off x="2217508" y="2204864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491"/>
              <a:endParaRPr lang="en-US" sz="1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4758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8217" y="951313"/>
            <a:ext cx="4176069" cy="3078602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53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64251" y="4029916"/>
            <a:ext cx="4140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1"/>
                </a:solidFill>
              </a:defRPr>
            </a:lvl1pPr>
            <a:lvl2pPr marL="3427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23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98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73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47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21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9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1187624" y="1131590"/>
            <a:ext cx="2700000" cy="270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993" tIns="26993" rIns="26993" bIns="26993" rtlCol="0" anchor="ctr"/>
          <a:lstStyle/>
          <a:p>
            <a:pPr algn="ctr" defTabSz="685491"/>
            <a:endParaRPr lang="fr-FR" sz="1100" dirty="0" err="1">
              <a:solidFill>
                <a:srgbClr val="FFFFFF"/>
              </a:solidFill>
            </a:endParaRPr>
          </a:p>
        </p:txBody>
      </p:sp>
      <p:sp>
        <p:nvSpPr>
          <p:cNvPr id="10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187454" y="1131590"/>
            <a:ext cx="2699740" cy="270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35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8" name="Groupe 7"/>
          <p:cNvGrpSpPr/>
          <p:nvPr userDrawn="1"/>
        </p:nvGrpSpPr>
        <p:grpSpPr>
          <a:xfrm>
            <a:off x="0" y="1132218"/>
            <a:ext cx="1907704" cy="2698750"/>
            <a:chOff x="0" y="1203598"/>
            <a:chExt cx="1907704" cy="2698750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710"/>
            <a:stretch/>
          </p:blipFill>
          <p:spPr bwMode="auto">
            <a:xfrm>
              <a:off x="0" y="1203598"/>
              <a:ext cx="952398" cy="2698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Connecteur droit 13"/>
            <p:cNvCxnSpPr/>
            <p:nvPr userDrawn="1"/>
          </p:nvCxnSpPr>
          <p:spPr>
            <a:xfrm rot="16200000">
              <a:off x="1097704" y="1747985"/>
              <a:ext cx="0" cy="162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71337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9982" y="1011725"/>
            <a:ext cx="4464297" cy="3072195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53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76251" y="4074907"/>
            <a:ext cx="4428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1"/>
                </a:solidFill>
              </a:defRPr>
            </a:lvl1pPr>
            <a:lvl2pPr marL="3427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23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98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73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47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21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9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1061533" y="1275606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993" tIns="26993" rIns="26993" bIns="26993" rtlCol="0" anchor="ctr"/>
          <a:lstStyle/>
          <a:p>
            <a:pPr algn="ctr" defTabSz="685491"/>
            <a:endParaRPr lang="fr-FR" sz="1100" dirty="0" err="1">
              <a:solidFill>
                <a:srgbClr val="FFFFFF"/>
              </a:solidFill>
            </a:endParaRPr>
          </a:p>
        </p:txBody>
      </p:sp>
      <p:sp>
        <p:nvSpPr>
          <p:cNvPr id="13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61533" y="1275744"/>
            <a:ext cx="2520000" cy="252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35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1061896" y="3688044"/>
            <a:ext cx="2519363" cy="1455487"/>
            <a:chOff x="1061852" y="3688014"/>
            <a:chExt cx="2519363" cy="1455487"/>
          </a:xfrm>
        </p:grpSpPr>
        <p:pic>
          <p:nvPicPr>
            <p:cNvPr id="9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799"/>
            <a:stretch/>
          </p:blipFill>
          <p:spPr bwMode="auto">
            <a:xfrm>
              <a:off x="1061852" y="4281847"/>
              <a:ext cx="2519363" cy="861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Connecteur droit 16"/>
            <p:cNvCxnSpPr/>
            <p:nvPr userDrawn="1"/>
          </p:nvCxnSpPr>
          <p:spPr>
            <a:xfrm>
              <a:off x="2321533" y="3688014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 userDrawn="1"/>
        </p:nvGrpSpPr>
        <p:grpSpPr>
          <a:xfrm>
            <a:off x="1061896" y="-10885"/>
            <a:ext cx="2519363" cy="1466373"/>
            <a:chOff x="1061852" y="-10887"/>
            <a:chExt cx="2519363" cy="1466373"/>
          </a:xfrm>
        </p:grpSpPr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1248"/>
            <a:stretch/>
          </p:blipFill>
          <p:spPr bwMode="auto">
            <a:xfrm>
              <a:off x="1061852" y="-10887"/>
              <a:ext cx="2519363" cy="976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Connecteur droit 19"/>
            <p:cNvCxnSpPr/>
            <p:nvPr userDrawn="1"/>
          </p:nvCxnSpPr>
          <p:spPr>
            <a:xfrm>
              <a:off x="2321533" y="195486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06689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TETRA_GLOBAL OFFER_Mkt-Sales Training_Pre-Launch_20141014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5" name="Espace réservé du texte 6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755575" y="1368861"/>
            <a:ext cx="2700000" cy="2700000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75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3851929" y="1380613"/>
            <a:ext cx="4752331" cy="2676557"/>
          </a:xfrm>
        </p:spPr>
        <p:txBody>
          <a:bodyPr anchor="ctr" anchorCtr="0"/>
          <a:lstStyle>
            <a:lvl1pPr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5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1530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TETRA_GLOBAL OFFER_Mkt-Sales Training_Pre-Launch_20141014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716228" y="1159284"/>
            <a:ext cx="7888024" cy="2546596"/>
          </a:xfrm>
        </p:spPr>
        <p:txBody>
          <a:bodyPr anchor="ctr" anchorCtr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21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FontTx/>
              <a:buNone/>
              <a:defRPr sz="21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755576" y="105141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755576" y="381388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3781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TETRA_GLOBAL OFFER_Mkt-Sales Training_Pre-Launch_20141014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8844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TETRA_GLOBAL OFFER_Mkt-Sales Training_Pre-Launch_20141014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3" y="951573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  <a:lvl2pPr marL="3427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23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98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73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47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21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9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4"/>
          </p:nvPr>
        </p:nvSpPr>
        <p:spPr>
          <a:xfrm>
            <a:off x="4848211" y="951573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  <a:lvl2pPr marL="3427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23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98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73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47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21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9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 hasCustomPrompt="1"/>
          </p:nvPr>
        </p:nvSpPr>
        <p:spPr>
          <a:xfrm>
            <a:off x="755663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  <p:sp>
        <p:nvSpPr>
          <p:cNvPr id="11" name="Espace réservé du contenu 3"/>
          <p:cNvSpPr>
            <a:spLocks noGrp="1"/>
          </p:cNvSpPr>
          <p:nvPr>
            <p:ph sz="quarter" idx="16" hasCustomPrompt="1"/>
          </p:nvPr>
        </p:nvSpPr>
        <p:spPr>
          <a:xfrm>
            <a:off x="4859364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7842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650" y="1221630"/>
            <a:ext cx="3600000" cy="3294367"/>
          </a:xfrm>
        </p:spPr>
        <p:txBody>
          <a:bodyPr/>
          <a:lstStyle>
            <a:lvl1pPr>
              <a:spcAft>
                <a:spcPts val="450"/>
              </a:spcAft>
              <a:defRPr sz="1200"/>
            </a:lvl1pPr>
            <a:lvl2pPr marL="107949" indent="-107949">
              <a:defRPr sz="900"/>
            </a:lvl2pPr>
            <a:lvl3pPr>
              <a:defRPr sz="900" i="1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TETRA_GLOBAL OFFER_Mkt-Sales Training_Pre-Launch_20141014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2"/>
          <p:cNvSpPr>
            <a:spLocks noGrp="1"/>
          </p:cNvSpPr>
          <p:nvPr>
            <p:ph idx="12"/>
          </p:nvPr>
        </p:nvSpPr>
        <p:spPr>
          <a:xfrm>
            <a:off x="5004049" y="1221630"/>
            <a:ext cx="3600202" cy="3294367"/>
          </a:xfrm>
        </p:spPr>
        <p:txBody>
          <a:bodyPr/>
          <a:lstStyle>
            <a:lvl1pPr>
              <a:spcAft>
                <a:spcPts val="450"/>
              </a:spcAft>
              <a:defRPr sz="1200"/>
            </a:lvl1pPr>
            <a:lvl2pPr marL="107949" indent="-107949">
              <a:defRPr sz="900"/>
            </a:lvl2pPr>
            <a:lvl3pPr>
              <a:defRPr sz="900" i="1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232683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TETRA_GLOBAL OFFER_Mkt-Sales Training_Pre-Launch_20141014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933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 smtClean="0"/>
              <a:t>Title of the presentation - DD/MM/YYYY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896180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TETRA_GLOBAL OFFER_Mkt-Sales Training_Pre-Launch_20141014</a:t>
            </a:r>
            <a:endParaRPr lang="en-US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998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pe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48946" y="2571751"/>
            <a:ext cx="5555304" cy="1296144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380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946" y="3918749"/>
            <a:ext cx="5555304" cy="4152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900" cap="all" baseline="0">
                <a:solidFill>
                  <a:schemeClr val="tx2"/>
                </a:solidFill>
              </a:defRPr>
            </a:lvl1pPr>
            <a:lvl2pPr marL="342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smtClean="0"/>
              <a:t>Modifiez le style des sous-titres du masque</a:t>
            </a:r>
            <a:endParaRPr lang="en-US" noProof="0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3799"/>
            <a:ext cx="8566678" cy="748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24" y="1118744"/>
            <a:ext cx="3708000" cy="12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347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6824" y="1059585"/>
            <a:ext cx="6177426" cy="144016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4500" b="1">
                <a:latin typeface="+mj-lt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2159801" y="2571750"/>
            <a:ext cx="6444481" cy="2160588"/>
          </a:xfrm>
        </p:spPr>
        <p:txBody>
          <a:bodyPr/>
          <a:lstStyle>
            <a:lvl1pPr marL="215941" indent="-215941">
              <a:spcBef>
                <a:spcPts val="135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1400">
                <a:solidFill>
                  <a:schemeClr val="tx2"/>
                </a:solidFill>
              </a:defRPr>
            </a:lvl1pPr>
            <a:lvl2pPr marL="215941" indent="0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0" y="1266081"/>
            <a:ext cx="2361508" cy="144000"/>
            <a:chOff x="0" y="2204864"/>
            <a:chExt cx="2361508" cy="14400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0" y="2276864"/>
              <a:ext cx="2088000" cy="0"/>
            </a:xfrm>
            <a:prstGeom prst="line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>
              <a:spLocks noChangeAspect="1"/>
            </p:cNvSpPr>
            <p:nvPr userDrawn="1"/>
          </p:nvSpPr>
          <p:spPr>
            <a:xfrm>
              <a:off x="2217508" y="2204864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10"/>
              <a:endParaRPr lang="en-US" sz="1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19260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8191" y="951313"/>
            <a:ext cx="4176069" cy="3078602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53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64251" y="4029913"/>
            <a:ext cx="4140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1"/>
                </a:solidFill>
              </a:defRPr>
            </a:lvl1pPr>
            <a:lvl2pPr marL="3428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2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0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8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63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4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1187624" y="1131590"/>
            <a:ext cx="2700000" cy="270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993" tIns="26993" rIns="26993" bIns="26993" rtlCol="0" anchor="ctr"/>
          <a:lstStyle/>
          <a:p>
            <a:pPr algn="ctr" defTabSz="685610"/>
            <a:endParaRPr lang="fr-FR" sz="1100" dirty="0" err="1">
              <a:solidFill>
                <a:srgbClr val="FFFFFF"/>
              </a:solidFill>
            </a:endParaRPr>
          </a:p>
        </p:txBody>
      </p:sp>
      <p:sp>
        <p:nvSpPr>
          <p:cNvPr id="10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187454" y="1131590"/>
            <a:ext cx="2699740" cy="270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35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8" name="Groupe 7"/>
          <p:cNvGrpSpPr/>
          <p:nvPr userDrawn="1"/>
        </p:nvGrpSpPr>
        <p:grpSpPr>
          <a:xfrm>
            <a:off x="0" y="1132218"/>
            <a:ext cx="1907704" cy="2698750"/>
            <a:chOff x="0" y="1203598"/>
            <a:chExt cx="1907704" cy="2698750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710"/>
            <a:stretch/>
          </p:blipFill>
          <p:spPr bwMode="auto">
            <a:xfrm>
              <a:off x="0" y="1203598"/>
              <a:ext cx="952398" cy="2698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Connecteur droit 13"/>
            <p:cNvCxnSpPr/>
            <p:nvPr userDrawn="1"/>
          </p:nvCxnSpPr>
          <p:spPr>
            <a:xfrm rot="16200000">
              <a:off x="1097704" y="1747985"/>
              <a:ext cx="0" cy="162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41628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9982" y="1011725"/>
            <a:ext cx="4464297" cy="3072195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53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76251" y="4074907"/>
            <a:ext cx="4428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1"/>
                </a:solidFill>
              </a:defRPr>
            </a:lvl1pPr>
            <a:lvl2pPr marL="3428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2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0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8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63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4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1061533" y="1275606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993" tIns="26993" rIns="26993" bIns="26993" rtlCol="0" anchor="ctr"/>
          <a:lstStyle/>
          <a:p>
            <a:pPr algn="ctr" defTabSz="685610"/>
            <a:endParaRPr lang="fr-FR" sz="1100" dirty="0" err="1">
              <a:solidFill>
                <a:srgbClr val="FFFFFF"/>
              </a:solidFill>
            </a:endParaRPr>
          </a:p>
        </p:txBody>
      </p:sp>
      <p:sp>
        <p:nvSpPr>
          <p:cNvPr id="13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61533" y="1275744"/>
            <a:ext cx="2520000" cy="252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35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1061883" y="3688034"/>
            <a:ext cx="2519363" cy="1455487"/>
            <a:chOff x="1061852" y="3688014"/>
            <a:chExt cx="2519363" cy="1455487"/>
          </a:xfrm>
        </p:grpSpPr>
        <p:pic>
          <p:nvPicPr>
            <p:cNvPr id="9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799"/>
            <a:stretch/>
          </p:blipFill>
          <p:spPr bwMode="auto">
            <a:xfrm>
              <a:off x="1061852" y="4281847"/>
              <a:ext cx="2519363" cy="861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Connecteur droit 16"/>
            <p:cNvCxnSpPr/>
            <p:nvPr userDrawn="1"/>
          </p:nvCxnSpPr>
          <p:spPr>
            <a:xfrm>
              <a:off x="2321533" y="3688014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 userDrawn="1"/>
        </p:nvGrpSpPr>
        <p:grpSpPr>
          <a:xfrm>
            <a:off x="1061883" y="-10885"/>
            <a:ext cx="2519363" cy="1466373"/>
            <a:chOff x="1061852" y="-10887"/>
            <a:chExt cx="2519363" cy="1466373"/>
          </a:xfrm>
        </p:grpSpPr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1248"/>
            <a:stretch/>
          </p:blipFill>
          <p:spPr bwMode="auto">
            <a:xfrm>
              <a:off x="1061852" y="-10887"/>
              <a:ext cx="2519363" cy="976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Connecteur droit 19"/>
            <p:cNvCxnSpPr/>
            <p:nvPr userDrawn="1"/>
          </p:nvCxnSpPr>
          <p:spPr>
            <a:xfrm>
              <a:off x="2321533" y="195486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69005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TETRA_GLOBAL OFFER_Mkt-Sales Training_Pre-Launch_20141014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5" name="Espace réservé du texte 6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755575" y="1368861"/>
            <a:ext cx="2700000" cy="2700000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75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3851929" y="1380600"/>
            <a:ext cx="4752331" cy="2676557"/>
          </a:xfrm>
        </p:spPr>
        <p:txBody>
          <a:bodyPr anchor="ctr" anchorCtr="0"/>
          <a:lstStyle>
            <a:lvl1pPr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5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7909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TETRA_GLOBAL OFFER_Mkt-Sales Training_Pre-Launch_20141014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716228" y="1159284"/>
            <a:ext cx="7888024" cy="2546596"/>
          </a:xfrm>
        </p:spPr>
        <p:txBody>
          <a:bodyPr anchor="ctr" anchorCtr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21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FontTx/>
              <a:buNone/>
              <a:defRPr sz="21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755576" y="105141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755576" y="381388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3143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TETRA_GLOBAL OFFER_Mkt-Sales Training_Pre-Launch_20141014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0930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TETRA_GLOBAL OFFER_Mkt-Sales Training_Pre-Launch_20141014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3" y="951573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  <a:lvl2pPr marL="3428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2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0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8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63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4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4"/>
          </p:nvPr>
        </p:nvSpPr>
        <p:spPr>
          <a:xfrm>
            <a:off x="4848211" y="951573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  <a:lvl2pPr marL="3428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2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0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8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63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4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 hasCustomPrompt="1"/>
          </p:nvPr>
        </p:nvSpPr>
        <p:spPr>
          <a:xfrm>
            <a:off x="755663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  <p:sp>
        <p:nvSpPr>
          <p:cNvPr id="11" name="Espace réservé du contenu 3"/>
          <p:cNvSpPr>
            <a:spLocks noGrp="1"/>
          </p:cNvSpPr>
          <p:nvPr>
            <p:ph sz="quarter" idx="16" hasCustomPrompt="1"/>
          </p:nvPr>
        </p:nvSpPr>
        <p:spPr>
          <a:xfrm>
            <a:off x="4859364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16246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650" y="1221620"/>
            <a:ext cx="3600000" cy="3294367"/>
          </a:xfrm>
        </p:spPr>
        <p:txBody>
          <a:bodyPr/>
          <a:lstStyle>
            <a:lvl1pPr>
              <a:spcAft>
                <a:spcPts val="450"/>
              </a:spcAft>
              <a:defRPr sz="1200"/>
            </a:lvl1pPr>
            <a:lvl2pPr marL="107969" indent="-107969">
              <a:defRPr sz="900"/>
            </a:lvl2pPr>
            <a:lvl3pPr>
              <a:defRPr sz="900" i="1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TETRA_GLOBAL OFFER_Mkt-Sales Training_Pre-Launch_20141014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2"/>
          <p:cNvSpPr>
            <a:spLocks noGrp="1"/>
          </p:cNvSpPr>
          <p:nvPr>
            <p:ph idx="12"/>
          </p:nvPr>
        </p:nvSpPr>
        <p:spPr>
          <a:xfrm>
            <a:off x="5004049" y="1221620"/>
            <a:ext cx="3600202" cy="3294367"/>
          </a:xfrm>
        </p:spPr>
        <p:txBody>
          <a:bodyPr/>
          <a:lstStyle>
            <a:lvl1pPr>
              <a:spcAft>
                <a:spcPts val="450"/>
              </a:spcAft>
              <a:defRPr sz="1200"/>
            </a:lvl1pPr>
            <a:lvl2pPr marL="107969" indent="-107969">
              <a:defRPr sz="900"/>
            </a:lvl2pPr>
            <a:lvl3pPr>
              <a:defRPr sz="900" i="1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113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318003" y="4860133"/>
            <a:ext cx="466725" cy="244079"/>
          </a:xfrm>
          <a:prstGeom prst="rect">
            <a:avLst/>
          </a:prstGeom>
          <a:ln/>
        </p:spPr>
        <p:txBody>
          <a:bodyPr lIns="91420" tIns="45709" rIns="91420" bIns="45709"/>
          <a:lstStyle>
            <a:lvl1pPr>
              <a:defRPr/>
            </a:lvl1pPr>
          </a:lstStyle>
          <a:p>
            <a:fld id="{1773D930-7859-4EA3-8D1C-8DE18ADD93B2}" type="slidenum">
              <a:rPr lang="fr-FR" altLang="ru-RU"/>
              <a:pPr/>
              <a:t>‹#›</a:t>
            </a:fld>
            <a:endParaRPr lang="fr-FR" altLang="ru-RU"/>
          </a:p>
        </p:txBody>
      </p:sp>
    </p:spTree>
    <p:extLst>
      <p:ext uri="{BB962C8B-B14F-4D97-AF65-F5344CB8AC3E}">
        <p14:creationId xmlns:p14="http://schemas.microsoft.com/office/powerpoint/2010/main" val="355055549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TETRA_GLOBAL OFFER_Mkt-Sales Training_Pre-Launch_20141014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0146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TETRA_GLOBAL OFFER_Mkt-Sales Training_Pre-Launch_20141014</a:t>
            </a:r>
            <a:endParaRPr lang="en-US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273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pe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48946" y="2571751"/>
            <a:ext cx="5555304" cy="1296144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500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946" y="3918749"/>
            <a:ext cx="5555304" cy="4152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200" cap="all" baseline="0">
                <a:solidFill>
                  <a:schemeClr val="tx2"/>
                </a:solidFill>
              </a:defRPr>
            </a:lvl1pPr>
            <a:lvl2pPr marL="4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smtClean="0"/>
              <a:t>Modifiez le style des sous-titres du masque</a:t>
            </a:r>
            <a:endParaRPr lang="en-US" noProof="0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3796"/>
            <a:ext cx="8566678" cy="748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24" y="1118744"/>
            <a:ext cx="3708000" cy="12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756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6824" y="1059582"/>
            <a:ext cx="6177426" cy="144016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6000" b="1">
                <a:latin typeface="+mj-lt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2159801" y="2571750"/>
            <a:ext cx="6444481" cy="2160588"/>
          </a:xfrm>
        </p:spPr>
        <p:txBody>
          <a:bodyPr/>
          <a:lstStyle>
            <a:lvl1pPr marL="287829" indent="-287829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1800">
                <a:solidFill>
                  <a:schemeClr val="tx2"/>
                </a:solidFill>
              </a:defRPr>
            </a:lvl1pPr>
            <a:lvl2pPr marL="287829" indent="0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0" y="1266081"/>
            <a:ext cx="2361508" cy="144000"/>
            <a:chOff x="0" y="2204864"/>
            <a:chExt cx="2361508" cy="14400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0" y="2276864"/>
              <a:ext cx="2088000" cy="0"/>
            </a:xfrm>
            <a:prstGeom prst="line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>
              <a:spLocks noChangeAspect="1"/>
            </p:cNvSpPr>
            <p:nvPr userDrawn="1"/>
          </p:nvSpPr>
          <p:spPr>
            <a:xfrm>
              <a:off x="2217508" y="2204864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3958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8191" y="951310"/>
            <a:ext cx="4176069" cy="3078602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64251" y="4029913"/>
            <a:ext cx="4140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1187624" y="1131590"/>
            <a:ext cx="2700000" cy="270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rtlCol="0" anchor="ctr"/>
          <a:lstStyle/>
          <a:p>
            <a:pPr algn="ctr"/>
            <a:endParaRPr lang="fr-FR" sz="1400" dirty="0" err="1" smtClean="0">
              <a:solidFill>
                <a:srgbClr val="FFFFFF"/>
              </a:solidFill>
            </a:endParaRPr>
          </a:p>
        </p:txBody>
      </p:sp>
      <p:sp>
        <p:nvSpPr>
          <p:cNvPr id="10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187454" y="1131590"/>
            <a:ext cx="2699740" cy="270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8" name="Groupe 7"/>
          <p:cNvGrpSpPr/>
          <p:nvPr userDrawn="1"/>
        </p:nvGrpSpPr>
        <p:grpSpPr>
          <a:xfrm>
            <a:off x="0" y="1132215"/>
            <a:ext cx="1907704" cy="2698750"/>
            <a:chOff x="0" y="1203598"/>
            <a:chExt cx="1907704" cy="2698750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710"/>
            <a:stretch/>
          </p:blipFill>
          <p:spPr bwMode="auto">
            <a:xfrm>
              <a:off x="0" y="1203598"/>
              <a:ext cx="952398" cy="2698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Connecteur droit 13"/>
            <p:cNvCxnSpPr/>
            <p:nvPr userDrawn="1"/>
          </p:nvCxnSpPr>
          <p:spPr>
            <a:xfrm rot="16200000">
              <a:off x="1097704" y="1747985"/>
              <a:ext cx="0" cy="162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0754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9982" y="1011725"/>
            <a:ext cx="4464297" cy="3072195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76251" y="4074904"/>
            <a:ext cx="4428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1061533" y="1275606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rtlCol="0" anchor="ctr"/>
          <a:lstStyle/>
          <a:p>
            <a:pPr algn="ctr"/>
            <a:endParaRPr lang="fr-FR" sz="1400" dirty="0" err="1" smtClean="0">
              <a:solidFill>
                <a:srgbClr val="FFFFFF"/>
              </a:solidFill>
            </a:endParaRPr>
          </a:p>
        </p:txBody>
      </p:sp>
      <p:sp>
        <p:nvSpPr>
          <p:cNvPr id="13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61533" y="1275744"/>
            <a:ext cx="2520000" cy="252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1061894" y="3688045"/>
            <a:ext cx="2519363" cy="1455487"/>
            <a:chOff x="1061852" y="3688014"/>
            <a:chExt cx="2519363" cy="1455487"/>
          </a:xfrm>
        </p:grpSpPr>
        <p:pic>
          <p:nvPicPr>
            <p:cNvPr id="9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799"/>
            <a:stretch/>
          </p:blipFill>
          <p:spPr bwMode="auto">
            <a:xfrm>
              <a:off x="1061852" y="4281847"/>
              <a:ext cx="2519363" cy="861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Connecteur droit 16"/>
            <p:cNvCxnSpPr/>
            <p:nvPr userDrawn="1"/>
          </p:nvCxnSpPr>
          <p:spPr>
            <a:xfrm>
              <a:off x="2321533" y="3688014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 userDrawn="1"/>
        </p:nvGrpSpPr>
        <p:grpSpPr>
          <a:xfrm>
            <a:off x="1061894" y="-10885"/>
            <a:ext cx="2519363" cy="1466373"/>
            <a:chOff x="1061852" y="-10887"/>
            <a:chExt cx="2519363" cy="1466373"/>
          </a:xfrm>
        </p:grpSpPr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1248"/>
            <a:stretch/>
          </p:blipFill>
          <p:spPr bwMode="auto">
            <a:xfrm>
              <a:off x="1061852" y="-10887"/>
              <a:ext cx="2519363" cy="976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Connecteur droit 19"/>
            <p:cNvCxnSpPr/>
            <p:nvPr userDrawn="1"/>
          </p:nvCxnSpPr>
          <p:spPr>
            <a:xfrm>
              <a:off x="2321533" y="195486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18747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5" name="Espace réservé du texte 6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755575" y="1368861"/>
            <a:ext cx="2700000" cy="2700000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0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3851929" y="1380614"/>
            <a:ext cx="4752331" cy="2676557"/>
          </a:xfrm>
        </p:spPr>
        <p:txBody>
          <a:bodyPr anchor="ctr" anchorCtr="0"/>
          <a:lstStyle>
            <a:lvl1pPr>
              <a:spcBef>
                <a:spcPts val="0"/>
              </a:spcBef>
              <a:buFontTx/>
              <a:buNone/>
              <a:defRPr sz="40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5381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716228" y="1159281"/>
            <a:ext cx="7888024" cy="2546596"/>
          </a:xfrm>
        </p:spPr>
        <p:txBody>
          <a:bodyPr anchor="ctr" anchorCtr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sz="26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8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755576" y="105141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755576" y="381388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8037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2214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3" y="951570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4"/>
          </p:nvPr>
        </p:nvSpPr>
        <p:spPr>
          <a:xfrm>
            <a:off x="4848211" y="951570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 hasCustomPrompt="1"/>
          </p:nvPr>
        </p:nvSpPr>
        <p:spPr>
          <a:xfrm>
            <a:off x="755663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  <p:sp>
        <p:nvSpPr>
          <p:cNvPr id="11" name="Espace réservé du contenu 3"/>
          <p:cNvSpPr>
            <a:spLocks noGrp="1"/>
          </p:cNvSpPr>
          <p:nvPr>
            <p:ph sz="quarter" idx="16" hasCustomPrompt="1"/>
          </p:nvPr>
        </p:nvSpPr>
        <p:spPr>
          <a:xfrm>
            <a:off x="4859364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4668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318003" y="4860133"/>
            <a:ext cx="466725" cy="244079"/>
          </a:xfrm>
          <a:prstGeom prst="rect">
            <a:avLst/>
          </a:prstGeom>
          <a:ln/>
        </p:spPr>
        <p:txBody>
          <a:bodyPr lIns="91420" tIns="45709" rIns="91420" bIns="45709"/>
          <a:lstStyle>
            <a:lvl1pPr>
              <a:defRPr/>
            </a:lvl1pPr>
          </a:lstStyle>
          <a:p>
            <a:fld id="{B6C4D0CB-6297-4D00-ABEF-1F76147CDDB5}" type="slidenum">
              <a:rPr lang="fr-FR" altLang="ru-RU"/>
              <a:pPr/>
              <a:t>‹#›</a:t>
            </a:fld>
            <a:endParaRPr lang="fr-FR" altLang="ru-RU"/>
          </a:p>
        </p:txBody>
      </p:sp>
    </p:spTree>
    <p:extLst>
      <p:ext uri="{BB962C8B-B14F-4D97-AF65-F5344CB8AC3E}">
        <p14:creationId xmlns:p14="http://schemas.microsoft.com/office/powerpoint/2010/main" val="3793280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650" y="1221631"/>
            <a:ext cx="3600000" cy="3294367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 marL="143920" indent="-143920">
              <a:defRPr sz="1200"/>
            </a:lvl2pPr>
            <a:lvl3pPr>
              <a:defRPr sz="1200" i="1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2"/>
          <p:cNvSpPr>
            <a:spLocks noGrp="1"/>
          </p:cNvSpPr>
          <p:nvPr>
            <p:ph idx="12"/>
          </p:nvPr>
        </p:nvSpPr>
        <p:spPr>
          <a:xfrm>
            <a:off x="5004049" y="1221631"/>
            <a:ext cx="3600202" cy="3294367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 marL="143920" indent="-143920">
              <a:defRPr sz="1200"/>
            </a:lvl2pPr>
            <a:lvl3pPr>
              <a:defRPr sz="1200" i="1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396389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0830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428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pe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48946" y="2571751"/>
            <a:ext cx="5555304" cy="1296144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500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946" y="3918749"/>
            <a:ext cx="5555304" cy="4152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200" cap="all" baseline="0">
                <a:solidFill>
                  <a:schemeClr val="tx2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smtClean="0"/>
              <a:t>Modifiez le style des sous-titres du masque</a:t>
            </a:r>
            <a:endParaRPr lang="en-US" noProof="0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3796"/>
            <a:ext cx="8566678" cy="748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24" y="1118744"/>
            <a:ext cx="3708000" cy="12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613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6824" y="1059582"/>
            <a:ext cx="6177426" cy="144016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6000" b="1">
                <a:latin typeface="+mj-lt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2159775" y="2571750"/>
            <a:ext cx="6444481" cy="2160588"/>
          </a:xfrm>
        </p:spPr>
        <p:txBody>
          <a:bodyPr/>
          <a:lstStyle>
            <a:lvl1pPr marL="287935" indent="-287935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1800">
                <a:solidFill>
                  <a:schemeClr val="tx2"/>
                </a:solidFill>
              </a:defRPr>
            </a:lvl1pPr>
            <a:lvl2pPr marL="287935" indent="0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0" y="1266081"/>
            <a:ext cx="2361508" cy="144000"/>
            <a:chOff x="0" y="2204864"/>
            <a:chExt cx="2361508" cy="14400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0" y="2276864"/>
              <a:ext cx="2088000" cy="0"/>
            </a:xfrm>
            <a:prstGeom prst="line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>
              <a:spLocks noChangeAspect="1"/>
            </p:cNvSpPr>
            <p:nvPr userDrawn="1"/>
          </p:nvSpPr>
          <p:spPr>
            <a:xfrm>
              <a:off x="2217508" y="2204864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92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3525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8190" y="951310"/>
            <a:ext cx="4176069" cy="3078602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64251" y="4029913"/>
            <a:ext cx="4140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0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1187624" y="1131590"/>
            <a:ext cx="2700000" cy="270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ctr"/>
          <a:lstStyle/>
          <a:p>
            <a:pPr algn="ctr" defTabSz="914192"/>
            <a:endParaRPr lang="fr-FR" sz="1400" dirty="0" err="1">
              <a:solidFill>
                <a:srgbClr val="FFFFFF"/>
              </a:solidFill>
            </a:endParaRPr>
          </a:p>
        </p:txBody>
      </p:sp>
      <p:sp>
        <p:nvSpPr>
          <p:cNvPr id="10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187452" y="1131590"/>
            <a:ext cx="2699740" cy="270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8" name="Groupe 7"/>
          <p:cNvGrpSpPr/>
          <p:nvPr userDrawn="1"/>
        </p:nvGrpSpPr>
        <p:grpSpPr>
          <a:xfrm>
            <a:off x="0" y="1132215"/>
            <a:ext cx="1907704" cy="2698750"/>
            <a:chOff x="0" y="1203598"/>
            <a:chExt cx="1907704" cy="2698750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710"/>
            <a:stretch/>
          </p:blipFill>
          <p:spPr bwMode="auto">
            <a:xfrm>
              <a:off x="0" y="1203598"/>
              <a:ext cx="952398" cy="2698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Connecteur droit 13"/>
            <p:cNvCxnSpPr/>
            <p:nvPr userDrawn="1"/>
          </p:nvCxnSpPr>
          <p:spPr>
            <a:xfrm rot="16200000">
              <a:off x="1097704" y="1747985"/>
              <a:ext cx="0" cy="162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34472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9960" y="1011725"/>
            <a:ext cx="4464297" cy="3072195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76251" y="4074904"/>
            <a:ext cx="4428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0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1061533" y="1275606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ctr"/>
          <a:lstStyle/>
          <a:p>
            <a:pPr algn="ctr" defTabSz="914192"/>
            <a:endParaRPr lang="fr-FR" sz="1400" dirty="0" err="1">
              <a:solidFill>
                <a:srgbClr val="FFFFFF"/>
              </a:solidFill>
            </a:endParaRPr>
          </a:p>
        </p:txBody>
      </p:sp>
      <p:sp>
        <p:nvSpPr>
          <p:cNvPr id="13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61533" y="1275744"/>
            <a:ext cx="2520000" cy="252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1061855" y="3688019"/>
            <a:ext cx="2519363" cy="1455487"/>
            <a:chOff x="1061852" y="3688014"/>
            <a:chExt cx="2519363" cy="1455487"/>
          </a:xfrm>
        </p:grpSpPr>
        <p:pic>
          <p:nvPicPr>
            <p:cNvPr id="9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799"/>
            <a:stretch/>
          </p:blipFill>
          <p:spPr bwMode="auto">
            <a:xfrm>
              <a:off x="1061852" y="4281847"/>
              <a:ext cx="2519363" cy="861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Connecteur droit 16"/>
            <p:cNvCxnSpPr/>
            <p:nvPr userDrawn="1"/>
          </p:nvCxnSpPr>
          <p:spPr>
            <a:xfrm>
              <a:off x="2321533" y="3688014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 userDrawn="1"/>
        </p:nvGrpSpPr>
        <p:grpSpPr>
          <a:xfrm>
            <a:off x="1061855" y="-10885"/>
            <a:ext cx="2519363" cy="1466373"/>
            <a:chOff x="1061852" y="-10887"/>
            <a:chExt cx="2519363" cy="1466373"/>
          </a:xfrm>
        </p:grpSpPr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1248"/>
            <a:stretch/>
          </p:blipFill>
          <p:spPr bwMode="auto">
            <a:xfrm>
              <a:off x="1061852" y="-10887"/>
              <a:ext cx="2519363" cy="976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Connecteur droit 19"/>
            <p:cNvCxnSpPr/>
            <p:nvPr userDrawn="1"/>
          </p:nvCxnSpPr>
          <p:spPr>
            <a:xfrm>
              <a:off x="2321533" y="195486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51810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 - </a:t>
            </a:r>
            <a:r>
              <a:rPr lang="ru-RU" smtClean="0">
                <a:solidFill>
                  <a:srgbClr val="4A4F55"/>
                </a:solidFill>
              </a:rPr>
              <a:t>Управление оборудованием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5" name="Espace réservé du texte 6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755575" y="1368861"/>
            <a:ext cx="2700000" cy="2700000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0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3851924" y="1380588"/>
            <a:ext cx="4752331" cy="2676557"/>
          </a:xfrm>
        </p:spPr>
        <p:txBody>
          <a:bodyPr anchor="ctr" anchorCtr="0"/>
          <a:lstStyle>
            <a:lvl1pPr>
              <a:spcBef>
                <a:spcPts val="0"/>
              </a:spcBef>
              <a:buFontTx/>
              <a:buNone/>
              <a:defRPr sz="40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2745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 - </a:t>
            </a:r>
            <a:r>
              <a:rPr lang="ru-RU" smtClean="0">
                <a:solidFill>
                  <a:srgbClr val="4A4F55"/>
                </a:solidFill>
              </a:rPr>
              <a:t>Управление оборудованием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716228" y="1159281"/>
            <a:ext cx="7888024" cy="2546596"/>
          </a:xfrm>
        </p:spPr>
        <p:txBody>
          <a:bodyPr anchor="ctr" anchorCtr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sz="26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8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755576" y="105141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755576" y="381388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9041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 - </a:t>
            </a:r>
            <a:r>
              <a:rPr lang="ru-RU" smtClean="0">
                <a:solidFill>
                  <a:srgbClr val="4A4F55"/>
                </a:solidFill>
              </a:rPr>
              <a:t>Управление оборудованием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333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79475" y="1221583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0475" y="1221583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318001" y="4860131"/>
            <a:ext cx="466725" cy="244079"/>
          </a:xfrm>
          <a:prstGeom prst="rect">
            <a:avLst/>
          </a:prstGeom>
          <a:ln/>
        </p:spPr>
        <p:txBody>
          <a:bodyPr lIns="77925" tIns="38963" rIns="77925" bIns="38963"/>
          <a:lstStyle>
            <a:lvl1pPr>
              <a:defRPr/>
            </a:lvl1pPr>
          </a:lstStyle>
          <a:p>
            <a:fld id="{6CA23A84-4DE9-4756-BEAA-EA846B7FDED5}" type="slidenum">
              <a:rPr lang="fr-FR" altLang="ru-RU"/>
              <a:pPr/>
              <a:t>‹#›</a:t>
            </a:fld>
            <a:endParaRPr lang="fr-FR" altLang="ru-RU"/>
          </a:p>
        </p:txBody>
      </p:sp>
    </p:spTree>
    <p:extLst>
      <p:ext uri="{BB962C8B-B14F-4D97-AF65-F5344CB8AC3E}">
        <p14:creationId xmlns:p14="http://schemas.microsoft.com/office/powerpoint/2010/main" val="33659505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 - </a:t>
            </a:r>
            <a:r>
              <a:rPr lang="ru-RU" smtClean="0">
                <a:solidFill>
                  <a:srgbClr val="4A4F55"/>
                </a:solidFill>
              </a:rPr>
              <a:t>Управление оборудованием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3" y="951570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0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4"/>
          </p:nvPr>
        </p:nvSpPr>
        <p:spPr>
          <a:xfrm>
            <a:off x="4848211" y="951570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0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 hasCustomPrompt="1"/>
          </p:nvPr>
        </p:nvSpPr>
        <p:spPr>
          <a:xfrm>
            <a:off x="755658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  <p:sp>
        <p:nvSpPr>
          <p:cNvPr id="11" name="Espace réservé du contenu 3"/>
          <p:cNvSpPr>
            <a:spLocks noGrp="1"/>
          </p:cNvSpPr>
          <p:nvPr>
            <p:ph sz="quarter" idx="16" hasCustomPrompt="1"/>
          </p:nvPr>
        </p:nvSpPr>
        <p:spPr>
          <a:xfrm>
            <a:off x="4859346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54268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650" y="1221605"/>
            <a:ext cx="3600000" cy="3294367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 marL="143966" indent="-143966">
              <a:defRPr sz="1200"/>
            </a:lvl2pPr>
            <a:lvl3pPr>
              <a:defRPr sz="1200" i="1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 - </a:t>
            </a:r>
            <a:r>
              <a:rPr lang="ru-RU" smtClean="0">
                <a:solidFill>
                  <a:srgbClr val="4A4F55"/>
                </a:solidFill>
              </a:rPr>
              <a:t>Управление оборудованием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2"/>
          <p:cNvSpPr>
            <a:spLocks noGrp="1"/>
          </p:cNvSpPr>
          <p:nvPr>
            <p:ph idx="12"/>
          </p:nvPr>
        </p:nvSpPr>
        <p:spPr>
          <a:xfrm>
            <a:off x="5004049" y="1221605"/>
            <a:ext cx="3600202" cy="3294367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 marL="143966" indent="-143966">
              <a:defRPr sz="1200"/>
            </a:lvl2pPr>
            <a:lvl3pPr>
              <a:defRPr sz="1200" i="1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49972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 - </a:t>
            </a:r>
            <a:r>
              <a:rPr lang="ru-RU" smtClean="0">
                <a:solidFill>
                  <a:srgbClr val="4A4F55"/>
                </a:solidFill>
              </a:rPr>
              <a:t>Управление оборудованием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5324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 - </a:t>
            </a:r>
            <a:r>
              <a:rPr lang="ru-RU" smtClean="0">
                <a:solidFill>
                  <a:srgbClr val="4A4F55"/>
                </a:solidFill>
              </a:rPr>
              <a:t>Управление оборудованием</a:t>
            </a:r>
            <a:endParaRPr lang="en-US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762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pe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48946" y="2571751"/>
            <a:ext cx="5555304" cy="1296144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500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946" y="3918749"/>
            <a:ext cx="5555304" cy="4152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200" cap="all" baseline="0">
                <a:solidFill>
                  <a:schemeClr val="tx2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smtClean="0"/>
              <a:t>Modifiez le style des sous-titres du masque</a:t>
            </a:r>
            <a:endParaRPr lang="en-US" noProof="0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3796"/>
            <a:ext cx="8566678" cy="748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24" y="1118744"/>
            <a:ext cx="3708000" cy="12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978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6824" y="1059582"/>
            <a:ext cx="6177426" cy="144016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6000" b="1">
                <a:latin typeface="+mj-lt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2159771" y="2571750"/>
            <a:ext cx="6444481" cy="2160588"/>
          </a:xfrm>
        </p:spPr>
        <p:txBody>
          <a:bodyPr/>
          <a:lstStyle>
            <a:lvl1pPr marL="287935" indent="-287935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1800">
                <a:solidFill>
                  <a:schemeClr val="tx2"/>
                </a:solidFill>
              </a:defRPr>
            </a:lvl1pPr>
            <a:lvl2pPr marL="287935" indent="0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0" y="1266081"/>
            <a:ext cx="2361508" cy="144000"/>
            <a:chOff x="0" y="2204864"/>
            <a:chExt cx="2361508" cy="14400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0" y="2276864"/>
              <a:ext cx="2088000" cy="0"/>
            </a:xfrm>
            <a:prstGeom prst="line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>
              <a:spLocks noChangeAspect="1"/>
            </p:cNvSpPr>
            <p:nvPr userDrawn="1"/>
          </p:nvSpPr>
          <p:spPr>
            <a:xfrm>
              <a:off x="2217508" y="2204864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92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4131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8188" y="951310"/>
            <a:ext cx="4176069" cy="3078602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64251" y="4029912"/>
            <a:ext cx="4140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0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1187624" y="1131590"/>
            <a:ext cx="2700000" cy="270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ctr"/>
          <a:lstStyle/>
          <a:p>
            <a:pPr algn="ctr" defTabSz="914192"/>
            <a:endParaRPr lang="fr-FR" sz="1400" dirty="0" err="1" smtClean="0">
              <a:solidFill>
                <a:srgbClr val="FFFFFF"/>
              </a:solidFill>
            </a:endParaRPr>
          </a:p>
        </p:txBody>
      </p:sp>
      <p:sp>
        <p:nvSpPr>
          <p:cNvPr id="10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187452" y="1131590"/>
            <a:ext cx="2699740" cy="270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8" name="Groupe 7"/>
          <p:cNvGrpSpPr/>
          <p:nvPr userDrawn="1"/>
        </p:nvGrpSpPr>
        <p:grpSpPr>
          <a:xfrm>
            <a:off x="0" y="1132215"/>
            <a:ext cx="1907704" cy="2698750"/>
            <a:chOff x="0" y="1203598"/>
            <a:chExt cx="1907704" cy="2698750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710"/>
            <a:stretch/>
          </p:blipFill>
          <p:spPr bwMode="auto">
            <a:xfrm>
              <a:off x="0" y="1203598"/>
              <a:ext cx="952398" cy="2698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Connecteur droit 13"/>
            <p:cNvCxnSpPr/>
            <p:nvPr userDrawn="1"/>
          </p:nvCxnSpPr>
          <p:spPr>
            <a:xfrm rot="16200000">
              <a:off x="1097704" y="1747985"/>
              <a:ext cx="0" cy="162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79000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9959" y="1011725"/>
            <a:ext cx="4464297" cy="3072195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76251" y="4074904"/>
            <a:ext cx="4428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0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1061533" y="1275606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ctr"/>
          <a:lstStyle/>
          <a:p>
            <a:pPr algn="ctr" defTabSz="914192"/>
            <a:endParaRPr lang="fr-FR" sz="1400" dirty="0" err="1" smtClean="0">
              <a:solidFill>
                <a:srgbClr val="FFFFFF"/>
              </a:solidFill>
            </a:endParaRPr>
          </a:p>
        </p:txBody>
      </p:sp>
      <p:sp>
        <p:nvSpPr>
          <p:cNvPr id="13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61533" y="1275744"/>
            <a:ext cx="2520000" cy="252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1061853" y="3688018"/>
            <a:ext cx="2519363" cy="1455487"/>
            <a:chOff x="1061852" y="3688014"/>
            <a:chExt cx="2519363" cy="1455487"/>
          </a:xfrm>
        </p:grpSpPr>
        <p:pic>
          <p:nvPicPr>
            <p:cNvPr id="9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799"/>
            <a:stretch/>
          </p:blipFill>
          <p:spPr bwMode="auto">
            <a:xfrm>
              <a:off x="1061852" y="4281847"/>
              <a:ext cx="2519363" cy="861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Connecteur droit 16"/>
            <p:cNvCxnSpPr/>
            <p:nvPr userDrawn="1"/>
          </p:nvCxnSpPr>
          <p:spPr>
            <a:xfrm>
              <a:off x="2321533" y="3688014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 userDrawn="1"/>
        </p:nvGrpSpPr>
        <p:grpSpPr>
          <a:xfrm>
            <a:off x="1061853" y="-10885"/>
            <a:ext cx="2519363" cy="1466373"/>
            <a:chOff x="1061852" y="-10887"/>
            <a:chExt cx="2519363" cy="1466373"/>
          </a:xfrm>
        </p:grpSpPr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1248"/>
            <a:stretch/>
          </p:blipFill>
          <p:spPr bwMode="auto">
            <a:xfrm>
              <a:off x="1061852" y="-10887"/>
              <a:ext cx="2519363" cy="976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Connecteur droit 19"/>
            <p:cNvCxnSpPr/>
            <p:nvPr userDrawn="1"/>
          </p:nvCxnSpPr>
          <p:spPr>
            <a:xfrm>
              <a:off x="2321533" y="195486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66296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Tetra_Overview_Management Board 14/10/2014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5" name="Espace réservé du texte 6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755575" y="1368861"/>
            <a:ext cx="2700000" cy="2700000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0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3851922" y="1380585"/>
            <a:ext cx="4752331" cy="2676557"/>
          </a:xfrm>
        </p:spPr>
        <p:txBody>
          <a:bodyPr anchor="ctr" anchorCtr="0"/>
          <a:lstStyle>
            <a:lvl1pPr>
              <a:spcBef>
                <a:spcPts val="0"/>
              </a:spcBef>
              <a:buFontTx/>
              <a:buNone/>
              <a:defRPr sz="40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5836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Tetra_Overview_Management Board 14/10/2014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716228" y="1159281"/>
            <a:ext cx="7888024" cy="2546596"/>
          </a:xfrm>
        </p:spPr>
        <p:txBody>
          <a:bodyPr anchor="ctr" anchorCtr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sz="26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8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755576" y="105141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755576" y="381388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179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Blank(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/>
          <p:cNvSpPr>
            <a:spLocks noGrp="1"/>
          </p:cNvSpPr>
          <p:nvPr>
            <p:ph type="title"/>
          </p:nvPr>
        </p:nvSpPr>
        <p:spPr>
          <a:xfrm>
            <a:off x="1554480" y="114300"/>
            <a:ext cx="7132320" cy="548640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505200" y="481250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| </a:t>
            </a:r>
            <a:fld id="{F2F9184F-A06D-44D5-8031-CC6B3278C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92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Tetra_Overview_Management Board 14/10/2014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1521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Tetra_Overview_Management Board 14/10/2014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3" y="951570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0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4"/>
          </p:nvPr>
        </p:nvSpPr>
        <p:spPr>
          <a:xfrm>
            <a:off x="4848211" y="951570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0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 hasCustomPrompt="1"/>
          </p:nvPr>
        </p:nvSpPr>
        <p:spPr>
          <a:xfrm>
            <a:off x="755656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  <p:sp>
        <p:nvSpPr>
          <p:cNvPr id="11" name="Espace réservé du contenu 3"/>
          <p:cNvSpPr>
            <a:spLocks noGrp="1"/>
          </p:cNvSpPr>
          <p:nvPr>
            <p:ph sz="quarter" idx="16" hasCustomPrompt="1"/>
          </p:nvPr>
        </p:nvSpPr>
        <p:spPr>
          <a:xfrm>
            <a:off x="4859344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74207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650" y="1221604"/>
            <a:ext cx="3600000" cy="3294367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 marL="143966" indent="-143966">
              <a:defRPr sz="1200"/>
            </a:lvl2pPr>
            <a:lvl3pPr>
              <a:defRPr sz="1200" i="1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Tetra_Overview_Management Board 14/10/2014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2"/>
          <p:cNvSpPr>
            <a:spLocks noGrp="1"/>
          </p:cNvSpPr>
          <p:nvPr>
            <p:ph idx="12"/>
          </p:nvPr>
        </p:nvSpPr>
        <p:spPr>
          <a:xfrm>
            <a:off x="5004049" y="1221604"/>
            <a:ext cx="3600202" cy="3294367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 marL="143966" indent="-143966">
              <a:defRPr sz="1200"/>
            </a:lvl2pPr>
            <a:lvl3pPr>
              <a:defRPr sz="1200" i="1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4034360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Tetra_Overview_Management Board 14/10/2014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8015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Telium Tetra_Overview_Management Board 14/10/2014</a:t>
            </a:r>
            <a:endParaRPr lang="en-US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873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Group internal meeting - 03/06/2014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841784" y="357504"/>
            <a:ext cx="0" cy="59406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975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1" name="Imag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02" y="1463280"/>
            <a:ext cx="3708400" cy="96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Imag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704193"/>
            <a:ext cx="8567738" cy="5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Espace réservé du titre 1"/>
          <p:cNvSpPr>
            <a:spLocks noGrp="1"/>
          </p:cNvSpPr>
          <p:nvPr userDrawn="1">
            <p:ph type="ctrTitle"/>
          </p:nvPr>
        </p:nvSpPr>
        <p:spPr>
          <a:xfrm>
            <a:off x="3059115" y="2563418"/>
            <a:ext cx="5543550" cy="1304925"/>
          </a:xfrm>
        </p:spPr>
        <p:txBody>
          <a:bodyPr/>
          <a:lstStyle>
            <a:lvl1pPr>
              <a:defRPr sz="5000" smtClean="0"/>
            </a:lvl1pPr>
          </a:lstStyle>
          <a:p>
            <a:pPr lvl="0"/>
            <a:r>
              <a:rPr lang="fr-FR" altLang="fr-FR" noProof="0" smtClean="0"/>
              <a:t>Modifiez le style du titre</a:t>
            </a:r>
          </a:p>
        </p:txBody>
      </p:sp>
      <p:sp>
        <p:nvSpPr>
          <p:cNvPr id="35847" name="Espace réservé du texte 2"/>
          <p:cNvSpPr>
            <a:spLocks noGrp="1"/>
          </p:cNvSpPr>
          <p:nvPr userDrawn="1">
            <p:ph type="subTitle" idx="1"/>
          </p:nvPr>
        </p:nvSpPr>
        <p:spPr>
          <a:xfrm>
            <a:off x="3059133" y="3913586"/>
            <a:ext cx="5545137" cy="485775"/>
          </a:xfrm>
        </p:spPr>
        <p:txBody>
          <a:bodyPr/>
          <a:lstStyle>
            <a:lvl1pPr>
              <a:spcBef>
                <a:spcPct val="0"/>
              </a:spcBef>
              <a:defRPr sz="120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altLang="fr-FR" noProof="0" smtClean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579759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8"/>
          <p:cNvGrpSpPr>
            <a:grpSpLocks/>
          </p:cNvGrpSpPr>
          <p:nvPr/>
        </p:nvGrpSpPr>
        <p:grpSpPr bwMode="auto">
          <a:xfrm>
            <a:off x="0" y="1483552"/>
            <a:ext cx="2362200" cy="108347"/>
            <a:chOff x="0" y="2204864"/>
            <a:chExt cx="2361508" cy="144000"/>
          </a:xfrm>
        </p:grpSpPr>
        <p:cxnSp>
          <p:nvCxnSpPr>
            <p:cNvPr id="5" name="Connecteur droit 4"/>
            <p:cNvCxnSpPr/>
            <p:nvPr/>
          </p:nvCxnSpPr>
          <p:spPr>
            <a:xfrm>
              <a:off x="0" y="2277655"/>
              <a:ext cx="2088538" cy="0"/>
            </a:xfrm>
            <a:prstGeom prst="line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Ellipse 5"/>
            <p:cNvSpPr>
              <a:spLocks noChangeAspect="1"/>
            </p:cNvSpPr>
            <p:nvPr/>
          </p:nvSpPr>
          <p:spPr>
            <a:xfrm>
              <a:off x="2217088" y="2204864"/>
              <a:ext cx="14442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6824" y="1236659"/>
            <a:ext cx="6177426" cy="1140417"/>
          </a:xfrm>
        </p:spPr>
        <p:txBody>
          <a:bodyPr anchor="t">
            <a:noAutofit/>
          </a:bodyPr>
          <a:lstStyle>
            <a:lvl1pPr>
              <a:defRPr sz="6000" b="1">
                <a:latin typeface="+mj-lt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2159801" y="2539093"/>
            <a:ext cx="6444481" cy="1944291"/>
          </a:xfrm>
        </p:spPr>
        <p:txBody>
          <a:bodyPr/>
          <a:lstStyle>
            <a:lvl1pPr marL="287829" indent="-287829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1800">
                <a:solidFill>
                  <a:schemeClr val="tx2"/>
                </a:solidFill>
              </a:defRPr>
            </a:lvl1pPr>
            <a:lvl2pPr marL="287829" indent="0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332399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>
            <a:spLocks noChangeAspect="1"/>
          </p:cNvSpPr>
          <p:nvPr/>
        </p:nvSpPr>
        <p:spPr>
          <a:xfrm>
            <a:off x="1187452" y="1491855"/>
            <a:ext cx="2879725" cy="21597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anchor="ctr"/>
          <a:lstStyle/>
          <a:p>
            <a:pPr algn="ctr">
              <a:defRPr/>
            </a:pPr>
            <a:endParaRPr lang="fr-FR" sz="1400" dirty="0" err="1">
              <a:solidFill>
                <a:srgbClr val="FFFFFF"/>
              </a:solidFill>
            </a:endParaRPr>
          </a:p>
        </p:txBody>
      </p:sp>
      <p:grpSp>
        <p:nvGrpSpPr>
          <p:cNvPr id="6" name="Groupe 12"/>
          <p:cNvGrpSpPr>
            <a:grpSpLocks/>
          </p:cNvGrpSpPr>
          <p:nvPr/>
        </p:nvGrpSpPr>
        <p:grpSpPr bwMode="auto">
          <a:xfrm>
            <a:off x="29" y="1545433"/>
            <a:ext cx="1908175" cy="2158604"/>
            <a:chOff x="0" y="2060847"/>
            <a:chExt cx="1907704" cy="287813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792"/>
            <a:stretch>
              <a:fillRect/>
            </a:stretch>
          </p:blipFill>
          <p:spPr bwMode="auto">
            <a:xfrm>
              <a:off x="0" y="2060847"/>
              <a:ext cx="955770" cy="287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/>
            <p:cNvCxnSpPr/>
            <p:nvPr/>
          </p:nvCxnSpPr>
          <p:spPr>
            <a:xfrm rot="16200000">
              <a:off x="1061776" y="2654780"/>
              <a:ext cx="0" cy="1691857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1187452" y="1491855"/>
            <a:ext cx="2879725" cy="2159794"/>
          </a:xfrm>
          <a:prstGeom prst="ellipse">
            <a:avLst/>
          </a:prstGeom>
          <a:noFill/>
        </p:spPr>
        <p:txBody>
          <a:bodyPr wrap="none" anchor="ctr">
            <a:noAutofit/>
          </a:bodyPr>
          <a:lstStyle>
            <a:lvl1pPr algn="ctr">
              <a:buFontTx/>
              <a:buNone/>
              <a:defRPr sz="20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8217" y="951310"/>
            <a:ext cx="4176069" cy="3078602"/>
          </a:xfrm>
        </p:spPr>
        <p:txBody>
          <a:bodyPr>
            <a:normAutofit/>
          </a:bodyPr>
          <a:lstStyle>
            <a:lvl1pPr algn="l"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39117" y="4029913"/>
            <a:ext cx="4165183" cy="58508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12711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4"/>
          <p:cNvGrpSpPr>
            <a:grpSpLocks/>
          </p:cNvGrpSpPr>
          <p:nvPr/>
        </p:nvGrpSpPr>
        <p:grpSpPr bwMode="auto">
          <a:xfrm>
            <a:off x="798514" y="4722021"/>
            <a:ext cx="7751762" cy="216694"/>
            <a:chOff x="799120" y="6296642"/>
            <a:chExt cx="7751527" cy="288000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799120" y="6312466"/>
              <a:ext cx="684033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2774" y="6296642"/>
              <a:ext cx="827873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Ellipse 6"/>
          <p:cNvSpPr>
            <a:spLocks noChangeAspect="1"/>
          </p:cNvSpPr>
          <p:nvPr/>
        </p:nvSpPr>
        <p:spPr>
          <a:xfrm>
            <a:off x="539752" y="4649425"/>
            <a:ext cx="215900" cy="1631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5977" rIns="0" bIns="35977" anchor="ctr"/>
          <a:lstStyle/>
          <a:p>
            <a:pPr algn="ctr">
              <a:defRPr/>
            </a:pPr>
            <a:fld id="{30A92095-6E84-4F0D-8BAE-9892BA5D85E0}" type="slidenum">
              <a:rPr lang="en-US" sz="800">
                <a:solidFill>
                  <a:srgbClr val="FFFFFF"/>
                </a:solidFill>
              </a:rPr>
              <a:pPr algn="ctr">
                <a:defRPr/>
              </a:pPr>
              <a:t>‹#›</a:t>
            </a:fld>
            <a:endParaRPr lang="en-US" sz="800" dirty="0">
              <a:solidFill>
                <a:srgbClr val="FFFFFF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755650" y="1051322"/>
            <a:ext cx="270033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755650" y="3813572"/>
            <a:ext cx="270033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716228" y="1159281"/>
            <a:ext cx="7888024" cy="2546596"/>
          </a:xfrm>
        </p:spPr>
        <p:txBody>
          <a:bodyPr anchor="ctr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sz="26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8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r-FR" smtClean="0">
                <a:solidFill>
                  <a:srgbClr val="4A4F55"/>
                </a:solidFill>
              </a:rPr>
              <a:t>Estate Management offer ambitions - September 2014</a:t>
            </a:r>
            <a:endParaRPr lang="en-US" altLang="fr-FR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13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6824" y="1059582"/>
            <a:ext cx="6177426" cy="144016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6000" b="1">
                <a:latin typeface="+mj-lt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2159801" y="2571750"/>
            <a:ext cx="6444481" cy="2160588"/>
          </a:xfrm>
        </p:spPr>
        <p:txBody>
          <a:bodyPr/>
          <a:lstStyle>
            <a:lvl1pPr marL="287829" indent="-287829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1800">
                <a:solidFill>
                  <a:schemeClr val="tx2"/>
                </a:solidFill>
              </a:defRPr>
            </a:lvl1pPr>
            <a:lvl2pPr marL="287829" indent="0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0" y="1266081"/>
            <a:ext cx="2361508" cy="144000"/>
            <a:chOff x="0" y="2204864"/>
            <a:chExt cx="2361508" cy="14400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0" y="2276864"/>
              <a:ext cx="2088000" cy="0"/>
            </a:xfrm>
            <a:prstGeom prst="line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>
              <a:spLocks noChangeAspect="1"/>
            </p:cNvSpPr>
            <p:nvPr userDrawn="1"/>
          </p:nvSpPr>
          <p:spPr>
            <a:xfrm>
              <a:off x="2217508" y="2204864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98741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4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r-FR" smtClean="0">
                <a:solidFill>
                  <a:srgbClr val="4A4F55"/>
                </a:solidFill>
              </a:rPr>
              <a:t>Estate Management offer ambitions - September 2014</a:t>
            </a:r>
            <a:endParaRPr lang="en-US" altLang="fr-FR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32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6025" y="205979"/>
            <a:ext cx="7488237" cy="8572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650" y="1653789"/>
            <a:ext cx="7848600" cy="28622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769940" y="4794681"/>
            <a:ext cx="6754812" cy="9286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fr-FR" smtClean="0">
                <a:solidFill>
                  <a:srgbClr val="4A4F55"/>
                </a:solidFill>
              </a:rPr>
              <a:t>Estate Management offer ambitions - September 2014</a:t>
            </a:r>
            <a:endParaRPr lang="en-US" altLang="fr-FR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33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6025" y="205979"/>
            <a:ext cx="7488237" cy="8572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5652" y="1653789"/>
            <a:ext cx="3848100" cy="2862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6152" y="1653789"/>
            <a:ext cx="3848100" cy="2862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769940" y="4794681"/>
            <a:ext cx="6754812" cy="9286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fr-FR" smtClean="0">
                <a:solidFill>
                  <a:srgbClr val="4A4F55"/>
                </a:solidFill>
              </a:rPr>
              <a:t>Estate Management offer ambitions - September 2014</a:t>
            </a:r>
            <a:endParaRPr lang="en-US" altLang="fr-FR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51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769940" y="4794681"/>
            <a:ext cx="6754812" cy="9286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fr-FR" smtClean="0">
                <a:solidFill>
                  <a:srgbClr val="4A4F55"/>
                </a:solidFill>
              </a:rPr>
              <a:t>Estate Management offer ambitions - September 2014</a:t>
            </a:r>
            <a:endParaRPr lang="en-US" altLang="fr-FR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08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53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918" indent="0" algn="ctr">
              <a:buNone/>
              <a:defRPr/>
            </a:lvl2pPr>
            <a:lvl3pPr marL="913855" indent="0" algn="ctr">
              <a:buNone/>
              <a:defRPr/>
            </a:lvl3pPr>
            <a:lvl4pPr marL="1370778" indent="0" algn="ctr">
              <a:buNone/>
              <a:defRPr/>
            </a:lvl4pPr>
            <a:lvl5pPr marL="1827708" indent="0" algn="ctr">
              <a:buNone/>
              <a:defRPr/>
            </a:lvl5pPr>
            <a:lvl6pPr marL="2284625" indent="0" algn="ctr">
              <a:buNone/>
              <a:defRPr/>
            </a:lvl6pPr>
            <a:lvl7pPr marL="2741543" indent="0" algn="ctr">
              <a:buNone/>
              <a:defRPr/>
            </a:lvl7pPr>
            <a:lvl8pPr marL="3198472" indent="0" algn="ctr">
              <a:buNone/>
              <a:defRPr/>
            </a:lvl8pPr>
            <a:lvl9pPr marL="3655396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784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184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8" indent="0">
              <a:buNone/>
              <a:defRPr sz="1800"/>
            </a:lvl2pPr>
            <a:lvl3pPr marL="913855" indent="0">
              <a:buNone/>
              <a:defRPr sz="1600"/>
            </a:lvl3pPr>
            <a:lvl4pPr marL="1370778" indent="0">
              <a:buNone/>
              <a:defRPr sz="1400"/>
            </a:lvl4pPr>
            <a:lvl5pPr marL="1827708" indent="0">
              <a:buNone/>
              <a:defRPr sz="1400"/>
            </a:lvl5pPr>
            <a:lvl6pPr marL="2284625" indent="0">
              <a:buNone/>
              <a:defRPr sz="1400"/>
            </a:lvl6pPr>
            <a:lvl7pPr marL="2741543" indent="0">
              <a:buNone/>
              <a:defRPr sz="1400"/>
            </a:lvl7pPr>
            <a:lvl8pPr marL="3198472" indent="0">
              <a:buNone/>
              <a:defRPr sz="1400"/>
            </a:lvl8pPr>
            <a:lvl9pPr marL="3655396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96116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067175" y="4039792"/>
            <a:ext cx="2192338" cy="5941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11930" y="4039792"/>
            <a:ext cx="2192337" cy="5941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192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8" indent="0">
              <a:buNone/>
              <a:defRPr sz="2000" b="1"/>
            </a:lvl2pPr>
            <a:lvl3pPr marL="913855" indent="0">
              <a:buNone/>
              <a:defRPr sz="1800" b="1"/>
            </a:lvl3pPr>
            <a:lvl4pPr marL="1370778" indent="0">
              <a:buNone/>
              <a:defRPr sz="1600" b="1"/>
            </a:lvl4pPr>
            <a:lvl5pPr marL="1827708" indent="0">
              <a:buNone/>
              <a:defRPr sz="1600" b="1"/>
            </a:lvl5pPr>
            <a:lvl6pPr marL="2284625" indent="0">
              <a:buNone/>
              <a:defRPr sz="1600" b="1"/>
            </a:lvl6pPr>
            <a:lvl7pPr marL="2741543" indent="0">
              <a:buNone/>
              <a:defRPr sz="1600" b="1"/>
            </a:lvl7pPr>
            <a:lvl8pPr marL="3198472" indent="0">
              <a:buNone/>
              <a:defRPr sz="1600" b="1"/>
            </a:lvl8pPr>
            <a:lvl9pPr marL="3655396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8" indent="0">
              <a:buNone/>
              <a:defRPr sz="2000" b="1"/>
            </a:lvl2pPr>
            <a:lvl3pPr marL="913855" indent="0">
              <a:buNone/>
              <a:defRPr sz="1800" b="1"/>
            </a:lvl3pPr>
            <a:lvl4pPr marL="1370778" indent="0">
              <a:buNone/>
              <a:defRPr sz="1600" b="1"/>
            </a:lvl4pPr>
            <a:lvl5pPr marL="1827708" indent="0">
              <a:buNone/>
              <a:defRPr sz="1600" b="1"/>
            </a:lvl5pPr>
            <a:lvl6pPr marL="2284625" indent="0">
              <a:buNone/>
              <a:defRPr sz="1600" b="1"/>
            </a:lvl6pPr>
            <a:lvl7pPr marL="2741543" indent="0">
              <a:buNone/>
              <a:defRPr sz="1600" b="1"/>
            </a:lvl7pPr>
            <a:lvl8pPr marL="3198472" indent="0">
              <a:buNone/>
              <a:defRPr sz="1600" b="1"/>
            </a:lvl8pPr>
            <a:lvl9pPr marL="3655396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739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947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8191" y="951310"/>
            <a:ext cx="4176069" cy="3078602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64251" y="4029913"/>
            <a:ext cx="4140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1187624" y="1131590"/>
            <a:ext cx="2700000" cy="270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rtlCol="0" anchor="ctr"/>
          <a:lstStyle/>
          <a:p>
            <a:pPr algn="ctr"/>
            <a:endParaRPr lang="fr-FR" sz="1400" dirty="0" err="1" smtClean="0"/>
          </a:p>
        </p:txBody>
      </p:sp>
      <p:sp>
        <p:nvSpPr>
          <p:cNvPr id="10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187454" y="1131590"/>
            <a:ext cx="2699740" cy="270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8" name="Groupe 7"/>
          <p:cNvGrpSpPr/>
          <p:nvPr userDrawn="1"/>
        </p:nvGrpSpPr>
        <p:grpSpPr>
          <a:xfrm>
            <a:off x="0" y="1132215"/>
            <a:ext cx="1907704" cy="2698750"/>
            <a:chOff x="0" y="1203598"/>
            <a:chExt cx="1907704" cy="2698750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710"/>
            <a:stretch/>
          </p:blipFill>
          <p:spPr bwMode="auto">
            <a:xfrm>
              <a:off x="0" y="1203598"/>
              <a:ext cx="952398" cy="2698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Connecteur droit 13"/>
            <p:cNvCxnSpPr/>
            <p:nvPr userDrawn="1"/>
          </p:nvCxnSpPr>
          <p:spPr>
            <a:xfrm rot="16200000">
              <a:off x="1097704" y="1747985"/>
              <a:ext cx="0" cy="162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9441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556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0482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18" indent="0">
              <a:buNone/>
              <a:defRPr sz="1200"/>
            </a:lvl2pPr>
            <a:lvl3pPr marL="913855" indent="0">
              <a:buNone/>
              <a:defRPr sz="1000"/>
            </a:lvl3pPr>
            <a:lvl4pPr marL="1370778" indent="0">
              <a:buNone/>
              <a:defRPr sz="900"/>
            </a:lvl4pPr>
            <a:lvl5pPr marL="1827708" indent="0">
              <a:buNone/>
              <a:defRPr sz="900"/>
            </a:lvl5pPr>
            <a:lvl6pPr marL="2284625" indent="0">
              <a:buNone/>
              <a:defRPr sz="900"/>
            </a:lvl6pPr>
            <a:lvl7pPr marL="2741543" indent="0">
              <a:buNone/>
              <a:defRPr sz="900"/>
            </a:lvl7pPr>
            <a:lvl8pPr marL="3198472" indent="0">
              <a:buNone/>
              <a:defRPr sz="900"/>
            </a:lvl8pPr>
            <a:lvl9pPr marL="3655396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31210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18" indent="0">
              <a:buNone/>
              <a:defRPr sz="2800"/>
            </a:lvl2pPr>
            <a:lvl3pPr marL="913855" indent="0">
              <a:buNone/>
              <a:defRPr sz="2400"/>
            </a:lvl3pPr>
            <a:lvl4pPr marL="1370778" indent="0">
              <a:buNone/>
              <a:defRPr sz="2000"/>
            </a:lvl4pPr>
            <a:lvl5pPr marL="1827708" indent="0">
              <a:buNone/>
              <a:defRPr sz="2000"/>
            </a:lvl5pPr>
            <a:lvl6pPr marL="2284625" indent="0">
              <a:buNone/>
              <a:defRPr sz="2000"/>
            </a:lvl6pPr>
            <a:lvl7pPr marL="2741543" indent="0">
              <a:buNone/>
              <a:defRPr sz="2000"/>
            </a:lvl7pPr>
            <a:lvl8pPr marL="3198472" indent="0">
              <a:buNone/>
              <a:defRPr sz="2000"/>
            </a:lvl8pPr>
            <a:lvl9pPr marL="3655396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3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18" indent="0">
              <a:buNone/>
              <a:defRPr sz="1200"/>
            </a:lvl2pPr>
            <a:lvl3pPr marL="913855" indent="0">
              <a:buNone/>
              <a:defRPr sz="1000"/>
            </a:lvl3pPr>
            <a:lvl4pPr marL="1370778" indent="0">
              <a:buNone/>
              <a:defRPr sz="900"/>
            </a:lvl4pPr>
            <a:lvl5pPr marL="1827708" indent="0">
              <a:buNone/>
              <a:defRPr sz="900"/>
            </a:lvl5pPr>
            <a:lvl6pPr marL="2284625" indent="0">
              <a:buNone/>
              <a:defRPr sz="900"/>
            </a:lvl6pPr>
            <a:lvl7pPr marL="2741543" indent="0">
              <a:buNone/>
              <a:defRPr sz="900"/>
            </a:lvl7pPr>
            <a:lvl8pPr marL="3198472" indent="0">
              <a:buNone/>
              <a:defRPr sz="900"/>
            </a:lvl8pPr>
            <a:lvl9pPr marL="3655396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88358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5707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470794" y="1069191"/>
            <a:ext cx="1133475" cy="356473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067175" y="1069191"/>
            <a:ext cx="3251200" cy="356473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1428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1" name="Imag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02" y="1463280"/>
            <a:ext cx="3708400" cy="96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Imag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704190"/>
            <a:ext cx="8567738" cy="5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Espace réservé du titre 1"/>
          <p:cNvSpPr>
            <a:spLocks noGrp="1"/>
          </p:cNvSpPr>
          <p:nvPr userDrawn="1">
            <p:ph type="ctrTitle"/>
          </p:nvPr>
        </p:nvSpPr>
        <p:spPr>
          <a:xfrm>
            <a:off x="3059115" y="2563418"/>
            <a:ext cx="5543550" cy="1304925"/>
          </a:xfrm>
        </p:spPr>
        <p:txBody>
          <a:bodyPr/>
          <a:lstStyle>
            <a:lvl1pPr>
              <a:defRPr sz="5000" smtClean="0"/>
            </a:lvl1pPr>
          </a:lstStyle>
          <a:p>
            <a:pPr lvl="0"/>
            <a:r>
              <a:rPr lang="fr-FR" altLang="fr-FR" noProof="0" smtClean="0"/>
              <a:t>Modifiez le style du titre</a:t>
            </a:r>
          </a:p>
        </p:txBody>
      </p:sp>
      <p:sp>
        <p:nvSpPr>
          <p:cNvPr id="35847" name="Espace réservé du texte 2"/>
          <p:cNvSpPr>
            <a:spLocks noGrp="1"/>
          </p:cNvSpPr>
          <p:nvPr userDrawn="1">
            <p:ph type="subTitle" idx="1"/>
          </p:nvPr>
        </p:nvSpPr>
        <p:spPr>
          <a:xfrm>
            <a:off x="3059133" y="3913586"/>
            <a:ext cx="5545137" cy="485775"/>
          </a:xfrm>
        </p:spPr>
        <p:txBody>
          <a:bodyPr/>
          <a:lstStyle>
            <a:lvl1pPr>
              <a:spcBef>
                <a:spcPct val="0"/>
              </a:spcBef>
              <a:defRPr sz="120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altLang="fr-FR" noProof="0" smtClean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830553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8"/>
          <p:cNvGrpSpPr>
            <a:grpSpLocks/>
          </p:cNvGrpSpPr>
          <p:nvPr/>
        </p:nvGrpSpPr>
        <p:grpSpPr bwMode="auto">
          <a:xfrm>
            <a:off x="0" y="1483549"/>
            <a:ext cx="2362200" cy="108347"/>
            <a:chOff x="0" y="2204864"/>
            <a:chExt cx="2361508" cy="144000"/>
          </a:xfrm>
        </p:grpSpPr>
        <p:cxnSp>
          <p:nvCxnSpPr>
            <p:cNvPr id="5" name="Connecteur droit 4"/>
            <p:cNvCxnSpPr/>
            <p:nvPr/>
          </p:nvCxnSpPr>
          <p:spPr>
            <a:xfrm>
              <a:off x="0" y="2277655"/>
              <a:ext cx="2088538" cy="0"/>
            </a:xfrm>
            <a:prstGeom prst="line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Ellipse 5"/>
            <p:cNvSpPr>
              <a:spLocks noChangeAspect="1"/>
            </p:cNvSpPr>
            <p:nvPr/>
          </p:nvSpPr>
          <p:spPr>
            <a:xfrm>
              <a:off x="2217088" y="2204864"/>
              <a:ext cx="14442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6824" y="1236659"/>
            <a:ext cx="6177426" cy="1140417"/>
          </a:xfrm>
        </p:spPr>
        <p:txBody>
          <a:bodyPr anchor="t">
            <a:noAutofit/>
          </a:bodyPr>
          <a:lstStyle>
            <a:lvl1pPr>
              <a:defRPr sz="6000" b="1">
                <a:latin typeface="+mj-lt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2159801" y="2539093"/>
            <a:ext cx="6444481" cy="1944291"/>
          </a:xfrm>
        </p:spPr>
        <p:txBody>
          <a:bodyPr/>
          <a:lstStyle>
            <a:lvl1pPr marL="287829" indent="-287829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1800">
                <a:solidFill>
                  <a:schemeClr val="tx2"/>
                </a:solidFill>
              </a:defRPr>
            </a:lvl1pPr>
            <a:lvl2pPr marL="287829" indent="0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54104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>
            <a:spLocks noChangeAspect="1"/>
          </p:cNvSpPr>
          <p:nvPr/>
        </p:nvSpPr>
        <p:spPr>
          <a:xfrm>
            <a:off x="1187452" y="1491855"/>
            <a:ext cx="2879725" cy="21597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anchor="ctr"/>
          <a:lstStyle/>
          <a:p>
            <a:pPr algn="ctr">
              <a:defRPr/>
            </a:pPr>
            <a:endParaRPr lang="fr-FR" sz="1400" dirty="0" err="1">
              <a:solidFill>
                <a:srgbClr val="FFFFFF"/>
              </a:solidFill>
            </a:endParaRPr>
          </a:p>
        </p:txBody>
      </p:sp>
      <p:grpSp>
        <p:nvGrpSpPr>
          <p:cNvPr id="6" name="Groupe 12"/>
          <p:cNvGrpSpPr>
            <a:grpSpLocks/>
          </p:cNvGrpSpPr>
          <p:nvPr/>
        </p:nvGrpSpPr>
        <p:grpSpPr bwMode="auto">
          <a:xfrm>
            <a:off x="29" y="1545433"/>
            <a:ext cx="1908175" cy="2158604"/>
            <a:chOff x="0" y="2060847"/>
            <a:chExt cx="1907704" cy="287813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792"/>
            <a:stretch>
              <a:fillRect/>
            </a:stretch>
          </p:blipFill>
          <p:spPr bwMode="auto">
            <a:xfrm>
              <a:off x="0" y="2060847"/>
              <a:ext cx="955770" cy="287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/>
            <p:cNvCxnSpPr/>
            <p:nvPr/>
          </p:nvCxnSpPr>
          <p:spPr>
            <a:xfrm rot="16200000">
              <a:off x="1061776" y="2654780"/>
              <a:ext cx="0" cy="1691857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1187452" y="1491855"/>
            <a:ext cx="2879725" cy="2159794"/>
          </a:xfrm>
          <a:prstGeom prst="ellipse">
            <a:avLst/>
          </a:prstGeom>
          <a:noFill/>
        </p:spPr>
        <p:txBody>
          <a:bodyPr wrap="none" anchor="ctr">
            <a:noAutofit/>
          </a:bodyPr>
          <a:lstStyle>
            <a:lvl1pPr algn="ctr">
              <a:buFontTx/>
              <a:buNone/>
              <a:defRPr sz="20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8191" y="951310"/>
            <a:ext cx="4176069" cy="3078602"/>
          </a:xfrm>
        </p:spPr>
        <p:txBody>
          <a:bodyPr>
            <a:normAutofit/>
          </a:bodyPr>
          <a:lstStyle>
            <a:lvl1pPr algn="l"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39109" y="4029913"/>
            <a:ext cx="4165183" cy="58508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72720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4"/>
          <p:cNvGrpSpPr>
            <a:grpSpLocks/>
          </p:cNvGrpSpPr>
          <p:nvPr/>
        </p:nvGrpSpPr>
        <p:grpSpPr bwMode="auto">
          <a:xfrm>
            <a:off x="798514" y="4722021"/>
            <a:ext cx="7751762" cy="216694"/>
            <a:chOff x="799120" y="6296642"/>
            <a:chExt cx="7751527" cy="288000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799120" y="6312466"/>
              <a:ext cx="684033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2774" y="6296642"/>
              <a:ext cx="827873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Ellipse 6"/>
          <p:cNvSpPr>
            <a:spLocks noChangeAspect="1"/>
          </p:cNvSpPr>
          <p:nvPr/>
        </p:nvSpPr>
        <p:spPr>
          <a:xfrm>
            <a:off x="539752" y="4649422"/>
            <a:ext cx="215900" cy="1631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5977" rIns="0" bIns="35977" anchor="ctr"/>
          <a:lstStyle/>
          <a:p>
            <a:pPr algn="ctr">
              <a:defRPr/>
            </a:pPr>
            <a:fld id="{30A92095-6E84-4F0D-8BAE-9892BA5D85E0}" type="slidenum">
              <a:rPr lang="en-US" sz="800">
                <a:solidFill>
                  <a:srgbClr val="FFFFFF"/>
                </a:solidFill>
              </a:rPr>
              <a:pPr algn="ctr">
                <a:defRPr/>
              </a:pPr>
              <a:t>‹#›</a:t>
            </a:fld>
            <a:endParaRPr lang="en-US" sz="800" dirty="0">
              <a:solidFill>
                <a:srgbClr val="FFFFFF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755650" y="1051322"/>
            <a:ext cx="270033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755650" y="3813572"/>
            <a:ext cx="270033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716228" y="1159281"/>
            <a:ext cx="7888024" cy="2546596"/>
          </a:xfrm>
        </p:spPr>
        <p:txBody>
          <a:bodyPr anchor="ctr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sz="26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8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r-FR" smtClean="0">
                <a:solidFill>
                  <a:srgbClr val="4A4F55"/>
                </a:solidFill>
              </a:rPr>
              <a:t>Estate Management offer ambitions - September 2014</a:t>
            </a:r>
            <a:endParaRPr lang="en-US" altLang="fr-FR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03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4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r-FR" smtClean="0">
                <a:solidFill>
                  <a:srgbClr val="4A4F55"/>
                </a:solidFill>
              </a:rPr>
              <a:t>Estate Management offer ambitions - September 2014</a:t>
            </a:r>
            <a:endParaRPr lang="en-US" altLang="fr-FR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49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9982" y="1011725"/>
            <a:ext cx="4464297" cy="3072195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76251" y="4074904"/>
            <a:ext cx="4428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1061533" y="1275606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rtlCol="0" anchor="ctr"/>
          <a:lstStyle/>
          <a:p>
            <a:pPr algn="ctr"/>
            <a:endParaRPr lang="fr-FR" sz="1400" dirty="0" err="1" smtClean="0"/>
          </a:p>
        </p:txBody>
      </p:sp>
      <p:sp>
        <p:nvSpPr>
          <p:cNvPr id="13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61533" y="1275744"/>
            <a:ext cx="2520000" cy="252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1061894" y="3688045"/>
            <a:ext cx="2519363" cy="1455487"/>
            <a:chOff x="1061852" y="3688014"/>
            <a:chExt cx="2519363" cy="1455487"/>
          </a:xfrm>
        </p:grpSpPr>
        <p:pic>
          <p:nvPicPr>
            <p:cNvPr id="9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799"/>
            <a:stretch/>
          </p:blipFill>
          <p:spPr bwMode="auto">
            <a:xfrm>
              <a:off x="1061852" y="4281847"/>
              <a:ext cx="2519363" cy="861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Connecteur droit 16"/>
            <p:cNvCxnSpPr/>
            <p:nvPr userDrawn="1"/>
          </p:nvCxnSpPr>
          <p:spPr>
            <a:xfrm>
              <a:off x="2321533" y="3688014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 userDrawn="1"/>
        </p:nvGrpSpPr>
        <p:grpSpPr>
          <a:xfrm>
            <a:off x="1061894" y="-10885"/>
            <a:ext cx="2519363" cy="1466373"/>
            <a:chOff x="1061852" y="-10887"/>
            <a:chExt cx="2519363" cy="1466373"/>
          </a:xfrm>
        </p:grpSpPr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1248"/>
            <a:stretch/>
          </p:blipFill>
          <p:spPr bwMode="auto">
            <a:xfrm>
              <a:off x="1061852" y="-10887"/>
              <a:ext cx="2519363" cy="976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Connecteur droit 19"/>
            <p:cNvCxnSpPr/>
            <p:nvPr userDrawn="1"/>
          </p:nvCxnSpPr>
          <p:spPr>
            <a:xfrm>
              <a:off x="2321533" y="195486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50730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6025" y="205978"/>
            <a:ext cx="7488237" cy="8572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650" y="1653789"/>
            <a:ext cx="7848600" cy="28622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769940" y="4794678"/>
            <a:ext cx="6754812" cy="9286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fr-FR" smtClean="0">
                <a:solidFill>
                  <a:srgbClr val="4A4F55"/>
                </a:solidFill>
              </a:rPr>
              <a:t>Estate Management offer ambitions - September 2014</a:t>
            </a:r>
            <a:endParaRPr lang="en-US" altLang="fr-FR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32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6025" y="205978"/>
            <a:ext cx="7488237" cy="8572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5652" y="1653789"/>
            <a:ext cx="3848100" cy="2862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6152" y="1653789"/>
            <a:ext cx="3848100" cy="2862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769940" y="4794678"/>
            <a:ext cx="6754812" cy="9286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fr-FR" smtClean="0">
                <a:solidFill>
                  <a:srgbClr val="4A4F55"/>
                </a:solidFill>
              </a:rPr>
              <a:t>Estate Management offer ambitions - September 2014</a:t>
            </a:r>
            <a:endParaRPr lang="en-US" altLang="fr-FR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75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769940" y="4794678"/>
            <a:ext cx="6754812" cy="9286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fr-FR" smtClean="0">
                <a:solidFill>
                  <a:srgbClr val="4A4F55"/>
                </a:solidFill>
              </a:rPr>
              <a:t>Estate Management offer ambitions - September 2014</a:t>
            </a:r>
            <a:endParaRPr lang="en-US" altLang="fr-FR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46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A4F55"/>
                </a:solidFill>
              </a:rPr>
              <a:t>Estate Management offer - July 2014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841784" y="357504"/>
            <a:ext cx="0" cy="59406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6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755575" y="1383618"/>
            <a:ext cx="3060000" cy="2295000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0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4219220" y="1354108"/>
            <a:ext cx="4385057" cy="2422106"/>
          </a:xfrm>
        </p:spPr>
        <p:txBody>
          <a:bodyPr anchor="ctr" anchorCtr="0"/>
          <a:lstStyle>
            <a:lvl1pPr>
              <a:spcBef>
                <a:spcPts val="0"/>
              </a:spcBef>
              <a:buFontTx/>
              <a:buNone/>
              <a:defRPr sz="40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4202068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9980" y="1011725"/>
            <a:ext cx="4464297" cy="3072195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76251" y="4074904"/>
            <a:ext cx="4428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1061533" y="1275606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rtlCol="0" anchor="ctr"/>
          <a:lstStyle/>
          <a:p>
            <a:pPr algn="ctr"/>
            <a:endParaRPr lang="fr-FR" sz="1400" dirty="0" err="1" smtClean="0">
              <a:solidFill>
                <a:srgbClr val="FFFFFF"/>
              </a:solidFill>
            </a:endParaRPr>
          </a:p>
        </p:txBody>
      </p:sp>
      <p:sp>
        <p:nvSpPr>
          <p:cNvPr id="13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61533" y="1275744"/>
            <a:ext cx="2520000" cy="252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1061891" y="3688043"/>
            <a:ext cx="2519363" cy="1455487"/>
            <a:chOff x="1061852" y="3688014"/>
            <a:chExt cx="2519363" cy="1455487"/>
          </a:xfrm>
        </p:grpSpPr>
        <p:pic>
          <p:nvPicPr>
            <p:cNvPr id="9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799"/>
            <a:stretch/>
          </p:blipFill>
          <p:spPr bwMode="auto">
            <a:xfrm>
              <a:off x="1061852" y="4281847"/>
              <a:ext cx="2519363" cy="861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Connecteur droit 16"/>
            <p:cNvCxnSpPr/>
            <p:nvPr userDrawn="1"/>
          </p:nvCxnSpPr>
          <p:spPr>
            <a:xfrm>
              <a:off x="2321533" y="3688014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 userDrawn="1"/>
        </p:nvGrpSpPr>
        <p:grpSpPr>
          <a:xfrm>
            <a:off x="1061891" y="-10885"/>
            <a:ext cx="2519363" cy="1466373"/>
            <a:chOff x="1061852" y="-10887"/>
            <a:chExt cx="2519363" cy="1466373"/>
          </a:xfrm>
        </p:grpSpPr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1248"/>
            <a:stretch/>
          </p:blipFill>
          <p:spPr bwMode="auto">
            <a:xfrm>
              <a:off x="1061852" y="-10887"/>
              <a:ext cx="2519363" cy="976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Connecteur droit 19"/>
            <p:cNvCxnSpPr/>
            <p:nvPr userDrawn="1"/>
          </p:nvCxnSpPr>
          <p:spPr>
            <a:xfrm>
              <a:off x="2321533" y="195486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3846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49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918" indent="0" algn="ctr">
              <a:buNone/>
              <a:defRPr/>
            </a:lvl2pPr>
            <a:lvl3pPr marL="913855" indent="0" algn="ctr">
              <a:buNone/>
              <a:defRPr/>
            </a:lvl3pPr>
            <a:lvl4pPr marL="1370778" indent="0" algn="ctr">
              <a:buNone/>
              <a:defRPr/>
            </a:lvl4pPr>
            <a:lvl5pPr marL="1827708" indent="0" algn="ctr">
              <a:buNone/>
              <a:defRPr/>
            </a:lvl5pPr>
            <a:lvl6pPr marL="2284625" indent="0" algn="ctr">
              <a:buNone/>
              <a:defRPr/>
            </a:lvl6pPr>
            <a:lvl7pPr marL="2741543" indent="0" algn="ctr">
              <a:buNone/>
              <a:defRPr/>
            </a:lvl7pPr>
            <a:lvl8pPr marL="3198472" indent="0" algn="ctr">
              <a:buNone/>
              <a:defRPr/>
            </a:lvl8pPr>
            <a:lvl9pPr marL="3655396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973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3977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8" indent="0">
              <a:buNone/>
              <a:defRPr sz="1800"/>
            </a:lvl2pPr>
            <a:lvl3pPr marL="913855" indent="0">
              <a:buNone/>
              <a:defRPr sz="1600"/>
            </a:lvl3pPr>
            <a:lvl4pPr marL="1370778" indent="0">
              <a:buNone/>
              <a:defRPr sz="1400"/>
            </a:lvl4pPr>
            <a:lvl5pPr marL="1827708" indent="0">
              <a:buNone/>
              <a:defRPr sz="1400"/>
            </a:lvl5pPr>
            <a:lvl6pPr marL="2284625" indent="0">
              <a:buNone/>
              <a:defRPr sz="1400"/>
            </a:lvl6pPr>
            <a:lvl7pPr marL="2741543" indent="0">
              <a:buNone/>
              <a:defRPr sz="1400"/>
            </a:lvl7pPr>
            <a:lvl8pPr marL="3198472" indent="0">
              <a:buNone/>
              <a:defRPr sz="1400"/>
            </a:lvl8pPr>
            <a:lvl9pPr marL="3655396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67030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067175" y="4039792"/>
            <a:ext cx="2192338" cy="5941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11930" y="4039792"/>
            <a:ext cx="2192337" cy="5941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207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8" indent="0">
              <a:buNone/>
              <a:defRPr sz="2000" b="1"/>
            </a:lvl2pPr>
            <a:lvl3pPr marL="913855" indent="0">
              <a:buNone/>
              <a:defRPr sz="1800" b="1"/>
            </a:lvl3pPr>
            <a:lvl4pPr marL="1370778" indent="0">
              <a:buNone/>
              <a:defRPr sz="1600" b="1"/>
            </a:lvl4pPr>
            <a:lvl5pPr marL="1827708" indent="0">
              <a:buNone/>
              <a:defRPr sz="1600" b="1"/>
            </a:lvl5pPr>
            <a:lvl6pPr marL="2284625" indent="0">
              <a:buNone/>
              <a:defRPr sz="1600" b="1"/>
            </a:lvl6pPr>
            <a:lvl7pPr marL="2741543" indent="0">
              <a:buNone/>
              <a:defRPr sz="1600" b="1"/>
            </a:lvl7pPr>
            <a:lvl8pPr marL="3198472" indent="0">
              <a:buNone/>
              <a:defRPr sz="1600" b="1"/>
            </a:lvl8pPr>
            <a:lvl9pPr marL="3655396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8" indent="0">
              <a:buNone/>
              <a:defRPr sz="2000" b="1"/>
            </a:lvl2pPr>
            <a:lvl3pPr marL="913855" indent="0">
              <a:buNone/>
              <a:defRPr sz="1800" b="1"/>
            </a:lvl3pPr>
            <a:lvl4pPr marL="1370778" indent="0">
              <a:buNone/>
              <a:defRPr sz="1600" b="1"/>
            </a:lvl4pPr>
            <a:lvl5pPr marL="1827708" indent="0">
              <a:buNone/>
              <a:defRPr sz="1600" b="1"/>
            </a:lvl5pPr>
            <a:lvl6pPr marL="2284625" indent="0">
              <a:buNone/>
              <a:defRPr sz="1600" b="1"/>
            </a:lvl6pPr>
            <a:lvl7pPr marL="2741543" indent="0">
              <a:buNone/>
              <a:defRPr sz="1600" b="1"/>
            </a:lvl7pPr>
            <a:lvl8pPr marL="3198472" indent="0">
              <a:buNone/>
              <a:defRPr sz="1600" b="1"/>
            </a:lvl8pPr>
            <a:lvl9pPr marL="3655396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92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 smtClean="0"/>
              <a:t>Title of the presentation - DD/MM/YYYY</a:t>
            </a:r>
            <a:endParaRPr lang="en-US" noProof="0" dirty="0"/>
          </a:p>
        </p:txBody>
      </p:sp>
      <p:sp>
        <p:nvSpPr>
          <p:cNvPr id="5" name="Espace réservé du texte 6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755575" y="1368861"/>
            <a:ext cx="2700000" cy="2700000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0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3851929" y="1380614"/>
            <a:ext cx="4752331" cy="2676557"/>
          </a:xfrm>
        </p:spPr>
        <p:txBody>
          <a:bodyPr anchor="ctr" anchorCtr="0"/>
          <a:lstStyle>
            <a:lvl1pPr>
              <a:spcBef>
                <a:spcPts val="0"/>
              </a:spcBef>
              <a:buFontTx/>
              <a:buNone/>
              <a:defRPr sz="40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016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7894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776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0481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18" indent="0">
              <a:buNone/>
              <a:defRPr sz="1200"/>
            </a:lvl2pPr>
            <a:lvl3pPr marL="913855" indent="0">
              <a:buNone/>
              <a:defRPr sz="1000"/>
            </a:lvl3pPr>
            <a:lvl4pPr marL="1370778" indent="0">
              <a:buNone/>
              <a:defRPr sz="900"/>
            </a:lvl4pPr>
            <a:lvl5pPr marL="1827708" indent="0">
              <a:buNone/>
              <a:defRPr sz="900"/>
            </a:lvl5pPr>
            <a:lvl6pPr marL="2284625" indent="0">
              <a:buNone/>
              <a:defRPr sz="900"/>
            </a:lvl6pPr>
            <a:lvl7pPr marL="2741543" indent="0">
              <a:buNone/>
              <a:defRPr sz="900"/>
            </a:lvl7pPr>
            <a:lvl8pPr marL="3198472" indent="0">
              <a:buNone/>
              <a:defRPr sz="900"/>
            </a:lvl8pPr>
            <a:lvl9pPr marL="3655396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59352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18" indent="0">
              <a:buNone/>
              <a:defRPr sz="2800"/>
            </a:lvl2pPr>
            <a:lvl3pPr marL="913855" indent="0">
              <a:buNone/>
              <a:defRPr sz="2400"/>
            </a:lvl3pPr>
            <a:lvl4pPr marL="1370778" indent="0">
              <a:buNone/>
              <a:defRPr sz="2000"/>
            </a:lvl4pPr>
            <a:lvl5pPr marL="1827708" indent="0">
              <a:buNone/>
              <a:defRPr sz="2000"/>
            </a:lvl5pPr>
            <a:lvl6pPr marL="2284625" indent="0">
              <a:buNone/>
              <a:defRPr sz="2000"/>
            </a:lvl6pPr>
            <a:lvl7pPr marL="2741543" indent="0">
              <a:buNone/>
              <a:defRPr sz="2000"/>
            </a:lvl7pPr>
            <a:lvl8pPr marL="3198472" indent="0">
              <a:buNone/>
              <a:defRPr sz="2000"/>
            </a:lvl8pPr>
            <a:lvl9pPr marL="3655396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3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18" indent="0">
              <a:buNone/>
              <a:defRPr sz="1200"/>
            </a:lvl2pPr>
            <a:lvl3pPr marL="913855" indent="0">
              <a:buNone/>
              <a:defRPr sz="1000"/>
            </a:lvl3pPr>
            <a:lvl4pPr marL="1370778" indent="0">
              <a:buNone/>
              <a:defRPr sz="900"/>
            </a:lvl4pPr>
            <a:lvl5pPr marL="1827708" indent="0">
              <a:buNone/>
              <a:defRPr sz="900"/>
            </a:lvl5pPr>
            <a:lvl6pPr marL="2284625" indent="0">
              <a:buNone/>
              <a:defRPr sz="900"/>
            </a:lvl6pPr>
            <a:lvl7pPr marL="2741543" indent="0">
              <a:buNone/>
              <a:defRPr sz="900"/>
            </a:lvl7pPr>
            <a:lvl8pPr marL="3198472" indent="0">
              <a:buNone/>
              <a:defRPr sz="900"/>
            </a:lvl8pPr>
            <a:lvl9pPr marL="3655396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264015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0036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470794" y="1069191"/>
            <a:ext cx="1133475" cy="356473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067175" y="1069191"/>
            <a:ext cx="3251200" cy="356473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87601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pe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48946" y="2571751"/>
            <a:ext cx="5555304" cy="1296144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500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946" y="3918749"/>
            <a:ext cx="5555304" cy="4152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200" cap="all" baseline="0">
                <a:solidFill>
                  <a:schemeClr val="tx2"/>
                </a:solidFill>
              </a:defRPr>
            </a:lvl1pPr>
            <a:lvl2pPr marL="4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smtClean="0"/>
              <a:t>Modifiez le style des sous-titres du masque</a:t>
            </a:r>
            <a:endParaRPr lang="en-US" noProof="0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3796"/>
            <a:ext cx="8566678" cy="748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24" y="1118744"/>
            <a:ext cx="3708000" cy="12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232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6824" y="1059582"/>
            <a:ext cx="6177426" cy="144016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6000" b="1">
                <a:latin typeface="+mj-lt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2159801" y="2571750"/>
            <a:ext cx="6444481" cy="2160588"/>
          </a:xfrm>
        </p:spPr>
        <p:txBody>
          <a:bodyPr/>
          <a:lstStyle>
            <a:lvl1pPr marL="287829" indent="-287829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1800">
                <a:solidFill>
                  <a:schemeClr val="tx2"/>
                </a:solidFill>
              </a:defRPr>
            </a:lvl1pPr>
            <a:lvl2pPr marL="287829" indent="0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0" y="1266081"/>
            <a:ext cx="2361508" cy="144000"/>
            <a:chOff x="0" y="2204864"/>
            <a:chExt cx="2361508" cy="14400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0" y="2276864"/>
              <a:ext cx="2088000" cy="0"/>
            </a:xfrm>
            <a:prstGeom prst="line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>
              <a:spLocks noChangeAspect="1"/>
            </p:cNvSpPr>
            <p:nvPr userDrawn="1"/>
          </p:nvSpPr>
          <p:spPr>
            <a:xfrm>
              <a:off x="2217508" y="2204864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3202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8191" y="951310"/>
            <a:ext cx="4176069" cy="3078602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64251" y="4029913"/>
            <a:ext cx="4140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1187624" y="1131590"/>
            <a:ext cx="2700000" cy="270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rtlCol="0" anchor="ctr"/>
          <a:lstStyle/>
          <a:p>
            <a:pPr algn="ctr"/>
            <a:endParaRPr lang="fr-FR" sz="1400" dirty="0" err="1" smtClean="0">
              <a:solidFill>
                <a:srgbClr val="FFFFFF"/>
              </a:solidFill>
            </a:endParaRPr>
          </a:p>
        </p:txBody>
      </p:sp>
      <p:sp>
        <p:nvSpPr>
          <p:cNvPr id="10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187454" y="1131590"/>
            <a:ext cx="2699740" cy="270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8" name="Groupe 7"/>
          <p:cNvGrpSpPr/>
          <p:nvPr userDrawn="1"/>
        </p:nvGrpSpPr>
        <p:grpSpPr>
          <a:xfrm>
            <a:off x="0" y="1132215"/>
            <a:ext cx="1907704" cy="2698750"/>
            <a:chOff x="0" y="1203598"/>
            <a:chExt cx="1907704" cy="2698750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710"/>
            <a:stretch/>
          </p:blipFill>
          <p:spPr bwMode="auto">
            <a:xfrm>
              <a:off x="0" y="1203598"/>
              <a:ext cx="952398" cy="2698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Connecteur droit 13"/>
            <p:cNvCxnSpPr/>
            <p:nvPr userDrawn="1"/>
          </p:nvCxnSpPr>
          <p:spPr>
            <a:xfrm rot="16200000">
              <a:off x="1097704" y="1747985"/>
              <a:ext cx="0" cy="162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90203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9980" y="1011725"/>
            <a:ext cx="4464297" cy="3072195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76251" y="4074904"/>
            <a:ext cx="4428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1061533" y="1275606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rtlCol="0" anchor="ctr"/>
          <a:lstStyle/>
          <a:p>
            <a:pPr algn="ctr"/>
            <a:endParaRPr lang="fr-FR" sz="1400" dirty="0" err="1" smtClean="0">
              <a:solidFill>
                <a:srgbClr val="FFFFFF"/>
              </a:solidFill>
            </a:endParaRPr>
          </a:p>
        </p:txBody>
      </p:sp>
      <p:sp>
        <p:nvSpPr>
          <p:cNvPr id="13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61533" y="1275744"/>
            <a:ext cx="2520000" cy="252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1061891" y="3688043"/>
            <a:ext cx="2519363" cy="1455487"/>
            <a:chOff x="1061852" y="3688014"/>
            <a:chExt cx="2519363" cy="1455487"/>
          </a:xfrm>
        </p:grpSpPr>
        <p:pic>
          <p:nvPicPr>
            <p:cNvPr id="9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799"/>
            <a:stretch/>
          </p:blipFill>
          <p:spPr bwMode="auto">
            <a:xfrm>
              <a:off x="1061852" y="4281847"/>
              <a:ext cx="2519363" cy="861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Connecteur droit 16"/>
            <p:cNvCxnSpPr/>
            <p:nvPr userDrawn="1"/>
          </p:nvCxnSpPr>
          <p:spPr>
            <a:xfrm>
              <a:off x="2321533" y="3688014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 userDrawn="1"/>
        </p:nvGrpSpPr>
        <p:grpSpPr>
          <a:xfrm>
            <a:off x="1061891" y="-10885"/>
            <a:ext cx="2519363" cy="1466373"/>
            <a:chOff x="1061852" y="-10887"/>
            <a:chExt cx="2519363" cy="1466373"/>
          </a:xfrm>
        </p:grpSpPr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1248"/>
            <a:stretch/>
          </p:blipFill>
          <p:spPr bwMode="auto">
            <a:xfrm>
              <a:off x="1061852" y="-10887"/>
              <a:ext cx="2519363" cy="976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Connecteur droit 19"/>
            <p:cNvCxnSpPr/>
            <p:nvPr userDrawn="1"/>
          </p:nvCxnSpPr>
          <p:spPr>
            <a:xfrm>
              <a:off x="2321533" y="195486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5027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 smtClean="0"/>
              <a:t>Title of the presentation - DD/MM/YYYY</a:t>
            </a:r>
            <a:endParaRPr lang="en-US" noProof="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716228" y="1159281"/>
            <a:ext cx="7888024" cy="2546596"/>
          </a:xfrm>
        </p:spPr>
        <p:txBody>
          <a:bodyPr anchor="ctr" anchorCtr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sz="26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8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755576" y="105141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755576" y="381388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316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TELIUM </a:t>
            </a:r>
            <a:r>
              <a:rPr lang="en-US" dirty="0" err="1" smtClean="0">
                <a:solidFill>
                  <a:srgbClr val="4A4F55"/>
                </a:solidFill>
              </a:rPr>
              <a:t>TETRA_Global</a:t>
            </a:r>
            <a:r>
              <a:rPr lang="en-US" dirty="0" smtClean="0">
                <a:solidFill>
                  <a:srgbClr val="4A4F55"/>
                </a:solidFill>
              </a:rPr>
              <a:t> </a:t>
            </a:r>
            <a:r>
              <a:rPr lang="en-US" dirty="0" err="1" smtClean="0">
                <a:solidFill>
                  <a:srgbClr val="4A4F55"/>
                </a:solidFill>
              </a:rPr>
              <a:t>Offer_Introduction_YTD</a:t>
            </a:r>
            <a:r>
              <a:rPr lang="en-US" dirty="0" smtClean="0">
                <a:solidFill>
                  <a:srgbClr val="4A4F55"/>
                </a:solidFill>
              </a:rPr>
              <a:t> 20140921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5" name="Espace réservé du texte 6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755575" y="1368861"/>
            <a:ext cx="2700000" cy="2700000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0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3851929" y="1380612"/>
            <a:ext cx="4752331" cy="2676557"/>
          </a:xfrm>
        </p:spPr>
        <p:txBody>
          <a:bodyPr anchor="ctr" anchorCtr="0"/>
          <a:lstStyle>
            <a:lvl1pPr>
              <a:spcBef>
                <a:spcPts val="0"/>
              </a:spcBef>
              <a:buFontTx/>
              <a:buNone/>
              <a:defRPr sz="40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0948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TELIUM </a:t>
            </a:r>
            <a:r>
              <a:rPr lang="en-US" dirty="0" err="1" smtClean="0">
                <a:solidFill>
                  <a:srgbClr val="4A4F55"/>
                </a:solidFill>
              </a:rPr>
              <a:t>TETRA_Global</a:t>
            </a:r>
            <a:r>
              <a:rPr lang="en-US" dirty="0" smtClean="0">
                <a:solidFill>
                  <a:srgbClr val="4A4F55"/>
                </a:solidFill>
              </a:rPr>
              <a:t> </a:t>
            </a:r>
            <a:r>
              <a:rPr lang="en-US" dirty="0" err="1" smtClean="0">
                <a:solidFill>
                  <a:srgbClr val="4A4F55"/>
                </a:solidFill>
              </a:rPr>
              <a:t>Offer_Introduction_YTD</a:t>
            </a:r>
            <a:r>
              <a:rPr lang="en-US" dirty="0" smtClean="0">
                <a:solidFill>
                  <a:srgbClr val="4A4F55"/>
                </a:solidFill>
              </a:rPr>
              <a:t> 20140921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716228" y="1159281"/>
            <a:ext cx="7888024" cy="2546596"/>
          </a:xfrm>
        </p:spPr>
        <p:txBody>
          <a:bodyPr anchor="ctr" anchorCtr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sz="26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8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755576" y="105141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755576" y="381388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1472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TELIUM </a:t>
            </a:r>
            <a:r>
              <a:rPr lang="en-US" dirty="0" err="1" smtClean="0">
                <a:solidFill>
                  <a:srgbClr val="4A4F55"/>
                </a:solidFill>
              </a:rPr>
              <a:t>TETRA_Global</a:t>
            </a:r>
            <a:r>
              <a:rPr lang="en-US" dirty="0" smtClean="0">
                <a:solidFill>
                  <a:srgbClr val="4A4F55"/>
                </a:solidFill>
              </a:rPr>
              <a:t> </a:t>
            </a:r>
            <a:r>
              <a:rPr lang="en-US" dirty="0" err="1" smtClean="0">
                <a:solidFill>
                  <a:srgbClr val="4A4F55"/>
                </a:solidFill>
              </a:rPr>
              <a:t>Offer_Introduction_YTD</a:t>
            </a:r>
            <a:r>
              <a:rPr lang="en-US" dirty="0" smtClean="0">
                <a:solidFill>
                  <a:srgbClr val="4A4F55"/>
                </a:solidFill>
              </a:rPr>
              <a:t> 20140921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2730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TELIUM </a:t>
            </a:r>
            <a:r>
              <a:rPr lang="en-US" dirty="0" err="1" smtClean="0">
                <a:solidFill>
                  <a:srgbClr val="4A4F55"/>
                </a:solidFill>
              </a:rPr>
              <a:t>TETRA_Global</a:t>
            </a:r>
            <a:r>
              <a:rPr lang="en-US" dirty="0" smtClean="0">
                <a:solidFill>
                  <a:srgbClr val="4A4F55"/>
                </a:solidFill>
              </a:rPr>
              <a:t> </a:t>
            </a:r>
            <a:r>
              <a:rPr lang="en-US" dirty="0" err="1" smtClean="0">
                <a:solidFill>
                  <a:srgbClr val="4A4F55"/>
                </a:solidFill>
              </a:rPr>
              <a:t>Offer_Introduction_YTD</a:t>
            </a:r>
            <a:r>
              <a:rPr lang="en-US" dirty="0" smtClean="0">
                <a:solidFill>
                  <a:srgbClr val="4A4F55"/>
                </a:solidFill>
              </a:rPr>
              <a:t> 20140921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3" y="951570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4"/>
          </p:nvPr>
        </p:nvSpPr>
        <p:spPr>
          <a:xfrm>
            <a:off x="4848211" y="951570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 hasCustomPrompt="1"/>
          </p:nvPr>
        </p:nvSpPr>
        <p:spPr>
          <a:xfrm>
            <a:off x="755663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  <p:sp>
        <p:nvSpPr>
          <p:cNvPr id="11" name="Espace réservé du contenu 3"/>
          <p:cNvSpPr>
            <a:spLocks noGrp="1"/>
          </p:cNvSpPr>
          <p:nvPr>
            <p:ph sz="quarter" idx="16" hasCustomPrompt="1"/>
          </p:nvPr>
        </p:nvSpPr>
        <p:spPr>
          <a:xfrm>
            <a:off x="4859364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18114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650" y="1221629"/>
            <a:ext cx="3600000" cy="3294367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 marL="143920" indent="-143920">
              <a:defRPr sz="1200"/>
            </a:lvl2pPr>
            <a:lvl3pPr>
              <a:defRPr sz="1200" i="1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TELIUM </a:t>
            </a:r>
            <a:r>
              <a:rPr lang="en-US" dirty="0" err="1" smtClean="0">
                <a:solidFill>
                  <a:srgbClr val="4A4F55"/>
                </a:solidFill>
              </a:rPr>
              <a:t>TETRA_Global</a:t>
            </a:r>
            <a:r>
              <a:rPr lang="en-US" dirty="0" smtClean="0">
                <a:solidFill>
                  <a:srgbClr val="4A4F55"/>
                </a:solidFill>
              </a:rPr>
              <a:t> </a:t>
            </a:r>
            <a:r>
              <a:rPr lang="en-US" dirty="0" err="1" smtClean="0">
                <a:solidFill>
                  <a:srgbClr val="4A4F55"/>
                </a:solidFill>
              </a:rPr>
              <a:t>Offer_Introduction_YTD</a:t>
            </a:r>
            <a:r>
              <a:rPr lang="en-US" dirty="0" smtClean="0">
                <a:solidFill>
                  <a:srgbClr val="4A4F55"/>
                </a:solidFill>
              </a:rPr>
              <a:t> 20140921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2"/>
          <p:cNvSpPr>
            <a:spLocks noGrp="1"/>
          </p:cNvSpPr>
          <p:nvPr>
            <p:ph idx="12"/>
          </p:nvPr>
        </p:nvSpPr>
        <p:spPr>
          <a:xfrm>
            <a:off x="5004049" y="1221629"/>
            <a:ext cx="3600202" cy="3294367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 marL="143920" indent="-143920">
              <a:defRPr sz="1200"/>
            </a:lvl2pPr>
            <a:lvl3pPr>
              <a:defRPr sz="1200" i="1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65155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TELIUM </a:t>
            </a:r>
            <a:r>
              <a:rPr lang="en-US" dirty="0" err="1" smtClean="0">
                <a:solidFill>
                  <a:srgbClr val="4A4F55"/>
                </a:solidFill>
              </a:rPr>
              <a:t>TETRA_Global</a:t>
            </a:r>
            <a:r>
              <a:rPr lang="en-US" dirty="0" smtClean="0">
                <a:solidFill>
                  <a:srgbClr val="4A4F55"/>
                </a:solidFill>
              </a:rPr>
              <a:t> </a:t>
            </a:r>
            <a:r>
              <a:rPr lang="en-US" dirty="0" err="1" smtClean="0">
                <a:solidFill>
                  <a:srgbClr val="4A4F55"/>
                </a:solidFill>
              </a:rPr>
              <a:t>Offer_Introduction_YTD</a:t>
            </a:r>
            <a:r>
              <a:rPr lang="en-US" dirty="0" smtClean="0">
                <a:solidFill>
                  <a:srgbClr val="4A4F55"/>
                </a:solidFill>
              </a:rPr>
              <a:t> 20140921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3687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TELIUM </a:t>
            </a:r>
            <a:r>
              <a:rPr lang="en-US" dirty="0" err="1" smtClean="0">
                <a:solidFill>
                  <a:srgbClr val="4A4F55"/>
                </a:solidFill>
              </a:rPr>
              <a:t>TETRA_Global</a:t>
            </a:r>
            <a:r>
              <a:rPr lang="en-US" dirty="0" smtClean="0">
                <a:solidFill>
                  <a:srgbClr val="4A4F55"/>
                </a:solidFill>
              </a:rPr>
              <a:t> </a:t>
            </a:r>
            <a:r>
              <a:rPr lang="en-US" dirty="0" err="1" smtClean="0">
                <a:solidFill>
                  <a:srgbClr val="4A4F55"/>
                </a:solidFill>
              </a:rPr>
              <a:t>Offer_Introduction_YTD</a:t>
            </a:r>
            <a:r>
              <a:rPr lang="en-US" dirty="0" smtClean="0">
                <a:solidFill>
                  <a:srgbClr val="4A4F55"/>
                </a:solidFill>
              </a:rPr>
              <a:t> 20140921</a:t>
            </a:r>
            <a:endParaRPr lang="en-US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75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pe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48946" y="2571751"/>
            <a:ext cx="5555304" cy="1296144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500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946" y="3918749"/>
            <a:ext cx="5555304" cy="4152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200" cap="all" baseline="0">
                <a:solidFill>
                  <a:schemeClr val="tx2"/>
                </a:solidFill>
              </a:defRPr>
            </a:lvl1pPr>
            <a:lvl2pPr marL="4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smtClean="0"/>
              <a:t>Modifiez le style des sous-titres du masque</a:t>
            </a:r>
            <a:endParaRPr lang="en-US" noProof="0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3796"/>
            <a:ext cx="8566678" cy="748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24" y="1118744"/>
            <a:ext cx="3708000" cy="12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794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6824" y="1059582"/>
            <a:ext cx="6177426" cy="144016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6000" b="1">
                <a:latin typeface="+mj-lt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2159801" y="2571750"/>
            <a:ext cx="6444481" cy="2160588"/>
          </a:xfrm>
        </p:spPr>
        <p:txBody>
          <a:bodyPr/>
          <a:lstStyle>
            <a:lvl1pPr marL="287829" indent="-287829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1800">
                <a:solidFill>
                  <a:schemeClr val="tx2"/>
                </a:solidFill>
              </a:defRPr>
            </a:lvl1pPr>
            <a:lvl2pPr marL="287829" indent="0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0" y="1266081"/>
            <a:ext cx="2361508" cy="144000"/>
            <a:chOff x="0" y="2204864"/>
            <a:chExt cx="2361508" cy="14400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0" y="2276864"/>
              <a:ext cx="2088000" cy="0"/>
            </a:xfrm>
            <a:prstGeom prst="line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>
              <a:spLocks noChangeAspect="1"/>
            </p:cNvSpPr>
            <p:nvPr userDrawn="1"/>
          </p:nvSpPr>
          <p:spPr>
            <a:xfrm>
              <a:off x="2217508" y="2204864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8732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8191" y="951310"/>
            <a:ext cx="4176069" cy="3078602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64251" y="4029913"/>
            <a:ext cx="4140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1187624" y="1131590"/>
            <a:ext cx="2700000" cy="270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rtlCol="0" anchor="ctr"/>
          <a:lstStyle/>
          <a:p>
            <a:pPr algn="ctr"/>
            <a:endParaRPr lang="fr-FR" sz="1400" dirty="0" err="1" smtClean="0">
              <a:solidFill>
                <a:srgbClr val="FFFFFF"/>
              </a:solidFill>
            </a:endParaRPr>
          </a:p>
        </p:txBody>
      </p:sp>
      <p:sp>
        <p:nvSpPr>
          <p:cNvPr id="10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187454" y="1131590"/>
            <a:ext cx="2699740" cy="270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8" name="Groupe 7"/>
          <p:cNvGrpSpPr/>
          <p:nvPr userDrawn="1"/>
        </p:nvGrpSpPr>
        <p:grpSpPr>
          <a:xfrm>
            <a:off x="0" y="1132215"/>
            <a:ext cx="1907704" cy="2698750"/>
            <a:chOff x="0" y="1203598"/>
            <a:chExt cx="1907704" cy="2698750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710"/>
            <a:stretch/>
          </p:blipFill>
          <p:spPr bwMode="auto">
            <a:xfrm>
              <a:off x="0" y="1203598"/>
              <a:ext cx="952398" cy="2698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Connecteur droit 13"/>
            <p:cNvCxnSpPr/>
            <p:nvPr userDrawn="1"/>
          </p:nvCxnSpPr>
          <p:spPr>
            <a:xfrm rot="16200000">
              <a:off x="1097704" y="1747985"/>
              <a:ext cx="0" cy="162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57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Title of the presentation - DD/MM/YYYY</a:t>
            </a:r>
            <a:endParaRPr lang="en-US" noProof="0" dirty="0"/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295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9980" y="1011725"/>
            <a:ext cx="4464297" cy="3072195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76251" y="4074904"/>
            <a:ext cx="4428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1061533" y="1275606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rtlCol="0" anchor="ctr"/>
          <a:lstStyle/>
          <a:p>
            <a:pPr algn="ctr"/>
            <a:endParaRPr lang="fr-FR" sz="1400" dirty="0" err="1" smtClean="0">
              <a:solidFill>
                <a:srgbClr val="FFFFFF"/>
              </a:solidFill>
            </a:endParaRPr>
          </a:p>
        </p:txBody>
      </p:sp>
      <p:sp>
        <p:nvSpPr>
          <p:cNvPr id="13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61533" y="1275744"/>
            <a:ext cx="2520000" cy="252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1061891" y="3688043"/>
            <a:ext cx="2519363" cy="1455487"/>
            <a:chOff x="1061852" y="3688014"/>
            <a:chExt cx="2519363" cy="1455487"/>
          </a:xfrm>
        </p:grpSpPr>
        <p:pic>
          <p:nvPicPr>
            <p:cNvPr id="9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799"/>
            <a:stretch/>
          </p:blipFill>
          <p:spPr bwMode="auto">
            <a:xfrm>
              <a:off x="1061852" y="4281847"/>
              <a:ext cx="2519363" cy="861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Connecteur droit 16"/>
            <p:cNvCxnSpPr/>
            <p:nvPr userDrawn="1"/>
          </p:nvCxnSpPr>
          <p:spPr>
            <a:xfrm>
              <a:off x="2321533" y="3688014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 userDrawn="1"/>
        </p:nvGrpSpPr>
        <p:grpSpPr>
          <a:xfrm>
            <a:off x="1061891" y="-10885"/>
            <a:ext cx="2519363" cy="1466373"/>
            <a:chOff x="1061852" y="-10887"/>
            <a:chExt cx="2519363" cy="1466373"/>
          </a:xfrm>
        </p:grpSpPr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1248"/>
            <a:stretch/>
          </p:blipFill>
          <p:spPr bwMode="auto">
            <a:xfrm>
              <a:off x="1061852" y="-10887"/>
              <a:ext cx="2519363" cy="976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Connecteur droit 19"/>
            <p:cNvCxnSpPr/>
            <p:nvPr userDrawn="1"/>
          </p:nvCxnSpPr>
          <p:spPr>
            <a:xfrm>
              <a:off x="2321533" y="195486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47901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TELIUM </a:t>
            </a:r>
            <a:r>
              <a:rPr lang="en-US" dirty="0" err="1" smtClean="0">
                <a:solidFill>
                  <a:srgbClr val="4A4F55"/>
                </a:solidFill>
              </a:rPr>
              <a:t>TETRA_Global</a:t>
            </a:r>
            <a:r>
              <a:rPr lang="en-US" dirty="0" smtClean="0">
                <a:solidFill>
                  <a:srgbClr val="4A4F55"/>
                </a:solidFill>
              </a:rPr>
              <a:t> </a:t>
            </a:r>
            <a:r>
              <a:rPr lang="en-US" dirty="0" err="1" smtClean="0">
                <a:solidFill>
                  <a:srgbClr val="4A4F55"/>
                </a:solidFill>
              </a:rPr>
              <a:t>Offer_Introduction_YTD</a:t>
            </a:r>
            <a:r>
              <a:rPr lang="en-US" dirty="0" smtClean="0">
                <a:solidFill>
                  <a:srgbClr val="4A4F55"/>
                </a:solidFill>
              </a:rPr>
              <a:t> 20140921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5" name="Espace réservé du texte 6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755575" y="1368861"/>
            <a:ext cx="2700000" cy="2700000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0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3851929" y="1380612"/>
            <a:ext cx="4752331" cy="2676557"/>
          </a:xfrm>
        </p:spPr>
        <p:txBody>
          <a:bodyPr anchor="ctr" anchorCtr="0"/>
          <a:lstStyle>
            <a:lvl1pPr>
              <a:spcBef>
                <a:spcPts val="0"/>
              </a:spcBef>
              <a:buFontTx/>
              <a:buNone/>
              <a:defRPr sz="40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6009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TELIUM </a:t>
            </a:r>
            <a:r>
              <a:rPr lang="en-US" dirty="0" err="1" smtClean="0">
                <a:solidFill>
                  <a:srgbClr val="4A4F55"/>
                </a:solidFill>
              </a:rPr>
              <a:t>TETRA_Global</a:t>
            </a:r>
            <a:r>
              <a:rPr lang="en-US" dirty="0" smtClean="0">
                <a:solidFill>
                  <a:srgbClr val="4A4F55"/>
                </a:solidFill>
              </a:rPr>
              <a:t> </a:t>
            </a:r>
            <a:r>
              <a:rPr lang="en-US" dirty="0" err="1" smtClean="0">
                <a:solidFill>
                  <a:srgbClr val="4A4F55"/>
                </a:solidFill>
              </a:rPr>
              <a:t>Offer_Introduction_YTD</a:t>
            </a:r>
            <a:r>
              <a:rPr lang="en-US" dirty="0" smtClean="0">
                <a:solidFill>
                  <a:srgbClr val="4A4F55"/>
                </a:solidFill>
              </a:rPr>
              <a:t> 20140921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716228" y="1159281"/>
            <a:ext cx="7888024" cy="2546596"/>
          </a:xfrm>
        </p:spPr>
        <p:txBody>
          <a:bodyPr anchor="ctr" anchorCtr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sz="26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8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755576" y="105141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755576" y="381388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52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TELIUM </a:t>
            </a:r>
            <a:r>
              <a:rPr lang="en-US" dirty="0" err="1" smtClean="0">
                <a:solidFill>
                  <a:srgbClr val="4A4F55"/>
                </a:solidFill>
              </a:rPr>
              <a:t>TETRA_Global</a:t>
            </a:r>
            <a:r>
              <a:rPr lang="en-US" dirty="0" smtClean="0">
                <a:solidFill>
                  <a:srgbClr val="4A4F55"/>
                </a:solidFill>
              </a:rPr>
              <a:t> </a:t>
            </a:r>
            <a:r>
              <a:rPr lang="en-US" dirty="0" err="1" smtClean="0">
                <a:solidFill>
                  <a:srgbClr val="4A4F55"/>
                </a:solidFill>
              </a:rPr>
              <a:t>Offer_Introduction_YTD</a:t>
            </a:r>
            <a:r>
              <a:rPr lang="en-US" dirty="0" smtClean="0">
                <a:solidFill>
                  <a:srgbClr val="4A4F55"/>
                </a:solidFill>
              </a:rPr>
              <a:t> 20140921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7153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TELIUM </a:t>
            </a:r>
            <a:r>
              <a:rPr lang="en-US" dirty="0" err="1" smtClean="0">
                <a:solidFill>
                  <a:srgbClr val="4A4F55"/>
                </a:solidFill>
              </a:rPr>
              <a:t>TETRA_Global</a:t>
            </a:r>
            <a:r>
              <a:rPr lang="en-US" dirty="0" smtClean="0">
                <a:solidFill>
                  <a:srgbClr val="4A4F55"/>
                </a:solidFill>
              </a:rPr>
              <a:t> </a:t>
            </a:r>
            <a:r>
              <a:rPr lang="en-US" dirty="0" err="1" smtClean="0">
                <a:solidFill>
                  <a:srgbClr val="4A4F55"/>
                </a:solidFill>
              </a:rPr>
              <a:t>Offer_Introduction_YTD</a:t>
            </a:r>
            <a:r>
              <a:rPr lang="en-US" dirty="0" smtClean="0">
                <a:solidFill>
                  <a:srgbClr val="4A4F55"/>
                </a:solidFill>
              </a:rPr>
              <a:t> 20140921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3" y="951570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4"/>
          </p:nvPr>
        </p:nvSpPr>
        <p:spPr>
          <a:xfrm>
            <a:off x="4848211" y="951570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 hasCustomPrompt="1"/>
          </p:nvPr>
        </p:nvSpPr>
        <p:spPr>
          <a:xfrm>
            <a:off x="755663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  <p:sp>
        <p:nvSpPr>
          <p:cNvPr id="11" name="Espace réservé du contenu 3"/>
          <p:cNvSpPr>
            <a:spLocks noGrp="1"/>
          </p:cNvSpPr>
          <p:nvPr>
            <p:ph sz="quarter" idx="16" hasCustomPrompt="1"/>
          </p:nvPr>
        </p:nvSpPr>
        <p:spPr>
          <a:xfrm>
            <a:off x="4859364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03495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650" y="1221629"/>
            <a:ext cx="3600000" cy="3294367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 marL="143920" indent="-143920">
              <a:defRPr sz="1200"/>
            </a:lvl2pPr>
            <a:lvl3pPr>
              <a:defRPr sz="1200" i="1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TELIUM </a:t>
            </a:r>
            <a:r>
              <a:rPr lang="en-US" dirty="0" err="1" smtClean="0">
                <a:solidFill>
                  <a:srgbClr val="4A4F55"/>
                </a:solidFill>
              </a:rPr>
              <a:t>TETRA_Global</a:t>
            </a:r>
            <a:r>
              <a:rPr lang="en-US" dirty="0" smtClean="0">
                <a:solidFill>
                  <a:srgbClr val="4A4F55"/>
                </a:solidFill>
              </a:rPr>
              <a:t> </a:t>
            </a:r>
            <a:r>
              <a:rPr lang="en-US" dirty="0" err="1" smtClean="0">
                <a:solidFill>
                  <a:srgbClr val="4A4F55"/>
                </a:solidFill>
              </a:rPr>
              <a:t>Offer_Introduction_YTD</a:t>
            </a:r>
            <a:r>
              <a:rPr lang="en-US" dirty="0" smtClean="0">
                <a:solidFill>
                  <a:srgbClr val="4A4F55"/>
                </a:solidFill>
              </a:rPr>
              <a:t> 20140921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2"/>
          <p:cNvSpPr>
            <a:spLocks noGrp="1"/>
          </p:cNvSpPr>
          <p:nvPr>
            <p:ph idx="12"/>
          </p:nvPr>
        </p:nvSpPr>
        <p:spPr>
          <a:xfrm>
            <a:off x="5004049" y="1221629"/>
            <a:ext cx="3600202" cy="3294367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 marL="143920" indent="-143920">
              <a:defRPr sz="1200"/>
            </a:lvl2pPr>
            <a:lvl3pPr>
              <a:defRPr sz="1200" i="1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625067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TELIUM </a:t>
            </a:r>
            <a:r>
              <a:rPr lang="en-US" dirty="0" err="1" smtClean="0">
                <a:solidFill>
                  <a:srgbClr val="4A4F55"/>
                </a:solidFill>
              </a:rPr>
              <a:t>TETRA_Global</a:t>
            </a:r>
            <a:r>
              <a:rPr lang="en-US" dirty="0" smtClean="0">
                <a:solidFill>
                  <a:srgbClr val="4A4F55"/>
                </a:solidFill>
              </a:rPr>
              <a:t> </a:t>
            </a:r>
            <a:r>
              <a:rPr lang="en-US" dirty="0" err="1" smtClean="0">
                <a:solidFill>
                  <a:srgbClr val="4A4F55"/>
                </a:solidFill>
              </a:rPr>
              <a:t>Offer_Introduction_YTD</a:t>
            </a:r>
            <a:r>
              <a:rPr lang="en-US" dirty="0" smtClean="0">
                <a:solidFill>
                  <a:srgbClr val="4A4F55"/>
                </a:solidFill>
              </a:rPr>
              <a:t> 20140921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3501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TELIUM </a:t>
            </a:r>
            <a:r>
              <a:rPr lang="en-US" dirty="0" err="1" smtClean="0">
                <a:solidFill>
                  <a:srgbClr val="4A4F55"/>
                </a:solidFill>
              </a:rPr>
              <a:t>TETRA_Global</a:t>
            </a:r>
            <a:r>
              <a:rPr lang="en-US" dirty="0" smtClean="0">
                <a:solidFill>
                  <a:srgbClr val="4A4F55"/>
                </a:solidFill>
              </a:rPr>
              <a:t> </a:t>
            </a:r>
            <a:r>
              <a:rPr lang="en-US" dirty="0" err="1" smtClean="0">
                <a:solidFill>
                  <a:srgbClr val="4A4F55"/>
                </a:solidFill>
              </a:rPr>
              <a:t>Offer_Introduction_YTD</a:t>
            </a:r>
            <a:r>
              <a:rPr lang="en-US" dirty="0" smtClean="0">
                <a:solidFill>
                  <a:srgbClr val="4A4F55"/>
                </a:solidFill>
              </a:rPr>
              <a:t> 20140921</a:t>
            </a:r>
            <a:endParaRPr lang="en-US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795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pe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48946" y="2571751"/>
            <a:ext cx="5555304" cy="1296144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500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946" y="3918749"/>
            <a:ext cx="5555304" cy="4152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200" cap="all" baseline="0">
                <a:solidFill>
                  <a:schemeClr val="tx2"/>
                </a:solidFill>
              </a:defRPr>
            </a:lvl1pPr>
            <a:lvl2pPr marL="4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smtClean="0"/>
              <a:t>Modifiez le style des sous-titres du masque</a:t>
            </a:r>
            <a:endParaRPr lang="en-US" noProof="0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3796"/>
            <a:ext cx="8566678" cy="748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24" y="1118744"/>
            <a:ext cx="3708000" cy="12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183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6824" y="1059582"/>
            <a:ext cx="6177426" cy="144016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6000" b="1">
                <a:latin typeface="+mj-lt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2159801" y="2571750"/>
            <a:ext cx="6444481" cy="2160588"/>
          </a:xfrm>
        </p:spPr>
        <p:txBody>
          <a:bodyPr/>
          <a:lstStyle>
            <a:lvl1pPr marL="287829" indent="-287829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1800">
                <a:solidFill>
                  <a:schemeClr val="tx2"/>
                </a:solidFill>
              </a:defRPr>
            </a:lvl1pPr>
            <a:lvl2pPr marL="287829" indent="0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0" y="1266081"/>
            <a:ext cx="2361508" cy="144000"/>
            <a:chOff x="0" y="2204864"/>
            <a:chExt cx="2361508" cy="14400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0" y="2276864"/>
              <a:ext cx="2088000" cy="0"/>
            </a:xfrm>
            <a:prstGeom prst="line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>
              <a:spLocks noChangeAspect="1"/>
            </p:cNvSpPr>
            <p:nvPr userDrawn="1"/>
          </p:nvSpPr>
          <p:spPr>
            <a:xfrm>
              <a:off x="2217508" y="2204864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514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Title of the presentation - DD/MM/YYYY</a:t>
            </a:r>
            <a:endParaRPr lang="en-US" noProof="0" dirty="0"/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3" y="951570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4"/>
          </p:nvPr>
        </p:nvSpPr>
        <p:spPr>
          <a:xfrm>
            <a:off x="4848211" y="951570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 hasCustomPrompt="1"/>
          </p:nvPr>
        </p:nvSpPr>
        <p:spPr>
          <a:xfrm>
            <a:off x="755663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  <p:sp>
        <p:nvSpPr>
          <p:cNvPr id="11" name="Espace réservé du contenu 3"/>
          <p:cNvSpPr>
            <a:spLocks noGrp="1"/>
          </p:cNvSpPr>
          <p:nvPr>
            <p:ph sz="quarter" idx="16" hasCustomPrompt="1"/>
          </p:nvPr>
        </p:nvSpPr>
        <p:spPr>
          <a:xfrm>
            <a:off x="4859364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47623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8191" y="951310"/>
            <a:ext cx="4176069" cy="3078602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64251" y="4029913"/>
            <a:ext cx="4140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1187624" y="1131590"/>
            <a:ext cx="2700000" cy="270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rtlCol="0" anchor="ctr"/>
          <a:lstStyle/>
          <a:p>
            <a:pPr algn="ctr"/>
            <a:endParaRPr lang="fr-FR" sz="1400" dirty="0" err="1" smtClean="0">
              <a:solidFill>
                <a:srgbClr val="FFFFFF"/>
              </a:solidFill>
            </a:endParaRPr>
          </a:p>
        </p:txBody>
      </p:sp>
      <p:sp>
        <p:nvSpPr>
          <p:cNvPr id="10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187454" y="1131590"/>
            <a:ext cx="2699740" cy="270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8" name="Groupe 7"/>
          <p:cNvGrpSpPr/>
          <p:nvPr userDrawn="1"/>
        </p:nvGrpSpPr>
        <p:grpSpPr>
          <a:xfrm>
            <a:off x="0" y="1132215"/>
            <a:ext cx="1907704" cy="2698750"/>
            <a:chOff x="0" y="1203598"/>
            <a:chExt cx="1907704" cy="2698750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710"/>
            <a:stretch/>
          </p:blipFill>
          <p:spPr bwMode="auto">
            <a:xfrm>
              <a:off x="0" y="1203598"/>
              <a:ext cx="952398" cy="2698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Connecteur droit 13"/>
            <p:cNvCxnSpPr/>
            <p:nvPr userDrawn="1"/>
          </p:nvCxnSpPr>
          <p:spPr>
            <a:xfrm rot="16200000">
              <a:off x="1097704" y="1747985"/>
              <a:ext cx="0" cy="162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87353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9982" y="1011725"/>
            <a:ext cx="4464297" cy="3072195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76251" y="4074904"/>
            <a:ext cx="4428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1061533" y="1275606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rtlCol="0" anchor="ctr"/>
          <a:lstStyle/>
          <a:p>
            <a:pPr algn="ctr"/>
            <a:endParaRPr lang="fr-FR" sz="1400" dirty="0" err="1" smtClean="0">
              <a:solidFill>
                <a:srgbClr val="FFFFFF"/>
              </a:solidFill>
            </a:endParaRPr>
          </a:p>
        </p:txBody>
      </p:sp>
      <p:sp>
        <p:nvSpPr>
          <p:cNvPr id="13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61533" y="1275744"/>
            <a:ext cx="2520000" cy="252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1061894" y="3688045"/>
            <a:ext cx="2519363" cy="1455487"/>
            <a:chOff x="1061852" y="3688014"/>
            <a:chExt cx="2519363" cy="1455487"/>
          </a:xfrm>
        </p:grpSpPr>
        <p:pic>
          <p:nvPicPr>
            <p:cNvPr id="9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799"/>
            <a:stretch/>
          </p:blipFill>
          <p:spPr bwMode="auto">
            <a:xfrm>
              <a:off x="1061852" y="4281847"/>
              <a:ext cx="2519363" cy="861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Connecteur droit 16"/>
            <p:cNvCxnSpPr/>
            <p:nvPr userDrawn="1"/>
          </p:nvCxnSpPr>
          <p:spPr>
            <a:xfrm>
              <a:off x="2321533" y="3688014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 userDrawn="1"/>
        </p:nvGrpSpPr>
        <p:grpSpPr>
          <a:xfrm>
            <a:off x="1061894" y="-10885"/>
            <a:ext cx="2519363" cy="1466373"/>
            <a:chOff x="1061852" y="-10887"/>
            <a:chExt cx="2519363" cy="1466373"/>
          </a:xfrm>
        </p:grpSpPr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1248"/>
            <a:stretch/>
          </p:blipFill>
          <p:spPr bwMode="auto">
            <a:xfrm>
              <a:off x="1061852" y="-10887"/>
              <a:ext cx="2519363" cy="976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Connecteur droit 19"/>
            <p:cNvCxnSpPr/>
            <p:nvPr userDrawn="1"/>
          </p:nvCxnSpPr>
          <p:spPr>
            <a:xfrm>
              <a:off x="2321533" y="195486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98122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5" name="Espace réservé du texte 6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755575" y="1368861"/>
            <a:ext cx="2700000" cy="2700000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0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3851929" y="1380614"/>
            <a:ext cx="4752331" cy="2676557"/>
          </a:xfrm>
        </p:spPr>
        <p:txBody>
          <a:bodyPr anchor="ctr" anchorCtr="0"/>
          <a:lstStyle>
            <a:lvl1pPr>
              <a:spcBef>
                <a:spcPts val="0"/>
              </a:spcBef>
              <a:buFontTx/>
              <a:buNone/>
              <a:defRPr sz="40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595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716228" y="1159281"/>
            <a:ext cx="7888024" cy="2546596"/>
          </a:xfrm>
        </p:spPr>
        <p:txBody>
          <a:bodyPr anchor="ctr" anchorCtr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sz="26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8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755576" y="105141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755576" y="381388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5031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205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3" y="951570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4"/>
          </p:nvPr>
        </p:nvSpPr>
        <p:spPr>
          <a:xfrm>
            <a:off x="4848211" y="951570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 hasCustomPrompt="1"/>
          </p:nvPr>
        </p:nvSpPr>
        <p:spPr>
          <a:xfrm>
            <a:off x="755663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  <p:sp>
        <p:nvSpPr>
          <p:cNvPr id="11" name="Espace réservé du contenu 3"/>
          <p:cNvSpPr>
            <a:spLocks noGrp="1"/>
          </p:cNvSpPr>
          <p:nvPr>
            <p:ph sz="quarter" idx="16" hasCustomPrompt="1"/>
          </p:nvPr>
        </p:nvSpPr>
        <p:spPr>
          <a:xfrm>
            <a:off x="4859364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40419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650" y="1221631"/>
            <a:ext cx="3600000" cy="3294367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 marL="143920" indent="-143920">
              <a:defRPr sz="1200"/>
            </a:lvl2pPr>
            <a:lvl3pPr>
              <a:defRPr sz="1200" i="1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2"/>
          <p:cNvSpPr>
            <a:spLocks noGrp="1"/>
          </p:cNvSpPr>
          <p:nvPr>
            <p:ph idx="12"/>
          </p:nvPr>
        </p:nvSpPr>
        <p:spPr>
          <a:xfrm>
            <a:off x="5004049" y="1221631"/>
            <a:ext cx="3600202" cy="3294367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 marL="143920" indent="-143920">
              <a:defRPr sz="1200"/>
            </a:lvl2pPr>
            <a:lvl3pPr>
              <a:defRPr sz="1200" i="1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420334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3946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392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pe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48946" y="2571751"/>
            <a:ext cx="5555304" cy="1296144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500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946" y="3918749"/>
            <a:ext cx="5555304" cy="4152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200" cap="all" baseline="0">
                <a:solidFill>
                  <a:schemeClr val="tx2"/>
                </a:solidFill>
              </a:defRPr>
            </a:lvl1pPr>
            <a:lvl2pPr marL="4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smtClean="0"/>
              <a:t>Modifiez le style des sous-titres du masque</a:t>
            </a:r>
            <a:endParaRPr lang="en-US" noProof="0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3796"/>
            <a:ext cx="8566678" cy="748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24" y="1118744"/>
            <a:ext cx="3708000" cy="12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6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650" y="1221631"/>
            <a:ext cx="3600000" cy="3294367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 marL="143920" indent="-143920">
              <a:defRPr sz="1200"/>
            </a:lvl2pPr>
            <a:lvl3pPr>
              <a:defRPr sz="1200" i="1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Title of the presentation - DD/MM/YYYY</a:t>
            </a:r>
            <a:endParaRPr lang="en-US" noProof="0" dirty="0"/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2"/>
          <p:cNvSpPr>
            <a:spLocks noGrp="1"/>
          </p:cNvSpPr>
          <p:nvPr>
            <p:ph idx="12"/>
          </p:nvPr>
        </p:nvSpPr>
        <p:spPr>
          <a:xfrm>
            <a:off x="5004049" y="1221631"/>
            <a:ext cx="3600202" cy="3294367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 marL="143920" indent="-143920">
              <a:defRPr sz="1200"/>
            </a:lvl2pPr>
            <a:lvl3pPr>
              <a:defRPr sz="1200" i="1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25803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6824" y="1059582"/>
            <a:ext cx="6177426" cy="144016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6000" b="1">
                <a:latin typeface="+mj-lt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2159801" y="2571750"/>
            <a:ext cx="6444481" cy="2160588"/>
          </a:xfrm>
        </p:spPr>
        <p:txBody>
          <a:bodyPr/>
          <a:lstStyle>
            <a:lvl1pPr marL="287829" indent="-287829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1800">
                <a:solidFill>
                  <a:schemeClr val="tx2"/>
                </a:solidFill>
              </a:defRPr>
            </a:lvl1pPr>
            <a:lvl2pPr marL="287829" indent="0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0" y="1266081"/>
            <a:ext cx="2361508" cy="144000"/>
            <a:chOff x="0" y="2204864"/>
            <a:chExt cx="2361508" cy="14400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0" y="2276864"/>
              <a:ext cx="2088000" cy="0"/>
            </a:xfrm>
            <a:prstGeom prst="line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>
              <a:spLocks noChangeAspect="1"/>
            </p:cNvSpPr>
            <p:nvPr userDrawn="1"/>
          </p:nvSpPr>
          <p:spPr>
            <a:xfrm>
              <a:off x="2217508" y="2204864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5160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8191" y="951310"/>
            <a:ext cx="4176069" cy="3078602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64251" y="4029913"/>
            <a:ext cx="4140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1187624" y="1131590"/>
            <a:ext cx="2700000" cy="270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rtlCol="0" anchor="ctr"/>
          <a:lstStyle/>
          <a:p>
            <a:pPr algn="ctr"/>
            <a:endParaRPr lang="fr-FR" sz="1400" dirty="0" err="1" smtClean="0">
              <a:solidFill>
                <a:srgbClr val="FFFFFF"/>
              </a:solidFill>
            </a:endParaRPr>
          </a:p>
        </p:txBody>
      </p:sp>
      <p:sp>
        <p:nvSpPr>
          <p:cNvPr id="10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187454" y="1131590"/>
            <a:ext cx="2699740" cy="270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8" name="Groupe 7"/>
          <p:cNvGrpSpPr/>
          <p:nvPr userDrawn="1"/>
        </p:nvGrpSpPr>
        <p:grpSpPr>
          <a:xfrm>
            <a:off x="0" y="1132215"/>
            <a:ext cx="1907704" cy="2698750"/>
            <a:chOff x="0" y="1203598"/>
            <a:chExt cx="1907704" cy="2698750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710"/>
            <a:stretch/>
          </p:blipFill>
          <p:spPr bwMode="auto">
            <a:xfrm>
              <a:off x="0" y="1203598"/>
              <a:ext cx="952398" cy="2698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Connecteur droit 13"/>
            <p:cNvCxnSpPr/>
            <p:nvPr userDrawn="1"/>
          </p:nvCxnSpPr>
          <p:spPr>
            <a:xfrm rot="16200000">
              <a:off x="1097704" y="1747985"/>
              <a:ext cx="0" cy="162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4694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9982" y="1011725"/>
            <a:ext cx="4464297" cy="3072195"/>
          </a:xfrm>
        </p:spPr>
        <p:txBody>
          <a:bodyPr anchor="ctr" anchorCtr="0">
            <a:normAutofit/>
          </a:bodyPr>
          <a:lstStyle>
            <a:lvl1pPr algn="l">
              <a:lnSpc>
                <a:spcPct val="80000"/>
              </a:lnSpc>
              <a:defRPr sz="7000" b="0" cap="none" baseline="0"/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76251" y="4074904"/>
            <a:ext cx="4428000" cy="5850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1061533" y="1275606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rtlCol="0" anchor="ctr"/>
          <a:lstStyle/>
          <a:p>
            <a:pPr algn="ctr"/>
            <a:endParaRPr lang="fr-FR" sz="1400" dirty="0" err="1" smtClean="0">
              <a:solidFill>
                <a:srgbClr val="FFFFFF"/>
              </a:solidFill>
            </a:endParaRPr>
          </a:p>
        </p:txBody>
      </p:sp>
      <p:sp>
        <p:nvSpPr>
          <p:cNvPr id="13" name="Espace réservé du texte 6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61533" y="1275744"/>
            <a:ext cx="2520000" cy="2520000"/>
          </a:xfrm>
          <a:prstGeom prst="ellipse">
            <a:avLst/>
          </a:prstGeom>
          <a:noFill/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8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1061894" y="3688045"/>
            <a:ext cx="2519363" cy="1455487"/>
            <a:chOff x="1061852" y="3688014"/>
            <a:chExt cx="2519363" cy="1455487"/>
          </a:xfrm>
        </p:grpSpPr>
        <p:pic>
          <p:nvPicPr>
            <p:cNvPr id="9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799"/>
            <a:stretch/>
          </p:blipFill>
          <p:spPr bwMode="auto">
            <a:xfrm>
              <a:off x="1061852" y="4281847"/>
              <a:ext cx="2519363" cy="861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Connecteur droit 16"/>
            <p:cNvCxnSpPr/>
            <p:nvPr userDrawn="1"/>
          </p:nvCxnSpPr>
          <p:spPr>
            <a:xfrm>
              <a:off x="2321533" y="3688014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 userDrawn="1"/>
        </p:nvGrpSpPr>
        <p:grpSpPr>
          <a:xfrm>
            <a:off x="1061894" y="-10885"/>
            <a:ext cx="2519363" cy="1466373"/>
            <a:chOff x="1061852" y="-10887"/>
            <a:chExt cx="2519363" cy="1466373"/>
          </a:xfrm>
        </p:grpSpPr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1248"/>
            <a:stretch/>
          </p:blipFill>
          <p:spPr bwMode="auto">
            <a:xfrm>
              <a:off x="1061852" y="-10887"/>
              <a:ext cx="2519363" cy="976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Connecteur droit 19"/>
            <p:cNvCxnSpPr/>
            <p:nvPr userDrawn="1"/>
          </p:nvCxnSpPr>
          <p:spPr>
            <a:xfrm>
              <a:off x="2321533" y="195486"/>
              <a:ext cx="0" cy="12600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23855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5" name="Espace réservé du texte 6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755575" y="1368861"/>
            <a:ext cx="2700000" cy="2700000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lvl1pPr algn="ctr">
              <a:buFontTx/>
              <a:buNone/>
              <a:defRPr sz="100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algn="ctr">
              <a:buFontTx/>
              <a:buNone/>
              <a:defRPr>
                <a:solidFill>
                  <a:schemeClr val="bg1"/>
                </a:solidFill>
              </a:defRPr>
            </a:lvl3pPr>
            <a:lvl4pPr algn="ctr">
              <a:buFontTx/>
              <a:buNone/>
              <a:defRPr>
                <a:solidFill>
                  <a:schemeClr val="bg1"/>
                </a:solidFill>
              </a:defRPr>
            </a:lvl4pPr>
            <a:lvl5pPr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#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3851929" y="1380614"/>
            <a:ext cx="4752331" cy="2676557"/>
          </a:xfrm>
        </p:spPr>
        <p:txBody>
          <a:bodyPr anchor="ctr" anchorCtr="0"/>
          <a:lstStyle>
            <a:lvl1pPr>
              <a:spcBef>
                <a:spcPts val="0"/>
              </a:spcBef>
              <a:buFontTx/>
              <a:buNone/>
              <a:defRPr sz="40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8378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716228" y="1159281"/>
            <a:ext cx="7888024" cy="2546596"/>
          </a:xfrm>
        </p:spPr>
        <p:txBody>
          <a:bodyPr anchor="ctr" anchorCtr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sz="2600">
                <a:solidFill>
                  <a:schemeClr val="tx2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28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755576" y="105141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755576" y="3813888"/>
            <a:ext cx="270000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5250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5058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3" y="951570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4"/>
          </p:nvPr>
        </p:nvSpPr>
        <p:spPr>
          <a:xfrm>
            <a:off x="4848211" y="951570"/>
            <a:ext cx="3744342" cy="5015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6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 hasCustomPrompt="1"/>
          </p:nvPr>
        </p:nvSpPr>
        <p:spPr>
          <a:xfrm>
            <a:off x="755663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  <p:sp>
        <p:nvSpPr>
          <p:cNvPr id="11" name="Espace réservé du contenu 3"/>
          <p:cNvSpPr>
            <a:spLocks noGrp="1"/>
          </p:cNvSpPr>
          <p:nvPr>
            <p:ph sz="quarter" idx="16" hasCustomPrompt="1"/>
          </p:nvPr>
        </p:nvSpPr>
        <p:spPr>
          <a:xfrm>
            <a:off x="4859364" y="1585256"/>
            <a:ext cx="3744913" cy="2430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 smtClean="0"/>
              <a:t>Graphic</a:t>
            </a:r>
            <a:r>
              <a:rPr lang="fr-FR" dirty="0" smtClean="0"/>
              <a:t>, image, table...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2901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650" y="1221631"/>
            <a:ext cx="3600000" cy="3294367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 marL="143920" indent="-143920">
              <a:defRPr sz="1200"/>
            </a:lvl2pPr>
            <a:lvl3pPr>
              <a:defRPr sz="1200" i="1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2"/>
          <p:cNvSpPr>
            <a:spLocks noGrp="1"/>
          </p:cNvSpPr>
          <p:nvPr>
            <p:ph idx="12"/>
          </p:nvPr>
        </p:nvSpPr>
        <p:spPr>
          <a:xfrm>
            <a:off x="5004049" y="1221631"/>
            <a:ext cx="3600202" cy="3294367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 marL="143920" indent="-143920">
              <a:defRPr sz="1200"/>
            </a:lvl2pPr>
            <a:lvl3pPr>
              <a:defRPr sz="1200" i="1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708608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841784" y="205978"/>
            <a:ext cx="0" cy="720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0194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94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>
            <a:spLocks noChangeAspect="1"/>
          </p:cNvSpPr>
          <p:nvPr/>
        </p:nvSpPr>
        <p:spPr>
          <a:xfrm>
            <a:off x="539552" y="4649950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5977" rIns="0" bIns="35977" rtlCol="0" anchor="ctr"/>
          <a:lstStyle/>
          <a:p>
            <a:pPr algn="ctr"/>
            <a:fld id="{2A0CDB25-9C02-49FB-B764-900C3CF35EA4}" type="slidenum">
              <a:rPr lang="en-US" sz="800" noProof="0" smtClean="0">
                <a:solidFill>
                  <a:schemeClr val="bg1"/>
                </a:solidFill>
              </a:rPr>
              <a:t>‹#›</a:t>
            </a:fld>
            <a:endParaRPr lang="en-US" sz="800" noProof="0" dirty="0">
              <a:solidFill>
                <a:schemeClr val="bg1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  <a:prstGeom prst="rect">
            <a:avLst/>
          </a:prstGeom>
        </p:spPr>
        <p:txBody>
          <a:bodyPr vert="horz" lIns="35977" tIns="0" rIns="35977" bIns="0" rtlCol="0" anchor="ctr">
            <a:normAutofit/>
          </a:bodyPr>
          <a:lstStyle/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0" y="1223965"/>
            <a:ext cx="7848600" cy="3292004"/>
          </a:xfrm>
          <a:prstGeom prst="rect">
            <a:avLst/>
          </a:prstGeom>
        </p:spPr>
        <p:txBody>
          <a:bodyPr vert="horz" lIns="35977" tIns="0" rIns="35977" bIns="0" rtlCol="0">
            <a:normAutofit/>
          </a:bodyPr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69392" y="4795175"/>
            <a:ext cx="6754936" cy="92333"/>
          </a:xfrm>
          <a:prstGeom prst="rect">
            <a:avLst/>
          </a:prstGeom>
        </p:spPr>
        <p:txBody>
          <a:bodyPr vert="horz" wrap="none" lIns="35977" tIns="0" rIns="35977" bIns="0" rtlCol="0" anchor="ctr">
            <a:noAutofit/>
          </a:bodyPr>
          <a:lstStyle>
            <a:lvl1pPr marL="0" indent="0" algn="l"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 dirty="0" smtClean="0"/>
              <a:t>Title of the presentation - DD/MM/YYYY</a:t>
            </a:r>
            <a:endParaRPr lang="en-US" noProof="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799145" y="4732022"/>
            <a:ext cx="7751527" cy="288000"/>
            <a:chOff x="799120" y="6296642"/>
            <a:chExt cx="7751527" cy="288000"/>
          </a:xfrm>
        </p:grpSpPr>
        <p:cxnSp>
          <p:nvCxnSpPr>
            <p:cNvPr id="13" name="Connecteur droit 12"/>
            <p:cNvCxnSpPr/>
            <p:nvPr userDrawn="1"/>
          </p:nvCxnSpPr>
          <p:spPr>
            <a:xfrm>
              <a:off x="799120" y="6311705"/>
              <a:ext cx="684000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2774" y="6296642"/>
              <a:ext cx="827873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44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1" r:id="rId3"/>
    <p:sldLayoutId id="2147483653" r:id="rId4"/>
    <p:sldLayoutId id="2147483664" r:id="rId5"/>
    <p:sldLayoutId id="2147483656" r:id="rId6"/>
    <p:sldLayoutId id="2147483650" r:id="rId7"/>
    <p:sldLayoutId id="2147483658" r:id="rId8"/>
    <p:sldLayoutId id="2147483662" r:id="rId9"/>
    <p:sldLayoutId id="2147483661" r:id="rId10"/>
    <p:sldLayoutId id="2147483660" r:id="rId11"/>
    <p:sldLayoutId id="2147483884" r:id="rId12"/>
    <p:sldLayoutId id="2147483885" r:id="rId13"/>
    <p:sldLayoutId id="2147483886" r:id="rId14"/>
    <p:sldLayoutId id="2147483887" r:id="rId15"/>
  </p:sldLayoutIdLst>
  <p:hf sldNum="0" hdr="0" dt="0"/>
  <p:txStyles>
    <p:titleStyle>
      <a:lvl1pPr marL="0" indent="0" algn="l" defTabSz="913855" rtl="0" eaLnBrk="1" latinLnBrk="0" hangingPunct="1">
        <a:spcBef>
          <a:spcPts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3855" rtl="0" eaLnBrk="1" latinLnBrk="0" hangingPunct="1">
        <a:spcBef>
          <a:spcPts val="1800"/>
        </a:spcBef>
        <a:buFontTx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79892" indent="-179892" algn="l" defTabSz="913855" rtl="0" eaLnBrk="1" latinLnBrk="0" hangingPunct="1">
        <a:spcBef>
          <a:spcPts val="600"/>
        </a:spcBef>
        <a:buClr>
          <a:schemeClr val="accent1"/>
        </a:buClr>
        <a:buFont typeface="Symbol" panose="05050102010706020507" pitchFamily="18" charset="2"/>
        <a:buChar char="·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3855" rtl="0" eaLnBrk="1" latinLnBrk="0" hangingPunct="1"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3855" rtl="0" eaLnBrk="1" latinLnBrk="0" hangingPunct="1">
        <a:spcBef>
          <a:spcPts val="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3855" rtl="0" eaLnBrk="1" latinLnBrk="0" hangingPunct="1"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83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4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39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1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3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2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6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>
            <a:spLocks noChangeAspect="1"/>
          </p:cNvSpPr>
          <p:nvPr/>
        </p:nvSpPr>
        <p:spPr>
          <a:xfrm>
            <a:off x="539552" y="4649950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26993" rIns="0" bIns="26993" rtlCol="0" anchor="ctr"/>
          <a:lstStyle/>
          <a:p>
            <a:pPr algn="ctr" defTabSz="685491"/>
            <a:fld id="{2A0CDB25-9C02-49FB-B764-900C3CF35EA4}" type="slidenum">
              <a:rPr lang="en-US" sz="600">
                <a:solidFill>
                  <a:srgbClr val="FFFFFF"/>
                </a:solidFill>
              </a:rPr>
              <a:pPr algn="ctr" defTabSz="685491"/>
              <a:t>‹#›</a:t>
            </a:fld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  <a:prstGeom prst="rect">
            <a:avLst/>
          </a:prstGeom>
        </p:spPr>
        <p:txBody>
          <a:bodyPr vert="horz" lIns="26993" tIns="0" rIns="26993" bIns="0" rtlCol="0" anchor="ctr">
            <a:normAutofit/>
          </a:bodyPr>
          <a:lstStyle/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0" y="1223966"/>
            <a:ext cx="7848600" cy="3292004"/>
          </a:xfrm>
          <a:prstGeom prst="rect">
            <a:avLst/>
          </a:prstGeom>
        </p:spPr>
        <p:txBody>
          <a:bodyPr vert="horz" lIns="26993" tIns="0" rIns="26993" bIns="0" rtlCol="0">
            <a:normAutofit/>
          </a:bodyPr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69392" y="4795174"/>
            <a:ext cx="6754936" cy="92333"/>
          </a:xfrm>
          <a:prstGeom prst="rect">
            <a:avLst/>
          </a:prstGeom>
        </p:spPr>
        <p:txBody>
          <a:bodyPr vert="horz" wrap="none" lIns="26993" tIns="0" rIns="26993" bIns="0" rtlCol="0" anchor="ctr">
            <a:noAutofit/>
          </a:bodyPr>
          <a:lstStyle>
            <a:lvl1pPr marL="0" indent="0" algn="l">
              <a:spcBef>
                <a:spcPts val="0"/>
              </a:spcBef>
              <a:defRPr sz="600">
                <a:solidFill>
                  <a:schemeClr val="tx2"/>
                </a:solidFill>
              </a:defRPr>
            </a:lvl1pPr>
          </a:lstStyle>
          <a:p>
            <a:pPr defTabSz="685491"/>
            <a:r>
              <a:rPr lang="en-US" smtClean="0">
                <a:solidFill>
                  <a:srgbClr val="4A4F55"/>
                </a:solidFill>
              </a:rPr>
              <a:t>TELIUM TETRA_GLOBAL OFFER_Mkt-Sales Training_Pre-Launch_20141014</a:t>
            </a:r>
            <a:endParaRPr lang="en-US" dirty="0">
              <a:solidFill>
                <a:srgbClr val="4A4F55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799145" y="4732022"/>
            <a:ext cx="7751527" cy="288000"/>
            <a:chOff x="799120" y="6296642"/>
            <a:chExt cx="7751527" cy="288000"/>
          </a:xfrm>
        </p:grpSpPr>
        <p:cxnSp>
          <p:nvCxnSpPr>
            <p:cNvPr id="13" name="Connecteur droit 12"/>
            <p:cNvCxnSpPr/>
            <p:nvPr userDrawn="1"/>
          </p:nvCxnSpPr>
          <p:spPr>
            <a:xfrm>
              <a:off x="799120" y="6311705"/>
              <a:ext cx="684000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2774" y="6296642"/>
              <a:ext cx="827873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85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sldNum="0" hdr="0" dt="0"/>
  <p:txStyles>
    <p:titleStyle>
      <a:lvl1pPr marL="0" indent="0" algn="l" defTabSz="685491" rtl="0" eaLnBrk="1" latinLnBrk="0" hangingPunct="1">
        <a:spcBef>
          <a:spcPts val="0"/>
        </a:spcBef>
        <a:buNone/>
        <a:defRPr sz="1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491" rtl="0" eaLnBrk="1" latinLnBrk="0" hangingPunct="1">
        <a:spcBef>
          <a:spcPts val="1350"/>
        </a:spcBef>
        <a:buFontTx/>
        <a:buNone/>
        <a:defRPr sz="1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34942" indent="-134942" algn="l" defTabSz="685491" rtl="0" eaLnBrk="1" latinLnBrk="0" hangingPunct="1">
        <a:spcBef>
          <a:spcPts val="450"/>
        </a:spcBef>
        <a:buClr>
          <a:schemeClr val="accent1"/>
        </a:buClr>
        <a:buFont typeface="Symbol" panose="05050102010706020507" pitchFamily="18" charset="2"/>
        <a:buChar char="·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685491" rtl="0" eaLnBrk="1" latinLnBrk="0" hangingPunct="1">
        <a:spcBef>
          <a:spcPts val="225"/>
        </a:spcBef>
        <a:buFontTx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491" rtl="0" eaLnBrk="1" latinLnBrk="0" hangingPunct="1">
        <a:spcBef>
          <a:spcPts val="0"/>
        </a:spcBef>
        <a:buFontTx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491" rtl="0" eaLnBrk="1" latinLnBrk="0" hangingPunct="1">
        <a:spcBef>
          <a:spcPts val="0"/>
        </a:spcBef>
        <a:buFontTx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99" indent="-171375" algn="l" defTabSz="685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843" indent="-171375" algn="l" defTabSz="685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89" indent="-171375" algn="l" defTabSz="685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38" indent="-171375" algn="l" defTabSz="685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3" algn="l" defTabSz="685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91" algn="l" defTabSz="685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37" algn="l" defTabSz="685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82" algn="l" defTabSz="685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31" algn="l" defTabSz="685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72" algn="l" defTabSz="685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14" algn="l" defTabSz="685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57" algn="l" defTabSz="685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>
            <a:spLocks noChangeAspect="1"/>
          </p:cNvSpPr>
          <p:nvPr/>
        </p:nvSpPr>
        <p:spPr>
          <a:xfrm>
            <a:off x="539552" y="4649950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26993" rIns="0" bIns="26993" rtlCol="0" anchor="ctr"/>
          <a:lstStyle/>
          <a:p>
            <a:pPr algn="ctr" defTabSz="685610"/>
            <a:fld id="{2A0CDB25-9C02-49FB-B764-900C3CF35EA4}" type="slidenum">
              <a:rPr lang="en-US" sz="600">
                <a:solidFill>
                  <a:srgbClr val="FFFFFF"/>
                </a:solidFill>
              </a:rPr>
              <a:pPr algn="ctr" defTabSz="685610"/>
              <a:t>‹#›</a:t>
            </a:fld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  <a:prstGeom prst="rect">
            <a:avLst/>
          </a:prstGeom>
        </p:spPr>
        <p:txBody>
          <a:bodyPr vert="horz" lIns="26993" tIns="0" rIns="26993" bIns="0" rtlCol="0" anchor="ctr">
            <a:normAutofit/>
          </a:bodyPr>
          <a:lstStyle/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0" y="1223966"/>
            <a:ext cx="7848600" cy="3292004"/>
          </a:xfrm>
          <a:prstGeom prst="rect">
            <a:avLst/>
          </a:prstGeom>
        </p:spPr>
        <p:txBody>
          <a:bodyPr vert="horz" lIns="26993" tIns="0" rIns="26993" bIns="0" rtlCol="0">
            <a:normAutofit/>
          </a:bodyPr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69392" y="4795164"/>
            <a:ext cx="6754936" cy="92333"/>
          </a:xfrm>
          <a:prstGeom prst="rect">
            <a:avLst/>
          </a:prstGeom>
        </p:spPr>
        <p:txBody>
          <a:bodyPr vert="horz" wrap="none" lIns="26993" tIns="0" rIns="26993" bIns="0" rtlCol="0" anchor="ctr">
            <a:noAutofit/>
          </a:bodyPr>
          <a:lstStyle>
            <a:lvl1pPr marL="0" indent="0" algn="l">
              <a:spcBef>
                <a:spcPts val="0"/>
              </a:spcBef>
              <a:defRPr sz="600">
                <a:solidFill>
                  <a:schemeClr val="tx2"/>
                </a:solidFill>
              </a:defRPr>
            </a:lvl1pPr>
          </a:lstStyle>
          <a:p>
            <a:pPr defTabSz="685610"/>
            <a:r>
              <a:rPr lang="en-US" smtClean="0">
                <a:solidFill>
                  <a:srgbClr val="4A4F55"/>
                </a:solidFill>
              </a:rPr>
              <a:t>TELIUM TETRA_GLOBAL OFFER_Mkt-Sales Training_Pre-Launch_20141014</a:t>
            </a:r>
            <a:endParaRPr lang="en-US" dirty="0">
              <a:solidFill>
                <a:srgbClr val="4A4F55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799145" y="4732022"/>
            <a:ext cx="7751527" cy="288000"/>
            <a:chOff x="799120" y="6296642"/>
            <a:chExt cx="7751527" cy="288000"/>
          </a:xfrm>
        </p:grpSpPr>
        <p:cxnSp>
          <p:nvCxnSpPr>
            <p:cNvPr id="13" name="Connecteur droit 12"/>
            <p:cNvCxnSpPr/>
            <p:nvPr userDrawn="1"/>
          </p:nvCxnSpPr>
          <p:spPr>
            <a:xfrm>
              <a:off x="799120" y="6311705"/>
              <a:ext cx="684000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2774" y="6296642"/>
              <a:ext cx="827873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779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sldNum="0" hdr="0" dt="0"/>
  <p:txStyles>
    <p:titleStyle>
      <a:lvl1pPr marL="0" indent="0" algn="l" defTabSz="685610" rtl="0" eaLnBrk="1" latinLnBrk="0" hangingPunct="1">
        <a:spcBef>
          <a:spcPts val="0"/>
        </a:spcBef>
        <a:buNone/>
        <a:defRPr sz="1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610" rtl="0" eaLnBrk="1" latinLnBrk="0" hangingPunct="1">
        <a:spcBef>
          <a:spcPts val="1350"/>
        </a:spcBef>
        <a:buFontTx/>
        <a:buNone/>
        <a:defRPr sz="1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34963" indent="-134963" algn="l" defTabSz="685610" rtl="0" eaLnBrk="1" latinLnBrk="0" hangingPunct="1">
        <a:spcBef>
          <a:spcPts val="450"/>
        </a:spcBef>
        <a:buClr>
          <a:schemeClr val="accent1"/>
        </a:buClr>
        <a:buFont typeface="Symbol" panose="05050102010706020507" pitchFamily="18" charset="2"/>
        <a:buChar char="·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685610" rtl="0" eaLnBrk="1" latinLnBrk="0" hangingPunct="1">
        <a:spcBef>
          <a:spcPts val="225"/>
        </a:spcBef>
        <a:buFontTx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610" rtl="0" eaLnBrk="1" latinLnBrk="0" hangingPunct="1">
        <a:spcBef>
          <a:spcPts val="0"/>
        </a:spcBef>
        <a:buFontTx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610" rtl="0" eaLnBrk="1" latinLnBrk="0" hangingPunct="1">
        <a:spcBef>
          <a:spcPts val="0"/>
        </a:spcBef>
        <a:buFontTx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28" indent="-171404" algn="l" defTabSz="685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31" indent="-171404" algn="l" defTabSz="685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36" indent="-171404" algn="l" defTabSz="685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42" indent="-171404" algn="l" defTabSz="685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6" algn="l" defTabSz="685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0" algn="l" defTabSz="685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15" algn="l" defTabSz="685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0" algn="l" defTabSz="685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25" algn="l" defTabSz="685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29" algn="l" defTabSz="685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34" algn="l" defTabSz="685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0" algn="l" defTabSz="685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>
            <a:spLocks noChangeAspect="1"/>
          </p:cNvSpPr>
          <p:nvPr/>
        </p:nvSpPr>
        <p:spPr>
          <a:xfrm>
            <a:off x="539552" y="4649950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5977" rIns="0" bIns="35977" rtlCol="0" anchor="ctr"/>
          <a:lstStyle/>
          <a:p>
            <a:pPr algn="ctr"/>
            <a:fld id="{2A0CDB25-9C02-49FB-B764-900C3CF35EA4}" type="slidenum">
              <a:rPr lang="en-US" sz="800" smtClean="0">
                <a:solidFill>
                  <a:srgbClr val="FFFFFF"/>
                </a:solidFill>
              </a:rPr>
              <a:pPr algn="ctr"/>
              <a:t>‹#›</a:t>
            </a:fld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  <a:prstGeom prst="rect">
            <a:avLst/>
          </a:prstGeom>
        </p:spPr>
        <p:txBody>
          <a:bodyPr vert="horz" lIns="35977" tIns="0" rIns="35977" bIns="0" rtlCol="0" anchor="ctr">
            <a:normAutofit/>
          </a:bodyPr>
          <a:lstStyle/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0" y="1223965"/>
            <a:ext cx="7848600" cy="3292004"/>
          </a:xfrm>
          <a:prstGeom prst="rect">
            <a:avLst/>
          </a:prstGeom>
        </p:spPr>
        <p:txBody>
          <a:bodyPr vert="horz" lIns="35977" tIns="0" rIns="35977" bIns="0" rtlCol="0">
            <a:normAutofit/>
          </a:bodyPr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69392" y="4795175"/>
            <a:ext cx="6754936" cy="92333"/>
          </a:xfrm>
          <a:prstGeom prst="rect">
            <a:avLst/>
          </a:prstGeom>
        </p:spPr>
        <p:txBody>
          <a:bodyPr vert="horz" wrap="none" lIns="35977" tIns="0" rIns="35977" bIns="0" rtlCol="0" anchor="ctr">
            <a:noAutofit/>
          </a:bodyPr>
          <a:lstStyle>
            <a:lvl1pPr marL="0" indent="0" algn="l"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799145" y="4732022"/>
            <a:ext cx="7751527" cy="288000"/>
            <a:chOff x="799120" y="6296642"/>
            <a:chExt cx="7751527" cy="288000"/>
          </a:xfrm>
        </p:grpSpPr>
        <p:cxnSp>
          <p:nvCxnSpPr>
            <p:cNvPr id="13" name="Connecteur droit 12"/>
            <p:cNvCxnSpPr/>
            <p:nvPr userDrawn="1"/>
          </p:nvCxnSpPr>
          <p:spPr>
            <a:xfrm>
              <a:off x="799120" y="6311705"/>
              <a:ext cx="684000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2774" y="6296642"/>
              <a:ext cx="827873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638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hf sldNum="0" hdr="0" dt="0"/>
  <p:txStyles>
    <p:titleStyle>
      <a:lvl1pPr marL="0" indent="0" algn="l" defTabSz="913855" rtl="0" eaLnBrk="1" latinLnBrk="0" hangingPunct="1">
        <a:spcBef>
          <a:spcPts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3855" rtl="0" eaLnBrk="1" latinLnBrk="0" hangingPunct="1">
        <a:spcBef>
          <a:spcPts val="1800"/>
        </a:spcBef>
        <a:buFontTx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79892" indent="-179892" algn="l" defTabSz="913855" rtl="0" eaLnBrk="1" latinLnBrk="0" hangingPunct="1">
        <a:spcBef>
          <a:spcPts val="600"/>
        </a:spcBef>
        <a:buClr>
          <a:schemeClr val="accent1"/>
        </a:buClr>
        <a:buFont typeface="Symbol" panose="05050102010706020507" pitchFamily="18" charset="2"/>
        <a:buChar char="·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3855" rtl="0" eaLnBrk="1" latinLnBrk="0" hangingPunct="1"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3855" rtl="0" eaLnBrk="1" latinLnBrk="0" hangingPunct="1">
        <a:spcBef>
          <a:spcPts val="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3855" rtl="0" eaLnBrk="1" latinLnBrk="0" hangingPunct="1"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83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4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39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1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3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2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6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>
            <a:spLocks noChangeAspect="1"/>
          </p:cNvSpPr>
          <p:nvPr/>
        </p:nvSpPr>
        <p:spPr>
          <a:xfrm>
            <a:off x="539552" y="4649950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5992" rIns="0" bIns="35992" rtlCol="0" anchor="ctr"/>
          <a:lstStyle/>
          <a:p>
            <a:pPr algn="ctr" defTabSz="914192"/>
            <a:fld id="{2A0CDB25-9C02-49FB-B764-900C3CF35EA4}" type="slidenum">
              <a:rPr lang="en-US" sz="800">
                <a:solidFill>
                  <a:srgbClr val="FFFFFF"/>
                </a:solidFill>
              </a:rPr>
              <a:pPr algn="ctr" defTabSz="914192"/>
              <a:t>‹#›</a:t>
            </a:fld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  <a:prstGeom prst="rect">
            <a:avLst/>
          </a:prstGeom>
        </p:spPr>
        <p:txBody>
          <a:bodyPr vert="horz" lIns="35992" tIns="0" rIns="35992" bIns="0" rtlCol="0" anchor="ctr">
            <a:normAutofit/>
          </a:bodyPr>
          <a:lstStyle/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0" y="1223965"/>
            <a:ext cx="7848600" cy="3292004"/>
          </a:xfrm>
          <a:prstGeom prst="rect">
            <a:avLst/>
          </a:prstGeom>
        </p:spPr>
        <p:txBody>
          <a:bodyPr vert="horz" lIns="35992" tIns="0" rIns="35992" bIns="0" rtlCol="0">
            <a:normAutofit/>
          </a:bodyPr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69392" y="4795149"/>
            <a:ext cx="6754936" cy="92333"/>
          </a:xfrm>
          <a:prstGeom prst="rect">
            <a:avLst/>
          </a:prstGeom>
        </p:spPr>
        <p:txBody>
          <a:bodyPr vert="horz" wrap="none" lIns="35992" tIns="0" rIns="35992" bIns="0" rtlCol="0" anchor="ctr">
            <a:noAutofit/>
          </a:bodyPr>
          <a:lstStyle>
            <a:lvl1pPr marL="0" indent="0" algn="l"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defTabSz="914192"/>
            <a:r>
              <a:rPr lang="en-US" smtClean="0">
                <a:solidFill>
                  <a:srgbClr val="4A4F55"/>
                </a:solidFill>
              </a:rPr>
              <a:t>TELIUM TETRA - </a:t>
            </a:r>
            <a:r>
              <a:rPr lang="ru-RU" smtClean="0">
                <a:solidFill>
                  <a:srgbClr val="4A4F55"/>
                </a:solidFill>
              </a:rPr>
              <a:t>Управление оборудованием</a:t>
            </a:r>
            <a:endParaRPr lang="en-US" dirty="0">
              <a:solidFill>
                <a:srgbClr val="4A4F55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799124" y="4732022"/>
            <a:ext cx="7751527" cy="288000"/>
            <a:chOff x="799120" y="6296642"/>
            <a:chExt cx="7751527" cy="288000"/>
          </a:xfrm>
        </p:grpSpPr>
        <p:cxnSp>
          <p:nvCxnSpPr>
            <p:cNvPr id="13" name="Connecteur droit 12"/>
            <p:cNvCxnSpPr/>
            <p:nvPr userDrawn="1"/>
          </p:nvCxnSpPr>
          <p:spPr>
            <a:xfrm>
              <a:off x="799120" y="6311705"/>
              <a:ext cx="684000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2774" y="6296642"/>
              <a:ext cx="827873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509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sldNum="0" hdr="0" dt="0"/>
  <p:txStyles>
    <p:titleStyle>
      <a:lvl1pPr marL="0" indent="0" algn="l" defTabSz="914192" rtl="0" eaLnBrk="1" latinLnBrk="0" hangingPunct="1">
        <a:spcBef>
          <a:spcPts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192" rtl="0" eaLnBrk="1" latinLnBrk="0" hangingPunct="1">
        <a:spcBef>
          <a:spcPts val="1800"/>
        </a:spcBef>
        <a:buFontTx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79960" indent="-179960" algn="l" defTabSz="914192" rtl="0" eaLnBrk="1" latinLnBrk="0" hangingPunct="1">
        <a:spcBef>
          <a:spcPts val="600"/>
        </a:spcBef>
        <a:buClr>
          <a:schemeClr val="accent1"/>
        </a:buClr>
        <a:buFont typeface="Symbol" panose="05050102010706020507" pitchFamily="18" charset="2"/>
        <a:buChar char="·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192" rtl="0" eaLnBrk="1" latinLnBrk="0" hangingPunct="1"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192" rtl="0" eaLnBrk="1" latinLnBrk="0" hangingPunct="1">
        <a:spcBef>
          <a:spcPts val="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192" rtl="0" eaLnBrk="1" latinLnBrk="0" hangingPunct="1"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>
            <a:spLocks noChangeAspect="1"/>
          </p:cNvSpPr>
          <p:nvPr/>
        </p:nvSpPr>
        <p:spPr>
          <a:xfrm>
            <a:off x="539552" y="4649950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5992" rIns="0" bIns="35992" rtlCol="0" anchor="ctr"/>
          <a:lstStyle/>
          <a:p>
            <a:pPr algn="ctr" defTabSz="914192"/>
            <a:fld id="{2A0CDB25-9C02-49FB-B764-900C3CF35EA4}" type="slidenum">
              <a:rPr lang="en-US" sz="800" smtClean="0">
                <a:solidFill>
                  <a:srgbClr val="FFFFFF"/>
                </a:solidFill>
              </a:rPr>
              <a:pPr algn="ctr" defTabSz="914192"/>
              <a:t>‹#›</a:t>
            </a:fld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  <a:prstGeom prst="rect">
            <a:avLst/>
          </a:prstGeom>
        </p:spPr>
        <p:txBody>
          <a:bodyPr vert="horz" lIns="35992" tIns="0" rIns="35992" bIns="0" rtlCol="0" anchor="ctr">
            <a:normAutofit/>
          </a:bodyPr>
          <a:lstStyle/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0" y="1223965"/>
            <a:ext cx="7848600" cy="3292004"/>
          </a:xfrm>
          <a:prstGeom prst="rect">
            <a:avLst/>
          </a:prstGeom>
        </p:spPr>
        <p:txBody>
          <a:bodyPr vert="horz" lIns="35992" tIns="0" rIns="35992" bIns="0" rtlCol="0">
            <a:normAutofit/>
          </a:bodyPr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69392" y="4795148"/>
            <a:ext cx="6754936" cy="92333"/>
          </a:xfrm>
          <a:prstGeom prst="rect">
            <a:avLst/>
          </a:prstGeom>
        </p:spPr>
        <p:txBody>
          <a:bodyPr vert="horz" wrap="none" lIns="35992" tIns="0" rIns="35992" bIns="0" rtlCol="0" anchor="ctr">
            <a:noAutofit/>
          </a:bodyPr>
          <a:lstStyle>
            <a:lvl1pPr marL="0" indent="0" algn="l"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defTabSz="914192"/>
            <a:r>
              <a:rPr lang="en-US" smtClean="0">
                <a:solidFill>
                  <a:srgbClr val="4A4F55"/>
                </a:solidFill>
              </a:rPr>
              <a:t>Telium Tetra_Overview_Management Board 14/10/2014</a:t>
            </a:r>
            <a:endParaRPr lang="en-US" dirty="0">
              <a:solidFill>
                <a:srgbClr val="4A4F55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799122" y="4732022"/>
            <a:ext cx="7751527" cy="288000"/>
            <a:chOff x="799120" y="6296642"/>
            <a:chExt cx="7751527" cy="288000"/>
          </a:xfrm>
        </p:grpSpPr>
        <p:cxnSp>
          <p:nvCxnSpPr>
            <p:cNvPr id="13" name="Connecteur droit 12"/>
            <p:cNvCxnSpPr/>
            <p:nvPr userDrawn="1"/>
          </p:nvCxnSpPr>
          <p:spPr>
            <a:xfrm>
              <a:off x="799120" y="6311705"/>
              <a:ext cx="684000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2774" y="6296642"/>
              <a:ext cx="827873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58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hf sldNum="0" hdr="0" dt="0"/>
  <p:txStyles>
    <p:titleStyle>
      <a:lvl1pPr marL="0" indent="0" algn="l" defTabSz="914192" rtl="0" eaLnBrk="1" latinLnBrk="0" hangingPunct="1">
        <a:spcBef>
          <a:spcPts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192" rtl="0" eaLnBrk="1" latinLnBrk="0" hangingPunct="1">
        <a:spcBef>
          <a:spcPts val="1800"/>
        </a:spcBef>
        <a:buFontTx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79960" indent="-179960" algn="l" defTabSz="914192" rtl="0" eaLnBrk="1" latinLnBrk="0" hangingPunct="1">
        <a:spcBef>
          <a:spcPts val="600"/>
        </a:spcBef>
        <a:buClr>
          <a:schemeClr val="accent1"/>
        </a:buClr>
        <a:buFont typeface="Symbol" panose="05050102010706020507" pitchFamily="18" charset="2"/>
        <a:buChar char="·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192" rtl="0" eaLnBrk="1" latinLnBrk="0" hangingPunct="1"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192" rtl="0" eaLnBrk="1" latinLnBrk="0" hangingPunct="1">
        <a:spcBef>
          <a:spcPts val="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192" rtl="0" eaLnBrk="1" latinLnBrk="0" hangingPunct="1"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e 14"/>
          <p:cNvGrpSpPr>
            <a:grpSpLocks/>
          </p:cNvGrpSpPr>
          <p:nvPr/>
        </p:nvGrpSpPr>
        <p:grpSpPr bwMode="auto">
          <a:xfrm>
            <a:off x="798514" y="4722021"/>
            <a:ext cx="7751762" cy="216694"/>
            <a:chOff x="799120" y="6296642"/>
            <a:chExt cx="7751527" cy="288000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799120" y="6312466"/>
              <a:ext cx="684033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2" name="Image 9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2774" y="6296642"/>
              <a:ext cx="827873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Ellipse 10"/>
          <p:cNvSpPr>
            <a:spLocks noChangeAspect="1"/>
          </p:cNvSpPr>
          <p:nvPr/>
        </p:nvSpPr>
        <p:spPr>
          <a:xfrm>
            <a:off x="539752" y="4649425"/>
            <a:ext cx="215900" cy="1631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5977" rIns="0" bIns="35977" anchor="ctr"/>
          <a:lstStyle/>
          <a:p>
            <a:pPr algn="ctr">
              <a:defRPr/>
            </a:pPr>
            <a:fld id="{D2D1DD4B-717C-45C4-916C-AB5885E77C02}" type="slidenum">
              <a:rPr lang="en-US" sz="800">
                <a:solidFill>
                  <a:srgbClr val="FFFFFF"/>
                </a:solidFill>
              </a:rPr>
              <a:pPr algn="ctr">
                <a:defRPr/>
              </a:pPr>
              <a:t>‹#›</a:t>
            </a:fld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102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116025" y="205979"/>
            <a:ext cx="74882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977" tIns="0" rIns="35977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Modifiez le style du titre</a:t>
            </a:r>
          </a:p>
        </p:txBody>
      </p:sp>
      <p:sp>
        <p:nvSpPr>
          <p:cNvPr id="102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55650" y="1653789"/>
            <a:ext cx="7848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977" tIns="0" rIns="35977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Modifiez les styles du texte du masque</a:t>
            </a:r>
          </a:p>
          <a:p>
            <a:pPr lvl="1"/>
            <a:r>
              <a:rPr lang="en-US" altLang="fr-FR" smtClean="0"/>
              <a:t>Deuxième niveau</a:t>
            </a:r>
          </a:p>
          <a:p>
            <a:pPr lvl="2"/>
            <a:r>
              <a:rPr lang="en-US" altLang="fr-FR" smtClean="0"/>
              <a:t>Troisième niveau</a:t>
            </a:r>
          </a:p>
          <a:p>
            <a:pPr lvl="3"/>
            <a:r>
              <a:rPr lang="en-US" altLang="fr-FR" smtClean="0"/>
              <a:t>Quatrième niveau</a:t>
            </a:r>
          </a:p>
          <a:p>
            <a:pPr lvl="4"/>
            <a:r>
              <a:rPr lang="en-US" altLang="fr-FR" smtClean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69940" y="4794681"/>
            <a:ext cx="6754812" cy="92869"/>
          </a:xfrm>
          <a:prstGeom prst="rect">
            <a:avLst/>
          </a:prstGeom>
        </p:spPr>
        <p:txBody>
          <a:bodyPr vert="horz" wrap="none" lIns="35977" tIns="0" rIns="35977" bIns="0" numCol="1" anchor="ctr" anchorCtr="0" compatLnSpc="1">
            <a:prstTxWarp prst="textNoShape">
              <a:avLst/>
            </a:prstTxWarp>
            <a:noAutofit/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mtClean="0">
                <a:solidFill>
                  <a:srgbClr val="4A4F55"/>
                </a:solidFill>
                <a:cs typeface="Arial" charset="0"/>
              </a:rPr>
              <a:t>Estate Management offer ambitions - September 2014</a:t>
            </a:r>
            <a:endParaRPr lang="en-US" altLang="fr-FR" dirty="0">
              <a:solidFill>
                <a:srgbClr val="4A4F55"/>
              </a:solidFill>
              <a:cs typeface="Arial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841375" y="357190"/>
            <a:ext cx="0" cy="594122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01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6918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3855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0778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7708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ts val="1800"/>
        </a:spcBef>
        <a:spcAft>
          <a:spcPct val="0"/>
        </a:spcAft>
        <a:defRPr kern="1200">
          <a:solidFill>
            <a:schemeClr val="accent1"/>
          </a:solidFill>
          <a:latin typeface="+mn-lt"/>
          <a:ea typeface="+mn-ea"/>
          <a:cs typeface="+mn-cs"/>
        </a:defRPr>
      </a:lvl1pPr>
      <a:lvl2pPr marL="179280" indent="-17928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Symbol" pitchFamily="18" charset="2"/>
        <a:buChar char="·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spcBef>
          <a:spcPts val="300"/>
        </a:spcBef>
        <a:spcAft>
          <a:spcPct val="0"/>
        </a:spcAft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83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4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39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1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3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2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6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067220" y="1069216"/>
            <a:ext cx="4537075" cy="291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977" tIns="0" rIns="35977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Modifiez le style du titre</a:t>
            </a:r>
          </a:p>
        </p:txBody>
      </p:sp>
      <p:sp>
        <p:nvSpPr>
          <p:cNvPr id="7680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067220" y="4039792"/>
            <a:ext cx="4537075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977" tIns="0" rIns="35977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Modifiez les styles du texte du masque</a:t>
            </a: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990642" y="1491855"/>
            <a:ext cx="2879725" cy="21597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anchor="ctr"/>
          <a:lstStyle/>
          <a:p>
            <a:pPr algn="ctr">
              <a:defRPr/>
            </a:pPr>
            <a:endParaRPr lang="fr-FR" sz="1400" dirty="0" err="1">
              <a:solidFill>
                <a:srgbClr val="FFFFFF"/>
              </a:solidFill>
            </a:endParaRPr>
          </a:p>
        </p:txBody>
      </p:sp>
      <p:grpSp>
        <p:nvGrpSpPr>
          <p:cNvPr id="76809" name="Groupe 5"/>
          <p:cNvGrpSpPr>
            <a:grpSpLocks/>
          </p:cNvGrpSpPr>
          <p:nvPr/>
        </p:nvGrpSpPr>
        <p:grpSpPr bwMode="auto">
          <a:xfrm>
            <a:off x="992212" y="3517107"/>
            <a:ext cx="2878137" cy="1626394"/>
            <a:chOff x="991695" y="4689328"/>
            <a:chExt cx="2878137" cy="2168671"/>
          </a:xfrm>
        </p:grpSpPr>
        <p:pic>
          <p:nvPicPr>
            <p:cNvPr id="76810" name="Picture 3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565"/>
            <a:stretch>
              <a:fillRect/>
            </a:stretch>
          </p:blipFill>
          <p:spPr bwMode="auto">
            <a:xfrm>
              <a:off x="991695" y="5406424"/>
              <a:ext cx="2878137" cy="145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Connecteur droit 14"/>
            <p:cNvCxnSpPr/>
            <p:nvPr/>
          </p:nvCxnSpPr>
          <p:spPr>
            <a:xfrm>
              <a:off x="2428382" y="4689328"/>
              <a:ext cx="0" cy="1692389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812" name="Groupe 3"/>
          <p:cNvGrpSpPr>
            <a:grpSpLocks/>
          </p:cNvGrpSpPr>
          <p:nvPr/>
        </p:nvGrpSpPr>
        <p:grpSpPr bwMode="auto">
          <a:xfrm>
            <a:off x="990601" y="-8331"/>
            <a:ext cx="2878138" cy="1634729"/>
            <a:chOff x="989831" y="-10887"/>
            <a:chExt cx="2878137" cy="2179559"/>
          </a:xfrm>
        </p:grpSpPr>
        <p:pic>
          <p:nvPicPr>
            <p:cNvPr id="76813" name="Picture 2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9855"/>
            <a:stretch>
              <a:fillRect/>
            </a:stretch>
          </p:blipFill>
          <p:spPr bwMode="auto">
            <a:xfrm>
              <a:off x="989831" y="-10887"/>
              <a:ext cx="2878137" cy="1443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Connecteur droit 17"/>
            <p:cNvCxnSpPr/>
            <p:nvPr/>
          </p:nvCxnSpPr>
          <p:spPr>
            <a:xfrm>
              <a:off x="2429693" y="476458"/>
              <a:ext cx="0" cy="1692214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110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5pPr>
      <a:lvl6pPr marL="456918"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6pPr>
      <a:lvl7pPr marL="913855"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7pPr>
      <a:lvl8pPr marL="1370778"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8pPr>
      <a:lvl9pPr marL="1827708"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9pPr>
    </p:titleStyle>
    <p:bodyStyle>
      <a:lvl1pPr algn="l" rtl="0" fontAlgn="base">
        <a:spcBef>
          <a:spcPts val="1800"/>
        </a:spcBef>
        <a:spcAft>
          <a:spcPct val="0"/>
        </a:spcAft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179280" indent="-17928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Symbol" pitchFamily="18" charset="2"/>
        <a:buChar char="·"/>
        <a:defRPr sz="1600">
          <a:solidFill>
            <a:schemeClr val="tx2"/>
          </a:solidFill>
          <a:latin typeface="+mn-lt"/>
        </a:defRPr>
      </a:lvl2pPr>
      <a:lvl3pPr algn="l" rtl="0" fontAlgn="base">
        <a:spcBef>
          <a:spcPts val="3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3pPr>
      <a:lvl4pPr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4pPr>
      <a:lvl5pPr algn="l" rtl="0" fontAlgn="base">
        <a:spcBef>
          <a:spcPct val="0"/>
        </a:spcBef>
        <a:spcAft>
          <a:spcPct val="0"/>
        </a:spcAft>
        <a:defRPr sz="1000">
          <a:solidFill>
            <a:schemeClr val="tx1"/>
          </a:solidFill>
          <a:latin typeface="+mn-lt"/>
        </a:defRPr>
      </a:lvl5pPr>
      <a:lvl6pPr marL="456918" algn="l" rtl="0" fontAlgn="base">
        <a:spcBef>
          <a:spcPct val="0"/>
        </a:spcBef>
        <a:spcAft>
          <a:spcPct val="0"/>
        </a:spcAft>
        <a:defRPr sz="1000">
          <a:solidFill>
            <a:schemeClr val="tx1"/>
          </a:solidFill>
          <a:latin typeface="+mn-lt"/>
        </a:defRPr>
      </a:lvl6pPr>
      <a:lvl7pPr marL="913855" algn="l" rtl="0" fontAlgn="base">
        <a:spcBef>
          <a:spcPct val="0"/>
        </a:spcBef>
        <a:spcAft>
          <a:spcPct val="0"/>
        </a:spcAft>
        <a:defRPr sz="1000">
          <a:solidFill>
            <a:schemeClr val="tx1"/>
          </a:solidFill>
          <a:latin typeface="+mn-lt"/>
        </a:defRPr>
      </a:lvl7pPr>
      <a:lvl8pPr marL="1370778" algn="l" rtl="0" fontAlgn="base">
        <a:spcBef>
          <a:spcPct val="0"/>
        </a:spcBef>
        <a:spcAft>
          <a:spcPct val="0"/>
        </a:spcAft>
        <a:defRPr sz="1000">
          <a:solidFill>
            <a:schemeClr val="tx1"/>
          </a:solidFill>
          <a:latin typeface="+mn-lt"/>
        </a:defRPr>
      </a:lvl8pPr>
      <a:lvl9pPr marL="1827708" algn="l" rtl="0" fontAlgn="base">
        <a:spcBef>
          <a:spcPct val="0"/>
        </a:spcBef>
        <a:spcAft>
          <a:spcPct val="0"/>
        </a:spcAft>
        <a:defRPr sz="1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3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2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6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e 14"/>
          <p:cNvGrpSpPr>
            <a:grpSpLocks/>
          </p:cNvGrpSpPr>
          <p:nvPr/>
        </p:nvGrpSpPr>
        <p:grpSpPr bwMode="auto">
          <a:xfrm>
            <a:off x="798514" y="4722021"/>
            <a:ext cx="7751762" cy="216694"/>
            <a:chOff x="799120" y="6296642"/>
            <a:chExt cx="7751527" cy="288000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799120" y="6312466"/>
              <a:ext cx="684033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2" name="Image 9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2774" y="6296642"/>
              <a:ext cx="827873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Ellipse 10"/>
          <p:cNvSpPr>
            <a:spLocks noChangeAspect="1"/>
          </p:cNvSpPr>
          <p:nvPr/>
        </p:nvSpPr>
        <p:spPr>
          <a:xfrm>
            <a:off x="539752" y="4649422"/>
            <a:ext cx="215900" cy="1631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5977" rIns="0" bIns="35977" anchor="ctr"/>
          <a:lstStyle/>
          <a:p>
            <a:pPr algn="ctr">
              <a:defRPr/>
            </a:pPr>
            <a:fld id="{D2D1DD4B-717C-45C4-916C-AB5885E77C02}" type="slidenum">
              <a:rPr lang="en-US" sz="800">
                <a:solidFill>
                  <a:srgbClr val="FFFFFF"/>
                </a:solidFill>
              </a:rPr>
              <a:pPr algn="ctr">
                <a:defRPr/>
              </a:pPr>
              <a:t>‹#›</a:t>
            </a:fld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102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116025" y="205978"/>
            <a:ext cx="74882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977" tIns="0" rIns="35977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Modifiez le style du titre</a:t>
            </a:r>
          </a:p>
        </p:txBody>
      </p:sp>
      <p:sp>
        <p:nvSpPr>
          <p:cNvPr id="102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55650" y="1653789"/>
            <a:ext cx="7848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977" tIns="0" rIns="35977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Modifiez les styles du texte du masque</a:t>
            </a:r>
          </a:p>
          <a:p>
            <a:pPr lvl="1"/>
            <a:r>
              <a:rPr lang="en-US" altLang="fr-FR" smtClean="0"/>
              <a:t>Deuxième niveau</a:t>
            </a:r>
          </a:p>
          <a:p>
            <a:pPr lvl="2"/>
            <a:r>
              <a:rPr lang="en-US" altLang="fr-FR" smtClean="0"/>
              <a:t>Troisième niveau</a:t>
            </a:r>
          </a:p>
          <a:p>
            <a:pPr lvl="3"/>
            <a:r>
              <a:rPr lang="en-US" altLang="fr-FR" smtClean="0"/>
              <a:t>Quatrième niveau</a:t>
            </a:r>
          </a:p>
          <a:p>
            <a:pPr lvl="4"/>
            <a:r>
              <a:rPr lang="en-US" altLang="fr-FR" smtClean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69940" y="4794678"/>
            <a:ext cx="6754812" cy="92869"/>
          </a:xfrm>
          <a:prstGeom prst="rect">
            <a:avLst/>
          </a:prstGeom>
        </p:spPr>
        <p:txBody>
          <a:bodyPr vert="horz" wrap="none" lIns="35977" tIns="0" rIns="35977" bIns="0" numCol="1" anchor="ctr" anchorCtr="0" compatLnSpc="1">
            <a:prstTxWarp prst="textNoShape">
              <a:avLst/>
            </a:prstTxWarp>
            <a:noAutofit/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mtClean="0">
                <a:solidFill>
                  <a:srgbClr val="4A4F55"/>
                </a:solidFill>
                <a:cs typeface="Arial" charset="0"/>
              </a:rPr>
              <a:t>Estate Management offer ambitions - September 2014</a:t>
            </a:r>
            <a:endParaRPr lang="en-US" altLang="fr-FR" dirty="0">
              <a:solidFill>
                <a:srgbClr val="4A4F55"/>
              </a:solidFill>
              <a:cs typeface="Arial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841375" y="357190"/>
            <a:ext cx="0" cy="594122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09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25" r:id="rId10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6918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3855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0778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7708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ts val="1800"/>
        </a:spcBef>
        <a:spcAft>
          <a:spcPct val="0"/>
        </a:spcAft>
        <a:defRPr kern="1200">
          <a:solidFill>
            <a:schemeClr val="accent1"/>
          </a:solidFill>
          <a:latin typeface="+mn-lt"/>
          <a:ea typeface="+mn-ea"/>
          <a:cs typeface="+mn-cs"/>
        </a:defRPr>
      </a:lvl1pPr>
      <a:lvl2pPr marL="179280" indent="-17928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Symbol" pitchFamily="18" charset="2"/>
        <a:buChar char="·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spcBef>
          <a:spcPts val="300"/>
        </a:spcBef>
        <a:spcAft>
          <a:spcPct val="0"/>
        </a:spcAft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83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4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39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1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3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2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6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067217" y="1069212"/>
            <a:ext cx="4537075" cy="291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977" tIns="0" rIns="35977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Modifiez le style du titre</a:t>
            </a:r>
          </a:p>
        </p:txBody>
      </p:sp>
      <p:sp>
        <p:nvSpPr>
          <p:cNvPr id="7680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067217" y="4039792"/>
            <a:ext cx="4537075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977" tIns="0" rIns="35977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Modifiez les styles du texte du masque</a:t>
            </a: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990641" y="1491855"/>
            <a:ext cx="2879725" cy="21597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7" tIns="35977" rIns="35977" bIns="35977" anchor="ctr"/>
          <a:lstStyle/>
          <a:p>
            <a:pPr algn="ctr">
              <a:defRPr/>
            </a:pPr>
            <a:endParaRPr lang="fr-FR" sz="1400" dirty="0" err="1">
              <a:solidFill>
                <a:srgbClr val="FFFFFF"/>
              </a:solidFill>
            </a:endParaRPr>
          </a:p>
        </p:txBody>
      </p:sp>
      <p:grpSp>
        <p:nvGrpSpPr>
          <p:cNvPr id="76809" name="Groupe 5"/>
          <p:cNvGrpSpPr>
            <a:grpSpLocks/>
          </p:cNvGrpSpPr>
          <p:nvPr/>
        </p:nvGrpSpPr>
        <p:grpSpPr bwMode="auto">
          <a:xfrm>
            <a:off x="992212" y="3517107"/>
            <a:ext cx="2878137" cy="1626394"/>
            <a:chOff x="991695" y="4689328"/>
            <a:chExt cx="2878137" cy="2168671"/>
          </a:xfrm>
        </p:grpSpPr>
        <p:pic>
          <p:nvPicPr>
            <p:cNvPr id="76810" name="Picture 3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565"/>
            <a:stretch>
              <a:fillRect/>
            </a:stretch>
          </p:blipFill>
          <p:spPr bwMode="auto">
            <a:xfrm>
              <a:off x="991695" y="5406424"/>
              <a:ext cx="2878137" cy="145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Connecteur droit 14"/>
            <p:cNvCxnSpPr/>
            <p:nvPr/>
          </p:nvCxnSpPr>
          <p:spPr>
            <a:xfrm>
              <a:off x="2428382" y="4689328"/>
              <a:ext cx="0" cy="1692389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812" name="Groupe 3"/>
          <p:cNvGrpSpPr>
            <a:grpSpLocks/>
          </p:cNvGrpSpPr>
          <p:nvPr/>
        </p:nvGrpSpPr>
        <p:grpSpPr bwMode="auto">
          <a:xfrm>
            <a:off x="990601" y="-8332"/>
            <a:ext cx="2878138" cy="1634729"/>
            <a:chOff x="989831" y="-10887"/>
            <a:chExt cx="2878137" cy="2179559"/>
          </a:xfrm>
        </p:grpSpPr>
        <p:pic>
          <p:nvPicPr>
            <p:cNvPr id="76813" name="Picture 2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9855"/>
            <a:stretch>
              <a:fillRect/>
            </a:stretch>
          </p:blipFill>
          <p:spPr bwMode="auto">
            <a:xfrm>
              <a:off x="989831" y="-10887"/>
              <a:ext cx="2878137" cy="1443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Connecteur droit 17"/>
            <p:cNvCxnSpPr/>
            <p:nvPr/>
          </p:nvCxnSpPr>
          <p:spPr>
            <a:xfrm>
              <a:off x="2429693" y="476458"/>
              <a:ext cx="0" cy="1692214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551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5pPr>
      <a:lvl6pPr marL="456918"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6pPr>
      <a:lvl7pPr marL="913855"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7pPr>
      <a:lvl8pPr marL="1370778"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8pPr>
      <a:lvl9pPr marL="1827708" algn="l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9pPr>
    </p:titleStyle>
    <p:bodyStyle>
      <a:lvl1pPr algn="l" rtl="0" fontAlgn="base">
        <a:spcBef>
          <a:spcPts val="1800"/>
        </a:spcBef>
        <a:spcAft>
          <a:spcPct val="0"/>
        </a:spcAft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179280" indent="-17928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Symbol" pitchFamily="18" charset="2"/>
        <a:buChar char="·"/>
        <a:defRPr sz="1600">
          <a:solidFill>
            <a:schemeClr val="tx2"/>
          </a:solidFill>
          <a:latin typeface="+mn-lt"/>
        </a:defRPr>
      </a:lvl2pPr>
      <a:lvl3pPr algn="l" rtl="0" fontAlgn="base">
        <a:spcBef>
          <a:spcPts val="3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3pPr>
      <a:lvl4pPr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4pPr>
      <a:lvl5pPr algn="l" rtl="0" fontAlgn="base">
        <a:spcBef>
          <a:spcPct val="0"/>
        </a:spcBef>
        <a:spcAft>
          <a:spcPct val="0"/>
        </a:spcAft>
        <a:defRPr sz="1000">
          <a:solidFill>
            <a:schemeClr val="tx1"/>
          </a:solidFill>
          <a:latin typeface="+mn-lt"/>
        </a:defRPr>
      </a:lvl5pPr>
      <a:lvl6pPr marL="456918" algn="l" rtl="0" fontAlgn="base">
        <a:spcBef>
          <a:spcPct val="0"/>
        </a:spcBef>
        <a:spcAft>
          <a:spcPct val="0"/>
        </a:spcAft>
        <a:defRPr sz="1000">
          <a:solidFill>
            <a:schemeClr val="tx1"/>
          </a:solidFill>
          <a:latin typeface="+mn-lt"/>
        </a:defRPr>
      </a:lvl6pPr>
      <a:lvl7pPr marL="913855" algn="l" rtl="0" fontAlgn="base">
        <a:spcBef>
          <a:spcPct val="0"/>
        </a:spcBef>
        <a:spcAft>
          <a:spcPct val="0"/>
        </a:spcAft>
        <a:defRPr sz="1000">
          <a:solidFill>
            <a:schemeClr val="tx1"/>
          </a:solidFill>
          <a:latin typeface="+mn-lt"/>
        </a:defRPr>
      </a:lvl7pPr>
      <a:lvl8pPr marL="1370778" algn="l" rtl="0" fontAlgn="base">
        <a:spcBef>
          <a:spcPct val="0"/>
        </a:spcBef>
        <a:spcAft>
          <a:spcPct val="0"/>
        </a:spcAft>
        <a:defRPr sz="1000">
          <a:solidFill>
            <a:schemeClr val="tx1"/>
          </a:solidFill>
          <a:latin typeface="+mn-lt"/>
        </a:defRPr>
      </a:lvl8pPr>
      <a:lvl9pPr marL="1827708" algn="l" rtl="0" fontAlgn="base">
        <a:spcBef>
          <a:spcPct val="0"/>
        </a:spcBef>
        <a:spcAft>
          <a:spcPct val="0"/>
        </a:spcAft>
        <a:defRPr sz="1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3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2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6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>
            <a:spLocks noChangeAspect="1"/>
          </p:cNvSpPr>
          <p:nvPr/>
        </p:nvSpPr>
        <p:spPr>
          <a:xfrm>
            <a:off x="539552" y="4649950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5977" rIns="0" bIns="35977" rtlCol="0" anchor="ctr"/>
          <a:lstStyle/>
          <a:p>
            <a:pPr algn="ctr"/>
            <a:fld id="{2A0CDB25-9C02-49FB-B764-900C3CF35EA4}" type="slidenum">
              <a:rPr lang="en-US" sz="800" smtClean="0">
                <a:solidFill>
                  <a:srgbClr val="FFFFFF"/>
                </a:solidFill>
              </a:rPr>
              <a:pPr algn="ctr"/>
              <a:t>‹#›</a:t>
            </a:fld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  <a:prstGeom prst="rect">
            <a:avLst/>
          </a:prstGeom>
        </p:spPr>
        <p:txBody>
          <a:bodyPr vert="horz" lIns="35977" tIns="0" rIns="35977" bIns="0" rtlCol="0" anchor="ctr">
            <a:normAutofit/>
          </a:bodyPr>
          <a:lstStyle/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0" y="1223965"/>
            <a:ext cx="7848600" cy="3292004"/>
          </a:xfrm>
          <a:prstGeom prst="rect">
            <a:avLst/>
          </a:prstGeom>
        </p:spPr>
        <p:txBody>
          <a:bodyPr vert="horz" lIns="35977" tIns="0" rIns="35977" bIns="0" rtlCol="0">
            <a:normAutofit/>
          </a:bodyPr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69392" y="4795173"/>
            <a:ext cx="6754936" cy="92333"/>
          </a:xfrm>
          <a:prstGeom prst="rect">
            <a:avLst/>
          </a:prstGeom>
        </p:spPr>
        <p:txBody>
          <a:bodyPr vert="horz" wrap="none" lIns="35977" tIns="0" rIns="35977" bIns="0" rtlCol="0" anchor="ctr">
            <a:noAutofit/>
          </a:bodyPr>
          <a:lstStyle>
            <a:lvl1pPr marL="0" indent="0" algn="l"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4A4F55"/>
                </a:solidFill>
              </a:rPr>
              <a:t>TELIUM </a:t>
            </a:r>
            <a:r>
              <a:rPr lang="en-US" dirty="0" err="1" smtClean="0">
                <a:solidFill>
                  <a:srgbClr val="4A4F55"/>
                </a:solidFill>
              </a:rPr>
              <a:t>TETRA_Global</a:t>
            </a:r>
            <a:r>
              <a:rPr lang="en-US" dirty="0" smtClean="0">
                <a:solidFill>
                  <a:srgbClr val="4A4F55"/>
                </a:solidFill>
              </a:rPr>
              <a:t> </a:t>
            </a:r>
            <a:r>
              <a:rPr lang="en-US" dirty="0" err="1" smtClean="0">
                <a:solidFill>
                  <a:srgbClr val="4A4F55"/>
                </a:solidFill>
              </a:rPr>
              <a:t>Offer_Introduction_YTD</a:t>
            </a:r>
            <a:r>
              <a:rPr lang="en-US" dirty="0" smtClean="0">
                <a:solidFill>
                  <a:srgbClr val="4A4F55"/>
                </a:solidFill>
              </a:rPr>
              <a:t> 20140921</a:t>
            </a:r>
            <a:endParaRPr lang="en-US" dirty="0">
              <a:solidFill>
                <a:srgbClr val="4A4F55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799145" y="4732022"/>
            <a:ext cx="7751527" cy="288000"/>
            <a:chOff x="799120" y="6296642"/>
            <a:chExt cx="7751527" cy="288000"/>
          </a:xfrm>
        </p:grpSpPr>
        <p:cxnSp>
          <p:nvCxnSpPr>
            <p:cNvPr id="13" name="Connecteur droit 12"/>
            <p:cNvCxnSpPr/>
            <p:nvPr userDrawn="1"/>
          </p:nvCxnSpPr>
          <p:spPr>
            <a:xfrm>
              <a:off x="799120" y="6311705"/>
              <a:ext cx="684000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2774" y="6296642"/>
              <a:ext cx="827873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dt="0"/>
  <p:txStyles>
    <p:titleStyle>
      <a:lvl1pPr marL="0" indent="0" algn="l" defTabSz="913855" rtl="0" eaLnBrk="1" latinLnBrk="0" hangingPunct="1">
        <a:spcBef>
          <a:spcPts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3855" rtl="0" eaLnBrk="1" latinLnBrk="0" hangingPunct="1">
        <a:spcBef>
          <a:spcPts val="1800"/>
        </a:spcBef>
        <a:buFontTx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79892" indent="-179892" algn="l" defTabSz="913855" rtl="0" eaLnBrk="1" latinLnBrk="0" hangingPunct="1">
        <a:spcBef>
          <a:spcPts val="600"/>
        </a:spcBef>
        <a:buClr>
          <a:schemeClr val="accent1"/>
        </a:buClr>
        <a:buFont typeface="Symbol" panose="05050102010706020507" pitchFamily="18" charset="2"/>
        <a:buChar char="·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3855" rtl="0" eaLnBrk="1" latinLnBrk="0" hangingPunct="1"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3855" rtl="0" eaLnBrk="1" latinLnBrk="0" hangingPunct="1">
        <a:spcBef>
          <a:spcPts val="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3855" rtl="0" eaLnBrk="1" latinLnBrk="0" hangingPunct="1"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83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4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39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1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3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2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6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>
            <a:spLocks noChangeAspect="1"/>
          </p:cNvSpPr>
          <p:nvPr/>
        </p:nvSpPr>
        <p:spPr>
          <a:xfrm>
            <a:off x="539552" y="4649950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5977" rIns="0" bIns="35977" rtlCol="0" anchor="ctr"/>
          <a:lstStyle/>
          <a:p>
            <a:pPr algn="ctr"/>
            <a:fld id="{2A0CDB25-9C02-49FB-B764-900C3CF35EA4}" type="slidenum">
              <a:rPr lang="en-US" sz="800" smtClean="0">
                <a:solidFill>
                  <a:srgbClr val="FFFFFF"/>
                </a:solidFill>
              </a:rPr>
              <a:pPr algn="ctr"/>
              <a:t>‹#›</a:t>
            </a:fld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  <a:prstGeom prst="rect">
            <a:avLst/>
          </a:prstGeom>
        </p:spPr>
        <p:txBody>
          <a:bodyPr vert="horz" lIns="35977" tIns="0" rIns="35977" bIns="0" rtlCol="0" anchor="ctr">
            <a:normAutofit/>
          </a:bodyPr>
          <a:lstStyle/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0" y="1223965"/>
            <a:ext cx="7848600" cy="3292004"/>
          </a:xfrm>
          <a:prstGeom prst="rect">
            <a:avLst/>
          </a:prstGeom>
        </p:spPr>
        <p:txBody>
          <a:bodyPr vert="horz" lIns="35977" tIns="0" rIns="35977" bIns="0" rtlCol="0">
            <a:normAutofit/>
          </a:bodyPr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69392" y="4795173"/>
            <a:ext cx="6754936" cy="92333"/>
          </a:xfrm>
          <a:prstGeom prst="rect">
            <a:avLst/>
          </a:prstGeom>
        </p:spPr>
        <p:txBody>
          <a:bodyPr vert="horz" wrap="none" lIns="35977" tIns="0" rIns="35977" bIns="0" rtlCol="0" anchor="ctr">
            <a:noAutofit/>
          </a:bodyPr>
          <a:lstStyle>
            <a:lvl1pPr marL="0" indent="0" algn="l"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4A4F55"/>
                </a:solidFill>
              </a:rPr>
              <a:t>TELIUM </a:t>
            </a:r>
            <a:r>
              <a:rPr lang="en-US" dirty="0" err="1" smtClean="0">
                <a:solidFill>
                  <a:srgbClr val="4A4F55"/>
                </a:solidFill>
              </a:rPr>
              <a:t>TETRA_Global</a:t>
            </a:r>
            <a:r>
              <a:rPr lang="en-US" dirty="0" smtClean="0">
                <a:solidFill>
                  <a:srgbClr val="4A4F55"/>
                </a:solidFill>
              </a:rPr>
              <a:t> </a:t>
            </a:r>
            <a:r>
              <a:rPr lang="en-US" dirty="0" err="1" smtClean="0">
                <a:solidFill>
                  <a:srgbClr val="4A4F55"/>
                </a:solidFill>
              </a:rPr>
              <a:t>Offer_Introduction_YTD</a:t>
            </a:r>
            <a:r>
              <a:rPr lang="en-US" dirty="0" smtClean="0">
                <a:solidFill>
                  <a:srgbClr val="4A4F55"/>
                </a:solidFill>
              </a:rPr>
              <a:t> 20140921</a:t>
            </a:r>
            <a:endParaRPr lang="en-US" dirty="0">
              <a:solidFill>
                <a:srgbClr val="4A4F55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799145" y="4732022"/>
            <a:ext cx="7751527" cy="288000"/>
            <a:chOff x="799120" y="6296642"/>
            <a:chExt cx="7751527" cy="288000"/>
          </a:xfrm>
        </p:grpSpPr>
        <p:cxnSp>
          <p:nvCxnSpPr>
            <p:cNvPr id="13" name="Connecteur droit 12"/>
            <p:cNvCxnSpPr/>
            <p:nvPr userDrawn="1"/>
          </p:nvCxnSpPr>
          <p:spPr>
            <a:xfrm>
              <a:off x="799120" y="6311705"/>
              <a:ext cx="684000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2774" y="6296642"/>
              <a:ext cx="827873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661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dt="0"/>
  <p:txStyles>
    <p:titleStyle>
      <a:lvl1pPr marL="0" indent="0" algn="l" defTabSz="913855" rtl="0" eaLnBrk="1" latinLnBrk="0" hangingPunct="1">
        <a:spcBef>
          <a:spcPts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3855" rtl="0" eaLnBrk="1" latinLnBrk="0" hangingPunct="1">
        <a:spcBef>
          <a:spcPts val="1800"/>
        </a:spcBef>
        <a:buFontTx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79892" indent="-179892" algn="l" defTabSz="913855" rtl="0" eaLnBrk="1" latinLnBrk="0" hangingPunct="1">
        <a:spcBef>
          <a:spcPts val="600"/>
        </a:spcBef>
        <a:buClr>
          <a:schemeClr val="accent1"/>
        </a:buClr>
        <a:buFont typeface="Symbol" panose="05050102010706020507" pitchFamily="18" charset="2"/>
        <a:buChar char="·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3855" rtl="0" eaLnBrk="1" latinLnBrk="0" hangingPunct="1"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3855" rtl="0" eaLnBrk="1" latinLnBrk="0" hangingPunct="1">
        <a:spcBef>
          <a:spcPts val="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3855" rtl="0" eaLnBrk="1" latinLnBrk="0" hangingPunct="1"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83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4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39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1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3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2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6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>
            <a:spLocks noChangeAspect="1"/>
          </p:cNvSpPr>
          <p:nvPr/>
        </p:nvSpPr>
        <p:spPr>
          <a:xfrm>
            <a:off x="539552" y="4649950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5977" rIns="0" bIns="35977" rtlCol="0" anchor="ctr"/>
          <a:lstStyle/>
          <a:p>
            <a:pPr algn="ctr"/>
            <a:fld id="{2A0CDB25-9C02-49FB-B764-900C3CF35EA4}" type="slidenum">
              <a:rPr lang="en-US" sz="800" smtClean="0">
                <a:solidFill>
                  <a:srgbClr val="FFFFFF"/>
                </a:solidFill>
              </a:rPr>
              <a:pPr algn="ctr"/>
              <a:t>‹#›</a:t>
            </a:fld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  <a:prstGeom prst="rect">
            <a:avLst/>
          </a:prstGeom>
        </p:spPr>
        <p:txBody>
          <a:bodyPr vert="horz" lIns="35977" tIns="0" rIns="35977" bIns="0" rtlCol="0" anchor="ctr">
            <a:normAutofit/>
          </a:bodyPr>
          <a:lstStyle/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0" y="1223965"/>
            <a:ext cx="7848600" cy="3292004"/>
          </a:xfrm>
          <a:prstGeom prst="rect">
            <a:avLst/>
          </a:prstGeom>
        </p:spPr>
        <p:txBody>
          <a:bodyPr vert="horz" lIns="35977" tIns="0" rIns="35977" bIns="0" rtlCol="0">
            <a:normAutofit/>
          </a:bodyPr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69392" y="4795175"/>
            <a:ext cx="6754936" cy="92333"/>
          </a:xfrm>
          <a:prstGeom prst="rect">
            <a:avLst/>
          </a:prstGeom>
        </p:spPr>
        <p:txBody>
          <a:bodyPr vert="horz" wrap="none" lIns="35977" tIns="0" rIns="35977" bIns="0" rtlCol="0" anchor="ctr">
            <a:noAutofit/>
          </a:bodyPr>
          <a:lstStyle>
            <a:lvl1pPr marL="0" indent="0" algn="l"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799145" y="4732022"/>
            <a:ext cx="7751527" cy="288000"/>
            <a:chOff x="799120" y="6296642"/>
            <a:chExt cx="7751527" cy="288000"/>
          </a:xfrm>
        </p:grpSpPr>
        <p:cxnSp>
          <p:nvCxnSpPr>
            <p:cNvPr id="13" name="Connecteur droit 12"/>
            <p:cNvCxnSpPr/>
            <p:nvPr userDrawn="1"/>
          </p:nvCxnSpPr>
          <p:spPr>
            <a:xfrm>
              <a:off x="799120" y="6311705"/>
              <a:ext cx="684000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2774" y="6296642"/>
              <a:ext cx="827873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41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dt="0"/>
  <p:txStyles>
    <p:titleStyle>
      <a:lvl1pPr marL="0" indent="0" algn="l" defTabSz="913855" rtl="0" eaLnBrk="1" latinLnBrk="0" hangingPunct="1">
        <a:spcBef>
          <a:spcPts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3855" rtl="0" eaLnBrk="1" latinLnBrk="0" hangingPunct="1">
        <a:spcBef>
          <a:spcPts val="1800"/>
        </a:spcBef>
        <a:buFontTx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79892" indent="-179892" algn="l" defTabSz="913855" rtl="0" eaLnBrk="1" latinLnBrk="0" hangingPunct="1">
        <a:spcBef>
          <a:spcPts val="600"/>
        </a:spcBef>
        <a:buClr>
          <a:schemeClr val="accent1"/>
        </a:buClr>
        <a:buFont typeface="Symbol" panose="05050102010706020507" pitchFamily="18" charset="2"/>
        <a:buChar char="·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3855" rtl="0" eaLnBrk="1" latinLnBrk="0" hangingPunct="1"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3855" rtl="0" eaLnBrk="1" latinLnBrk="0" hangingPunct="1">
        <a:spcBef>
          <a:spcPts val="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3855" rtl="0" eaLnBrk="1" latinLnBrk="0" hangingPunct="1"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83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4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39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1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3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2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6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>
            <a:spLocks noChangeAspect="1"/>
          </p:cNvSpPr>
          <p:nvPr/>
        </p:nvSpPr>
        <p:spPr>
          <a:xfrm>
            <a:off x="539552" y="4649950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5977" rIns="0" bIns="35977" rtlCol="0" anchor="ctr"/>
          <a:lstStyle/>
          <a:p>
            <a:pPr algn="ctr"/>
            <a:fld id="{2A0CDB25-9C02-49FB-B764-900C3CF35EA4}" type="slidenum">
              <a:rPr lang="en-US" sz="800" smtClean="0">
                <a:solidFill>
                  <a:srgbClr val="FFFFFF"/>
                </a:solidFill>
              </a:rPr>
              <a:pPr algn="ctr"/>
              <a:t>‹#›</a:t>
            </a:fld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5617" y="205978"/>
            <a:ext cx="7488634" cy="720000"/>
          </a:xfrm>
          <a:prstGeom prst="rect">
            <a:avLst/>
          </a:prstGeom>
        </p:spPr>
        <p:txBody>
          <a:bodyPr vert="horz" lIns="35977" tIns="0" rIns="35977" bIns="0" rtlCol="0" anchor="ctr">
            <a:normAutofit/>
          </a:bodyPr>
          <a:lstStyle/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650" y="1223965"/>
            <a:ext cx="7848600" cy="3292004"/>
          </a:xfrm>
          <a:prstGeom prst="rect">
            <a:avLst/>
          </a:prstGeom>
        </p:spPr>
        <p:txBody>
          <a:bodyPr vert="horz" lIns="35977" tIns="0" rIns="35977" bIns="0" rtlCol="0">
            <a:normAutofit/>
          </a:bodyPr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69392" y="4795175"/>
            <a:ext cx="6754936" cy="92333"/>
          </a:xfrm>
          <a:prstGeom prst="rect">
            <a:avLst/>
          </a:prstGeom>
        </p:spPr>
        <p:txBody>
          <a:bodyPr vert="horz" wrap="none" lIns="35977" tIns="0" rIns="35977" bIns="0" rtlCol="0" anchor="ctr">
            <a:noAutofit/>
          </a:bodyPr>
          <a:lstStyle>
            <a:lvl1pPr marL="0" indent="0" algn="l"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4A4F55"/>
                </a:solidFill>
              </a:rPr>
              <a:t>Title of the presentation - DD/MM/YYYY</a:t>
            </a:r>
            <a:endParaRPr lang="en-US" dirty="0">
              <a:solidFill>
                <a:srgbClr val="4A4F55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799145" y="4732022"/>
            <a:ext cx="7751527" cy="288000"/>
            <a:chOff x="799120" y="6296642"/>
            <a:chExt cx="7751527" cy="288000"/>
          </a:xfrm>
        </p:grpSpPr>
        <p:cxnSp>
          <p:nvCxnSpPr>
            <p:cNvPr id="13" name="Connecteur droit 12"/>
            <p:cNvCxnSpPr/>
            <p:nvPr userDrawn="1"/>
          </p:nvCxnSpPr>
          <p:spPr>
            <a:xfrm>
              <a:off x="799120" y="6311705"/>
              <a:ext cx="684000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2774" y="6296642"/>
              <a:ext cx="827873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221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sldNum="0" hdr="0" dt="0"/>
  <p:txStyles>
    <p:titleStyle>
      <a:lvl1pPr marL="0" indent="0" algn="l" defTabSz="913855" rtl="0" eaLnBrk="1" latinLnBrk="0" hangingPunct="1">
        <a:spcBef>
          <a:spcPts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3855" rtl="0" eaLnBrk="1" latinLnBrk="0" hangingPunct="1">
        <a:spcBef>
          <a:spcPts val="1800"/>
        </a:spcBef>
        <a:buFontTx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79892" indent="-179892" algn="l" defTabSz="913855" rtl="0" eaLnBrk="1" latinLnBrk="0" hangingPunct="1">
        <a:spcBef>
          <a:spcPts val="600"/>
        </a:spcBef>
        <a:buClr>
          <a:schemeClr val="accent1"/>
        </a:buClr>
        <a:buFont typeface="Symbol" panose="05050102010706020507" pitchFamily="18" charset="2"/>
        <a:buChar char="·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3855" rtl="0" eaLnBrk="1" latinLnBrk="0" hangingPunct="1"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3855" rtl="0" eaLnBrk="1" latinLnBrk="0" hangingPunct="1">
        <a:spcBef>
          <a:spcPts val="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3855" rtl="0" eaLnBrk="1" latinLnBrk="0" hangingPunct="1"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83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4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39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1" indent="-228458" algn="l" defTabSz="9138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8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5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3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2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6" algn="l" defTabSz="9138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jpe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127.png"/><Relationship Id="rId18" Type="http://schemas.openxmlformats.org/officeDocument/2006/relationships/slide" Target="slide16.xml"/><Relationship Id="rId26" Type="http://schemas.openxmlformats.org/officeDocument/2006/relationships/slide" Target="slide19.xml"/><Relationship Id="rId39" Type="http://schemas.openxmlformats.org/officeDocument/2006/relationships/image" Target="../media/image140.wmf"/><Relationship Id="rId3" Type="http://schemas.openxmlformats.org/officeDocument/2006/relationships/slide" Target="slide30.xml"/><Relationship Id="rId21" Type="http://schemas.openxmlformats.org/officeDocument/2006/relationships/image" Target="../media/image132.jpeg"/><Relationship Id="rId34" Type="http://schemas.openxmlformats.org/officeDocument/2006/relationships/slide" Target="slide13.xml"/><Relationship Id="rId42" Type="http://schemas.openxmlformats.org/officeDocument/2006/relationships/image" Target="../media/image142.jpeg"/><Relationship Id="rId7" Type="http://schemas.openxmlformats.org/officeDocument/2006/relationships/image" Target="../media/image124.jpeg"/><Relationship Id="rId12" Type="http://schemas.openxmlformats.org/officeDocument/2006/relationships/slide" Target="slide28.xml"/><Relationship Id="rId17" Type="http://schemas.openxmlformats.org/officeDocument/2006/relationships/image" Target="../media/image130.jpeg"/><Relationship Id="rId25" Type="http://schemas.openxmlformats.org/officeDocument/2006/relationships/slide" Target="slide17.xml"/><Relationship Id="rId33" Type="http://schemas.openxmlformats.org/officeDocument/2006/relationships/image" Target="../media/image136.jpeg"/><Relationship Id="rId38" Type="http://schemas.openxmlformats.org/officeDocument/2006/relationships/image" Target="../media/image139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9.png"/><Relationship Id="rId20" Type="http://schemas.openxmlformats.org/officeDocument/2006/relationships/slide" Target="slide18.xml"/><Relationship Id="rId29" Type="http://schemas.openxmlformats.org/officeDocument/2006/relationships/slide" Target="slide11.xml"/><Relationship Id="rId41" Type="http://schemas.openxmlformats.org/officeDocument/2006/relationships/slide" Target="slide3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4.xml"/><Relationship Id="rId11" Type="http://schemas.openxmlformats.org/officeDocument/2006/relationships/image" Target="../media/image126.jpeg"/><Relationship Id="rId24" Type="http://schemas.openxmlformats.org/officeDocument/2006/relationships/image" Target="../media/image134.jpeg"/><Relationship Id="rId32" Type="http://schemas.openxmlformats.org/officeDocument/2006/relationships/slide" Target="slide6.xml"/><Relationship Id="rId37" Type="http://schemas.openxmlformats.org/officeDocument/2006/relationships/image" Target="../media/image138.png"/><Relationship Id="rId40" Type="http://schemas.openxmlformats.org/officeDocument/2006/relationships/image" Target="../media/image141.jpeg"/><Relationship Id="rId45" Type="http://schemas.openxmlformats.org/officeDocument/2006/relationships/image" Target="../media/image145.jpeg"/><Relationship Id="rId5" Type="http://schemas.openxmlformats.org/officeDocument/2006/relationships/image" Target="../media/image123.jpeg"/><Relationship Id="rId15" Type="http://schemas.openxmlformats.org/officeDocument/2006/relationships/slide" Target="slide32.xml"/><Relationship Id="rId23" Type="http://schemas.openxmlformats.org/officeDocument/2006/relationships/image" Target="../media/image133.png"/><Relationship Id="rId28" Type="http://schemas.openxmlformats.org/officeDocument/2006/relationships/slide" Target="slide7.xml"/><Relationship Id="rId36" Type="http://schemas.openxmlformats.org/officeDocument/2006/relationships/slide" Target="slide15.xml"/><Relationship Id="rId10" Type="http://schemas.openxmlformats.org/officeDocument/2006/relationships/slide" Target="slide26.xml"/><Relationship Id="rId19" Type="http://schemas.openxmlformats.org/officeDocument/2006/relationships/image" Target="../media/image131.jpeg"/><Relationship Id="rId31" Type="http://schemas.openxmlformats.org/officeDocument/2006/relationships/slide" Target="slide14.xml"/><Relationship Id="rId44" Type="http://schemas.openxmlformats.org/officeDocument/2006/relationships/image" Target="../media/image144.jpeg"/><Relationship Id="rId4" Type="http://schemas.openxmlformats.org/officeDocument/2006/relationships/image" Target="../media/image122.jpeg"/><Relationship Id="rId9" Type="http://schemas.openxmlformats.org/officeDocument/2006/relationships/image" Target="../media/image125.jpeg"/><Relationship Id="rId14" Type="http://schemas.openxmlformats.org/officeDocument/2006/relationships/image" Target="../media/image128.jpeg"/><Relationship Id="rId22" Type="http://schemas.openxmlformats.org/officeDocument/2006/relationships/slide" Target="slide22.xml"/><Relationship Id="rId27" Type="http://schemas.openxmlformats.org/officeDocument/2006/relationships/image" Target="../media/image135.png"/><Relationship Id="rId30" Type="http://schemas.openxmlformats.org/officeDocument/2006/relationships/slide" Target="slide12.xml"/><Relationship Id="rId35" Type="http://schemas.openxmlformats.org/officeDocument/2006/relationships/image" Target="../media/image137.jpeg"/><Relationship Id="rId43" Type="http://schemas.openxmlformats.org/officeDocument/2006/relationships/image" Target="../media/image1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hyperlink" Target="http://ict/Icones/Photos/Terminals/CounterTop/ICT220/iCT220.jpg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4.jpeg"/><Relationship Id="rId4" Type="http://schemas.openxmlformats.org/officeDocument/2006/relationships/image" Target="../media/image1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13" Type="http://schemas.openxmlformats.org/officeDocument/2006/relationships/image" Target="../media/image174.pn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12" Type="http://schemas.openxmlformats.org/officeDocument/2006/relationships/slide" Target="slide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8.jpeg"/><Relationship Id="rId11" Type="http://schemas.openxmlformats.org/officeDocument/2006/relationships/image" Target="../media/image173.jpeg"/><Relationship Id="rId5" Type="http://schemas.openxmlformats.org/officeDocument/2006/relationships/image" Target="../media/image167.jpeg"/><Relationship Id="rId10" Type="http://schemas.openxmlformats.org/officeDocument/2006/relationships/image" Target="../media/image172.jpeg"/><Relationship Id="rId4" Type="http://schemas.openxmlformats.org/officeDocument/2006/relationships/image" Target="../media/image166.jpeg"/><Relationship Id="rId9" Type="http://schemas.openxmlformats.org/officeDocument/2006/relationships/image" Target="../media/image1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59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159.png"/><Relationship Id="rId3" Type="http://schemas.openxmlformats.org/officeDocument/2006/relationships/image" Target="../media/image191.png"/><Relationship Id="rId7" Type="http://schemas.openxmlformats.org/officeDocument/2006/relationships/image" Target="../media/image194.png"/><Relationship Id="rId12" Type="http://schemas.openxmlformats.org/officeDocument/2006/relationships/image" Target="../media/image1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7.png"/><Relationship Id="rId11" Type="http://schemas.openxmlformats.org/officeDocument/2006/relationships/image" Target="../media/image197.png"/><Relationship Id="rId5" Type="http://schemas.openxmlformats.org/officeDocument/2006/relationships/image" Target="../media/image193.png"/><Relationship Id="rId10" Type="http://schemas.openxmlformats.org/officeDocument/2006/relationships/image" Target="../media/image190.png"/><Relationship Id="rId4" Type="http://schemas.openxmlformats.org/officeDocument/2006/relationships/image" Target="../media/image192.png"/><Relationship Id="rId9" Type="http://schemas.openxmlformats.org/officeDocument/2006/relationships/image" Target="../media/image1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218.png"/><Relationship Id="rId18" Type="http://schemas.openxmlformats.org/officeDocument/2006/relationships/image" Target="../media/image223.png"/><Relationship Id="rId3" Type="http://schemas.openxmlformats.org/officeDocument/2006/relationships/image" Target="../media/image208.png"/><Relationship Id="rId21" Type="http://schemas.openxmlformats.org/officeDocument/2006/relationships/image" Target="../media/image226.png"/><Relationship Id="rId7" Type="http://schemas.openxmlformats.org/officeDocument/2006/relationships/image" Target="../media/image212.png"/><Relationship Id="rId12" Type="http://schemas.openxmlformats.org/officeDocument/2006/relationships/image" Target="../media/image217.png"/><Relationship Id="rId17" Type="http://schemas.openxmlformats.org/officeDocument/2006/relationships/image" Target="../media/image222.jpeg"/><Relationship Id="rId2" Type="http://schemas.openxmlformats.org/officeDocument/2006/relationships/image" Target="../media/image207.gif"/><Relationship Id="rId16" Type="http://schemas.openxmlformats.org/officeDocument/2006/relationships/image" Target="../media/image221.png"/><Relationship Id="rId20" Type="http://schemas.openxmlformats.org/officeDocument/2006/relationships/image" Target="../media/image22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1.png"/><Relationship Id="rId11" Type="http://schemas.openxmlformats.org/officeDocument/2006/relationships/image" Target="../media/image216.jpeg"/><Relationship Id="rId5" Type="http://schemas.openxmlformats.org/officeDocument/2006/relationships/image" Target="../media/image210.png"/><Relationship Id="rId15" Type="http://schemas.openxmlformats.org/officeDocument/2006/relationships/image" Target="../media/image220.png"/><Relationship Id="rId10" Type="http://schemas.openxmlformats.org/officeDocument/2006/relationships/image" Target="../media/image215.png"/><Relationship Id="rId19" Type="http://schemas.openxmlformats.org/officeDocument/2006/relationships/image" Target="../media/image224.jpeg"/><Relationship Id="rId4" Type="http://schemas.openxmlformats.org/officeDocument/2006/relationships/image" Target="../media/image209.png"/><Relationship Id="rId9" Type="http://schemas.openxmlformats.org/officeDocument/2006/relationships/image" Target="../media/image214.jpeg"/><Relationship Id="rId14" Type="http://schemas.openxmlformats.org/officeDocument/2006/relationships/image" Target="../media/image219.jpeg"/><Relationship Id="rId22" Type="http://schemas.openxmlformats.org/officeDocument/2006/relationships/image" Target="../media/image2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bm.ru/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microsoft.com/office/2007/relationships/hdphoto" Target="../media/hdphoto1.wdp"/><Relationship Id="rId7" Type="http://schemas.openxmlformats.org/officeDocument/2006/relationships/image" Target="../media/image232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1.png"/><Relationship Id="rId5" Type="http://schemas.openxmlformats.org/officeDocument/2006/relationships/image" Target="../media/image230.jpeg"/><Relationship Id="rId10" Type="http://schemas.openxmlformats.org/officeDocument/2006/relationships/image" Target="../media/image235.png"/><Relationship Id="rId4" Type="http://schemas.openxmlformats.org/officeDocument/2006/relationships/image" Target="../media/image229.png"/><Relationship Id="rId9" Type="http://schemas.openxmlformats.org/officeDocument/2006/relationships/image" Target="../media/image2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6.png"/><Relationship Id="rId4" Type="http://schemas.openxmlformats.org/officeDocument/2006/relationships/image" Target="../media/image2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jpeg"/><Relationship Id="rId11" Type="http://schemas.openxmlformats.org/officeDocument/2006/relationships/image" Target="../media/image258.jpeg"/><Relationship Id="rId5" Type="http://schemas.openxmlformats.org/officeDocument/2006/relationships/image" Target="../media/image252.jpeg"/><Relationship Id="rId15" Type="http://schemas.openxmlformats.org/officeDocument/2006/relationships/image" Target="../media/image262.png"/><Relationship Id="rId10" Type="http://schemas.openxmlformats.org/officeDocument/2006/relationships/image" Target="../media/image257.png"/><Relationship Id="rId4" Type="http://schemas.openxmlformats.org/officeDocument/2006/relationships/image" Target="../media/image251.jpeg"/><Relationship Id="rId9" Type="http://schemas.openxmlformats.org/officeDocument/2006/relationships/image" Target="../media/image256.png"/><Relationship Id="rId14" Type="http://schemas.openxmlformats.org/officeDocument/2006/relationships/image" Target="../media/image26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3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12" Type="http://schemas.openxmlformats.org/officeDocument/2006/relationships/image" Target="../media/image2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7.png"/><Relationship Id="rId11" Type="http://schemas.openxmlformats.org/officeDocument/2006/relationships/image" Target="../media/image272.png"/><Relationship Id="rId5" Type="http://schemas.openxmlformats.org/officeDocument/2006/relationships/image" Target="../media/image266.png"/><Relationship Id="rId10" Type="http://schemas.openxmlformats.org/officeDocument/2006/relationships/image" Target="../media/image271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Relationship Id="rId14" Type="http://schemas.openxmlformats.org/officeDocument/2006/relationships/image" Target="../media/image2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249.png"/><Relationship Id="rId4" Type="http://schemas.openxmlformats.org/officeDocument/2006/relationships/image" Target="../media/image2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18" Type="http://schemas.openxmlformats.org/officeDocument/2006/relationships/image" Target="../media/image56.png"/><Relationship Id="rId26" Type="http://schemas.openxmlformats.org/officeDocument/2006/relationships/image" Target="../media/image62.png"/><Relationship Id="rId39" Type="http://schemas.openxmlformats.org/officeDocument/2006/relationships/image" Target="../media/image74.png"/><Relationship Id="rId3" Type="http://schemas.openxmlformats.org/officeDocument/2006/relationships/image" Target="../media/image42.png"/><Relationship Id="rId21" Type="http://schemas.openxmlformats.org/officeDocument/2006/relationships/image" Target="../media/image28.png"/><Relationship Id="rId34" Type="http://schemas.openxmlformats.org/officeDocument/2006/relationships/image" Target="../media/image7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hyperlink" Target="http://www.absolutbank.ru/" TargetMode="External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png"/><Relationship Id="rId20" Type="http://schemas.openxmlformats.org/officeDocument/2006/relationships/hyperlink" Target="http://www.bm.ru/" TargetMode="External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jpe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10" Type="http://schemas.openxmlformats.org/officeDocument/2006/relationships/image" Target="../media/image49.jpeg"/><Relationship Id="rId19" Type="http://schemas.openxmlformats.org/officeDocument/2006/relationships/image" Target="../media/image57.png"/><Relationship Id="rId31" Type="http://schemas.openxmlformats.org/officeDocument/2006/relationships/image" Target="../media/image67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tags" Target="../tags/tag1.xml"/><Relationship Id="rId16" Type="http://schemas.openxmlformats.org/officeDocument/2006/relationships/image" Target="../media/image8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5.emf"/><Relationship Id="rId11" Type="http://schemas.openxmlformats.org/officeDocument/2006/relationships/image" Target="../media/image80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75.emf"/><Relationship Id="rId15" Type="http://schemas.openxmlformats.org/officeDocument/2006/relationships/image" Target="../media/image95.jpeg"/><Relationship Id="rId10" Type="http://schemas.openxmlformats.org/officeDocument/2006/relationships/image" Target="../media/image9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89.png"/><Relationship Id="rId14" Type="http://schemas.openxmlformats.org/officeDocument/2006/relationships/image" Target="../media/image9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731072" cy="514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8" y="1171706"/>
            <a:ext cx="274955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323528" y="4803997"/>
            <a:ext cx="5555304" cy="358425"/>
          </a:xfrm>
        </p:spPr>
        <p:txBody>
          <a:bodyPr/>
          <a:lstStyle/>
          <a:p>
            <a:r>
              <a:rPr lang="ru-RU" dirty="0" smtClean="0"/>
              <a:t>2</a:t>
            </a:r>
            <a:r>
              <a:rPr lang="en-US" dirty="0" smtClean="0"/>
              <a:t>2</a:t>
            </a:r>
            <a:r>
              <a:rPr lang="ru-RU" dirty="0" smtClean="0"/>
              <a:t>.0</a:t>
            </a:r>
            <a:r>
              <a:rPr lang="en-US" dirty="0" smtClean="0"/>
              <a:t>5</a:t>
            </a:r>
            <a:r>
              <a:rPr lang="ru-RU" dirty="0" smtClean="0"/>
              <a:t>.2015           </a:t>
            </a:r>
            <a:r>
              <a:rPr lang="en-US" dirty="0" smtClean="0"/>
              <a:t>BISHKEK International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finance forum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55576" y="3291830"/>
            <a:ext cx="3528392" cy="954107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ru-RU" sz="1600" b="1" dirty="0" smtClean="0">
                <a:solidFill>
                  <a:schemeClr val="accent2"/>
                </a:solidFill>
                <a:latin typeface="Candara" charset="0"/>
                <a:cs typeface="Arial" charset="0"/>
              </a:rPr>
              <a:t>Александр </a:t>
            </a:r>
            <a:r>
              <a:rPr lang="ru-RU" sz="1600" b="1" dirty="0" err="1" smtClean="0">
                <a:solidFill>
                  <a:schemeClr val="accent2"/>
                </a:solidFill>
                <a:latin typeface="Candara" charset="0"/>
                <a:cs typeface="Arial" charset="0"/>
              </a:rPr>
              <a:t>Бекишев</a:t>
            </a:r>
            <a:endParaRPr lang="en-US" sz="1600" b="1" dirty="0">
              <a:solidFill>
                <a:schemeClr val="accent2"/>
              </a:solidFill>
              <a:latin typeface="Candara" charset="0"/>
              <a:cs typeface="Arial" charset="0"/>
            </a:endParaRPr>
          </a:p>
          <a:p>
            <a:r>
              <a:rPr lang="ru-RU" sz="1600" b="1" dirty="0" smtClean="0">
                <a:solidFill>
                  <a:schemeClr val="accent2"/>
                </a:solidFill>
                <a:latin typeface="Candara" charset="0"/>
                <a:cs typeface="Arial" charset="0"/>
              </a:rPr>
              <a:t>Директор по продажам в России</a:t>
            </a:r>
          </a:p>
          <a:p>
            <a:r>
              <a:rPr lang="ru-RU" sz="1600" b="1" dirty="0">
                <a:solidFill>
                  <a:schemeClr val="accent2"/>
                </a:solidFill>
                <a:latin typeface="Candara" charset="0"/>
                <a:cs typeface="Arial" charset="0"/>
              </a:rPr>
              <a:t>и</a:t>
            </a:r>
            <a:r>
              <a:rPr lang="ru-RU" sz="1600" b="1" dirty="0" smtClean="0">
                <a:solidFill>
                  <a:schemeClr val="accent2"/>
                </a:solidFill>
                <a:latin typeface="Candara" charset="0"/>
                <a:cs typeface="Arial" charset="0"/>
              </a:rPr>
              <a:t> странах СНГ</a:t>
            </a:r>
            <a:endParaRPr lang="en-US" sz="1600" b="1" dirty="0">
              <a:solidFill>
                <a:schemeClr val="accent2"/>
              </a:solidFill>
              <a:latin typeface="Candara" charset="0"/>
              <a:cs typeface="Arial" charset="0"/>
            </a:endParaRPr>
          </a:p>
          <a:p>
            <a:endParaRPr lang="ru-RU" sz="1400" dirty="0" err="1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7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1249" y="259558"/>
            <a:ext cx="7688690" cy="529829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35992" tIns="0" rIns="35992" bIns="0"/>
          <a:lstStyle/>
          <a:p>
            <a:pPr eaLnBrk="1" hangingPunct="1"/>
            <a:r>
              <a:rPr lang="ru-RU" altLang="ru-RU" b="1" smtClean="0"/>
              <a:t>Эволюция </a:t>
            </a:r>
            <a:r>
              <a:rPr lang="en-US" altLang="ru-RU" b="1" smtClean="0"/>
              <a:t>POS-</a:t>
            </a:r>
            <a:r>
              <a:rPr lang="ru-RU" altLang="ru-RU" b="1" smtClean="0"/>
              <a:t>терминалов</a:t>
            </a:r>
            <a:endParaRPr lang="fr-FR" altLang="ru-RU" b="1" smtClean="0"/>
          </a:p>
        </p:txBody>
      </p:sp>
      <p:pic>
        <p:nvPicPr>
          <p:cNvPr id="20484" name="Picture 4" descr="iPP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02" y="2518173"/>
            <a:ext cx="1211054" cy="102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iSC250-overview-ColorScreen_HD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624" y="2733677"/>
            <a:ext cx="1107620" cy="84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Monochr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2" y="1222772"/>
            <a:ext cx="715427" cy="46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 descr="Signa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624" y="1044419"/>
            <a:ext cx="354840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Multim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09" y="1170387"/>
            <a:ext cx="650780" cy="5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3046851" y="3761185"/>
            <a:ext cx="1025733" cy="38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3966" tIns="35992" rIns="0" bIns="35992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</a:pPr>
            <a:r>
              <a:rPr lang="en-US" altLang="ru-RU" sz="2000">
                <a:solidFill>
                  <a:schemeClr val="tx1"/>
                </a:solidFill>
              </a:rPr>
              <a:t>iPP350</a:t>
            </a:r>
          </a:p>
        </p:txBody>
      </p:sp>
      <p:sp>
        <p:nvSpPr>
          <p:cNvPr id="20490" name="Text Box 14"/>
          <p:cNvSpPr txBox="1">
            <a:spLocks noChangeArrowheads="1"/>
          </p:cNvSpPr>
          <p:nvPr/>
        </p:nvSpPr>
        <p:spPr bwMode="auto">
          <a:xfrm>
            <a:off x="1030726" y="3815954"/>
            <a:ext cx="1025733" cy="38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3966" tIns="35992" rIns="0" bIns="35992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</a:pPr>
            <a:r>
              <a:rPr lang="en-US" altLang="ru-RU" sz="2000">
                <a:solidFill>
                  <a:schemeClr val="tx1"/>
                </a:solidFill>
              </a:rPr>
              <a:t>pp30s</a:t>
            </a:r>
          </a:p>
        </p:txBody>
      </p:sp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5207439" y="3761185"/>
            <a:ext cx="1025733" cy="38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3966" tIns="35992" rIns="0" bIns="35992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</a:pPr>
            <a:r>
              <a:rPr lang="en-US" altLang="ru-RU" sz="2000">
                <a:solidFill>
                  <a:schemeClr val="tx1"/>
                </a:solidFill>
              </a:rPr>
              <a:t>iSC250</a:t>
            </a:r>
          </a:p>
        </p:txBody>
      </p:sp>
      <p:sp>
        <p:nvSpPr>
          <p:cNvPr id="20492" name="Text Box 14"/>
          <p:cNvSpPr txBox="1">
            <a:spLocks noChangeArrowheads="1"/>
          </p:cNvSpPr>
          <p:nvPr/>
        </p:nvSpPr>
        <p:spPr bwMode="auto">
          <a:xfrm>
            <a:off x="454464" y="1763318"/>
            <a:ext cx="1025733" cy="28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3966" tIns="35992" rIns="0" bIns="35992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ClrTx/>
              <a:buSzTx/>
            </a:pPr>
            <a:r>
              <a:rPr lang="ru-RU" altLang="ru-RU" sz="1000" dirty="0">
                <a:solidFill>
                  <a:schemeClr val="tx1"/>
                </a:solidFill>
                <a:latin typeface="Arial" charset="0"/>
              </a:rPr>
              <a:t>Монохромный дисплей</a:t>
            </a:r>
            <a:endParaRPr lang="en-US" altLang="ru-RU" sz="1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493" name="Text Box 14"/>
          <p:cNvSpPr txBox="1">
            <a:spLocks noChangeArrowheads="1"/>
          </p:cNvSpPr>
          <p:nvPr/>
        </p:nvSpPr>
        <p:spPr bwMode="auto">
          <a:xfrm>
            <a:off x="3262750" y="1668480"/>
            <a:ext cx="1025733" cy="28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3966" tIns="35992" rIns="0" bIns="35992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ClrTx/>
              <a:buSzTx/>
            </a:pPr>
            <a:r>
              <a:rPr lang="ru-RU" altLang="ru-RU" sz="1000" dirty="0">
                <a:solidFill>
                  <a:schemeClr val="tx1"/>
                </a:solidFill>
                <a:latin typeface="Arial" charset="0"/>
              </a:rPr>
              <a:t>Цветной дисплей</a:t>
            </a:r>
            <a:endParaRPr lang="en-US" altLang="ru-RU" sz="1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4753997" y="1568177"/>
            <a:ext cx="976889" cy="41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3966" tIns="35992" rIns="0" bIns="35992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  <a:spcBef>
                <a:spcPct val="50000"/>
              </a:spcBef>
              <a:buClrTx/>
              <a:buSzTx/>
            </a:pPr>
            <a:r>
              <a:rPr lang="ru-RU" altLang="ru-RU" sz="1000" dirty="0">
                <a:solidFill>
                  <a:schemeClr val="tx1"/>
                </a:solidFill>
                <a:latin typeface="Arial" charset="0"/>
              </a:rPr>
              <a:t>Подпись в </a:t>
            </a: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  <a:buClrTx/>
              <a:buSzTx/>
            </a:pPr>
            <a:r>
              <a:rPr lang="ru-RU" altLang="ru-RU" sz="1000" dirty="0">
                <a:solidFill>
                  <a:schemeClr val="tx1"/>
                </a:solidFill>
                <a:latin typeface="Arial" charset="0"/>
              </a:rPr>
              <a:t>одно </a:t>
            </a: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  <a:buClrTx/>
              <a:buSzTx/>
            </a:pPr>
            <a:r>
              <a:rPr lang="ru-RU" altLang="ru-RU" sz="1000" dirty="0">
                <a:solidFill>
                  <a:schemeClr val="tx1"/>
                </a:solidFill>
                <a:latin typeface="Arial" charset="0"/>
              </a:rPr>
              <a:t>касание</a:t>
            </a:r>
            <a:endParaRPr lang="en-US" altLang="ru-RU" sz="1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495" name="Text Box 14"/>
          <p:cNvSpPr txBox="1">
            <a:spLocks noChangeArrowheads="1"/>
          </p:cNvSpPr>
          <p:nvPr/>
        </p:nvSpPr>
        <p:spPr bwMode="auto">
          <a:xfrm>
            <a:off x="5999601" y="1764508"/>
            <a:ext cx="1025733" cy="18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3966" tIns="35992" rIns="0" bIns="35992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ClrTx/>
              <a:buSzTx/>
            </a:pPr>
            <a:r>
              <a:rPr lang="ru-RU" altLang="ru-RU" sz="1000">
                <a:solidFill>
                  <a:schemeClr val="tx1"/>
                </a:solidFill>
                <a:latin typeface="Arial" charset="0"/>
              </a:rPr>
              <a:t>Мультимедиа</a:t>
            </a:r>
            <a:endParaRPr lang="en-US" altLang="ru-RU" sz="1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0496" name="Picture 18" descr="Touch scre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82" y="1133475"/>
            <a:ext cx="449657" cy="40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19" descr="Color icon pale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84" y="1124579"/>
            <a:ext cx="716864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20" descr="Color icon palet X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537" y="1277543"/>
            <a:ext cx="52148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9" name="Text Box 14"/>
          <p:cNvSpPr txBox="1">
            <a:spLocks noChangeArrowheads="1"/>
          </p:cNvSpPr>
          <p:nvPr/>
        </p:nvSpPr>
        <p:spPr bwMode="auto">
          <a:xfrm>
            <a:off x="7250910" y="1654971"/>
            <a:ext cx="1499812" cy="39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3966" tIns="35992" rIns="0" bIns="35992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ClrTx/>
              <a:buSzTx/>
            </a:pPr>
            <a:r>
              <a:rPr lang="ru-RU" altLang="ru-RU" sz="1000">
                <a:solidFill>
                  <a:schemeClr val="tx1"/>
                </a:solidFill>
                <a:latin typeface="Arial" charset="0"/>
              </a:rPr>
              <a:t>Эргономичный дисплей большого размера</a:t>
            </a:r>
            <a:endParaRPr lang="en-US" altLang="ru-RU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00" name="AutoShape 22"/>
          <p:cNvSpPr>
            <a:spLocks noChangeArrowheads="1"/>
          </p:cNvSpPr>
          <p:nvPr/>
        </p:nvSpPr>
        <p:spPr bwMode="auto">
          <a:xfrm>
            <a:off x="1701962" y="1115617"/>
            <a:ext cx="1433728" cy="917972"/>
          </a:xfrm>
          <a:prstGeom prst="chevron">
            <a:avLst>
              <a:gd name="adj" fmla="val 32361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01" name="AutoShape 23"/>
          <p:cNvSpPr>
            <a:spLocks noChangeArrowheads="1"/>
          </p:cNvSpPr>
          <p:nvPr/>
        </p:nvSpPr>
        <p:spPr bwMode="auto">
          <a:xfrm>
            <a:off x="333539" y="1115617"/>
            <a:ext cx="1433728" cy="917972"/>
          </a:xfrm>
          <a:prstGeom prst="chevron">
            <a:avLst>
              <a:gd name="adj" fmla="val 32361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02" name="AutoShape 24"/>
          <p:cNvSpPr>
            <a:spLocks noChangeArrowheads="1"/>
          </p:cNvSpPr>
          <p:nvPr/>
        </p:nvSpPr>
        <p:spPr bwMode="auto">
          <a:xfrm>
            <a:off x="3072610" y="1115617"/>
            <a:ext cx="1499812" cy="917972"/>
          </a:xfrm>
          <a:prstGeom prst="chevron">
            <a:avLst>
              <a:gd name="adj" fmla="val 33852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03" name="AutoShape 25"/>
          <p:cNvSpPr>
            <a:spLocks noChangeArrowheads="1"/>
          </p:cNvSpPr>
          <p:nvPr/>
        </p:nvSpPr>
        <p:spPr bwMode="auto">
          <a:xfrm>
            <a:off x="4510250" y="1115617"/>
            <a:ext cx="1433728" cy="917972"/>
          </a:xfrm>
          <a:prstGeom prst="chevron">
            <a:avLst>
              <a:gd name="adj" fmla="val 32361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04" name="AutoShape 26"/>
          <p:cNvSpPr>
            <a:spLocks noChangeArrowheads="1"/>
          </p:cNvSpPr>
          <p:nvPr/>
        </p:nvSpPr>
        <p:spPr bwMode="auto">
          <a:xfrm>
            <a:off x="5913601" y="1115617"/>
            <a:ext cx="1433728" cy="917972"/>
          </a:xfrm>
          <a:prstGeom prst="chevron">
            <a:avLst>
              <a:gd name="adj" fmla="val 32361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05" name="AutoShape 27"/>
          <p:cNvSpPr>
            <a:spLocks noChangeArrowheads="1"/>
          </p:cNvSpPr>
          <p:nvPr/>
        </p:nvSpPr>
        <p:spPr bwMode="auto">
          <a:xfrm>
            <a:off x="7291469" y="1115617"/>
            <a:ext cx="1597501" cy="917972"/>
          </a:xfrm>
          <a:prstGeom prst="chevron">
            <a:avLst>
              <a:gd name="adj" fmla="val 36057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06" name="Text Box 14"/>
          <p:cNvSpPr txBox="1">
            <a:spLocks noChangeArrowheads="1"/>
          </p:cNvSpPr>
          <p:nvPr/>
        </p:nvSpPr>
        <p:spPr bwMode="auto">
          <a:xfrm>
            <a:off x="1822888" y="1583566"/>
            <a:ext cx="1025733" cy="39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3966" tIns="35992" rIns="0" bIns="35992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ClrTx/>
              <a:buSzTx/>
            </a:pPr>
            <a:r>
              <a:rPr lang="ru-RU" altLang="ru-RU" sz="1000" dirty="0">
                <a:solidFill>
                  <a:schemeClr val="tx1"/>
                </a:solidFill>
                <a:latin typeface="Arial" charset="0"/>
              </a:rPr>
              <a:t>Бесконтактные технологии</a:t>
            </a:r>
            <a:endParaRPr lang="en-US" altLang="ru-RU" sz="1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07" name="AutoShape 29"/>
          <p:cNvSpPr>
            <a:spLocks noChangeArrowheads="1"/>
          </p:cNvSpPr>
          <p:nvPr/>
        </p:nvSpPr>
        <p:spPr bwMode="auto">
          <a:xfrm>
            <a:off x="250828" y="2140746"/>
            <a:ext cx="2476701" cy="2051447"/>
          </a:xfrm>
          <a:prstGeom prst="chevron">
            <a:avLst>
              <a:gd name="adj" fmla="val 25015"/>
            </a:avLst>
          </a:prstGeom>
          <a:noFill/>
          <a:ln w="3175" cap="rnd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08" name="AutoShape 30"/>
          <p:cNvSpPr>
            <a:spLocks noChangeArrowheads="1"/>
          </p:cNvSpPr>
          <p:nvPr/>
        </p:nvSpPr>
        <p:spPr bwMode="auto">
          <a:xfrm>
            <a:off x="2544526" y="2140746"/>
            <a:ext cx="2279887" cy="2051447"/>
          </a:xfrm>
          <a:prstGeom prst="chevron">
            <a:avLst>
              <a:gd name="adj" fmla="val 25000"/>
            </a:avLst>
          </a:prstGeom>
          <a:noFill/>
          <a:ln w="3175" cap="rnd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0509" name="Picture 33" descr="Contactless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110" y="1132319"/>
            <a:ext cx="781511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34" descr="Ergonomi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272" y="1169194"/>
            <a:ext cx="521486" cy="33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Picture 37" descr="IMGP34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7137">
            <a:off x="976464" y="2572659"/>
            <a:ext cx="1324547" cy="97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Picture 38" descr="visuel-3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48" y="2139554"/>
            <a:ext cx="1798625" cy="199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3" name="AutoShape 32"/>
          <p:cNvSpPr>
            <a:spLocks noChangeArrowheads="1"/>
          </p:cNvSpPr>
          <p:nvPr/>
        </p:nvSpPr>
        <p:spPr bwMode="auto">
          <a:xfrm>
            <a:off x="6684726" y="2140746"/>
            <a:ext cx="2279887" cy="2051447"/>
          </a:xfrm>
          <a:prstGeom prst="chevron">
            <a:avLst>
              <a:gd name="adj" fmla="val 25000"/>
            </a:avLst>
          </a:prstGeom>
          <a:noFill/>
          <a:ln w="3175" cap="rnd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14" name="AutoShape 31"/>
          <p:cNvSpPr>
            <a:spLocks noChangeArrowheads="1"/>
          </p:cNvSpPr>
          <p:nvPr/>
        </p:nvSpPr>
        <p:spPr bwMode="auto">
          <a:xfrm>
            <a:off x="4632088" y="2140746"/>
            <a:ext cx="2279886" cy="2051447"/>
          </a:xfrm>
          <a:prstGeom prst="chevron">
            <a:avLst>
              <a:gd name="adj" fmla="val 25000"/>
            </a:avLst>
          </a:prstGeom>
          <a:noFill/>
          <a:ln w="3175" cap="rnd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15" name="Text Box 14"/>
          <p:cNvSpPr txBox="1">
            <a:spLocks noChangeArrowheads="1"/>
          </p:cNvSpPr>
          <p:nvPr/>
        </p:nvSpPr>
        <p:spPr bwMode="auto">
          <a:xfrm>
            <a:off x="7242614" y="3800475"/>
            <a:ext cx="1025733" cy="38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3966" tIns="35992" rIns="0" bIns="35992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</a:pPr>
            <a:r>
              <a:rPr lang="en-US" altLang="ru-RU" sz="2000">
                <a:solidFill>
                  <a:schemeClr val="tx1"/>
                </a:solidFill>
              </a:rPr>
              <a:t>iSC</a:t>
            </a:r>
            <a:r>
              <a:rPr lang="ru-RU" altLang="ru-RU" sz="2000">
                <a:solidFill>
                  <a:schemeClr val="tx1"/>
                </a:solidFill>
              </a:rPr>
              <a:t>48</a:t>
            </a:r>
            <a:r>
              <a:rPr lang="en-US" altLang="ru-RU" sz="200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7191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val 7"/>
          <p:cNvSpPr>
            <a:spLocks noChangeArrowheads="1"/>
          </p:cNvSpPr>
          <p:nvPr/>
        </p:nvSpPr>
        <p:spPr bwMode="auto">
          <a:xfrm>
            <a:off x="304800" y="1562100"/>
            <a:ext cx="1447800" cy="9525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en-US" altLang="ru-RU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15329" r="69576" b="52499"/>
          <a:stretch>
            <a:fillRect/>
          </a:stretch>
        </p:blipFill>
        <p:spPr bwMode="auto">
          <a:xfrm>
            <a:off x="279403" y="789385"/>
            <a:ext cx="4246563" cy="398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12500" r="76053" b="48082"/>
          <a:stretch>
            <a:fillRect/>
          </a:stretch>
        </p:blipFill>
        <p:spPr bwMode="auto">
          <a:xfrm>
            <a:off x="4686303" y="789387"/>
            <a:ext cx="4278313" cy="397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Oval 8" descr="Image1"/>
          <p:cNvSpPr>
            <a:spLocks noChangeArrowheads="1"/>
          </p:cNvSpPr>
          <p:nvPr/>
        </p:nvSpPr>
        <p:spPr bwMode="auto">
          <a:xfrm>
            <a:off x="295275" y="1148954"/>
            <a:ext cx="1562100" cy="12192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en-US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2534" name="Oval 9" descr="Image2"/>
          <p:cNvSpPr>
            <a:spLocks noChangeArrowheads="1"/>
          </p:cNvSpPr>
          <p:nvPr/>
        </p:nvSpPr>
        <p:spPr bwMode="auto">
          <a:xfrm>
            <a:off x="4481515" y="1410893"/>
            <a:ext cx="1955800" cy="1476375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en-US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62183" name="Text Box 8"/>
          <p:cNvSpPr txBox="1">
            <a:spLocks noChangeArrowheads="1"/>
          </p:cNvSpPr>
          <p:nvPr/>
        </p:nvSpPr>
        <p:spPr bwMode="auto">
          <a:xfrm>
            <a:off x="1260477" y="3650457"/>
            <a:ext cx="7200900" cy="5231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0" tIns="45709" rIns="91420" bIns="45709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Candara" pitchFamily="34" charset="0"/>
              </a:rPr>
              <a:t>Существенных изменений нет</a:t>
            </a:r>
            <a:r>
              <a:rPr lang="en-US" sz="2800" dirty="0">
                <a:solidFill>
                  <a:schemeClr val="bg1"/>
                </a:solidFill>
                <a:latin typeface="Candara" pitchFamily="34" charset="0"/>
              </a:rPr>
              <a:t>…</a:t>
            </a:r>
            <a:r>
              <a:rPr lang="ru-RU" sz="2800" dirty="0">
                <a:solidFill>
                  <a:schemeClr val="bg1"/>
                </a:solidFill>
                <a:latin typeface="Candara" pitchFamily="34" charset="0"/>
              </a:rPr>
              <a:t>???</a:t>
            </a:r>
            <a:endParaRPr lang="en-US" sz="28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272" name="Rectangle 2"/>
          <p:cNvSpPr>
            <a:spLocks noChangeArrowheads="1"/>
          </p:cNvSpPr>
          <p:nvPr/>
        </p:nvSpPr>
        <p:spPr bwMode="auto">
          <a:xfrm>
            <a:off x="612777" y="259558"/>
            <a:ext cx="8496300" cy="52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5992" tIns="0" rIns="35992" bIns="0" anchor="ctr"/>
          <a:lstStyle/>
          <a:p>
            <a:pPr eaLnBrk="1" hangingPunct="1">
              <a:defRPr/>
            </a:pPr>
            <a:r>
              <a:rPr lang="ru-RU" sz="3300" b="1" dirty="0">
                <a:solidFill>
                  <a:srgbClr val="373535"/>
                </a:solidFill>
                <a:latin typeface="+mj-lt"/>
                <a:ea typeface="+mj-ea"/>
                <a:cs typeface="+mj-cs"/>
              </a:rPr>
              <a:t>А как в индустрии платежей</a:t>
            </a:r>
            <a:r>
              <a:rPr lang="en-US" sz="3300" b="1" dirty="0">
                <a:solidFill>
                  <a:srgbClr val="373535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52361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8" y="205980"/>
            <a:ext cx="6615221" cy="493564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/>
              <a:t>Уникальное портфолио для всех сегментов рынка</a:t>
            </a:r>
            <a:endParaRPr lang="fr-FR" altLang="ru-RU" sz="3200" b="1" dirty="0"/>
          </a:p>
        </p:txBody>
      </p:sp>
      <p:grpSp>
        <p:nvGrpSpPr>
          <p:cNvPr id="26627" name="Group 8"/>
          <p:cNvGrpSpPr>
            <a:grpSpLocks/>
          </p:cNvGrpSpPr>
          <p:nvPr/>
        </p:nvGrpSpPr>
        <p:grpSpPr bwMode="auto">
          <a:xfrm>
            <a:off x="6837362" y="2643190"/>
            <a:ext cx="968379" cy="2050256"/>
            <a:chOff x="4171" y="2235"/>
            <a:chExt cx="665" cy="1722"/>
          </a:xfrm>
        </p:grpSpPr>
        <p:sp>
          <p:nvSpPr>
            <p:cNvPr id="26700" name="Rectangle 9"/>
            <p:cNvSpPr>
              <a:spLocks noChangeArrowheads="1"/>
            </p:cNvSpPr>
            <p:nvPr/>
          </p:nvSpPr>
          <p:spPr bwMode="auto">
            <a:xfrm rot="5400000">
              <a:off x="3643" y="2763"/>
              <a:ext cx="1722" cy="665"/>
            </a:xfrm>
            <a:prstGeom prst="rect">
              <a:avLst/>
            </a:prstGeom>
            <a:gradFill rotWithShape="1">
              <a:gsLst>
                <a:gs pos="0">
                  <a:srgbClr val="EAEAEA">
                    <a:alpha val="39998"/>
                  </a:srgbClr>
                </a:gs>
                <a:gs pos="100000">
                  <a:srgbClr val="EBEBEB"/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6701" name="AutoShape 29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 rot="5400000">
              <a:off x="4405" y="2083"/>
              <a:ext cx="194" cy="596"/>
            </a:xfrm>
            <a:prstGeom prst="roundRect">
              <a:avLst>
                <a:gd name="adj" fmla="val 6074"/>
              </a:avLst>
            </a:prstGeom>
            <a:gradFill rotWithShape="1">
              <a:gsLst>
                <a:gs pos="0">
                  <a:srgbClr val="8A0004"/>
                </a:gs>
                <a:gs pos="100000">
                  <a:srgbClr val="EE3338"/>
                </a:gs>
              </a:gsLst>
              <a:lin ang="0" scaled="1"/>
            </a:gradFill>
            <a:ln w="9525" algn="ctr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ru-RU" altLang="ru-RU" sz="800">
                  <a:solidFill>
                    <a:schemeClr val="bg1"/>
                  </a:solidFill>
                  <a:latin typeface="Arial" charset="0"/>
                </a:rPr>
                <a:t>БИОМЕТРИЯ</a:t>
              </a:r>
              <a:endParaRPr lang="fr-FR" altLang="ru-RU" sz="80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26702" name="Picture 11" descr="Bio930 - Opportunity Bank - Malawi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5" y="2508"/>
              <a:ext cx="567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703" name="Rectangle 12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204" y="3110"/>
              <a:ext cx="582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777777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</a:pPr>
              <a:r>
                <a:rPr lang="fr-FR" altLang="ru-RU" sz="1200" b="0">
                  <a:latin typeface="Arial" charset="0"/>
                </a:rPr>
                <a:t>BIO930</a:t>
              </a:r>
            </a:p>
          </p:txBody>
        </p:sp>
        <p:sp>
          <p:nvSpPr>
            <p:cNvPr id="26704" name="AutoShape 29"/>
            <p:cNvSpPr>
              <a:spLocks noChangeArrowheads="1"/>
            </p:cNvSpPr>
            <p:nvPr/>
          </p:nvSpPr>
          <p:spPr bwMode="auto">
            <a:xfrm rot="5400000">
              <a:off x="4200" y="3308"/>
              <a:ext cx="608" cy="576"/>
            </a:xfrm>
            <a:prstGeom prst="roundRect">
              <a:avLst>
                <a:gd name="adj" fmla="val 607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sz="100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26705" name="Picture 14" descr="WL_Bio930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10429" r="11656" b="11656"/>
            <a:stretch>
              <a:fillRect/>
            </a:stretch>
          </p:blipFill>
          <p:spPr bwMode="auto">
            <a:xfrm>
              <a:off x="4290" y="3380"/>
              <a:ext cx="440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628" name="Group 15"/>
          <p:cNvGrpSpPr>
            <a:grpSpLocks/>
          </p:cNvGrpSpPr>
          <p:nvPr/>
        </p:nvGrpSpPr>
        <p:grpSpPr bwMode="auto">
          <a:xfrm>
            <a:off x="296862" y="2639617"/>
            <a:ext cx="2730129" cy="2050256"/>
            <a:chOff x="187" y="2235"/>
            <a:chExt cx="1809" cy="1722"/>
          </a:xfrm>
        </p:grpSpPr>
        <p:sp>
          <p:nvSpPr>
            <p:cNvPr id="26691" name="Rectangle 16"/>
            <p:cNvSpPr>
              <a:spLocks noChangeArrowheads="1"/>
            </p:cNvSpPr>
            <p:nvPr/>
          </p:nvSpPr>
          <p:spPr bwMode="auto">
            <a:xfrm rot="5400000">
              <a:off x="231" y="2191"/>
              <a:ext cx="1722" cy="1809"/>
            </a:xfrm>
            <a:prstGeom prst="rect">
              <a:avLst/>
            </a:prstGeom>
            <a:gradFill rotWithShape="1">
              <a:gsLst>
                <a:gs pos="0">
                  <a:srgbClr val="EAEAEA">
                    <a:alpha val="39998"/>
                  </a:srgbClr>
                </a:gs>
                <a:gs pos="100000">
                  <a:srgbClr val="EBEBEB"/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6692" name="AutoShape 29">
              <a:hlinkClick r:id="rId6" action="ppaction://hlinksldjump"/>
            </p:cNvPr>
            <p:cNvSpPr>
              <a:spLocks noChangeArrowheads="1"/>
            </p:cNvSpPr>
            <p:nvPr/>
          </p:nvSpPr>
          <p:spPr bwMode="auto">
            <a:xfrm rot="5400000">
              <a:off x="567" y="1951"/>
              <a:ext cx="194" cy="860"/>
            </a:xfrm>
            <a:prstGeom prst="roundRect">
              <a:avLst>
                <a:gd name="adj" fmla="val 6074"/>
              </a:avLst>
            </a:prstGeom>
            <a:gradFill rotWithShape="1">
              <a:gsLst>
                <a:gs pos="0">
                  <a:srgbClr val="8A0004"/>
                </a:gs>
                <a:gs pos="100000">
                  <a:srgbClr val="EE3338"/>
                </a:gs>
              </a:gsLst>
              <a:lin ang="0" scaled="1"/>
            </a:gradFill>
            <a:ln w="9525" algn="ctr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ru-RU" altLang="ru-RU" sz="1000">
                  <a:solidFill>
                    <a:schemeClr val="bg1"/>
                  </a:solidFill>
                  <a:latin typeface="Arial" charset="0"/>
                </a:rPr>
                <a:t>БЕСПРОВОДНЫЕ</a:t>
              </a:r>
              <a:endParaRPr lang="fr-FR" altLang="ru-RU" sz="1000">
                <a:solidFill>
                  <a:schemeClr val="bg1"/>
                </a:solidFill>
                <a:latin typeface="Arial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ru-RU" altLang="ru-RU" sz="1000">
                  <a:solidFill>
                    <a:schemeClr val="bg1"/>
                  </a:solidFill>
                  <a:latin typeface="Arial" charset="0"/>
                </a:rPr>
                <a:t>торговля, услуги</a:t>
              </a:r>
              <a:endParaRPr lang="fr-FR" altLang="ru-RU" sz="100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26693" name="Picture 18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6" r="21181"/>
            <a:stretch>
              <a:fillRect/>
            </a:stretch>
          </p:blipFill>
          <p:spPr bwMode="auto">
            <a:xfrm>
              <a:off x="238" y="2542"/>
              <a:ext cx="841" cy="1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E3338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73535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694" name="Rectangle 19">
              <a:hlinkClick r:id="rId8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170" y="2502"/>
              <a:ext cx="744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777777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</a:pPr>
              <a:r>
                <a:rPr lang="fr-FR" altLang="ru-RU" sz="1200" b="0">
                  <a:latin typeface="Arial" charset="0"/>
                </a:rPr>
                <a:t>iWL220/ 250</a:t>
              </a:r>
            </a:p>
          </p:txBody>
        </p:sp>
        <p:sp>
          <p:nvSpPr>
            <p:cNvPr id="26695" name="Rectangle 20">
              <a:hlinkClick r:id="rId8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168" y="3226"/>
              <a:ext cx="744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777777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</a:pPr>
              <a:r>
                <a:rPr lang="fr-FR" altLang="ru-RU" sz="1200" b="0">
                  <a:latin typeface="Arial" charset="0"/>
                </a:rPr>
                <a:t>iWL280</a:t>
              </a:r>
            </a:p>
          </p:txBody>
        </p:sp>
        <p:sp>
          <p:nvSpPr>
            <p:cNvPr id="26696" name="AutoShape 29"/>
            <p:cNvSpPr>
              <a:spLocks noChangeArrowheads="1"/>
            </p:cNvSpPr>
            <p:nvPr/>
          </p:nvSpPr>
          <p:spPr bwMode="auto">
            <a:xfrm rot="5400000">
              <a:off x="1312" y="2544"/>
              <a:ext cx="464" cy="744"/>
            </a:xfrm>
            <a:prstGeom prst="roundRect">
              <a:avLst>
                <a:gd name="adj" fmla="val 607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sz="100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26697" name="Picture 22" descr="iWL250-overview-EN_HD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" y="2699"/>
              <a:ext cx="428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98" name="AutoShape 29"/>
            <p:cNvSpPr>
              <a:spLocks noChangeArrowheads="1"/>
            </p:cNvSpPr>
            <p:nvPr/>
          </p:nvSpPr>
          <p:spPr bwMode="auto">
            <a:xfrm rot="5400000">
              <a:off x="1308" y="3272"/>
              <a:ext cx="464" cy="744"/>
            </a:xfrm>
            <a:prstGeom prst="roundRect">
              <a:avLst>
                <a:gd name="adj" fmla="val 607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sz="100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26699" name="Picture 24" descr="iwl280pers + reflet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5" t="6250" r="7503"/>
            <a:stretch>
              <a:fillRect/>
            </a:stretch>
          </p:blipFill>
          <p:spPr bwMode="auto">
            <a:xfrm>
              <a:off x="1288" y="3426"/>
              <a:ext cx="519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629" name="Group 45"/>
          <p:cNvGrpSpPr>
            <a:grpSpLocks/>
          </p:cNvGrpSpPr>
          <p:nvPr/>
        </p:nvGrpSpPr>
        <p:grpSpPr bwMode="auto">
          <a:xfrm>
            <a:off x="4572000" y="2641999"/>
            <a:ext cx="969838" cy="2050256"/>
            <a:chOff x="2043" y="2235"/>
            <a:chExt cx="665" cy="1722"/>
          </a:xfrm>
        </p:grpSpPr>
        <p:sp>
          <p:nvSpPr>
            <p:cNvPr id="26685" name="Rectangle 46"/>
            <p:cNvSpPr>
              <a:spLocks noChangeArrowheads="1"/>
            </p:cNvSpPr>
            <p:nvPr/>
          </p:nvSpPr>
          <p:spPr bwMode="auto">
            <a:xfrm rot="5400000">
              <a:off x="1515" y="2763"/>
              <a:ext cx="1722" cy="665"/>
            </a:xfrm>
            <a:prstGeom prst="rect">
              <a:avLst/>
            </a:prstGeom>
            <a:gradFill rotWithShape="1">
              <a:gsLst>
                <a:gs pos="0">
                  <a:srgbClr val="EAEAEA">
                    <a:alpha val="39998"/>
                  </a:srgbClr>
                </a:gs>
                <a:gs pos="100000">
                  <a:srgbClr val="EBEBEB"/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6686" name="AutoShape 29">
              <a:hlinkClick r:id="rId12" action="ppaction://hlinksldjump"/>
            </p:cNvPr>
            <p:cNvSpPr>
              <a:spLocks noChangeArrowheads="1"/>
            </p:cNvSpPr>
            <p:nvPr/>
          </p:nvSpPr>
          <p:spPr bwMode="auto">
            <a:xfrm rot="5400000">
              <a:off x="2273" y="2083"/>
              <a:ext cx="194" cy="596"/>
            </a:xfrm>
            <a:prstGeom prst="roundRect">
              <a:avLst>
                <a:gd name="adj" fmla="val 6074"/>
              </a:avLst>
            </a:prstGeom>
            <a:gradFill rotWithShape="1">
              <a:gsLst>
                <a:gs pos="0">
                  <a:srgbClr val="8A0004"/>
                </a:gs>
                <a:gs pos="100000">
                  <a:srgbClr val="EE3338"/>
                </a:gs>
              </a:gsLst>
              <a:lin ang="0" scaled="1"/>
            </a:gradFill>
            <a:ln w="9525" algn="ctr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fr-FR" altLang="ru-RU" sz="1000">
                  <a:solidFill>
                    <a:schemeClr val="bg1"/>
                  </a:solidFill>
                  <a:latin typeface="Arial" charset="0"/>
                </a:rPr>
                <a:t>PAY PDA</a:t>
              </a:r>
            </a:p>
          </p:txBody>
        </p:sp>
        <p:sp>
          <p:nvSpPr>
            <p:cNvPr id="26687" name="Rectangle 48">
              <a:hlinkClick r:id="rId1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080" y="3118"/>
              <a:ext cx="582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777777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</a:pPr>
              <a:r>
                <a:rPr lang="fr-FR" altLang="ru-RU" sz="1200" b="0">
                  <a:latin typeface="Arial" charset="0"/>
                </a:rPr>
                <a:t>iPA280</a:t>
              </a:r>
            </a:p>
          </p:txBody>
        </p:sp>
        <p:sp>
          <p:nvSpPr>
            <p:cNvPr id="26688" name="AutoShape 29"/>
            <p:cNvSpPr>
              <a:spLocks noChangeArrowheads="1"/>
            </p:cNvSpPr>
            <p:nvPr/>
          </p:nvSpPr>
          <p:spPr bwMode="auto">
            <a:xfrm rot="5400000">
              <a:off x="2068" y="3314"/>
              <a:ext cx="608" cy="576"/>
            </a:xfrm>
            <a:prstGeom prst="roundRect">
              <a:avLst>
                <a:gd name="adj" fmla="val 607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sz="100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26689" name="Picture 8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" y="3360"/>
              <a:ext cx="259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90" name="Picture 51" descr="Delivery-PickUp-MobileServices (Copier) [50%]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2512"/>
              <a:ext cx="574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630" name="Group 62"/>
          <p:cNvGrpSpPr>
            <a:grpSpLocks/>
          </p:cNvGrpSpPr>
          <p:nvPr/>
        </p:nvGrpSpPr>
        <p:grpSpPr bwMode="auto">
          <a:xfrm>
            <a:off x="7994650" y="2641999"/>
            <a:ext cx="969838" cy="2050256"/>
            <a:chOff x="4871" y="2235"/>
            <a:chExt cx="665" cy="1722"/>
          </a:xfrm>
        </p:grpSpPr>
        <p:sp>
          <p:nvSpPr>
            <p:cNvPr id="26679" name="Rectangle 63"/>
            <p:cNvSpPr>
              <a:spLocks noChangeArrowheads="1"/>
            </p:cNvSpPr>
            <p:nvPr/>
          </p:nvSpPr>
          <p:spPr bwMode="auto">
            <a:xfrm rot="5400000">
              <a:off x="4343" y="2763"/>
              <a:ext cx="1722" cy="665"/>
            </a:xfrm>
            <a:prstGeom prst="rect">
              <a:avLst/>
            </a:prstGeom>
            <a:gradFill rotWithShape="1">
              <a:gsLst>
                <a:gs pos="0">
                  <a:srgbClr val="EAEAEA">
                    <a:alpha val="39998"/>
                  </a:srgbClr>
                </a:gs>
                <a:gs pos="100000">
                  <a:srgbClr val="EBEBEB"/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6680" name="AutoShape 29">
              <a:hlinkClick r:id="rId15" action="ppaction://hlinksldjump"/>
            </p:cNvPr>
            <p:cNvSpPr>
              <a:spLocks noChangeArrowheads="1"/>
            </p:cNvSpPr>
            <p:nvPr/>
          </p:nvSpPr>
          <p:spPr bwMode="auto">
            <a:xfrm rot="5400000">
              <a:off x="5105" y="2087"/>
              <a:ext cx="194" cy="596"/>
            </a:xfrm>
            <a:prstGeom prst="roundRect">
              <a:avLst>
                <a:gd name="adj" fmla="val 6074"/>
              </a:avLst>
            </a:prstGeom>
            <a:gradFill rotWithShape="1">
              <a:gsLst>
                <a:gs pos="0">
                  <a:srgbClr val="8A0004"/>
                </a:gs>
                <a:gs pos="100000">
                  <a:srgbClr val="EE3338"/>
                </a:gs>
              </a:gsLst>
              <a:lin ang="0" scaled="1"/>
            </a:gradFill>
            <a:ln w="9525" algn="ctr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ru-RU" altLang="ru-RU" sz="600">
                  <a:solidFill>
                    <a:schemeClr val="bg1"/>
                  </a:solidFill>
                  <a:latin typeface="Arial" charset="0"/>
                </a:rPr>
                <a:t>ЗДРАВООХРАНЕНИЕ</a:t>
              </a:r>
              <a:endParaRPr lang="fr-FR" altLang="ru-RU" sz="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681" name="Rectangle 65">
              <a:hlinkClick r:id="rId1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896" y="3110"/>
              <a:ext cx="582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777777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</a:pPr>
              <a:r>
                <a:rPr lang="fr-FR" altLang="ru-RU" sz="1000" b="0">
                  <a:latin typeface="Arial" charset="0"/>
                </a:rPr>
                <a:t>TWIN30/EFT930</a:t>
              </a:r>
            </a:p>
          </p:txBody>
        </p:sp>
        <p:sp>
          <p:nvSpPr>
            <p:cNvPr id="26682" name="AutoShape 29"/>
            <p:cNvSpPr>
              <a:spLocks noChangeArrowheads="1"/>
            </p:cNvSpPr>
            <p:nvPr/>
          </p:nvSpPr>
          <p:spPr bwMode="auto">
            <a:xfrm rot="5400000">
              <a:off x="4900" y="3312"/>
              <a:ext cx="608" cy="576"/>
            </a:xfrm>
            <a:prstGeom prst="roundRect">
              <a:avLst>
                <a:gd name="adj" fmla="val 607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sz="100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26683" name="Picture 67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" y="3392"/>
              <a:ext cx="471" cy="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E3338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73535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84" name="Picture 68" descr="shutterstock_42085513 [320x200]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" y="2512"/>
              <a:ext cx="579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31" name="Rectangle 86"/>
          <p:cNvSpPr>
            <a:spLocks noChangeArrowheads="1"/>
          </p:cNvSpPr>
          <p:nvPr/>
        </p:nvSpPr>
        <p:spPr bwMode="auto">
          <a:xfrm rot="5400000">
            <a:off x="5462385" y="-113695"/>
            <a:ext cx="1669256" cy="3618296"/>
          </a:xfrm>
          <a:prstGeom prst="rect">
            <a:avLst/>
          </a:prstGeom>
          <a:gradFill rotWithShape="1">
            <a:gsLst>
              <a:gs pos="0">
                <a:srgbClr val="EAEAEA">
                  <a:alpha val="39998"/>
                </a:srgbClr>
              </a:gs>
              <a:gs pos="100000">
                <a:srgbClr val="EBEBEB"/>
              </a:gs>
            </a:gsLst>
            <a:path path="rect">
              <a:fillToRect l="100000" t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980" tIns="46788" rIns="89980" bIns="46788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26632" name="Group 87"/>
          <p:cNvGrpSpPr>
            <a:grpSpLocks/>
          </p:cNvGrpSpPr>
          <p:nvPr/>
        </p:nvGrpSpPr>
        <p:grpSpPr bwMode="auto">
          <a:xfrm>
            <a:off x="4533903" y="897732"/>
            <a:ext cx="3341200" cy="1583531"/>
            <a:chOff x="2856" y="754"/>
            <a:chExt cx="2291" cy="1330"/>
          </a:xfrm>
        </p:grpSpPr>
        <p:sp>
          <p:nvSpPr>
            <p:cNvPr id="26664" name="AutoShape 29">
              <a:hlinkClick r:id="rId18" action="ppaction://hlinksldjump"/>
            </p:cNvPr>
            <p:cNvSpPr>
              <a:spLocks noChangeArrowheads="1"/>
            </p:cNvSpPr>
            <p:nvPr/>
          </p:nvSpPr>
          <p:spPr bwMode="auto">
            <a:xfrm rot="5400000">
              <a:off x="3189" y="421"/>
              <a:ext cx="194" cy="860"/>
            </a:xfrm>
            <a:prstGeom prst="roundRect">
              <a:avLst>
                <a:gd name="adj" fmla="val 6074"/>
              </a:avLst>
            </a:prstGeom>
            <a:gradFill rotWithShape="1">
              <a:gsLst>
                <a:gs pos="0">
                  <a:srgbClr val="8A0004"/>
                </a:gs>
                <a:gs pos="100000">
                  <a:srgbClr val="EE3338"/>
                </a:gs>
              </a:gsLst>
              <a:lin ang="0" scaled="1"/>
            </a:gradFill>
            <a:ln w="9525" algn="ctr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ru-RU" altLang="ru-RU" sz="800">
                  <a:solidFill>
                    <a:schemeClr val="bg1"/>
                  </a:solidFill>
                  <a:latin typeface="Arial" charset="0"/>
                </a:rPr>
                <a:t>ТОРГОВЫЕ ПИН_ПАДЫ</a:t>
              </a:r>
              <a:endParaRPr lang="fr-FR" altLang="ru-RU" sz="800">
                <a:solidFill>
                  <a:schemeClr val="bg1"/>
                </a:solidFill>
                <a:latin typeface="Arial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ru-RU" altLang="ru-RU" sz="800">
                  <a:solidFill>
                    <a:schemeClr val="bg1"/>
                  </a:solidFill>
                  <a:latin typeface="Arial" charset="0"/>
                </a:rPr>
                <a:t>гипермаркеты</a:t>
              </a:r>
              <a:endParaRPr lang="fr-FR" altLang="ru-RU" sz="80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26665" name="Picture 9" descr="get">
              <a:hlinkClick r:id="rId1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44"/>
            <a:stretch>
              <a:fillRect/>
            </a:stretch>
          </p:blipFill>
          <p:spPr bwMode="auto">
            <a:xfrm>
              <a:off x="2870" y="978"/>
              <a:ext cx="834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8A0004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66" name="AutoShape 29"/>
            <p:cNvSpPr>
              <a:spLocks noChangeArrowheads="1"/>
            </p:cNvSpPr>
            <p:nvPr/>
          </p:nvSpPr>
          <p:spPr bwMode="auto">
            <a:xfrm rot="5400000">
              <a:off x="3814" y="1656"/>
              <a:ext cx="416" cy="440"/>
            </a:xfrm>
            <a:prstGeom prst="roundRect">
              <a:avLst>
                <a:gd name="adj" fmla="val 607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sz="10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667" name="AutoShape 29"/>
            <p:cNvSpPr>
              <a:spLocks noChangeArrowheads="1"/>
            </p:cNvSpPr>
            <p:nvPr/>
          </p:nvSpPr>
          <p:spPr bwMode="auto">
            <a:xfrm rot="5400000">
              <a:off x="3814" y="764"/>
              <a:ext cx="416" cy="440"/>
            </a:xfrm>
            <a:prstGeom prst="roundRect">
              <a:avLst>
                <a:gd name="adj" fmla="val 607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sz="10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668" name="AutoShape 29"/>
            <p:cNvSpPr>
              <a:spLocks noChangeArrowheads="1"/>
            </p:cNvSpPr>
            <p:nvPr/>
          </p:nvSpPr>
          <p:spPr bwMode="auto">
            <a:xfrm rot="5400000">
              <a:off x="3812" y="1208"/>
              <a:ext cx="416" cy="440"/>
            </a:xfrm>
            <a:prstGeom prst="roundRect">
              <a:avLst>
                <a:gd name="adj" fmla="val 607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sz="100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26669" name="Picture 93" descr="iPP350">
              <a:hlinkClick r:id="rId2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" y="790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70" name="Picture 94">
              <a:hlinkClick r:id="rId2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" y="1699"/>
              <a:ext cx="28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6671" name="Picture 95" descr="screen_shoes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770"/>
              <a:ext cx="181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6672" name="Rectangle 96">
              <a:hlinkClick r:id="rId25" action="ppaction://hlinksldjump"/>
            </p:cNvPr>
            <p:cNvSpPr>
              <a:spLocks noChangeArrowheads="1"/>
            </p:cNvSpPr>
            <p:nvPr/>
          </p:nvSpPr>
          <p:spPr bwMode="auto">
            <a:xfrm rot="5400000">
              <a:off x="4490" y="534"/>
              <a:ext cx="412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ru-RU" altLang="ru-RU" sz="1000" b="0">
                  <a:latin typeface="Arial" charset="0"/>
                </a:rPr>
                <a:t>Серия </a:t>
              </a:r>
              <a:r>
                <a:rPr lang="fr-FR" altLang="ru-RU" sz="1200" b="0">
                  <a:latin typeface="Arial" charset="0"/>
                </a:rPr>
                <a:t>iPP300</a:t>
              </a:r>
            </a:p>
          </p:txBody>
        </p:sp>
        <p:sp>
          <p:nvSpPr>
            <p:cNvPr id="26673" name="Rectangle 97">
              <a:hlinkClick r:id="rId26" action="ppaction://hlinksldjump"/>
            </p:cNvPr>
            <p:cNvSpPr>
              <a:spLocks noChangeArrowheads="1"/>
            </p:cNvSpPr>
            <p:nvPr/>
          </p:nvSpPr>
          <p:spPr bwMode="auto">
            <a:xfrm rot="5400000">
              <a:off x="4486" y="978"/>
              <a:ext cx="412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fr-FR" altLang="ru-RU" sz="1200" b="0">
                  <a:latin typeface="Arial" charset="0"/>
                </a:rPr>
                <a:t>iSC250</a:t>
              </a:r>
            </a:p>
          </p:txBody>
        </p:sp>
        <p:sp>
          <p:nvSpPr>
            <p:cNvPr id="26674" name="Rectangle 98">
              <a:hlinkClick r:id="rId26" action="ppaction://hlinksldjump"/>
            </p:cNvPr>
            <p:cNvSpPr>
              <a:spLocks noChangeArrowheads="1"/>
            </p:cNvSpPr>
            <p:nvPr/>
          </p:nvSpPr>
          <p:spPr bwMode="auto">
            <a:xfrm rot="5400000">
              <a:off x="4490" y="1422"/>
              <a:ext cx="412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fr-FR" altLang="ru-RU" sz="1200" b="0">
                  <a:latin typeface="Arial" charset="0"/>
                </a:rPr>
                <a:t>iSC350</a:t>
              </a:r>
            </a:p>
          </p:txBody>
        </p:sp>
        <p:sp>
          <p:nvSpPr>
            <p:cNvPr id="26675" name="Line 99"/>
            <p:cNvSpPr>
              <a:spLocks noChangeShapeType="1"/>
            </p:cNvSpPr>
            <p:nvPr/>
          </p:nvSpPr>
          <p:spPr bwMode="auto">
            <a:xfrm>
              <a:off x="4240" y="1084"/>
              <a:ext cx="798" cy="0"/>
            </a:xfrm>
            <a:prstGeom prst="line">
              <a:avLst/>
            </a:prstGeom>
            <a:noFill/>
            <a:ln w="158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76" name="Line 100"/>
            <p:cNvSpPr>
              <a:spLocks noChangeShapeType="1"/>
            </p:cNvSpPr>
            <p:nvPr/>
          </p:nvSpPr>
          <p:spPr bwMode="auto">
            <a:xfrm>
              <a:off x="4238" y="1514"/>
              <a:ext cx="798" cy="0"/>
            </a:xfrm>
            <a:prstGeom prst="line">
              <a:avLst/>
            </a:prstGeom>
            <a:noFill/>
            <a:ln w="158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77" name="Line 101"/>
            <p:cNvSpPr>
              <a:spLocks noChangeShapeType="1"/>
            </p:cNvSpPr>
            <p:nvPr/>
          </p:nvSpPr>
          <p:spPr bwMode="auto">
            <a:xfrm>
              <a:off x="4238" y="1952"/>
              <a:ext cx="798" cy="0"/>
            </a:xfrm>
            <a:prstGeom prst="line">
              <a:avLst/>
            </a:prstGeom>
            <a:noFill/>
            <a:ln w="158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pic>
          <p:nvPicPr>
            <p:cNvPr id="26678" name="Picture 130" descr="iSC250-05">
              <a:hlinkClick r:id="rId2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8" y="1218"/>
              <a:ext cx="407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633" name="Group 131"/>
          <p:cNvGrpSpPr>
            <a:grpSpLocks/>
          </p:cNvGrpSpPr>
          <p:nvPr/>
        </p:nvGrpSpPr>
        <p:grpSpPr bwMode="auto">
          <a:xfrm>
            <a:off x="360366" y="860824"/>
            <a:ext cx="3618296" cy="1669256"/>
            <a:chOff x="227" y="723"/>
            <a:chExt cx="2481" cy="1402"/>
          </a:xfrm>
        </p:grpSpPr>
        <p:sp>
          <p:nvSpPr>
            <p:cNvPr id="26649" name="Rectangle 132"/>
            <p:cNvSpPr>
              <a:spLocks noChangeArrowheads="1"/>
            </p:cNvSpPr>
            <p:nvPr/>
          </p:nvSpPr>
          <p:spPr bwMode="auto">
            <a:xfrm rot="5400000">
              <a:off x="767" y="183"/>
              <a:ext cx="1402" cy="2481"/>
            </a:xfrm>
            <a:prstGeom prst="rect">
              <a:avLst/>
            </a:prstGeom>
            <a:gradFill rotWithShape="1">
              <a:gsLst>
                <a:gs pos="0">
                  <a:srgbClr val="EAEAEA">
                    <a:alpha val="39998"/>
                  </a:srgbClr>
                </a:gs>
                <a:gs pos="100000">
                  <a:srgbClr val="EBEBEB"/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6650" name="AutoShape 29">
              <a:hlinkClick r:id="rId28" action="ppaction://hlinksldjump"/>
            </p:cNvPr>
            <p:cNvSpPr>
              <a:spLocks noChangeArrowheads="1"/>
            </p:cNvSpPr>
            <p:nvPr/>
          </p:nvSpPr>
          <p:spPr bwMode="auto">
            <a:xfrm rot="5400000">
              <a:off x="599" y="423"/>
              <a:ext cx="194" cy="860"/>
            </a:xfrm>
            <a:prstGeom prst="roundRect">
              <a:avLst>
                <a:gd name="adj" fmla="val 6074"/>
              </a:avLst>
            </a:prstGeom>
            <a:gradFill rotWithShape="1">
              <a:gsLst>
                <a:gs pos="0">
                  <a:srgbClr val="8A0004"/>
                </a:gs>
                <a:gs pos="100000">
                  <a:srgbClr val="EE3338"/>
                </a:gs>
              </a:gsLst>
              <a:lin ang="0" scaled="1"/>
            </a:gradFill>
            <a:ln w="9525" algn="ctr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ru-RU" altLang="ru-RU" sz="900">
                  <a:solidFill>
                    <a:schemeClr val="bg1"/>
                  </a:solidFill>
                  <a:latin typeface="Arial" charset="0"/>
                </a:rPr>
                <a:t>НАСТОЛЬНЫЕ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ru-RU" altLang="ru-RU" sz="900">
                  <a:solidFill>
                    <a:schemeClr val="bg1"/>
                  </a:solidFill>
                  <a:latin typeface="Arial" charset="0"/>
                </a:rPr>
                <a:t>для </a:t>
              </a:r>
              <a:r>
                <a:rPr lang="ru-RU" altLang="ru-RU" sz="1000">
                  <a:solidFill>
                    <a:schemeClr val="bg1"/>
                  </a:solidFill>
                  <a:latin typeface="Arial" charset="0"/>
                </a:rPr>
                <a:t>магазинов</a:t>
              </a:r>
              <a:endParaRPr lang="fr-FR" altLang="ru-RU" sz="10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651" name="AutoShape 29"/>
            <p:cNvSpPr>
              <a:spLocks noChangeArrowheads="1"/>
            </p:cNvSpPr>
            <p:nvPr/>
          </p:nvSpPr>
          <p:spPr bwMode="auto">
            <a:xfrm rot="5400000">
              <a:off x="1226" y="1660"/>
              <a:ext cx="416" cy="440"/>
            </a:xfrm>
            <a:prstGeom prst="roundRect">
              <a:avLst>
                <a:gd name="adj" fmla="val 607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sz="10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652" name="AutoShape 29"/>
            <p:cNvSpPr>
              <a:spLocks noChangeArrowheads="1"/>
            </p:cNvSpPr>
            <p:nvPr/>
          </p:nvSpPr>
          <p:spPr bwMode="auto">
            <a:xfrm rot="5400000">
              <a:off x="1226" y="768"/>
              <a:ext cx="416" cy="440"/>
            </a:xfrm>
            <a:prstGeom prst="roundRect">
              <a:avLst>
                <a:gd name="adj" fmla="val 607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sz="10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653" name="AutoShape 29"/>
            <p:cNvSpPr>
              <a:spLocks noChangeArrowheads="1"/>
            </p:cNvSpPr>
            <p:nvPr/>
          </p:nvSpPr>
          <p:spPr bwMode="auto">
            <a:xfrm rot="5400000">
              <a:off x="1224" y="1212"/>
              <a:ext cx="416" cy="440"/>
            </a:xfrm>
            <a:prstGeom prst="roundRect">
              <a:avLst>
                <a:gd name="adj" fmla="val 607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sz="10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654" name="Rectangle 137">
              <a:hlinkClick r:id="rId29" action="ppaction://hlinksldjump"/>
            </p:cNvPr>
            <p:cNvSpPr>
              <a:spLocks noChangeArrowheads="1"/>
            </p:cNvSpPr>
            <p:nvPr/>
          </p:nvSpPr>
          <p:spPr bwMode="auto">
            <a:xfrm rot="5400000">
              <a:off x="1902" y="538"/>
              <a:ext cx="412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ru-RU" altLang="ru-RU" sz="1000" b="0">
                  <a:latin typeface="Arial" charset="0"/>
                </a:rPr>
                <a:t>Серия </a:t>
              </a:r>
              <a:r>
                <a:rPr lang="fr-FR" altLang="ru-RU" sz="1200" b="0">
                  <a:latin typeface="Arial" charset="0"/>
                </a:rPr>
                <a:t>iCT200</a:t>
              </a:r>
            </a:p>
          </p:txBody>
        </p:sp>
        <p:sp>
          <p:nvSpPr>
            <p:cNvPr id="26655" name="Rectangle 138">
              <a:hlinkClick r:id="rId30" action="ppaction://hlinksldjump"/>
            </p:cNvPr>
            <p:cNvSpPr>
              <a:spLocks noChangeArrowheads="1"/>
            </p:cNvSpPr>
            <p:nvPr/>
          </p:nvSpPr>
          <p:spPr bwMode="auto">
            <a:xfrm rot="5400000">
              <a:off x="1898" y="982"/>
              <a:ext cx="412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ru-RU" altLang="ru-RU" sz="1000" b="0">
                  <a:latin typeface="Arial" charset="0"/>
                </a:rPr>
                <a:t>Серия </a:t>
              </a:r>
              <a:r>
                <a:rPr lang="fr-FR" altLang="ru-RU" sz="1200" b="0">
                  <a:latin typeface="Arial" charset="0"/>
                </a:rPr>
                <a:t>iPP200</a:t>
              </a:r>
            </a:p>
          </p:txBody>
        </p:sp>
        <p:sp>
          <p:nvSpPr>
            <p:cNvPr id="26656" name="Rectangle 139">
              <a:hlinkClick r:id="rId31" action="ppaction://hlinksldjump"/>
            </p:cNvPr>
            <p:cNvSpPr>
              <a:spLocks noChangeArrowheads="1"/>
            </p:cNvSpPr>
            <p:nvPr/>
          </p:nvSpPr>
          <p:spPr bwMode="auto">
            <a:xfrm rot="5400000">
              <a:off x="1902" y="1426"/>
              <a:ext cx="412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fr-FR" altLang="ru-RU" sz="1200" b="0">
                  <a:latin typeface="Arial" charset="0"/>
                </a:rPr>
                <a:t>iST150</a:t>
              </a:r>
            </a:p>
          </p:txBody>
        </p:sp>
        <p:pic>
          <p:nvPicPr>
            <p:cNvPr id="26657" name="Picture 12" descr="iCT250_Etoile-">
              <a:hlinkClick r:id="rId3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" y="802"/>
              <a:ext cx="383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8" name="Picture 141" descr="iPP220-Overview_MD">
              <a:hlinkClick r:id="rId3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" y="1234"/>
              <a:ext cx="390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59" name="Line 142"/>
            <p:cNvSpPr>
              <a:spLocks noChangeShapeType="1"/>
            </p:cNvSpPr>
            <p:nvPr/>
          </p:nvSpPr>
          <p:spPr bwMode="auto">
            <a:xfrm>
              <a:off x="1662" y="1086"/>
              <a:ext cx="798" cy="0"/>
            </a:xfrm>
            <a:prstGeom prst="line">
              <a:avLst/>
            </a:prstGeom>
            <a:noFill/>
            <a:ln w="158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60" name="Line 143"/>
            <p:cNvSpPr>
              <a:spLocks noChangeShapeType="1"/>
            </p:cNvSpPr>
            <p:nvPr/>
          </p:nvSpPr>
          <p:spPr bwMode="auto">
            <a:xfrm>
              <a:off x="1660" y="1516"/>
              <a:ext cx="798" cy="0"/>
            </a:xfrm>
            <a:prstGeom prst="line">
              <a:avLst/>
            </a:prstGeom>
            <a:noFill/>
            <a:ln w="158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6661" name="Line 144"/>
            <p:cNvSpPr>
              <a:spLocks noChangeShapeType="1"/>
            </p:cNvSpPr>
            <p:nvPr/>
          </p:nvSpPr>
          <p:spPr bwMode="auto">
            <a:xfrm>
              <a:off x="1660" y="1954"/>
              <a:ext cx="798" cy="0"/>
            </a:xfrm>
            <a:prstGeom prst="line">
              <a:avLst/>
            </a:prstGeom>
            <a:noFill/>
            <a:ln w="158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pic>
          <p:nvPicPr>
            <p:cNvPr id="26662" name="Picture 145" descr="IST150_1">
              <a:hlinkClick r:id="rId3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" y="1678"/>
              <a:ext cx="276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3" name="Picture 176" descr="Bo-56 [50%] [640x480]">
              <a:hlinkClick r:id="rId2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" y="974"/>
              <a:ext cx="833" cy="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34" name="AutoShape 29"/>
          <p:cNvSpPr>
            <a:spLocks noChangeArrowheads="1"/>
          </p:cNvSpPr>
          <p:nvPr/>
        </p:nvSpPr>
        <p:spPr bwMode="auto">
          <a:xfrm rot="5400000">
            <a:off x="3555333" y="3849561"/>
            <a:ext cx="723900" cy="840039"/>
          </a:xfrm>
          <a:prstGeom prst="roundRect">
            <a:avLst>
              <a:gd name="adj" fmla="val 6074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C0C0C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vert="eaVert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ru-RU" altLang="ru-RU" sz="1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6635" name="Rectangle 46"/>
          <p:cNvSpPr>
            <a:spLocks noChangeArrowheads="1"/>
          </p:cNvSpPr>
          <p:nvPr/>
        </p:nvSpPr>
        <p:spPr bwMode="auto">
          <a:xfrm rot="5400000">
            <a:off x="2893554" y="3182209"/>
            <a:ext cx="2050256" cy="969837"/>
          </a:xfrm>
          <a:prstGeom prst="rect">
            <a:avLst/>
          </a:prstGeom>
          <a:gradFill rotWithShape="1">
            <a:gsLst>
              <a:gs pos="0">
                <a:srgbClr val="EAEAEA">
                  <a:alpha val="39998"/>
                </a:srgbClr>
              </a:gs>
              <a:gs pos="100000">
                <a:srgbClr val="EBEBEB"/>
              </a:gs>
            </a:gsLst>
            <a:path path="rect">
              <a:fillToRect l="100000" t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980" tIns="46788" rIns="89980" bIns="46788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36" name="AutoShape 29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5400000">
            <a:off x="3797328" y="2381227"/>
            <a:ext cx="230981" cy="869207"/>
          </a:xfrm>
          <a:prstGeom prst="roundRect">
            <a:avLst>
              <a:gd name="adj" fmla="val 6074"/>
            </a:avLst>
          </a:prstGeom>
          <a:gradFill rotWithShape="1">
            <a:gsLst>
              <a:gs pos="0">
                <a:srgbClr val="8A0004"/>
              </a:gs>
              <a:gs pos="100000">
                <a:srgbClr val="EE3338"/>
              </a:gs>
            </a:gsLst>
            <a:lin ang="0" scaled="1"/>
          </a:gradFill>
          <a:ln w="9525" algn="ctr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vert="eaVert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ru-RU" altLang="ru-RU" sz="800">
                <a:solidFill>
                  <a:schemeClr val="bg1"/>
                </a:solidFill>
                <a:latin typeface="Arial" charset="0"/>
              </a:rPr>
              <a:t>Мобильные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ru-RU" altLang="ru-RU" sz="800">
                <a:solidFill>
                  <a:schemeClr val="bg1"/>
                </a:solidFill>
                <a:latin typeface="Arial" charset="0"/>
              </a:rPr>
              <a:t>платежи</a:t>
            </a:r>
            <a:endParaRPr lang="fr-FR" altLang="ru-RU" sz="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6637" name="Rectangle 48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0916" y="3693321"/>
            <a:ext cx="848791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77777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980" tIns="46788" rIns="89980" bIns="46788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</a:pPr>
            <a:r>
              <a:rPr lang="fr-FR" altLang="ru-RU" sz="1200" b="0">
                <a:latin typeface="Arial" charset="0"/>
              </a:rPr>
              <a:t>iSMP</a:t>
            </a:r>
          </a:p>
        </p:txBody>
      </p:sp>
      <p:pic>
        <p:nvPicPr>
          <p:cNvPr id="26638" name="Picture 6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1015" r="11226" b="20758"/>
          <a:stretch>
            <a:fillRect/>
          </a:stretch>
        </p:blipFill>
        <p:spPr bwMode="auto">
          <a:xfrm>
            <a:off x="3490912" y="2983706"/>
            <a:ext cx="857541" cy="71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9" name="Picture 5" descr="iSpm_light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" t="11646" r="48759" b="29709"/>
          <a:stretch>
            <a:fillRect/>
          </a:stretch>
        </p:blipFill>
        <p:spPr bwMode="auto">
          <a:xfrm>
            <a:off x="3497263" y="3979071"/>
            <a:ext cx="840039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40" name="Group 87"/>
          <p:cNvGrpSpPr>
            <a:grpSpLocks/>
          </p:cNvGrpSpPr>
          <p:nvPr/>
        </p:nvGrpSpPr>
        <p:grpSpPr bwMode="auto">
          <a:xfrm>
            <a:off x="5705475" y="2641999"/>
            <a:ext cx="969838" cy="2050256"/>
            <a:chOff x="3594" y="2219"/>
            <a:chExt cx="665" cy="1722"/>
          </a:xfrm>
        </p:grpSpPr>
        <p:sp>
          <p:nvSpPr>
            <p:cNvPr id="26641" name="Rectangle 3"/>
            <p:cNvSpPr>
              <a:spLocks noChangeArrowheads="1"/>
            </p:cNvSpPr>
            <p:nvPr/>
          </p:nvSpPr>
          <p:spPr bwMode="auto">
            <a:xfrm rot="5400000">
              <a:off x="3066" y="2747"/>
              <a:ext cx="1722" cy="665"/>
            </a:xfrm>
            <a:prstGeom prst="rect">
              <a:avLst/>
            </a:prstGeom>
            <a:gradFill rotWithShape="1">
              <a:gsLst>
                <a:gs pos="0">
                  <a:srgbClr val="EAEAEA">
                    <a:alpha val="39998"/>
                  </a:srgbClr>
                </a:gs>
                <a:gs pos="100000">
                  <a:srgbClr val="EBEBEB"/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lIns="90000" tIns="46800" rIns="90000" bIns="46800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6642" name="AutoShape 29">
              <a:hlinkClick r:id="rId41" action="ppaction://hlinksldjump"/>
            </p:cNvPr>
            <p:cNvSpPr>
              <a:spLocks noChangeArrowheads="1"/>
            </p:cNvSpPr>
            <p:nvPr/>
          </p:nvSpPr>
          <p:spPr bwMode="auto">
            <a:xfrm rot="5400000">
              <a:off x="3832" y="2069"/>
              <a:ext cx="194" cy="596"/>
            </a:xfrm>
            <a:prstGeom prst="roundRect">
              <a:avLst>
                <a:gd name="adj" fmla="val 6074"/>
              </a:avLst>
            </a:prstGeom>
            <a:gradFill rotWithShape="1">
              <a:gsLst>
                <a:gs pos="0">
                  <a:srgbClr val="8A0004"/>
                </a:gs>
                <a:gs pos="100000">
                  <a:srgbClr val="EE3338"/>
                </a:gs>
              </a:gsLst>
              <a:lin ang="0" scaled="1"/>
            </a:gradFill>
            <a:ln w="9525" algn="ctr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ru-RU" altLang="ru-RU" sz="700">
                  <a:solidFill>
                    <a:schemeClr val="bg1"/>
                  </a:solidFill>
                  <a:latin typeface="Arial" charset="0"/>
                </a:rPr>
                <a:t>ВСТРАИВАЕМЫЕ</a:t>
              </a:r>
              <a:endParaRPr lang="fr-FR" altLang="ru-RU" sz="70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26643" name="Picture 5" descr="ab70385">
              <a:hlinkClick r:id="rId4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2">
              <a:clrChange>
                <a:clrFrom>
                  <a:srgbClr val="9296A1"/>
                </a:clrFrom>
                <a:clrTo>
                  <a:srgbClr val="9296A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85" b="19249"/>
            <a:stretch>
              <a:fillRect/>
            </a:stretch>
          </p:blipFill>
          <p:spPr bwMode="auto">
            <a:xfrm>
              <a:off x="3637" y="2495"/>
              <a:ext cx="572" cy="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777777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644" name="AutoShape 29">
              <a:hlinkClick r:id="rId41" action="ppaction://hlinksldjump"/>
            </p:cNvPr>
            <p:cNvSpPr>
              <a:spLocks noChangeArrowheads="1"/>
            </p:cNvSpPr>
            <p:nvPr/>
          </p:nvSpPr>
          <p:spPr bwMode="auto">
            <a:xfrm rot="5400000">
              <a:off x="3845" y="2902"/>
              <a:ext cx="170" cy="566"/>
            </a:xfrm>
            <a:prstGeom prst="roundRect">
              <a:avLst>
                <a:gd name="adj" fmla="val 6074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fr-FR" altLang="ru-RU" sz="1000" b="0">
                  <a:latin typeface="Arial" charset="0"/>
                </a:rPr>
                <a:t>iUN</a:t>
              </a:r>
            </a:p>
          </p:txBody>
        </p:sp>
        <p:sp>
          <p:nvSpPr>
            <p:cNvPr id="26645" name="AutoShape 29"/>
            <p:cNvSpPr>
              <a:spLocks noChangeArrowheads="1"/>
            </p:cNvSpPr>
            <p:nvPr/>
          </p:nvSpPr>
          <p:spPr bwMode="auto">
            <a:xfrm rot="5400000">
              <a:off x="3619" y="3292"/>
              <a:ext cx="608" cy="576"/>
            </a:xfrm>
            <a:prstGeom prst="roundRect">
              <a:avLst>
                <a:gd name="adj" fmla="val 607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sz="100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26646" name="Picture 84" descr="web-2419"/>
            <p:cNvPicPr>
              <a:picLocks noChangeAspect="1" noChangeArrowheads="1"/>
            </p:cNvPicPr>
            <p:nvPr/>
          </p:nvPicPr>
          <p:blipFill>
            <a:blip r:embed="rId4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3249"/>
              <a:ext cx="30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7" name="Picture 85" descr="iUP250-Front (medium)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3294"/>
              <a:ext cx="262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8" name="Picture 86" descr="iUR250-Front (medium)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612"/>
              <a:ext cx="31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39559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Click to view original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29930"/>
            <a:ext cx="2508649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14"/>
          <p:cNvSpPr>
            <a:spLocks noChangeArrowheads="1"/>
          </p:cNvSpPr>
          <p:nvPr/>
        </p:nvSpPr>
        <p:spPr bwMode="auto">
          <a:xfrm>
            <a:off x="3779913" y="1168006"/>
            <a:ext cx="5256584" cy="3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0" tIns="46788" rIns="89980" bIns="46788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dirty="0">
                <a:solidFill>
                  <a:srgbClr val="4A4F55"/>
                </a:solidFill>
              </a:rPr>
              <a:t>Для сферы услуг, розничных предприятий различного масштаба, АЗС, пр.</a:t>
            </a:r>
            <a:r>
              <a:rPr lang="en-US" altLang="ru-RU" sz="1400" dirty="0" smtClean="0">
                <a:solidFill>
                  <a:srgbClr val="4A4F55"/>
                </a:solidFill>
              </a:rPr>
              <a:t>:</a:t>
            </a:r>
            <a:endParaRPr lang="ru-RU" altLang="ru-RU" sz="1200" dirty="0">
              <a:solidFill>
                <a:srgbClr val="4A4F55"/>
              </a:solidFill>
            </a:endParaRPr>
          </a:p>
          <a:p>
            <a:pPr eaLnBrk="1" hangingPunct="1"/>
            <a:r>
              <a:rPr lang="ru-RU" altLang="ru-RU" sz="1400" b="1" dirty="0" err="1">
                <a:solidFill>
                  <a:srgbClr val="4A4F55"/>
                </a:solidFill>
              </a:rPr>
              <a:t>Кастомизация</a:t>
            </a:r>
            <a:r>
              <a:rPr lang="en-GB" altLang="ru-RU" sz="1400" dirty="0">
                <a:solidFill>
                  <a:srgbClr val="4A4F55"/>
                </a:solidFill>
              </a:rPr>
              <a:t> (</a:t>
            </a:r>
            <a:r>
              <a:rPr lang="ru-RU" altLang="ru-RU" sz="1400" dirty="0">
                <a:solidFill>
                  <a:srgbClr val="4A4F55"/>
                </a:solidFill>
              </a:rPr>
              <a:t>крышка экрана и принтера, цветовое исполнение</a:t>
            </a:r>
            <a:r>
              <a:rPr lang="en-GB" altLang="ru-RU" sz="1400" dirty="0">
                <a:solidFill>
                  <a:srgbClr val="4A4F55"/>
                </a:solidFill>
              </a:rPr>
              <a:t>)</a:t>
            </a:r>
          </a:p>
          <a:p>
            <a:pPr eaLnBrk="1" hangingPunct="1"/>
            <a:r>
              <a:rPr lang="ru-RU" altLang="ru-RU" sz="1400" b="1" dirty="0">
                <a:solidFill>
                  <a:srgbClr val="4A4F55"/>
                </a:solidFill>
              </a:rPr>
              <a:t>Память</a:t>
            </a:r>
            <a:r>
              <a:rPr lang="en-GB" altLang="ru-RU" sz="1400" b="1" dirty="0">
                <a:solidFill>
                  <a:srgbClr val="4A4F55"/>
                </a:solidFill>
              </a:rPr>
              <a:t> :</a:t>
            </a:r>
            <a:r>
              <a:rPr lang="en-GB" altLang="ru-RU" sz="1400" dirty="0">
                <a:solidFill>
                  <a:srgbClr val="4A4F55"/>
                </a:solidFill>
              </a:rPr>
              <a:t>  </a:t>
            </a:r>
            <a:r>
              <a:rPr lang="ru-RU" altLang="ru-RU" sz="1400" dirty="0">
                <a:solidFill>
                  <a:srgbClr val="4A4F55"/>
                </a:solidFill>
              </a:rPr>
              <a:t>до</a:t>
            </a:r>
            <a:r>
              <a:rPr lang="en-GB" altLang="ru-RU" sz="1400" dirty="0">
                <a:solidFill>
                  <a:srgbClr val="4A4F55"/>
                </a:solidFill>
              </a:rPr>
              <a:t> 16 Mb SDRAM / 16 Mb Flash </a:t>
            </a:r>
          </a:p>
          <a:p>
            <a:pPr eaLnBrk="1" hangingPunct="1"/>
            <a:r>
              <a:rPr lang="ru-RU" altLang="ru-RU" sz="1400" b="1" dirty="0" err="1">
                <a:solidFill>
                  <a:srgbClr val="4A4F55"/>
                </a:solidFill>
              </a:rPr>
              <a:t>Ридеры</a:t>
            </a:r>
            <a:r>
              <a:rPr lang="en-GB" altLang="ru-RU" sz="1400" b="1" dirty="0">
                <a:solidFill>
                  <a:srgbClr val="4A4F55"/>
                </a:solidFill>
              </a:rPr>
              <a:t> : </a:t>
            </a:r>
          </a:p>
          <a:p>
            <a:pPr eaLnBrk="1" hangingPunct="1"/>
            <a:r>
              <a:rPr lang="ru-RU" altLang="ru-RU" sz="1400" b="1" dirty="0">
                <a:solidFill>
                  <a:srgbClr val="4A4F55"/>
                </a:solidFill>
              </a:rPr>
              <a:t>Магнитная полоса</a:t>
            </a:r>
            <a:r>
              <a:rPr lang="en-GB" altLang="ru-RU" sz="1400" dirty="0">
                <a:solidFill>
                  <a:srgbClr val="4A4F55"/>
                </a:solidFill>
              </a:rPr>
              <a:t> 1 / 2 / 3 – </a:t>
            </a:r>
            <a:r>
              <a:rPr lang="ru-RU" altLang="ru-RU" sz="1400" b="1" dirty="0">
                <a:solidFill>
                  <a:srgbClr val="4A4F55"/>
                </a:solidFill>
              </a:rPr>
              <a:t>смарт-карты</a:t>
            </a:r>
            <a:r>
              <a:rPr lang="en-GB" altLang="ru-RU" sz="1400" dirty="0">
                <a:solidFill>
                  <a:srgbClr val="4A4F55"/>
                </a:solidFill>
              </a:rPr>
              <a:t> : 1</a:t>
            </a:r>
          </a:p>
          <a:p>
            <a:pPr eaLnBrk="1" hangingPunct="1"/>
            <a:r>
              <a:rPr lang="en-GB" altLang="ru-RU" sz="1400" b="1" dirty="0">
                <a:solidFill>
                  <a:srgbClr val="4A4F55"/>
                </a:solidFill>
              </a:rPr>
              <a:t>Sam : </a:t>
            </a:r>
            <a:r>
              <a:rPr lang="en-GB" altLang="ru-RU" sz="1400" dirty="0">
                <a:solidFill>
                  <a:srgbClr val="4A4F55"/>
                </a:solidFill>
              </a:rPr>
              <a:t>2</a:t>
            </a:r>
          </a:p>
          <a:p>
            <a:pPr eaLnBrk="1" hangingPunct="1"/>
            <a:r>
              <a:rPr lang="ru-RU" altLang="ru-RU" sz="1400" b="1" dirty="0">
                <a:solidFill>
                  <a:srgbClr val="4A4F55"/>
                </a:solidFill>
              </a:rPr>
              <a:t>Подключение</a:t>
            </a:r>
            <a:r>
              <a:rPr lang="en-GB" altLang="ru-RU" sz="1400" b="1" dirty="0">
                <a:solidFill>
                  <a:srgbClr val="4A4F55"/>
                </a:solidFill>
              </a:rPr>
              <a:t>: </a:t>
            </a:r>
            <a:r>
              <a:rPr lang="en-GB" altLang="ru-RU" sz="1400" dirty="0">
                <a:solidFill>
                  <a:srgbClr val="4A4F55"/>
                </a:solidFill>
              </a:rPr>
              <a:t>RS 232, USB</a:t>
            </a:r>
          </a:p>
          <a:p>
            <a:pPr eaLnBrk="1" hangingPunct="1"/>
            <a:r>
              <a:rPr lang="ru-RU" altLang="ru-RU" sz="1400" b="1" dirty="0">
                <a:solidFill>
                  <a:srgbClr val="4A4F55"/>
                </a:solidFill>
              </a:rPr>
              <a:t>Связь</a:t>
            </a:r>
            <a:r>
              <a:rPr lang="en-GB" altLang="ru-RU" sz="1400" b="1" dirty="0">
                <a:solidFill>
                  <a:srgbClr val="4A4F55"/>
                </a:solidFill>
              </a:rPr>
              <a:t> :</a:t>
            </a:r>
            <a:r>
              <a:rPr lang="en-GB" altLang="ru-RU" sz="1400" dirty="0">
                <a:solidFill>
                  <a:srgbClr val="4A4F55"/>
                </a:solidFill>
              </a:rPr>
              <a:t> </a:t>
            </a:r>
            <a:r>
              <a:rPr lang="ru-RU" altLang="ru-RU" sz="1400" dirty="0">
                <a:solidFill>
                  <a:srgbClr val="4A4F55"/>
                </a:solidFill>
              </a:rPr>
              <a:t>Модем/</a:t>
            </a:r>
            <a:r>
              <a:rPr lang="en-US" altLang="ru-RU" sz="1400" dirty="0">
                <a:solidFill>
                  <a:srgbClr val="4A4F55"/>
                </a:solidFill>
              </a:rPr>
              <a:t>Ethernet (</a:t>
            </a:r>
            <a:r>
              <a:rPr lang="ru-RU" altLang="ru-RU" sz="1400" dirty="0">
                <a:solidFill>
                  <a:srgbClr val="4A4F55"/>
                </a:solidFill>
              </a:rPr>
              <a:t>опция)</a:t>
            </a:r>
            <a:endParaRPr lang="en-GB" altLang="ru-RU" sz="1400" dirty="0">
              <a:solidFill>
                <a:srgbClr val="4A4F55"/>
              </a:solidFill>
            </a:endParaRPr>
          </a:p>
          <a:p>
            <a:pPr eaLnBrk="1" hangingPunct="1"/>
            <a:r>
              <a:rPr lang="en-GB" altLang="ru-RU" sz="1400" b="1" dirty="0">
                <a:solidFill>
                  <a:srgbClr val="4A4F55"/>
                </a:solidFill>
              </a:rPr>
              <a:t>Magic Box</a:t>
            </a:r>
            <a:r>
              <a:rPr lang="en-GB" altLang="ru-RU" sz="1400" dirty="0">
                <a:solidFill>
                  <a:srgbClr val="4A4F55"/>
                </a:solidFill>
              </a:rPr>
              <a:t> (</a:t>
            </a:r>
            <a:r>
              <a:rPr lang="ru-RU" altLang="ru-RU" sz="1400" dirty="0">
                <a:solidFill>
                  <a:srgbClr val="4A4F55"/>
                </a:solidFill>
              </a:rPr>
              <a:t>опция</a:t>
            </a:r>
            <a:r>
              <a:rPr lang="en-GB" altLang="ru-RU" sz="1400" dirty="0">
                <a:solidFill>
                  <a:srgbClr val="4A4F55"/>
                </a:solidFill>
              </a:rPr>
              <a:t>)</a:t>
            </a:r>
          </a:p>
          <a:p>
            <a:pPr eaLnBrk="1" hangingPunct="1"/>
            <a:r>
              <a:rPr lang="ru-RU" altLang="ru-RU" sz="1400" b="1" dirty="0">
                <a:solidFill>
                  <a:srgbClr val="4A4F55"/>
                </a:solidFill>
              </a:rPr>
              <a:t>Сертификация</a:t>
            </a:r>
            <a:r>
              <a:rPr lang="en-GB" altLang="ru-RU" sz="1400" b="1" dirty="0">
                <a:solidFill>
                  <a:srgbClr val="4A4F55"/>
                </a:solidFill>
              </a:rPr>
              <a:t>  :</a:t>
            </a:r>
            <a:r>
              <a:rPr lang="en-GB" altLang="ru-RU" sz="1400" dirty="0">
                <a:solidFill>
                  <a:srgbClr val="4A4F55"/>
                </a:solidFill>
              </a:rPr>
              <a:t> PCI PTS </a:t>
            </a:r>
            <a:r>
              <a:rPr lang="en-GB" altLang="ru-RU" sz="1400" dirty="0" smtClean="0">
                <a:solidFill>
                  <a:srgbClr val="4A4F55"/>
                </a:solidFill>
              </a:rPr>
              <a:t>2.1</a:t>
            </a:r>
            <a:endParaRPr lang="ru-RU" altLang="ru-RU" sz="1400" dirty="0">
              <a:solidFill>
                <a:srgbClr val="4A4F55"/>
              </a:solidFill>
            </a:endParaRPr>
          </a:p>
          <a:p>
            <a:pPr eaLnBrk="1" hangingPunct="1"/>
            <a:r>
              <a:rPr lang="ru-RU" altLang="ru-RU" sz="1400" b="1" dirty="0">
                <a:solidFill>
                  <a:srgbClr val="4A4F55"/>
                </a:solidFill>
              </a:rPr>
              <a:t>Преимущества:</a:t>
            </a:r>
          </a:p>
          <a:p>
            <a:pPr eaLnBrk="1" hangingPunct="1"/>
            <a:r>
              <a:rPr lang="ru-RU" altLang="ru-RU" sz="1400" dirty="0">
                <a:solidFill>
                  <a:srgbClr val="FF0000"/>
                </a:solidFill>
              </a:rPr>
              <a:t>Широкий выбор коммуникаций</a:t>
            </a:r>
          </a:p>
          <a:p>
            <a:pPr eaLnBrk="1" hangingPunct="1"/>
            <a:r>
              <a:rPr lang="ru-RU" altLang="ru-RU" sz="1400" dirty="0" smtClean="0">
                <a:solidFill>
                  <a:srgbClr val="FF0000"/>
                </a:solidFill>
              </a:rPr>
              <a:t>Эргономичность, Оптимальная </a:t>
            </a:r>
            <a:r>
              <a:rPr lang="ru-RU" altLang="ru-RU" sz="1400" dirty="0">
                <a:solidFill>
                  <a:srgbClr val="FF0000"/>
                </a:solidFill>
              </a:rPr>
              <a:t>защищенность</a:t>
            </a:r>
          </a:p>
          <a:p>
            <a:pPr eaLnBrk="1" hangingPunct="1"/>
            <a:r>
              <a:rPr lang="ru-RU" altLang="ru-RU" sz="1400" dirty="0">
                <a:solidFill>
                  <a:srgbClr val="FF0000"/>
                </a:solidFill>
              </a:rPr>
              <a:t>Высокая производительность</a:t>
            </a:r>
          </a:p>
        </p:txBody>
      </p:sp>
      <p:sp>
        <p:nvSpPr>
          <p:cNvPr id="4915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01889" y="195262"/>
            <a:ext cx="7145239" cy="857250"/>
          </a:xfrm>
        </p:spPr>
        <p:txBody>
          <a:bodyPr/>
          <a:lstStyle/>
          <a:p>
            <a:pPr eaLnBrk="1" hangingPunct="1"/>
            <a:r>
              <a:rPr lang="ru-RU" altLang="ru-RU" sz="2800"/>
              <a:t>Настольный терминал </a:t>
            </a:r>
            <a:r>
              <a:rPr lang="en-US" altLang="ru-RU" sz="2800"/>
              <a:t>iCT220</a:t>
            </a:r>
            <a:r>
              <a:rPr lang="ru-RU" altLang="ru-RU" sz="2800"/>
              <a:t>  с монохромным дисплеем</a:t>
            </a:r>
          </a:p>
        </p:txBody>
      </p:sp>
      <p:sp>
        <p:nvSpPr>
          <p:cNvPr id="49157" name="Прямоугольник 2"/>
          <p:cNvSpPr>
            <a:spLocks noChangeArrowheads="1"/>
          </p:cNvSpPr>
          <p:nvPr/>
        </p:nvSpPr>
        <p:spPr bwMode="auto">
          <a:xfrm>
            <a:off x="935249" y="3939902"/>
            <a:ext cx="2844663" cy="63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ru-RU" altLang="ru-RU" sz="1400" dirty="0">
                <a:solidFill>
                  <a:srgbClr val="EE3338"/>
                </a:solidFill>
              </a:rPr>
              <a:t>Для банков и предприятий торгового сектора</a:t>
            </a:r>
            <a:endParaRPr lang="en-US" altLang="ru-RU" sz="1400" dirty="0">
              <a:solidFill>
                <a:srgbClr val="EE33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4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6" descr="iCT250-F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21583"/>
            <a:ext cx="2736800" cy="246102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08510"/>
            <a:ext cx="785323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Rectangle 26"/>
          <p:cNvSpPr>
            <a:spLocks noChangeArrowheads="1"/>
          </p:cNvSpPr>
          <p:nvPr/>
        </p:nvSpPr>
        <p:spPr bwMode="auto">
          <a:xfrm>
            <a:off x="4211640" y="1157288"/>
            <a:ext cx="4392612" cy="3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0" tIns="46788" rIns="89980" bIns="46788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4A4F55"/>
                </a:solidFill>
              </a:rPr>
              <a:t>Универсальный терминал для торгово-сервисных предприятий любого масштаба</a:t>
            </a:r>
          </a:p>
          <a:p>
            <a:pPr eaLnBrk="1" hangingPunct="1"/>
            <a:endParaRPr lang="ru-RU" altLang="ru-RU" sz="1400" b="1">
              <a:solidFill>
                <a:srgbClr val="4A4F55"/>
              </a:solidFill>
            </a:endParaRPr>
          </a:p>
          <a:p>
            <a:pPr eaLnBrk="1" hangingPunct="1">
              <a:buFontTx/>
              <a:buChar char="•"/>
            </a:pPr>
            <a:r>
              <a:rPr lang="ru-RU" altLang="ru-RU" sz="1400" b="1">
                <a:solidFill>
                  <a:srgbClr val="4A4F55"/>
                </a:solidFill>
              </a:rPr>
              <a:t>Кастомизация</a:t>
            </a:r>
            <a:r>
              <a:rPr lang="en-GB" altLang="ru-RU" sz="1400">
                <a:solidFill>
                  <a:srgbClr val="4A4F55"/>
                </a:solidFill>
              </a:rPr>
              <a:t> (</a:t>
            </a:r>
            <a:r>
              <a:rPr lang="ru-RU" altLang="ru-RU" sz="1400">
                <a:solidFill>
                  <a:srgbClr val="4A4F55"/>
                </a:solidFill>
              </a:rPr>
              <a:t>крышка экрана и принтера, цветовое исполнение</a:t>
            </a:r>
            <a:r>
              <a:rPr lang="en-GB" altLang="ru-RU" sz="1400">
                <a:solidFill>
                  <a:srgbClr val="4A4F55"/>
                </a:solidFill>
              </a:rPr>
              <a:t>)</a:t>
            </a:r>
          </a:p>
          <a:p>
            <a:pPr eaLnBrk="1" hangingPunct="1">
              <a:buFontTx/>
              <a:buChar char="•"/>
            </a:pPr>
            <a:r>
              <a:rPr lang="en-GB" altLang="ru-RU" sz="1400" b="1">
                <a:solidFill>
                  <a:srgbClr val="4A4F55"/>
                </a:solidFill>
              </a:rPr>
              <a:t>Memory :</a:t>
            </a:r>
            <a:r>
              <a:rPr lang="en-GB" altLang="ru-RU" sz="1400">
                <a:solidFill>
                  <a:srgbClr val="4A4F55"/>
                </a:solidFill>
              </a:rPr>
              <a:t>  </a:t>
            </a:r>
            <a:r>
              <a:rPr lang="ru-RU" altLang="ru-RU" sz="1400">
                <a:solidFill>
                  <a:srgbClr val="4A4F55"/>
                </a:solidFill>
              </a:rPr>
              <a:t>до</a:t>
            </a:r>
            <a:r>
              <a:rPr lang="en-GB" altLang="ru-RU" sz="1400">
                <a:solidFill>
                  <a:srgbClr val="4A4F55"/>
                </a:solidFill>
              </a:rPr>
              <a:t> 16 Mb SDRAM / 128 Mb Flash</a:t>
            </a:r>
            <a:r>
              <a:rPr lang="ru-RU" altLang="ru-RU" sz="1400">
                <a:solidFill>
                  <a:srgbClr val="4A4F55"/>
                </a:solidFill>
              </a:rPr>
              <a:t>  </a:t>
            </a:r>
            <a:r>
              <a:rPr lang="en-GB" altLang="ru-RU" sz="1400">
                <a:solidFill>
                  <a:srgbClr val="4A4F55"/>
                </a:solidFill>
              </a:rPr>
              <a:t>µsd (</a:t>
            </a:r>
            <a:r>
              <a:rPr lang="ru-RU" altLang="ru-RU" sz="1400">
                <a:solidFill>
                  <a:srgbClr val="4A4F55"/>
                </a:solidFill>
              </a:rPr>
              <a:t>опция</a:t>
            </a:r>
            <a:r>
              <a:rPr lang="en-GB" altLang="ru-RU" sz="1400">
                <a:solidFill>
                  <a:srgbClr val="4A4F55"/>
                </a:solidFill>
              </a:rPr>
              <a:t>)</a:t>
            </a:r>
          </a:p>
          <a:p>
            <a:pPr eaLnBrk="1" hangingPunct="1">
              <a:buFontTx/>
              <a:buChar char="•"/>
            </a:pPr>
            <a:r>
              <a:rPr lang="en-GB" altLang="ru-RU" sz="1400" b="1">
                <a:solidFill>
                  <a:srgbClr val="4A4F55"/>
                </a:solidFill>
              </a:rPr>
              <a:t>Card readers : </a:t>
            </a:r>
          </a:p>
          <a:p>
            <a:pPr eaLnBrk="1" hangingPunct="1"/>
            <a:r>
              <a:rPr lang="ru-RU" altLang="ru-RU" sz="1400" b="1">
                <a:solidFill>
                  <a:srgbClr val="4A4F55"/>
                </a:solidFill>
              </a:rPr>
              <a:t>Магнитная полоса</a:t>
            </a:r>
            <a:r>
              <a:rPr lang="en-GB" altLang="ru-RU" sz="1400">
                <a:solidFill>
                  <a:srgbClr val="4A4F55"/>
                </a:solidFill>
              </a:rPr>
              <a:t> 1 / 2 / 3 – </a:t>
            </a:r>
            <a:r>
              <a:rPr lang="ru-RU" altLang="ru-RU" sz="1400" b="1">
                <a:solidFill>
                  <a:srgbClr val="4A4F55"/>
                </a:solidFill>
              </a:rPr>
              <a:t>смарт-карты</a:t>
            </a:r>
            <a:r>
              <a:rPr lang="en-GB" altLang="ru-RU" sz="1400">
                <a:solidFill>
                  <a:srgbClr val="4A4F55"/>
                </a:solidFill>
              </a:rPr>
              <a:t> : 1 (+ 1 </a:t>
            </a:r>
            <a:r>
              <a:rPr lang="ru-RU" altLang="ru-RU" sz="1400">
                <a:solidFill>
                  <a:srgbClr val="4A4F55"/>
                </a:solidFill>
              </a:rPr>
              <a:t>опция</a:t>
            </a:r>
            <a:r>
              <a:rPr lang="en-GB" altLang="ru-RU" sz="1400">
                <a:solidFill>
                  <a:srgbClr val="4A4F55"/>
                </a:solidFill>
              </a:rPr>
              <a:t>) </a:t>
            </a:r>
          </a:p>
          <a:p>
            <a:pPr eaLnBrk="1" hangingPunct="1">
              <a:buFontTx/>
              <a:buChar char="•"/>
            </a:pPr>
            <a:r>
              <a:rPr lang="en-GB" altLang="ru-RU" sz="1400" b="1">
                <a:solidFill>
                  <a:srgbClr val="4A4F55"/>
                </a:solidFill>
              </a:rPr>
              <a:t>Sam : </a:t>
            </a:r>
            <a:r>
              <a:rPr lang="en-GB" altLang="ru-RU" sz="1400">
                <a:solidFill>
                  <a:srgbClr val="4A4F55"/>
                </a:solidFill>
              </a:rPr>
              <a:t>2</a:t>
            </a:r>
          </a:p>
          <a:p>
            <a:pPr eaLnBrk="1" hangingPunct="1">
              <a:buFontTx/>
              <a:buChar char="•"/>
            </a:pPr>
            <a:r>
              <a:rPr lang="ru-RU" altLang="ru-RU" sz="1400" b="1">
                <a:solidFill>
                  <a:srgbClr val="4A4F55"/>
                </a:solidFill>
              </a:rPr>
              <a:t>Подключения</a:t>
            </a:r>
            <a:r>
              <a:rPr lang="en-GB" altLang="ru-RU" sz="1400" b="1">
                <a:solidFill>
                  <a:srgbClr val="4A4F55"/>
                </a:solidFill>
              </a:rPr>
              <a:t>:  </a:t>
            </a:r>
            <a:r>
              <a:rPr lang="en-GB" altLang="ru-RU" sz="1400">
                <a:solidFill>
                  <a:srgbClr val="4A4F55"/>
                </a:solidFill>
              </a:rPr>
              <a:t>1 RS 232 (+1 </a:t>
            </a:r>
            <a:r>
              <a:rPr lang="ru-RU" altLang="ru-RU" sz="1400">
                <a:solidFill>
                  <a:srgbClr val="4A4F55"/>
                </a:solidFill>
              </a:rPr>
              <a:t>опция</a:t>
            </a:r>
            <a:r>
              <a:rPr lang="en-GB" altLang="ru-RU" sz="1400">
                <a:solidFill>
                  <a:srgbClr val="4A4F55"/>
                </a:solidFill>
              </a:rPr>
              <a:t>), USB</a:t>
            </a:r>
          </a:p>
          <a:p>
            <a:pPr eaLnBrk="1" hangingPunct="1">
              <a:buFontTx/>
              <a:buChar char="•"/>
            </a:pPr>
            <a:r>
              <a:rPr lang="ru-RU" altLang="ru-RU" sz="1400" b="1">
                <a:solidFill>
                  <a:srgbClr val="4A4F55"/>
                </a:solidFill>
              </a:rPr>
              <a:t>Связь</a:t>
            </a:r>
            <a:r>
              <a:rPr lang="en-GB" altLang="ru-RU" sz="1400" b="1">
                <a:solidFill>
                  <a:srgbClr val="4A4F55"/>
                </a:solidFill>
              </a:rPr>
              <a:t> :</a:t>
            </a:r>
            <a:r>
              <a:rPr lang="en-GB" altLang="ru-RU" sz="1400">
                <a:solidFill>
                  <a:srgbClr val="4A4F55"/>
                </a:solidFill>
              </a:rPr>
              <a:t> </a:t>
            </a:r>
            <a:r>
              <a:rPr lang="ru-RU" altLang="ru-RU" sz="1400">
                <a:solidFill>
                  <a:srgbClr val="4A4F55"/>
                </a:solidFill>
              </a:rPr>
              <a:t>Модем</a:t>
            </a:r>
            <a:r>
              <a:rPr lang="en-GB" altLang="ru-RU" sz="1400">
                <a:solidFill>
                  <a:srgbClr val="4A4F55"/>
                </a:solidFill>
              </a:rPr>
              <a:t>, Ethernet / Wi-Fi (</a:t>
            </a:r>
            <a:r>
              <a:rPr lang="ru-RU" altLang="ru-RU" sz="1400">
                <a:solidFill>
                  <a:srgbClr val="4A4F55"/>
                </a:solidFill>
              </a:rPr>
              <a:t>опция</a:t>
            </a:r>
            <a:r>
              <a:rPr lang="en-GB" altLang="ru-RU" sz="1400">
                <a:solidFill>
                  <a:srgbClr val="4A4F55"/>
                </a:solidFill>
              </a:rPr>
              <a:t>), GPRS (</a:t>
            </a:r>
            <a:r>
              <a:rPr lang="ru-RU" altLang="ru-RU" sz="1400">
                <a:solidFill>
                  <a:srgbClr val="4A4F55"/>
                </a:solidFill>
              </a:rPr>
              <a:t>опция</a:t>
            </a:r>
            <a:r>
              <a:rPr lang="en-GB" altLang="ru-RU" sz="1400">
                <a:solidFill>
                  <a:srgbClr val="4A4F55"/>
                </a:solidFill>
              </a:rPr>
              <a:t>)</a:t>
            </a:r>
          </a:p>
          <a:p>
            <a:pPr eaLnBrk="1" hangingPunct="1">
              <a:buFontTx/>
              <a:buChar char="•"/>
            </a:pPr>
            <a:r>
              <a:rPr lang="en-GB" altLang="ru-RU" sz="1400">
                <a:solidFill>
                  <a:srgbClr val="4A4F55"/>
                </a:solidFill>
              </a:rPr>
              <a:t>Magic Box (</a:t>
            </a:r>
            <a:r>
              <a:rPr lang="ru-RU" altLang="ru-RU" sz="1400">
                <a:solidFill>
                  <a:srgbClr val="4A4F55"/>
                </a:solidFill>
              </a:rPr>
              <a:t>опция</a:t>
            </a:r>
            <a:r>
              <a:rPr lang="en-GB" altLang="ru-RU" sz="1400">
                <a:solidFill>
                  <a:srgbClr val="4A4F55"/>
                </a:solidFill>
              </a:rPr>
              <a:t>)</a:t>
            </a:r>
          </a:p>
          <a:p>
            <a:pPr eaLnBrk="1" hangingPunct="1">
              <a:buFontTx/>
              <a:buChar char="•"/>
            </a:pPr>
            <a:r>
              <a:rPr lang="ru-RU" altLang="ru-RU" sz="1400" b="1">
                <a:solidFill>
                  <a:srgbClr val="4A4F55"/>
                </a:solidFill>
              </a:rPr>
              <a:t>Сертификация</a:t>
            </a:r>
            <a:r>
              <a:rPr lang="en-GB" altLang="ru-RU" sz="1400" b="1">
                <a:solidFill>
                  <a:srgbClr val="4A4F55"/>
                </a:solidFill>
              </a:rPr>
              <a:t>  :</a:t>
            </a:r>
            <a:r>
              <a:rPr lang="en-GB" altLang="ru-RU" sz="1400">
                <a:solidFill>
                  <a:srgbClr val="4A4F55"/>
                </a:solidFill>
              </a:rPr>
              <a:t> PCI PTS 2.1</a:t>
            </a:r>
            <a:endParaRPr lang="ru-RU" altLang="ru-RU" sz="1200">
              <a:solidFill>
                <a:srgbClr val="4A4F55"/>
              </a:solidFill>
            </a:endParaRPr>
          </a:p>
        </p:txBody>
      </p:sp>
      <p:sp>
        <p:nvSpPr>
          <p:cNvPr id="50182" name="Заголовок 1"/>
          <p:cNvSpPr txBox="1">
            <a:spLocks/>
          </p:cNvSpPr>
          <p:nvPr/>
        </p:nvSpPr>
        <p:spPr bwMode="auto">
          <a:xfrm>
            <a:off x="1258891" y="195262"/>
            <a:ext cx="74882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992" tIns="0" rIns="35992" bIns="0" anchor="ctr"/>
          <a:lstStyle>
            <a:lvl1pPr>
              <a:spcBef>
                <a:spcPts val="1800"/>
              </a:spcBef>
              <a:defRPr>
                <a:solidFill>
                  <a:schemeClr val="accent1"/>
                </a:solidFill>
                <a:latin typeface="Arial" charset="0"/>
              </a:defRPr>
            </a:lvl1pPr>
            <a:lvl2pPr marL="179388" indent="-179388">
              <a:spcBef>
                <a:spcPts val="600"/>
              </a:spcBef>
              <a:buClr>
                <a:schemeClr val="accent1"/>
              </a:buClr>
              <a:buFont typeface="Symbol" pitchFamily="18" charset="2"/>
              <a:buChar char="·"/>
              <a:defRPr sz="16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300"/>
              </a:spcBef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800">
                <a:solidFill>
                  <a:schemeClr val="tx2"/>
                </a:solidFill>
              </a:rPr>
              <a:t>Настольный терминал </a:t>
            </a:r>
            <a:r>
              <a:rPr lang="en-US" altLang="ru-RU" sz="2800">
                <a:solidFill>
                  <a:schemeClr val="tx2"/>
                </a:solidFill>
              </a:rPr>
              <a:t>iCT2</a:t>
            </a:r>
            <a:r>
              <a:rPr lang="ru-RU" altLang="ru-RU" sz="2800">
                <a:solidFill>
                  <a:schemeClr val="tx2"/>
                </a:solidFill>
              </a:rPr>
              <a:t>5</a:t>
            </a:r>
            <a:r>
              <a:rPr lang="en-US" altLang="ru-RU" sz="2800">
                <a:solidFill>
                  <a:schemeClr val="tx2"/>
                </a:solidFill>
              </a:rPr>
              <a:t>0</a:t>
            </a:r>
            <a:r>
              <a:rPr lang="ru-RU" altLang="ru-RU" sz="2800">
                <a:solidFill>
                  <a:schemeClr val="tx2"/>
                </a:solidFill>
              </a:rPr>
              <a:t/>
            </a:r>
            <a:br>
              <a:rPr lang="ru-RU" altLang="ru-RU" sz="2800">
                <a:solidFill>
                  <a:schemeClr val="tx2"/>
                </a:solidFill>
              </a:rPr>
            </a:br>
            <a:r>
              <a:rPr lang="ru-RU" altLang="ru-RU" sz="2800">
                <a:solidFill>
                  <a:schemeClr val="tx2"/>
                </a:solidFill>
              </a:rPr>
              <a:t>с цветным дисплеем</a:t>
            </a:r>
          </a:p>
        </p:txBody>
      </p:sp>
      <p:sp>
        <p:nvSpPr>
          <p:cNvPr id="50183" name="Прямоугольник 2"/>
          <p:cNvSpPr>
            <a:spLocks noChangeArrowheads="1"/>
          </p:cNvSpPr>
          <p:nvPr/>
        </p:nvSpPr>
        <p:spPr bwMode="auto">
          <a:xfrm>
            <a:off x="673678" y="3939902"/>
            <a:ext cx="2954858" cy="63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ru-RU" altLang="ru-RU" sz="1400" dirty="0">
                <a:solidFill>
                  <a:srgbClr val="EE3338"/>
                </a:solidFill>
              </a:rPr>
              <a:t>Для банков и предприятий торгового сектора</a:t>
            </a:r>
            <a:endParaRPr lang="en-US" altLang="ru-RU" sz="1400" dirty="0">
              <a:solidFill>
                <a:srgbClr val="EE33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7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500" b="1"/>
              <a:t>Простая кастомизация</a:t>
            </a:r>
            <a:r>
              <a:rPr lang="en-US" altLang="ru-RU" b="1" smtClean="0"/>
              <a:t> iCT2XX</a:t>
            </a:r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6" y="1113234"/>
            <a:ext cx="3217478" cy="2652713"/>
          </a:xfrm>
          <a:noFill/>
        </p:spPr>
      </p:pic>
      <p:pic>
        <p:nvPicPr>
          <p:cNvPr id="30724" name="Picture 4" descr="ICT220 KNET av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15" y="1453753"/>
            <a:ext cx="3140346" cy="2557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9" y="4083844"/>
            <a:ext cx="722341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 descr="akba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137422"/>
            <a:ext cx="1081087" cy="60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95290" y="4192191"/>
            <a:ext cx="1080366" cy="29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7925" tIns="38963" rIns="77925" bIns="38963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1400" b="0" dirty="0">
                <a:solidFill>
                  <a:srgbClr val="FF0000"/>
                </a:solidFill>
              </a:rPr>
              <a:t>ТУРЦИЯ</a:t>
            </a:r>
            <a:endParaRPr lang="fr-FR" altLang="ru-RU" sz="1400" b="0" dirty="0">
              <a:solidFill>
                <a:srgbClr val="FF0000"/>
              </a:solidFill>
            </a:endParaRP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148264" y="4137422"/>
            <a:ext cx="1151927" cy="29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7925" tIns="38963" rIns="77925" bIns="38963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1400" b="0" dirty="0">
                <a:solidFill>
                  <a:srgbClr val="FF0000"/>
                </a:solidFill>
              </a:rPr>
              <a:t>КУВЕЙТ</a:t>
            </a:r>
            <a:endParaRPr lang="fr-FR" altLang="ru-RU" sz="14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6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5" descr="iPP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5678" r="3958" b="5592"/>
          <a:stretch>
            <a:fillRect/>
          </a:stretch>
        </p:blipFill>
        <p:spPr bwMode="auto">
          <a:xfrm>
            <a:off x="827584" y="1314450"/>
            <a:ext cx="2399877" cy="230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25"/>
          <p:cNvSpPr>
            <a:spLocks noChangeArrowheads="1"/>
          </p:cNvSpPr>
          <p:nvPr/>
        </p:nvSpPr>
        <p:spPr bwMode="auto">
          <a:xfrm>
            <a:off x="4537075" y="735807"/>
            <a:ext cx="4427538" cy="373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Память</a:t>
            </a:r>
            <a:r>
              <a:rPr lang="en-US" altLang="ru-RU" sz="1200" b="1">
                <a:solidFill>
                  <a:srgbClr val="4A4F55"/>
                </a:solidFill>
              </a:rPr>
              <a:t>:</a:t>
            </a:r>
            <a:r>
              <a:rPr lang="en-US" altLang="ru-RU" sz="1200">
                <a:solidFill>
                  <a:srgbClr val="4A4F55"/>
                </a:solidFill>
              </a:rPr>
              <a:t> 16 Mb SDRAM+128 Mb Flash  μSD </a:t>
            </a:r>
            <a:r>
              <a:rPr lang="ru-RU" altLang="ru-RU" sz="1200">
                <a:solidFill>
                  <a:srgbClr val="4A4F55"/>
                </a:solidFill>
              </a:rPr>
              <a:t>до</a:t>
            </a:r>
            <a:r>
              <a:rPr lang="en-US" altLang="ru-RU" sz="1200">
                <a:solidFill>
                  <a:srgbClr val="4A4F55"/>
                </a:solidFill>
              </a:rPr>
              <a:t> 8G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Ридеры</a:t>
            </a:r>
            <a:r>
              <a:rPr lang="en-GB" altLang="ru-RU" sz="1200" b="1">
                <a:solidFill>
                  <a:srgbClr val="4A4F55"/>
                </a:solidFill>
              </a:rPr>
              <a:t>:</a:t>
            </a:r>
            <a:r>
              <a:rPr lang="en-GB" altLang="ru-RU" sz="1200">
                <a:solidFill>
                  <a:srgbClr val="4A4F55"/>
                </a:solidFill>
              </a:rPr>
              <a:t> 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Магнитная полоса</a:t>
            </a:r>
            <a:r>
              <a:rPr lang="en-GB" altLang="ru-RU" sz="1200">
                <a:solidFill>
                  <a:srgbClr val="4A4F55"/>
                </a:solidFill>
              </a:rPr>
              <a:t> 1 / 2 / 3 - </a:t>
            </a:r>
            <a:r>
              <a:rPr lang="ru-RU" altLang="ru-RU" sz="1200">
                <a:solidFill>
                  <a:srgbClr val="4A4F55"/>
                </a:solidFill>
              </a:rPr>
              <a:t>чип</a:t>
            </a:r>
            <a:r>
              <a:rPr lang="en-GB" altLang="ru-RU" sz="1200">
                <a:solidFill>
                  <a:srgbClr val="4A4F55"/>
                </a:solidFill>
              </a:rPr>
              <a:t> : 1  - Contactless (</a:t>
            </a:r>
            <a:r>
              <a:rPr lang="ru-RU" altLang="ru-RU" sz="1200">
                <a:solidFill>
                  <a:srgbClr val="4A4F55"/>
                </a:solidFill>
              </a:rPr>
              <a:t>встроен опционально</a:t>
            </a:r>
            <a:r>
              <a:rPr lang="en-GB" altLang="ru-RU" sz="1200">
                <a:solidFill>
                  <a:srgbClr val="4A4F55"/>
                </a:solidFill>
              </a:rPr>
              <a:t>)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Встроенный</a:t>
            </a:r>
            <a:r>
              <a:rPr lang="en-US" altLang="ru-RU" sz="1200">
                <a:solidFill>
                  <a:srgbClr val="4A4F55"/>
                </a:solidFill>
              </a:rPr>
              <a:t> Contactless+ </a:t>
            </a:r>
            <a:r>
              <a:rPr lang="ru-RU" altLang="ru-RU" sz="1200" u="sng">
                <a:solidFill>
                  <a:srgbClr val="4A4F55"/>
                </a:solidFill>
              </a:rPr>
              <a:t>Бесконтактный модуль</a:t>
            </a:r>
            <a:endParaRPr lang="en-US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ru-RU" sz="1200" b="1">
                <a:solidFill>
                  <a:srgbClr val="4A4F55"/>
                </a:solidFill>
              </a:rPr>
              <a:t>SAM</a:t>
            </a:r>
            <a:r>
              <a:rPr lang="en-US" altLang="ru-RU" sz="1200">
                <a:solidFill>
                  <a:srgbClr val="4A4F55"/>
                </a:solidFill>
              </a:rPr>
              <a:t> : 3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Дисплей</a:t>
            </a:r>
            <a:r>
              <a:rPr lang="ru-RU" altLang="ru-RU" sz="1200">
                <a:solidFill>
                  <a:srgbClr val="4A4F55"/>
                </a:solidFill>
              </a:rPr>
              <a:t>: монохромный</a:t>
            </a:r>
            <a:r>
              <a:rPr lang="en-US" altLang="ru-RU" sz="1200">
                <a:solidFill>
                  <a:srgbClr val="4A4F55"/>
                </a:solidFill>
              </a:rPr>
              <a:t> 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Клавиатура</a:t>
            </a:r>
            <a:r>
              <a:rPr lang="ru-RU" altLang="ru-RU" sz="1200">
                <a:solidFill>
                  <a:srgbClr val="4A4F55"/>
                </a:solidFill>
              </a:rPr>
              <a:t>: 15 клавиш с подсветкой</a:t>
            </a:r>
            <a:endParaRPr lang="en-US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Подключение</a:t>
            </a:r>
            <a:r>
              <a:rPr lang="en-US" altLang="ru-RU" sz="1200">
                <a:solidFill>
                  <a:srgbClr val="4A4F55"/>
                </a:solidFill>
              </a:rPr>
              <a:t>: USB, RS232,</a:t>
            </a:r>
            <a:r>
              <a:rPr lang="ru-RU" altLang="ru-RU" sz="1200">
                <a:solidFill>
                  <a:srgbClr val="4A4F55"/>
                </a:solidFill>
              </a:rPr>
              <a:t> </a:t>
            </a:r>
            <a:r>
              <a:rPr lang="en-US" altLang="ru-RU" sz="1200">
                <a:solidFill>
                  <a:srgbClr val="4A4F55"/>
                </a:solidFill>
              </a:rPr>
              <a:t>Ethernet/Tailgate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Питание</a:t>
            </a:r>
            <a:r>
              <a:rPr lang="en-US" altLang="ru-RU" sz="1200">
                <a:solidFill>
                  <a:srgbClr val="4A4F55"/>
                </a:solidFill>
              </a:rPr>
              <a:t> : USB / RS232 / Ethernet powered / </a:t>
            </a:r>
            <a:r>
              <a:rPr lang="ru-RU" altLang="ru-RU" sz="1200">
                <a:solidFill>
                  <a:srgbClr val="4A4F55"/>
                </a:solidFill>
              </a:rPr>
              <a:t>внешний источник (опц)</a:t>
            </a:r>
            <a:endParaRPr lang="en-GB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Сертификация</a:t>
            </a:r>
            <a:r>
              <a:rPr lang="en-GB" altLang="ru-RU" sz="1200">
                <a:solidFill>
                  <a:srgbClr val="4A4F55"/>
                </a:solidFill>
              </a:rPr>
              <a:t>: PCI PTS 2.1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Защитный козырек</a:t>
            </a:r>
            <a:r>
              <a:rPr lang="ru-RU" altLang="ru-RU" sz="1200">
                <a:solidFill>
                  <a:srgbClr val="4A4F55"/>
                </a:solidFill>
              </a:rPr>
              <a:t> – опционально</a:t>
            </a:r>
          </a:p>
          <a:p>
            <a:pPr eaLnBrk="1" hangingPunct="1">
              <a:lnSpc>
                <a:spcPct val="110000"/>
              </a:lnSpc>
            </a:pP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Преимущества: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Двухпроцессорная архитектура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Эргономичность и малые размеры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Широкий набор коммуникаций</a:t>
            </a:r>
            <a:endParaRPr lang="en-US" altLang="ru-RU" sz="1200">
              <a:solidFill>
                <a:srgbClr val="4A4F55"/>
              </a:solidFill>
            </a:endParaRPr>
          </a:p>
        </p:txBody>
      </p:sp>
      <p:pic>
        <p:nvPicPr>
          <p:cNvPr id="56326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21" y="1216819"/>
            <a:ext cx="704091" cy="41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7" name="Прямоугольник 18"/>
          <p:cNvSpPr>
            <a:spLocks noChangeArrowheads="1"/>
          </p:cNvSpPr>
          <p:nvPr/>
        </p:nvSpPr>
        <p:spPr bwMode="auto">
          <a:xfrm>
            <a:off x="681038" y="4298157"/>
            <a:ext cx="5549900" cy="30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ru-RU" altLang="ru-RU" sz="1200">
                <a:solidFill>
                  <a:srgbClr val="EE3338"/>
                </a:solidFill>
              </a:rPr>
              <a:t>Для предприятий розничной торговли</a:t>
            </a:r>
            <a:endParaRPr lang="en-US" altLang="ru-RU" sz="1200">
              <a:solidFill>
                <a:srgbClr val="EE3338"/>
              </a:solidFill>
            </a:endParaRPr>
          </a:p>
        </p:txBody>
      </p:sp>
      <p:sp>
        <p:nvSpPr>
          <p:cNvPr id="56328" name="Заголовок 1"/>
          <p:cNvSpPr txBox="1">
            <a:spLocks/>
          </p:cNvSpPr>
          <p:nvPr/>
        </p:nvSpPr>
        <p:spPr bwMode="auto">
          <a:xfrm>
            <a:off x="1116014" y="195262"/>
            <a:ext cx="74882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0679" tIns="0" rIns="30679" bIns="0" anchor="ctr"/>
          <a:lstStyle>
            <a:lvl1pPr>
              <a:spcBef>
                <a:spcPts val="1800"/>
              </a:spcBef>
              <a:defRPr>
                <a:solidFill>
                  <a:schemeClr val="accent1"/>
                </a:solidFill>
                <a:latin typeface="Arial" charset="0"/>
              </a:defRPr>
            </a:lvl1pPr>
            <a:lvl2pPr marL="179388" indent="-179388">
              <a:spcBef>
                <a:spcPts val="600"/>
              </a:spcBef>
              <a:buClr>
                <a:schemeClr val="accent1"/>
              </a:buClr>
              <a:buFont typeface="Symbol" pitchFamily="18" charset="2"/>
              <a:buChar char="·"/>
              <a:defRPr sz="16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300"/>
              </a:spcBef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2400">
                <a:solidFill>
                  <a:schemeClr val="tx2"/>
                </a:solidFill>
              </a:rPr>
              <a:t>iPP</a:t>
            </a:r>
            <a:r>
              <a:rPr lang="ru-RU" altLang="ru-RU" sz="2400">
                <a:solidFill>
                  <a:schemeClr val="tx2"/>
                </a:solidFill>
              </a:rPr>
              <a:t>32</a:t>
            </a:r>
            <a:r>
              <a:rPr lang="en-US" altLang="ru-RU" sz="2400">
                <a:solidFill>
                  <a:schemeClr val="tx2"/>
                </a:solidFill>
              </a:rPr>
              <a:t>0</a:t>
            </a:r>
            <a:endParaRPr lang="ru-RU" altLang="ru-RU" sz="2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0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1"/>
          <p:cNvSpPr>
            <a:spLocks noChangeArrowheads="1"/>
          </p:cNvSpPr>
          <p:nvPr/>
        </p:nvSpPr>
        <p:spPr bwMode="auto">
          <a:xfrm>
            <a:off x="4572000" y="867967"/>
            <a:ext cx="4572000" cy="373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Память</a:t>
            </a:r>
            <a:r>
              <a:rPr lang="en-US" altLang="ru-RU" sz="1200" b="1">
                <a:solidFill>
                  <a:srgbClr val="4A4F55"/>
                </a:solidFill>
              </a:rPr>
              <a:t>:</a:t>
            </a:r>
            <a:r>
              <a:rPr lang="en-US" altLang="ru-RU" sz="1200">
                <a:solidFill>
                  <a:srgbClr val="4A4F55"/>
                </a:solidFill>
              </a:rPr>
              <a:t> 16 Mb SDRAM+128 Mb Flash </a:t>
            </a:r>
            <a:r>
              <a:rPr lang="ru-RU" altLang="ru-RU" sz="1200">
                <a:solidFill>
                  <a:srgbClr val="4A4F55"/>
                </a:solidFill>
              </a:rPr>
              <a:t> </a:t>
            </a:r>
            <a:r>
              <a:rPr lang="en-US" altLang="ru-RU" sz="1200">
                <a:solidFill>
                  <a:srgbClr val="4A4F55"/>
                </a:solidFill>
              </a:rPr>
              <a:t>μSD </a:t>
            </a:r>
            <a:r>
              <a:rPr lang="ru-RU" altLang="ru-RU" sz="1200">
                <a:solidFill>
                  <a:srgbClr val="4A4F55"/>
                </a:solidFill>
              </a:rPr>
              <a:t>до</a:t>
            </a:r>
            <a:r>
              <a:rPr lang="en-US" altLang="ru-RU" sz="1200">
                <a:solidFill>
                  <a:srgbClr val="4A4F55"/>
                </a:solidFill>
              </a:rPr>
              <a:t> 8G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Ридеры</a:t>
            </a:r>
            <a:r>
              <a:rPr lang="en-GB" altLang="ru-RU" sz="1200" b="1">
                <a:solidFill>
                  <a:srgbClr val="4A4F55"/>
                </a:solidFill>
              </a:rPr>
              <a:t> : 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Магнитная полоса</a:t>
            </a:r>
            <a:r>
              <a:rPr lang="en-GB" altLang="ru-RU" sz="1200">
                <a:solidFill>
                  <a:srgbClr val="4A4F55"/>
                </a:solidFill>
              </a:rPr>
              <a:t> 1 / 2 / 3 - </a:t>
            </a:r>
            <a:r>
              <a:rPr lang="ru-RU" altLang="ru-RU" sz="1200">
                <a:solidFill>
                  <a:srgbClr val="4A4F55"/>
                </a:solidFill>
              </a:rPr>
              <a:t>чип</a:t>
            </a:r>
            <a:r>
              <a:rPr lang="en-GB" altLang="ru-RU" sz="1200">
                <a:solidFill>
                  <a:srgbClr val="4A4F55"/>
                </a:solidFill>
              </a:rPr>
              <a:t> : 1  - Contactless (</a:t>
            </a:r>
            <a:r>
              <a:rPr lang="ru-RU" altLang="ru-RU" sz="1200">
                <a:solidFill>
                  <a:srgbClr val="4A4F55"/>
                </a:solidFill>
              </a:rPr>
              <a:t>встроен опционально</a:t>
            </a:r>
            <a:r>
              <a:rPr lang="en-GB" altLang="ru-RU" sz="1200">
                <a:solidFill>
                  <a:srgbClr val="4A4F55"/>
                </a:solidFill>
              </a:rPr>
              <a:t>)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Встроенный</a:t>
            </a:r>
            <a:r>
              <a:rPr lang="en-US" altLang="ru-RU" sz="1200">
                <a:solidFill>
                  <a:srgbClr val="4A4F55"/>
                </a:solidFill>
              </a:rPr>
              <a:t> Contactless </a:t>
            </a:r>
            <a:r>
              <a:rPr lang="ru-RU" altLang="ru-RU" sz="1200">
                <a:solidFill>
                  <a:srgbClr val="4A4F55"/>
                </a:solidFill>
              </a:rPr>
              <a:t>- модуль </a:t>
            </a:r>
            <a:r>
              <a:rPr lang="en-US" altLang="ru-RU" sz="1200">
                <a:solidFill>
                  <a:srgbClr val="4A4F55"/>
                </a:solidFill>
              </a:rPr>
              <a:t>contactless ready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ru-RU" sz="1200" b="1">
                <a:solidFill>
                  <a:srgbClr val="4A4F55"/>
                </a:solidFill>
              </a:rPr>
              <a:t>SAM</a:t>
            </a:r>
            <a:r>
              <a:rPr lang="en-US" altLang="ru-RU" sz="1200">
                <a:solidFill>
                  <a:srgbClr val="4A4F55"/>
                </a:solidFill>
              </a:rPr>
              <a:t> : 3</a:t>
            </a: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Дисплей: </a:t>
            </a:r>
            <a:r>
              <a:rPr lang="ru-RU" altLang="ru-RU" sz="1200">
                <a:solidFill>
                  <a:srgbClr val="4A4F55"/>
                </a:solidFill>
              </a:rPr>
              <a:t>цветной</a:t>
            </a:r>
            <a:r>
              <a:rPr lang="en-US" altLang="ru-RU" sz="1200">
                <a:solidFill>
                  <a:srgbClr val="4A4F55"/>
                </a:solidFill>
              </a:rPr>
              <a:t> 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Клавиатура: </a:t>
            </a:r>
            <a:r>
              <a:rPr lang="ru-RU" altLang="ru-RU" sz="1200">
                <a:solidFill>
                  <a:srgbClr val="4A4F55"/>
                </a:solidFill>
              </a:rPr>
              <a:t>15 клавиш с подсветкой</a:t>
            </a:r>
            <a:endParaRPr lang="en-US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Подключение</a:t>
            </a:r>
            <a:r>
              <a:rPr lang="en-US" altLang="ru-RU" sz="1200" b="1">
                <a:solidFill>
                  <a:srgbClr val="4A4F55"/>
                </a:solidFill>
              </a:rPr>
              <a:t>:</a:t>
            </a:r>
            <a:r>
              <a:rPr lang="en-US" altLang="ru-RU" sz="1200">
                <a:solidFill>
                  <a:srgbClr val="4A4F55"/>
                </a:solidFill>
              </a:rPr>
              <a:t> USB, RS232,Ethernet/Tailgate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Питание</a:t>
            </a:r>
            <a:r>
              <a:rPr lang="en-US" altLang="ru-RU" sz="1200" b="1">
                <a:solidFill>
                  <a:srgbClr val="4A4F55"/>
                </a:solidFill>
              </a:rPr>
              <a:t> : </a:t>
            </a:r>
            <a:r>
              <a:rPr lang="en-US" altLang="ru-RU" sz="1200">
                <a:solidFill>
                  <a:srgbClr val="4A4F55"/>
                </a:solidFill>
              </a:rPr>
              <a:t>USB / RS232 / Ethernet powered / </a:t>
            </a:r>
            <a:r>
              <a:rPr lang="ru-RU" altLang="ru-RU" sz="1200">
                <a:solidFill>
                  <a:srgbClr val="4A4F55"/>
                </a:solidFill>
              </a:rPr>
              <a:t>внешний источник (опц)</a:t>
            </a:r>
            <a:endParaRPr lang="en-GB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Сертификация</a:t>
            </a:r>
            <a:r>
              <a:rPr lang="en-GB" altLang="ru-RU" sz="1200" b="1">
                <a:solidFill>
                  <a:srgbClr val="4A4F55"/>
                </a:solidFill>
              </a:rPr>
              <a:t>: </a:t>
            </a:r>
            <a:r>
              <a:rPr lang="en-GB" altLang="ru-RU" sz="1200">
                <a:solidFill>
                  <a:srgbClr val="4A4F55"/>
                </a:solidFill>
              </a:rPr>
              <a:t>PCI PTS 2.1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Защитный козырек </a:t>
            </a:r>
            <a:r>
              <a:rPr lang="ru-RU" altLang="ru-RU" sz="1200">
                <a:solidFill>
                  <a:srgbClr val="4A4F55"/>
                </a:solidFill>
              </a:rPr>
              <a:t>– опционально</a:t>
            </a:r>
          </a:p>
          <a:p>
            <a:pPr eaLnBrk="1" hangingPunct="1">
              <a:lnSpc>
                <a:spcPct val="110000"/>
              </a:lnSpc>
            </a:pP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Преимущества: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Прием всех видов банковских карт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Большой контрастный дисплей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Подсветка ридеров</a:t>
            </a:r>
            <a:endParaRPr lang="en-US" altLang="ru-RU" sz="1200">
              <a:solidFill>
                <a:srgbClr val="4A4F55"/>
              </a:solidFill>
            </a:endParaRPr>
          </a:p>
        </p:txBody>
      </p:sp>
      <p:pic>
        <p:nvPicPr>
          <p:cNvPr id="57347" name="Picture 12" descr="iPP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t="6065" r="3583" b="5292"/>
          <a:stretch>
            <a:fillRect/>
          </a:stretch>
        </p:blipFill>
        <p:spPr bwMode="auto">
          <a:xfrm>
            <a:off x="899591" y="1407319"/>
            <a:ext cx="2556397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Прямоугольник 17"/>
          <p:cNvSpPr>
            <a:spLocks noChangeArrowheads="1"/>
          </p:cNvSpPr>
          <p:nvPr/>
        </p:nvSpPr>
        <p:spPr bwMode="auto">
          <a:xfrm>
            <a:off x="681038" y="4298157"/>
            <a:ext cx="5549900" cy="30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ru-RU" altLang="ru-RU" sz="1200">
                <a:solidFill>
                  <a:srgbClr val="EE3338"/>
                </a:solidFill>
              </a:rPr>
              <a:t>Для предприятий розничной торговли</a:t>
            </a:r>
            <a:endParaRPr lang="en-US" altLang="ru-RU" sz="1200">
              <a:solidFill>
                <a:srgbClr val="EE3338"/>
              </a:solidFill>
            </a:endParaRPr>
          </a:p>
        </p:txBody>
      </p:sp>
      <p:sp>
        <p:nvSpPr>
          <p:cNvPr id="57351" name="Заголовок 1"/>
          <p:cNvSpPr txBox="1">
            <a:spLocks/>
          </p:cNvSpPr>
          <p:nvPr/>
        </p:nvSpPr>
        <p:spPr bwMode="auto">
          <a:xfrm>
            <a:off x="1116014" y="195262"/>
            <a:ext cx="74882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0679" tIns="0" rIns="30679" bIns="0" anchor="ctr"/>
          <a:lstStyle>
            <a:lvl1pPr>
              <a:spcBef>
                <a:spcPts val="1800"/>
              </a:spcBef>
              <a:defRPr>
                <a:solidFill>
                  <a:schemeClr val="accent1"/>
                </a:solidFill>
                <a:latin typeface="Arial" charset="0"/>
              </a:defRPr>
            </a:lvl1pPr>
            <a:lvl2pPr marL="179388" indent="-179388">
              <a:spcBef>
                <a:spcPts val="600"/>
              </a:spcBef>
              <a:buClr>
                <a:schemeClr val="accent1"/>
              </a:buClr>
              <a:buFont typeface="Symbol" pitchFamily="18" charset="2"/>
              <a:buChar char="·"/>
              <a:defRPr sz="16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300"/>
              </a:spcBef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2400">
                <a:solidFill>
                  <a:schemeClr val="tx2"/>
                </a:solidFill>
              </a:rPr>
              <a:t>iPP</a:t>
            </a:r>
            <a:r>
              <a:rPr lang="ru-RU" altLang="ru-RU" sz="2400">
                <a:solidFill>
                  <a:schemeClr val="tx2"/>
                </a:solidFill>
              </a:rPr>
              <a:t>35</a:t>
            </a:r>
            <a:r>
              <a:rPr lang="en-US" altLang="ru-RU" sz="2400">
                <a:solidFill>
                  <a:schemeClr val="tx2"/>
                </a:solidFill>
              </a:rPr>
              <a:t>0</a:t>
            </a:r>
            <a:endParaRPr lang="ru-RU" altLang="ru-RU" sz="2400">
              <a:solidFill>
                <a:schemeClr val="tx2"/>
              </a:solidFill>
            </a:endParaRPr>
          </a:p>
        </p:txBody>
      </p:sp>
      <p:pic>
        <p:nvPicPr>
          <p:cNvPr id="57352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694" y="1407319"/>
            <a:ext cx="738265" cy="41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142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01654"/>
            <a:ext cx="2735263" cy="262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4525963" y="2584847"/>
            <a:ext cx="417512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25" tIns="38963" rIns="77925" bIns="38963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fr-FR" altLang="ru-RU">
              <a:solidFill>
                <a:srgbClr val="DF001A"/>
              </a:solidFill>
            </a:endParaRPr>
          </a:p>
        </p:txBody>
      </p:sp>
      <p:sp>
        <p:nvSpPr>
          <p:cNvPr id="58372" name="Заголовок 1"/>
          <p:cNvSpPr txBox="1">
            <a:spLocks/>
          </p:cNvSpPr>
          <p:nvPr/>
        </p:nvSpPr>
        <p:spPr bwMode="auto">
          <a:xfrm>
            <a:off x="1116014" y="195262"/>
            <a:ext cx="74882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0679" tIns="0" rIns="30679" bIns="0" anchor="ctr"/>
          <a:lstStyle>
            <a:lvl1pPr>
              <a:spcBef>
                <a:spcPts val="1800"/>
              </a:spcBef>
              <a:defRPr>
                <a:solidFill>
                  <a:schemeClr val="accent1"/>
                </a:solidFill>
                <a:latin typeface="Arial" charset="0"/>
              </a:defRPr>
            </a:lvl1pPr>
            <a:lvl2pPr marL="179388" indent="-179388">
              <a:spcBef>
                <a:spcPts val="600"/>
              </a:spcBef>
              <a:buClr>
                <a:schemeClr val="accent1"/>
              </a:buClr>
              <a:buFont typeface="Symbol" pitchFamily="18" charset="2"/>
              <a:buChar char="·"/>
              <a:defRPr sz="16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300"/>
              </a:spcBef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2400">
                <a:solidFill>
                  <a:schemeClr val="tx2"/>
                </a:solidFill>
              </a:rPr>
              <a:t>iPP480</a:t>
            </a:r>
            <a:r>
              <a:rPr lang="ru-RU" altLang="ru-RU" sz="2400">
                <a:solidFill>
                  <a:schemeClr val="tx2"/>
                </a:solidFill>
              </a:rPr>
              <a:t>: пин-пад для ритейла</a:t>
            </a:r>
            <a:endParaRPr lang="fr-FR" altLang="ru-RU" sz="2400">
              <a:solidFill>
                <a:schemeClr val="tx2"/>
              </a:solidFill>
            </a:endParaRPr>
          </a:p>
        </p:txBody>
      </p:sp>
      <p:sp>
        <p:nvSpPr>
          <p:cNvPr id="58373" name="Прямоугольник 11"/>
          <p:cNvSpPr>
            <a:spLocks noChangeArrowheads="1"/>
          </p:cNvSpPr>
          <p:nvPr/>
        </p:nvSpPr>
        <p:spPr bwMode="auto">
          <a:xfrm>
            <a:off x="681039" y="4231481"/>
            <a:ext cx="2378075" cy="30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ru-RU" sz="1200" b="1" i="1"/>
              <a:t>“Piano Black Design”</a:t>
            </a:r>
            <a:endParaRPr lang="en-US" altLang="ru-RU" sz="1200" b="1">
              <a:solidFill>
                <a:srgbClr val="EE3338"/>
              </a:solidFill>
            </a:endParaRPr>
          </a:p>
        </p:txBody>
      </p:sp>
      <p:sp>
        <p:nvSpPr>
          <p:cNvPr id="58374" name="Rectangle 2"/>
          <p:cNvSpPr>
            <a:spLocks noChangeArrowheads="1"/>
          </p:cNvSpPr>
          <p:nvPr/>
        </p:nvSpPr>
        <p:spPr bwMode="auto">
          <a:xfrm>
            <a:off x="4525963" y="1479947"/>
            <a:ext cx="4175125" cy="170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Гибридный ридер</a:t>
            </a:r>
            <a:r>
              <a:rPr lang="en-US" altLang="ru-RU" sz="1200" b="1">
                <a:solidFill>
                  <a:srgbClr val="4A4F55"/>
                </a:solidFill>
              </a:rPr>
              <a:t>: </a:t>
            </a:r>
            <a:r>
              <a:rPr lang="en-US" altLang="ru-RU" sz="1200">
                <a:solidFill>
                  <a:srgbClr val="4A4F55"/>
                </a:solidFill>
              </a:rPr>
              <a:t>MSR ISO 1 2 3 / EMV SCR</a:t>
            </a: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Бесконтактный ридер </a:t>
            </a:r>
            <a:r>
              <a:rPr lang="ru-RU" altLang="ru-RU" sz="1200">
                <a:solidFill>
                  <a:srgbClr val="4A4F55"/>
                </a:solidFill>
              </a:rPr>
              <a:t>с ЖК-индикацией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Дисплей: </a:t>
            </a:r>
            <a:r>
              <a:rPr lang="ru-RU" altLang="ru-RU" sz="1200">
                <a:solidFill>
                  <a:srgbClr val="4A4F55"/>
                </a:solidFill>
              </a:rPr>
              <a:t>3,5</a:t>
            </a:r>
            <a:r>
              <a:rPr lang="en-US" altLang="ru-RU" sz="1200">
                <a:solidFill>
                  <a:srgbClr val="4A4F55"/>
                </a:solidFill>
              </a:rPr>
              <a:t>”</a:t>
            </a:r>
            <a:r>
              <a:rPr lang="ru-RU" altLang="ru-RU" sz="1200">
                <a:solidFill>
                  <a:srgbClr val="4A4F55"/>
                </a:solidFill>
              </a:rPr>
              <a:t> тачскрин с функцией захвата подписи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Клавиатура </a:t>
            </a:r>
            <a:r>
              <a:rPr lang="ru-RU" altLang="ru-RU" sz="1200">
                <a:solidFill>
                  <a:srgbClr val="4A4F55"/>
                </a:solidFill>
              </a:rPr>
              <a:t>с подсветкой в соответствии со стандартом</a:t>
            </a:r>
            <a:r>
              <a:rPr lang="en-US" altLang="ru-RU" sz="1200">
                <a:solidFill>
                  <a:srgbClr val="4A4F55"/>
                </a:solidFill>
              </a:rPr>
              <a:t> ADA</a:t>
            </a: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Моноконнектор </a:t>
            </a:r>
            <a:r>
              <a:rPr lang="en-US" altLang="ru-RU" sz="1200">
                <a:solidFill>
                  <a:srgbClr val="4A4F55"/>
                </a:solidFill>
              </a:rPr>
              <a:t>iPP3xx/iSC250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Защитный козырек </a:t>
            </a:r>
            <a:r>
              <a:rPr lang="ru-RU" altLang="ru-RU" sz="1200">
                <a:solidFill>
                  <a:srgbClr val="4A4F55"/>
                </a:solidFill>
              </a:rPr>
              <a:t>в соответствии со стандартами </a:t>
            </a:r>
            <a:r>
              <a:rPr lang="en-US" altLang="ru-RU" sz="1200">
                <a:solidFill>
                  <a:srgbClr val="4A4F55"/>
                </a:solidFill>
              </a:rPr>
              <a:t>PCI PTS, PCI +, ZKA,  PBS, BSK, CEKAB</a:t>
            </a:r>
          </a:p>
        </p:txBody>
      </p:sp>
    </p:spTree>
    <p:extLst>
      <p:ext uri="{BB962C8B-B14F-4D97-AF65-F5344CB8AC3E}">
        <p14:creationId xmlns:p14="http://schemas.microsoft.com/office/powerpoint/2010/main" val="4276695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4" y="1423988"/>
            <a:ext cx="3600450" cy="288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2832499"/>
            <a:ext cx="1765300" cy="142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 bwMode="auto">
          <a:xfrm>
            <a:off x="107951" y="2363391"/>
            <a:ext cx="1562100" cy="784622"/>
          </a:xfrm>
          <a:prstGeom prst="ellipse">
            <a:avLst/>
          </a:prstGeom>
          <a:gradFill>
            <a:gsLst>
              <a:gs pos="0">
                <a:srgbClr val="FF0000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FF0000"/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1358" tIns="0" rIns="61358" bIns="0" anchor="ctr"/>
          <a:lstStyle/>
          <a:p>
            <a:pPr algn="ctr" eaLnBrk="1" hangingPunct="1">
              <a:defRPr/>
            </a:pPr>
            <a:endParaRPr lang="en-US" sz="1200">
              <a:solidFill>
                <a:srgbClr val="4A4F55"/>
              </a:solidFill>
              <a:cs typeface="Arial" panose="020B0604020202020204" pitchFamily="34" charset="0"/>
            </a:endParaRPr>
          </a:p>
        </p:txBody>
      </p:sp>
      <p:sp>
        <p:nvSpPr>
          <p:cNvPr id="60421" name="Line 20"/>
          <p:cNvSpPr>
            <a:spLocks noChangeShapeType="1"/>
          </p:cNvSpPr>
          <p:nvPr/>
        </p:nvSpPr>
        <p:spPr bwMode="auto">
          <a:xfrm flipH="1">
            <a:off x="3206751" y="3608786"/>
            <a:ext cx="295275" cy="64531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698" tIns="39883" rIns="76698" bIns="39883" anchor="ctr"/>
          <a:lstStyle/>
          <a:p>
            <a:endParaRPr lang="ru-RU"/>
          </a:p>
        </p:txBody>
      </p:sp>
      <p:sp>
        <p:nvSpPr>
          <p:cNvPr id="60422" name="Line 20"/>
          <p:cNvSpPr>
            <a:spLocks noChangeShapeType="1"/>
          </p:cNvSpPr>
          <p:nvPr/>
        </p:nvSpPr>
        <p:spPr bwMode="auto">
          <a:xfrm flipH="1">
            <a:off x="2495550" y="3437335"/>
            <a:ext cx="901700" cy="32265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698" tIns="39883" rIns="76698" bIns="39883" anchor="ctr"/>
          <a:lstStyle/>
          <a:p>
            <a:endParaRPr lang="ru-RU"/>
          </a:p>
        </p:txBody>
      </p:sp>
      <p:sp>
        <p:nvSpPr>
          <p:cNvPr id="60423" name="Line 21"/>
          <p:cNvSpPr>
            <a:spLocks noChangeShapeType="1"/>
          </p:cNvSpPr>
          <p:nvPr/>
        </p:nvSpPr>
        <p:spPr bwMode="auto">
          <a:xfrm flipH="1" flipV="1">
            <a:off x="2411414" y="1423988"/>
            <a:ext cx="84137" cy="3619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698" tIns="39883" rIns="76698" bIns="39883" anchor="ctr"/>
          <a:lstStyle/>
          <a:p>
            <a:endParaRPr lang="ru-RU"/>
          </a:p>
        </p:txBody>
      </p:sp>
      <p:pic>
        <p:nvPicPr>
          <p:cNvPr id="604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9" y="1382316"/>
            <a:ext cx="971550" cy="80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Line 21"/>
          <p:cNvSpPr>
            <a:spLocks noChangeShapeType="1"/>
          </p:cNvSpPr>
          <p:nvPr/>
        </p:nvSpPr>
        <p:spPr bwMode="auto">
          <a:xfrm flipH="1" flipV="1">
            <a:off x="1258889" y="1931195"/>
            <a:ext cx="858837" cy="34647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698" tIns="39883" rIns="76698" bIns="39883" anchor="ctr"/>
          <a:lstStyle/>
          <a:p>
            <a:endParaRPr lang="ru-RU"/>
          </a:p>
        </p:txBody>
      </p:sp>
      <p:sp>
        <p:nvSpPr>
          <p:cNvPr id="60426" name="Rectangle 30"/>
          <p:cNvSpPr>
            <a:spLocks noChangeArrowheads="1"/>
          </p:cNvSpPr>
          <p:nvPr/>
        </p:nvSpPr>
        <p:spPr bwMode="auto">
          <a:xfrm>
            <a:off x="558801" y="1168003"/>
            <a:ext cx="1073150" cy="37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 marL="342900" indent="-342900" defTabSz="8715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defTabSz="8715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715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715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715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>
              <a:lnSpc>
                <a:spcPct val="160000"/>
              </a:lnSpc>
              <a:spcBef>
                <a:spcPct val="20000"/>
              </a:spcBef>
              <a:buClr>
                <a:srgbClr val="EE3338"/>
              </a:buClr>
            </a:pPr>
            <a:r>
              <a:rPr lang="en-US" altLang="ru-RU" sz="1200">
                <a:solidFill>
                  <a:srgbClr val="4A4F55"/>
                </a:solidFill>
              </a:rPr>
              <a:t>PSU</a:t>
            </a:r>
          </a:p>
        </p:txBody>
      </p:sp>
      <p:sp>
        <p:nvSpPr>
          <p:cNvPr id="60427" name="Line 18"/>
          <p:cNvSpPr>
            <a:spLocks noChangeShapeType="1"/>
          </p:cNvSpPr>
          <p:nvPr/>
        </p:nvSpPr>
        <p:spPr bwMode="auto">
          <a:xfrm>
            <a:off x="4711701" y="3437335"/>
            <a:ext cx="1944687" cy="17145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698" tIns="39883" rIns="76698" bIns="39883" anchor="ctr"/>
          <a:lstStyle/>
          <a:p>
            <a:endParaRPr lang="ru-RU"/>
          </a:p>
        </p:txBody>
      </p:sp>
      <p:sp>
        <p:nvSpPr>
          <p:cNvPr id="60428" name="Line 19"/>
          <p:cNvSpPr>
            <a:spLocks noChangeShapeType="1"/>
          </p:cNvSpPr>
          <p:nvPr/>
        </p:nvSpPr>
        <p:spPr bwMode="auto">
          <a:xfrm flipV="1">
            <a:off x="3779913" y="1427559"/>
            <a:ext cx="1384226" cy="85010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698" tIns="39883" rIns="76698" bIns="39883" anchor="ctr"/>
          <a:lstStyle/>
          <a:p>
            <a:endParaRPr lang="ru-RU"/>
          </a:p>
        </p:txBody>
      </p:sp>
      <p:sp>
        <p:nvSpPr>
          <p:cNvPr id="60429" name="Line 20"/>
          <p:cNvSpPr>
            <a:spLocks noChangeShapeType="1"/>
          </p:cNvSpPr>
          <p:nvPr/>
        </p:nvSpPr>
        <p:spPr bwMode="auto">
          <a:xfrm flipH="1">
            <a:off x="3906839" y="1691878"/>
            <a:ext cx="1593850" cy="9536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698" tIns="39883" rIns="76698" bIns="39883" anchor="ctr"/>
          <a:lstStyle/>
          <a:p>
            <a:endParaRPr lang="ru-RU"/>
          </a:p>
        </p:txBody>
      </p:sp>
      <p:sp>
        <p:nvSpPr>
          <p:cNvPr id="60430" name="Line 21"/>
          <p:cNvSpPr>
            <a:spLocks noChangeShapeType="1"/>
          </p:cNvSpPr>
          <p:nvPr/>
        </p:nvSpPr>
        <p:spPr bwMode="auto">
          <a:xfrm flipV="1">
            <a:off x="3354389" y="1114425"/>
            <a:ext cx="1404938" cy="81676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698" tIns="39883" rIns="76698" bIns="39883" anchor="ctr"/>
          <a:lstStyle/>
          <a:p>
            <a:endParaRPr lang="ru-RU"/>
          </a:p>
        </p:txBody>
      </p:sp>
      <p:sp>
        <p:nvSpPr>
          <p:cNvPr id="60431" name="Line 22"/>
          <p:cNvSpPr>
            <a:spLocks noChangeShapeType="1"/>
          </p:cNvSpPr>
          <p:nvPr/>
        </p:nvSpPr>
        <p:spPr bwMode="auto">
          <a:xfrm flipH="1">
            <a:off x="4860032" y="2301480"/>
            <a:ext cx="1783656" cy="59412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698" tIns="39883" rIns="76698" bIns="39883" anchor="ctr"/>
          <a:lstStyle/>
          <a:p>
            <a:endParaRPr lang="ru-RU"/>
          </a:p>
        </p:txBody>
      </p:sp>
      <p:sp>
        <p:nvSpPr>
          <p:cNvPr id="60432" name="Rectangle 14"/>
          <p:cNvSpPr>
            <a:spLocks noChangeArrowheads="1"/>
          </p:cNvSpPr>
          <p:nvPr/>
        </p:nvSpPr>
        <p:spPr bwMode="auto">
          <a:xfrm>
            <a:off x="6859589" y="3651647"/>
            <a:ext cx="2052637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  <a:buSzPct val="60000"/>
            </a:pPr>
            <a:endParaRPr lang="en-US" altLang="ru-RU" sz="300">
              <a:solidFill>
                <a:srgbClr val="4A4F55"/>
              </a:solidFill>
            </a:endParaRPr>
          </a:p>
        </p:txBody>
      </p:sp>
      <p:sp>
        <p:nvSpPr>
          <p:cNvPr id="60433" name="Rectangle 22"/>
          <p:cNvSpPr>
            <a:spLocks noChangeArrowheads="1"/>
          </p:cNvSpPr>
          <p:nvPr/>
        </p:nvSpPr>
        <p:spPr bwMode="auto">
          <a:xfrm>
            <a:off x="4711701" y="1231108"/>
            <a:ext cx="2768600" cy="37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 marL="342900" indent="-342900" defTabSz="8715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34975" defTabSz="8715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715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715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715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lnSpc>
                <a:spcPct val="160000"/>
              </a:lnSpc>
              <a:spcBef>
                <a:spcPct val="20000"/>
              </a:spcBef>
              <a:buClr>
                <a:srgbClr val="EE3338"/>
              </a:buClr>
            </a:pPr>
            <a:r>
              <a:rPr lang="en-US" altLang="ru-RU" sz="1200">
                <a:solidFill>
                  <a:srgbClr val="4A4F55"/>
                </a:solidFill>
              </a:rPr>
              <a:t>LED contactless</a:t>
            </a:r>
          </a:p>
        </p:txBody>
      </p:sp>
      <p:sp>
        <p:nvSpPr>
          <p:cNvPr id="60434" name="Rectangle 2"/>
          <p:cNvSpPr>
            <a:spLocks noChangeArrowheads="1"/>
          </p:cNvSpPr>
          <p:nvPr/>
        </p:nvSpPr>
        <p:spPr bwMode="auto">
          <a:xfrm>
            <a:off x="4711701" y="1027511"/>
            <a:ext cx="3960813" cy="2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25" tIns="38963" rIns="77925" bIns="38963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20000"/>
              </a:spcBef>
              <a:buClr>
                <a:srgbClr val="EE3338"/>
              </a:buClr>
            </a:pPr>
            <a:r>
              <a:rPr lang="ru-RU" altLang="ru-RU" sz="1200">
                <a:solidFill>
                  <a:srgbClr val="4A4F55"/>
                </a:solidFill>
              </a:rPr>
              <a:t>Гибридный ридер</a:t>
            </a:r>
            <a:r>
              <a:rPr lang="en-US" altLang="ru-RU" sz="1200">
                <a:solidFill>
                  <a:srgbClr val="4A4F55"/>
                </a:solidFill>
              </a:rPr>
              <a:t> : MSR ISO 1 2 3 / EMV SCR</a:t>
            </a:r>
            <a:br>
              <a:rPr lang="en-US" altLang="ru-RU" sz="1200">
                <a:solidFill>
                  <a:srgbClr val="4A4F55"/>
                </a:solidFill>
              </a:rPr>
            </a:br>
            <a:endParaRPr lang="en-US" altLang="ru-RU" sz="500">
              <a:solidFill>
                <a:srgbClr val="4A4F55"/>
              </a:solidFill>
            </a:endParaRPr>
          </a:p>
        </p:txBody>
      </p:sp>
      <p:sp>
        <p:nvSpPr>
          <p:cNvPr id="60435" name="Rectangle 2"/>
          <p:cNvSpPr>
            <a:spLocks noChangeArrowheads="1"/>
          </p:cNvSpPr>
          <p:nvPr/>
        </p:nvSpPr>
        <p:spPr bwMode="auto">
          <a:xfrm>
            <a:off x="5435601" y="1653780"/>
            <a:ext cx="3960813" cy="2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25" tIns="38963" rIns="77925" bIns="38963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20000"/>
              </a:spcBef>
              <a:buClr>
                <a:srgbClr val="EE3338"/>
              </a:buClr>
            </a:pPr>
            <a:r>
              <a:rPr lang="ru-RU" altLang="ru-RU" sz="1200">
                <a:solidFill>
                  <a:srgbClr val="4A4F55"/>
                </a:solidFill>
              </a:rPr>
              <a:t>Большой 3,5</a:t>
            </a:r>
            <a:r>
              <a:rPr lang="en-US" altLang="ru-RU" sz="1200">
                <a:solidFill>
                  <a:srgbClr val="4A4F55"/>
                </a:solidFill>
              </a:rPr>
              <a:t>”</a:t>
            </a:r>
            <a:r>
              <a:rPr lang="ru-RU" altLang="ru-RU" sz="1200">
                <a:solidFill>
                  <a:srgbClr val="4A4F55"/>
                </a:solidFill>
              </a:rPr>
              <a:t> тачскрин-дисплей</a:t>
            </a:r>
            <a:br>
              <a:rPr lang="ru-RU" altLang="ru-RU" sz="1200">
                <a:solidFill>
                  <a:srgbClr val="4A4F55"/>
                </a:solidFill>
              </a:rPr>
            </a:br>
            <a:r>
              <a:rPr lang="ru-RU" altLang="ru-RU" sz="1200">
                <a:solidFill>
                  <a:srgbClr val="4A4F55"/>
                </a:solidFill>
              </a:rPr>
              <a:t>с функцией захвата подписи</a:t>
            </a:r>
            <a:endParaRPr lang="en-US" altLang="ru-RU" sz="500">
              <a:solidFill>
                <a:srgbClr val="4A4F55"/>
              </a:solidFill>
            </a:endParaRPr>
          </a:p>
        </p:txBody>
      </p:sp>
      <p:sp>
        <p:nvSpPr>
          <p:cNvPr id="60436" name="Rectangle 2"/>
          <p:cNvSpPr>
            <a:spLocks noChangeArrowheads="1"/>
          </p:cNvSpPr>
          <p:nvPr/>
        </p:nvSpPr>
        <p:spPr bwMode="auto">
          <a:xfrm>
            <a:off x="6643689" y="2105025"/>
            <a:ext cx="248443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25" tIns="38963" rIns="77925" bIns="38963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20000"/>
              </a:spcBef>
              <a:buClr>
                <a:srgbClr val="EE3338"/>
              </a:buClr>
            </a:pPr>
            <a:r>
              <a:rPr lang="ru-RU" altLang="ru-RU" sz="1200">
                <a:solidFill>
                  <a:srgbClr val="4A4F55"/>
                </a:solidFill>
              </a:rPr>
              <a:t>Защитный козырек в соответствии со стандартами </a:t>
            </a:r>
            <a:r>
              <a:rPr lang="en-US" altLang="ru-RU" sz="1200">
                <a:solidFill>
                  <a:srgbClr val="4A4F55"/>
                </a:solidFill>
              </a:rPr>
              <a:t>PCI PTS, PCI +, ZKA,  PBS, BSK, CEKAB</a:t>
            </a:r>
          </a:p>
        </p:txBody>
      </p:sp>
      <p:sp>
        <p:nvSpPr>
          <p:cNvPr id="60437" name="Rectangle 2"/>
          <p:cNvSpPr>
            <a:spLocks noChangeArrowheads="1"/>
          </p:cNvSpPr>
          <p:nvPr/>
        </p:nvSpPr>
        <p:spPr bwMode="auto">
          <a:xfrm>
            <a:off x="6602414" y="3489722"/>
            <a:ext cx="2484437" cy="75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25" tIns="38963" rIns="77925" bIns="38963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20000"/>
              </a:spcBef>
              <a:buClr>
                <a:srgbClr val="EE3338"/>
              </a:buClr>
            </a:pPr>
            <a:r>
              <a:rPr lang="ru-RU" altLang="ru-RU" sz="1200">
                <a:solidFill>
                  <a:srgbClr val="4A4F55"/>
                </a:solidFill>
              </a:rPr>
              <a:t>Удобная клавиатура с подсветкой в соответствии со стандартом</a:t>
            </a:r>
            <a:r>
              <a:rPr lang="en-US" altLang="ru-RU" sz="1200">
                <a:solidFill>
                  <a:srgbClr val="4A4F55"/>
                </a:solidFill>
              </a:rPr>
              <a:t> “ADA</a:t>
            </a:r>
          </a:p>
        </p:txBody>
      </p:sp>
      <p:sp>
        <p:nvSpPr>
          <p:cNvPr id="60438" name="Rectangle 2"/>
          <p:cNvSpPr>
            <a:spLocks noChangeArrowheads="1"/>
          </p:cNvSpPr>
          <p:nvPr/>
        </p:nvSpPr>
        <p:spPr bwMode="auto">
          <a:xfrm>
            <a:off x="1385889" y="1106092"/>
            <a:ext cx="2520950" cy="2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25" tIns="38963" rIns="77925" bIns="38963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20000"/>
              </a:spcBef>
              <a:buClr>
                <a:srgbClr val="EE3338"/>
              </a:buClr>
            </a:pPr>
            <a:r>
              <a:rPr lang="ru-RU" altLang="ru-RU" sz="1200">
                <a:solidFill>
                  <a:srgbClr val="4A4F55"/>
                </a:solidFill>
              </a:rPr>
              <a:t>Принтер с роликом диаметром 60 мм</a:t>
            </a:r>
            <a:endParaRPr lang="en-US" altLang="ru-RU" sz="500">
              <a:solidFill>
                <a:srgbClr val="4A4F55"/>
              </a:solidFill>
            </a:endParaRPr>
          </a:p>
        </p:txBody>
      </p:sp>
      <p:sp>
        <p:nvSpPr>
          <p:cNvPr id="60439" name="Rectangle 2"/>
          <p:cNvSpPr>
            <a:spLocks noChangeArrowheads="1"/>
          </p:cNvSpPr>
          <p:nvPr/>
        </p:nvSpPr>
        <p:spPr bwMode="auto">
          <a:xfrm>
            <a:off x="2700339" y="4245770"/>
            <a:ext cx="1150937" cy="27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25" tIns="38963" rIns="77925" bIns="38963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20000"/>
              </a:spcBef>
              <a:buClr>
                <a:srgbClr val="EE3338"/>
              </a:buClr>
            </a:pPr>
            <a:r>
              <a:rPr lang="ru-RU" altLang="ru-RU" sz="1200">
                <a:solidFill>
                  <a:srgbClr val="4A4F55"/>
                </a:solidFill>
              </a:rPr>
              <a:t>Слот </a:t>
            </a:r>
            <a:r>
              <a:rPr lang="en-US" altLang="ru-RU" sz="1200">
                <a:solidFill>
                  <a:srgbClr val="4A4F55"/>
                </a:solidFill>
              </a:rPr>
              <a:t>µSD</a:t>
            </a:r>
          </a:p>
        </p:txBody>
      </p:sp>
      <p:sp>
        <p:nvSpPr>
          <p:cNvPr id="60440" name="Rectangle 2"/>
          <p:cNvSpPr>
            <a:spLocks noChangeArrowheads="1"/>
          </p:cNvSpPr>
          <p:nvPr/>
        </p:nvSpPr>
        <p:spPr bwMode="auto">
          <a:xfrm>
            <a:off x="179389" y="2645570"/>
            <a:ext cx="1439862" cy="2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25" tIns="38963" rIns="77925" bIns="38963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5000"/>
              </a:lnSpc>
              <a:buClr>
                <a:srgbClr val="EE3338"/>
              </a:buClr>
              <a:buFont typeface="Candara" pitchFamily="34" charset="0"/>
              <a:buNone/>
            </a:pPr>
            <a:r>
              <a:rPr lang="ru-RU" altLang="ru-RU" sz="1200"/>
              <a:t>Подключение к внешнему модему</a:t>
            </a:r>
            <a:endParaRPr lang="en-US" altLang="ru-RU" sz="500"/>
          </a:p>
        </p:txBody>
      </p:sp>
      <p:sp>
        <p:nvSpPr>
          <p:cNvPr id="604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Ритейловый пин-пад </a:t>
            </a:r>
            <a:r>
              <a:rPr lang="en-US" altLang="ru-RU"/>
              <a:t>iPP480</a:t>
            </a:r>
            <a:r>
              <a:rPr lang="ru-RU" altLang="ru-RU"/>
              <a:t> с принтером</a:t>
            </a:r>
          </a:p>
        </p:txBody>
      </p:sp>
      <p:pic>
        <p:nvPicPr>
          <p:cNvPr id="26" name="Picture 14" descr="contactl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49" y="4040386"/>
            <a:ext cx="814240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580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753918"/>
            <a:ext cx="88900" cy="197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712"/>
          <p:cNvSpPr>
            <a:spLocks noChangeArrowheads="1"/>
          </p:cNvSpPr>
          <p:nvPr/>
        </p:nvSpPr>
        <p:spPr bwMode="auto">
          <a:xfrm>
            <a:off x="455615" y="2589610"/>
            <a:ext cx="1617662" cy="2107406"/>
          </a:xfrm>
          <a:prstGeom prst="rect">
            <a:avLst/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4894" y="240508"/>
            <a:ext cx="5919500" cy="583406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5992" tIns="0" rIns="35992" bIns="0"/>
          <a:lstStyle/>
          <a:p>
            <a:pPr>
              <a:defRPr/>
            </a:pPr>
            <a:r>
              <a:rPr lang="en-US" dirty="0"/>
              <a:t>Ingenico </a:t>
            </a:r>
            <a:r>
              <a:rPr lang="ru-RU" dirty="0"/>
              <a:t>в мире </a:t>
            </a:r>
          </a:p>
        </p:txBody>
      </p:sp>
      <p:sp>
        <p:nvSpPr>
          <p:cNvPr id="9221" name="Freeform 5"/>
          <p:cNvSpPr>
            <a:spLocks/>
          </p:cNvSpPr>
          <p:nvPr/>
        </p:nvSpPr>
        <p:spPr bwMode="auto">
          <a:xfrm>
            <a:off x="1198566" y="1760935"/>
            <a:ext cx="45719" cy="1190"/>
          </a:xfrm>
          <a:custGeom>
            <a:avLst/>
            <a:gdLst>
              <a:gd name="T0" fmla="*/ 0 w 9"/>
              <a:gd name="T1" fmla="*/ 0 h 5"/>
              <a:gd name="T2" fmla="*/ 497769 w 9"/>
              <a:gd name="T3" fmla="*/ 302482 h 5"/>
              <a:gd name="T4" fmla="*/ 1120069 w 9"/>
              <a:gd name="T5" fmla="*/ 504031 h 5"/>
              <a:gd name="T6" fmla="*/ 497769 w 9"/>
              <a:gd name="T7" fmla="*/ 302482 h 5"/>
              <a:gd name="T8" fmla="*/ 0 w 9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5">
                <a:moveTo>
                  <a:pt x="0" y="0"/>
                </a:moveTo>
                <a:lnTo>
                  <a:pt x="4" y="3"/>
                </a:lnTo>
                <a:lnTo>
                  <a:pt x="9" y="5"/>
                </a:lnTo>
                <a:lnTo>
                  <a:pt x="4" y="3"/>
                </a:lnTo>
                <a:lnTo>
                  <a:pt x="0" y="0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22" name="Freeform 6"/>
          <p:cNvSpPr>
            <a:spLocks/>
          </p:cNvSpPr>
          <p:nvPr/>
        </p:nvSpPr>
        <p:spPr bwMode="auto">
          <a:xfrm>
            <a:off x="2782377" y="1256110"/>
            <a:ext cx="856047" cy="409575"/>
          </a:xfrm>
          <a:custGeom>
            <a:avLst/>
            <a:gdLst>
              <a:gd name="T0" fmla="*/ 21909176 w 2867"/>
              <a:gd name="T1" fmla="*/ 11936129 h 1378"/>
              <a:gd name="T2" fmla="*/ 28844204 w 2867"/>
              <a:gd name="T3" fmla="*/ 18060930 h 1378"/>
              <a:gd name="T4" fmla="*/ 10402938 w 2867"/>
              <a:gd name="T5" fmla="*/ 30782524 h 1378"/>
              <a:gd name="T6" fmla="*/ 19387348 w 2867"/>
              <a:gd name="T7" fmla="*/ 38949057 h 1378"/>
              <a:gd name="T8" fmla="*/ 41454139 w 2867"/>
              <a:gd name="T9" fmla="*/ 34080524 h 1378"/>
              <a:gd name="T10" fmla="*/ 51699066 w 2867"/>
              <a:gd name="T11" fmla="*/ 29840125 h 1378"/>
              <a:gd name="T12" fmla="*/ 102768072 w 2867"/>
              <a:gd name="T13" fmla="*/ 45388123 h 1378"/>
              <a:gd name="T14" fmla="*/ 114431924 w 2867"/>
              <a:gd name="T15" fmla="*/ 54340120 h 1378"/>
              <a:gd name="T16" fmla="*/ 118529895 w 2867"/>
              <a:gd name="T17" fmla="*/ 65962381 h 1378"/>
              <a:gd name="T18" fmla="*/ 126253391 w 2867"/>
              <a:gd name="T19" fmla="*/ 77269980 h 1378"/>
              <a:gd name="T20" fmla="*/ 123731563 w 2867"/>
              <a:gd name="T21" fmla="*/ 85908109 h 1378"/>
              <a:gd name="T22" fmla="*/ 136971558 w 2867"/>
              <a:gd name="T23" fmla="*/ 83552111 h 1378"/>
              <a:gd name="T24" fmla="*/ 143748971 w 2867"/>
              <a:gd name="T25" fmla="*/ 84023311 h 1378"/>
              <a:gd name="T26" fmla="*/ 155412823 w 2867"/>
              <a:gd name="T27" fmla="*/ 91247841 h 1378"/>
              <a:gd name="T28" fmla="*/ 163136319 w 2867"/>
              <a:gd name="T29" fmla="*/ 97215707 h 1378"/>
              <a:gd name="T30" fmla="*/ 155097595 w 2867"/>
              <a:gd name="T31" fmla="*/ 98158106 h 1378"/>
              <a:gd name="T32" fmla="*/ 135080187 w 2867"/>
              <a:gd name="T33" fmla="*/ 95330910 h 1378"/>
              <a:gd name="T34" fmla="*/ 141227143 w 2867"/>
              <a:gd name="T35" fmla="*/ 97215707 h 1378"/>
              <a:gd name="T36" fmla="*/ 163609162 w 2867"/>
              <a:gd name="T37" fmla="*/ 105225306 h 1378"/>
              <a:gd name="T38" fmla="*/ 155097595 w 2867"/>
              <a:gd name="T39" fmla="*/ 120773701 h 1378"/>
              <a:gd name="T40" fmla="*/ 141857600 w 2867"/>
              <a:gd name="T41" fmla="*/ 125485299 h 1378"/>
              <a:gd name="T42" fmla="*/ 141384757 w 2867"/>
              <a:gd name="T43" fmla="*/ 141661827 h 1378"/>
              <a:gd name="T44" fmla="*/ 151472467 w 2867"/>
              <a:gd name="T45" fmla="*/ 157052891 h 1378"/>
              <a:gd name="T46" fmla="*/ 154151909 w 2867"/>
              <a:gd name="T47" fmla="*/ 166476088 h 1378"/>
              <a:gd name="T48" fmla="*/ 182523668 w 2867"/>
              <a:gd name="T49" fmla="*/ 199299948 h 1378"/>
              <a:gd name="T50" fmla="*/ 201910619 w 2867"/>
              <a:gd name="T51" fmla="*/ 209037410 h 1378"/>
              <a:gd name="T52" fmla="*/ 217515225 w 2867"/>
              <a:gd name="T53" fmla="*/ 214220208 h 1378"/>
              <a:gd name="T54" fmla="*/ 235168419 w 2867"/>
              <a:gd name="T55" fmla="*/ 213592075 h 1378"/>
              <a:gd name="T56" fmla="*/ 240370087 w 2867"/>
              <a:gd name="T57" fmla="*/ 198043680 h 1378"/>
              <a:gd name="T58" fmla="*/ 247620343 w 2867"/>
              <a:gd name="T59" fmla="*/ 182809551 h 1378"/>
              <a:gd name="T60" fmla="*/ 256762367 w 2867"/>
              <a:gd name="T61" fmla="*/ 172601285 h 1378"/>
              <a:gd name="T62" fmla="*/ 266534848 w 2867"/>
              <a:gd name="T63" fmla="*/ 158937689 h 1378"/>
              <a:gd name="T64" fmla="*/ 274573573 w 2867"/>
              <a:gd name="T65" fmla="*/ 152969426 h 1378"/>
              <a:gd name="T66" fmla="*/ 281823829 w 2867"/>
              <a:gd name="T67" fmla="*/ 146844626 h 1378"/>
              <a:gd name="T68" fmla="*/ 287025496 w 2867"/>
              <a:gd name="T69" fmla="*/ 144488628 h 1378"/>
              <a:gd name="T70" fmla="*/ 286710268 w 2867"/>
              <a:gd name="T71" fmla="*/ 152027027 h 1378"/>
              <a:gd name="T72" fmla="*/ 307831373 w 2867"/>
              <a:gd name="T73" fmla="*/ 145587961 h 1378"/>
              <a:gd name="T74" fmla="*/ 321701825 w 2867"/>
              <a:gd name="T75" fmla="*/ 134123032 h 1378"/>
              <a:gd name="T76" fmla="*/ 335099434 w 2867"/>
              <a:gd name="T77" fmla="*/ 122972367 h 1378"/>
              <a:gd name="T78" fmla="*/ 344241458 w 2867"/>
              <a:gd name="T79" fmla="*/ 124699835 h 1378"/>
              <a:gd name="T80" fmla="*/ 356378154 w 2867"/>
              <a:gd name="T81" fmla="*/ 119831302 h 1378"/>
              <a:gd name="T82" fmla="*/ 384749515 w 2867"/>
              <a:gd name="T83" fmla="*/ 117004501 h 1378"/>
              <a:gd name="T84" fmla="*/ 410756662 w 2867"/>
              <a:gd name="T85" fmla="*/ 103026639 h 1378"/>
              <a:gd name="T86" fmla="*/ 385537586 w 2867"/>
              <a:gd name="T87" fmla="*/ 97529973 h 1378"/>
              <a:gd name="T88" fmla="*/ 393733925 w 2867"/>
              <a:gd name="T89" fmla="*/ 95645175 h 1378"/>
              <a:gd name="T90" fmla="*/ 393103468 w 2867"/>
              <a:gd name="T91" fmla="*/ 86065043 h 1378"/>
              <a:gd name="T92" fmla="*/ 418322544 w 2867"/>
              <a:gd name="T93" fmla="*/ 96587574 h 1378"/>
              <a:gd name="T94" fmla="*/ 425257968 w 2867"/>
              <a:gd name="T95" fmla="*/ 96587574 h 1378"/>
              <a:gd name="T96" fmla="*/ 429040711 w 2867"/>
              <a:gd name="T97" fmla="*/ 87321311 h 1378"/>
              <a:gd name="T98" fmla="*/ 420529143 w 2867"/>
              <a:gd name="T99" fmla="*/ 85908109 h 1378"/>
              <a:gd name="T100" fmla="*/ 399565652 w 2867"/>
              <a:gd name="T101" fmla="*/ 68946116 h 1378"/>
              <a:gd name="T102" fmla="*/ 405870620 w 2867"/>
              <a:gd name="T103" fmla="*/ 71615982 h 1378"/>
              <a:gd name="T104" fmla="*/ 420371529 w 2867"/>
              <a:gd name="T105" fmla="*/ 77113045 h 1378"/>
              <a:gd name="T106" fmla="*/ 429828782 w 2867"/>
              <a:gd name="T107" fmla="*/ 66276249 h 1378"/>
              <a:gd name="T108" fmla="*/ 439286035 w 2867"/>
              <a:gd name="T109" fmla="*/ 60308383 h 1378"/>
              <a:gd name="T110" fmla="*/ 443699234 w 2867"/>
              <a:gd name="T111" fmla="*/ 51356385 h 1378"/>
              <a:gd name="T112" fmla="*/ 447482373 w 2867"/>
              <a:gd name="T113" fmla="*/ 49785852 h 1378"/>
              <a:gd name="T114" fmla="*/ 439286035 w 2867"/>
              <a:gd name="T115" fmla="*/ 47587186 h 1378"/>
              <a:gd name="T116" fmla="*/ 434872835 w 2867"/>
              <a:gd name="T117" fmla="*/ 37064655 h 1378"/>
              <a:gd name="T118" fmla="*/ 441177406 w 2867"/>
              <a:gd name="T119" fmla="*/ 25756660 h 1378"/>
              <a:gd name="T120" fmla="*/ 431247310 w 2867"/>
              <a:gd name="T121" fmla="*/ 15862263 h 1378"/>
              <a:gd name="T122" fmla="*/ 16707509 w 2867"/>
              <a:gd name="T123" fmla="*/ 0 h 137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867" h="1378">
                <a:moveTo>
                  <a:pt x="106" y="0"/>
                </a:moveTo>
                <a:lnTo>
                  <a:pt x="98" y="5"/>
                </a:lnTo>
                <a:lnTo>
                  <a:pt x="91" y="11"/>
                </a:lnTo>
                <a:lnTo>
                  <a:pt x="103" y="15"/>
                </a:lnTo>
                <a:lnTo>
                  <a:pt x="115" y="19"/>
                </a:lnTo>
                <a:lnTo>
                  <a:pt x="127" y="23"/>
                </a:lnTo>
                <a:lnTo>
                  <a:pt x="139" y="27"/>
                </a:lnTo>
                <a:lnTo>
                  <a:pt x="139" y="76"/>
                </a:lnTo>
                <a:lnTo>
                  <a:pt x="129" y="80"/>
                </a:lnTo>
                <a:lnTo>
                  <a:pt x="122" y="83"/>
                </a:lnTo>
                <a:lnTo>
                  <a:pt x="115" y="89"/>
                </a:lnTo>
                <a:lnTo>
                  <a:pt x="109" y="97"/>
                </a:lnTo>
                <a:lnTo>
                  <a:pt x="127" y="101"/>
                </a:lnTo>
                <a:lnTo>
                  <a:pt x="146" y="105"/>
                </a:lnTo>
                <a:lnTo>
                  <a:pt x="164" y="111"/>
                </a:lnTo>
                <a:lnTo>
                  <a:pt x="183" y="115"/>
                </a:lnTo>
                <a:lnTo>
                  <a:pt x="183" y="136"/>
                </a:lnTo>
                <a:lnTo>
                  <a:pt x="170" y="140"/>
                </a:lnTo>
                <a:lnTo>
                  <a:pt x="156" y="145"/>
                </a:lnTo>
                <a:lnTo>
                  <a:pt x="143" y="150"/>
                </a:lnTo>
                <a:lnTo>
                  <a:pt x="131" y="157"/>
                </a:lnTo>
                <a:lnTo>
                  <a:pt x="109" y="169"/>
                </a:lnTo>
                <a:lnTo>
                  <a:pt x="87" y="182"/>
                </a:lnTo>
                <a:lnTo>
                  <a:pt x="66" y="196"/>
                </a:lnTo>
                <a:lnTo>
                  <a:pt x="45" y="209"/>
                </a:lnTo>
                <a:lnTo>
                  <a:pt x="23" y="220"/>
                </a:lnTo>
                <a:lnTo>
                  <a:pt x="0" y="229"/>
                </a:lnTo>
                <a:lnTo>
                  <a:pt x="0" y="240"/>
                </a:lnTo>
                <a:lnTo>
                  <a:pt x="29" y="242"/>
                </a:lnTo>
                <a:lnTo>
                  <a:pt x="59" y="245"/>
                </a:lnTo>
                <a:lnTo>
                  <a:pt x="91" y="248"/>
                </a:lnTo>
                <a:lnTo>
                  <a:pt x="123" y="248"/>
                </a:lnTo>
                <a:lnTo>
                  <a:pt x="155" y="246"/>
                </a:lnTo>
                <a:lnTo>
                  <a:pt x="186" y="244"/>
                </a:lnTo>
                <a:lnTo>
                  <a:pt x="202" y="241"/>
                </a:lnTo>
                <a:lnTo>
                  <a:pt x="216" y="237"/>
                </a:lnTo>
                <a:lnTo>
                  <a:pt x="231" y="233"/>
                </a:lnTo>
                <a:lnTo>
                  <a:pt x="244" y="229"/>
                </a:lnTo>
                <a:lnTo>
                  <a:pt x="254" y="224"/>
                </a:lnTo>
                <a:lnTo>
                  <a:pt x="263" y="217"/>
                </a:lnTo>
                <a:lnTo>
                  <a:pt x="271" y="209"/>
                </a:lnTo>
                <a:lnTo>
                  <a:pt x="279" y="202"/>
                </a:lnTo>
                <a:lnTo>
                  <a:pt x="288" y="196"/>
                </a:lnTo>
                <a:lnTo>
                  <a:pt x="300" y="190"/>
                </a:lnTo>
                <a:lnTo>
                  <a:pt x="305" y="189"/>
                </a:lnTo>
                <a:lnTo>
                  <a:pt x="312" y="189"/>
                </a:lnTo>
                <a:lnTo>
                  <a:pt x="320" y="189"/>
                </a:lnTo>
                <a:lnTo>
                  <a:pt x="328" y="190"/>
                </a:lnTo>
                <a:lnTo>
                  <a:pt x="348" y="197"/>
                </a:lnTo>
                <a:lnTo>
                  <a:pt x="369" y="205"/>
                </a:lnTo>
                <a:lnTo>
                  <a:pt x="391" y="216"/>
                </a:lnTo>
                <a:lnTo>
                  <a:pt x="412" y="229"/>
                </a:lnTo>
                <a:lnTo>
                  <a:pt x="450" y="254"/>
                </a:lnTo>
                <a:lnTo>
                  <a:pt x="485" y="278"/>
                </a:lnTo>
                <a:lnTo>
                  <a:pt x="638" y="278"/>
                </a:lnTo>
                <a:lnTo>
                  <a:pt x="652" y="289"/>
                </a:lnTo>
                <a:lnTo>
                  <a:pt x="664" y="299"/>
                </a:lnTo>
                <a:lnTo>
                  <a:pt x="674" y="310"/>
                </a:lnTo>
                <a:lnTo>
                  <a:pt x="683" y="321"/>
                </a:lnTo>
                <a:lnTo>
                  <a:pt x="694" y="329"/>
                </a:lnTo>
                <a:lnTo>
                  <a:pt x="704" y="338"/>
                </a:lnTo>
                <a:lnTo>
                  <a:pt x="711" y="341"/>
                </a:lnTo>
                <a:lnTo>
                  <a:pt x="718" y="343"/>
                </a:lnTo>
                <a:lnTo>
                  <a:pt x="726" y="346"/>
                </a:lnTo>
                <a:lnTo>
                  <a:pt x="735" y="349"/>
                </a:lnTo>
                <a:lnTo>
                  <a:pt x="735" y="366"/>
                </a:lnTo>
                <a:lnTo>
                  <a:pt x="739" y="384"/>
                </a:lnTo>
                <a:lnTo>
                  <a:pt x="743" y="406"/>
                </a:lnTo>
                <a:lnTo>
                  <a:pt x="748" y="426"/>
                </a:lnTo>
                <a:lnTo>
                  <a:pt x="751" y="422"/>
                </a:lnTo>
                <a:lnTo>
                  <a:pt x="751" y="420"/>
                </a:lnTo>
                <a:lnTo>
                  <a:pt x="752" y="420"/>
                </a:lnTo>
                <a:lnTo>
                  <a:pt x="756" y="419"/>
                </a:lnTo>
                <a:lnTo>
                  <a:pt x="779" y="419"/>
                </a:lnTo>
                <a:lnTo>
                  <a:pt x="775" y="435"/>
                </a:lnTo>
                <a:lnTo>
                  <a:pt x="772" y="450"/>
                </a:lnTo>
                <a:lnTo>
                  <a:pt x="768" y="464"/>
                </a:lnTo>
                <a:lnTo>
                  <a:pt x="765" y="480"/>
                </a:lnTo>
                <a:lnTo>
                  <a:pt x="800" y="480"/>
                </a:lnTo>
                <a:lnTo>
                  <a:pt x="801" y="492"/>
                </a:lnTo>
                <a:lnTo>
                  <a:pt x="803" y="504"/>
                </a:lnTo>
                <a:lnTo>
                  <a:pt x="804" y="516"/>
                </a:lnTo>
                <a:lnTo>
                  <a:pt x="805" y="528"/>
                </a:lnTo>
                <a:lnTo>
                  <a:pt x="769" y="528"/>
                </a:lnTo>
                <a:lnTo>
                  <a:pt x="775" y="535"/>
                </a:lnTo>
                <a:lnTo>
                  <a:pt x="779" y="540"/>
                </a:lnTo>
                <a:lnTo>
                  <a:pt x="781" y="544"/>
                </a:lnTo>
                <a:lnTo>
                  <a:pt x="785" y="547"/>
                </a:lnTo>
                <a:lnTo>
                  <a:pt x="789" y="549"/>
                </a:lnTo>
                <a:lnTo>
                  <a:pt x="795" y="551"/>
                </a:lnTo>
                <a:lnTo>
                  <a:pt x="805" y="552"/>
                </a:lnTo>
                <a:lnTo>
                  <a:pt x="819" y="552"/>
                </a:lnTo>
                <a:lnTo>
                  <a:pt x="844" y="551"/>
                </a:lnTo>
                <a:lnTo>
                  <a:pt x="861" y="551"/>
                </a:lnTo>
                <a:lnTo>
                  <a:pt x="865" y="540"/>
                </a:lnTo>
                <a:lnTo>
                  <a:pt x="869" y="532"/>
                </a:lnTo>
                <a:lnTo>
                  <a:pt x="873" y="527"/>
                </a:lnTo>
                <a:lnTo>
                  <a:pt x="876" y="521"/>
                </a:lnTo>
                <a:lnTo>
                  <a:pt x="884" y="512"/>
                </a:lnTo>
                <a:lnTo>
                  <a:pt x="892" y="501"/>
                </a:lnTo>
                <a:lnTo>
                  <a:pt x="900" y="509"/>
                </a:lnTo>
                <a:lnTo>
                  <a:pt x="905" y="519"/>
                </a:lnTo>
                <a:lnTo>
                  <a:pt x="909" y="527"/>
                </a:lnTo>
                <a:lnTo>
                  <a:pt x="912" y="535"/>
                </a:lnTo>
                <a:lnTo>
                  <a:pt x="914" y="543"/>
                </a:lnTo>
                <a:lnTo>
                  <a:pt x="914" y="551"/>
                </a:lnTo>
                <a:lnTo>
                  <a:pt x="914" y="559"/>
                </a:lnTo>
                <a:lnTo>
                  <a:pt x="914" y="567"/>
                </a:lnTo>
                <a:lnTo>
                  <a:pt x="938" y="569"/>
                </a:lnTo>
                <a:lnTo>
                  <a:pt x="958" y="573"/>
                </a:lnTo>
                <a:lnTo>
                  <a:pt x="974" y="577"/>
                </a:lnTo>
                <a:lnTo>
                  <a:pt x="986" y="581"/>
                </a:lnTo>
                <a:lnTo>
                  <a:pt x="998" y="584"/>
                </a:lnTo>
                <a:lnTo>
                  <a:pt x="1010" y="587"/>
                </a:lnTo>
                <a:lnTo>
                  <a:pt x="1025" y="587"/>
                </a:lnTo>
                <a:lnTo>
                  <a:pt x="1041" y="583"/>
                </a:lnTo>
                <a:lnTo>
                  <a:pt x="1043" y="595"/>
                </a:lnTo>
                <a:lnTo>
                  <a:pt x="1046" y="605"/>
                </a:lnTo>
                <a:lnTo>
                  <a:pt x="1038" y="612"/>
                </a:lnTo>
                <a:lnTo>
                  <a:pt x="1035" y="619"/>
                </a:lnTo>
                <a:lnTo>
                  <a:pt x="1033" y="628"/>
                </a:lnTo>
                <a:lnTo>
                  <a:pt x="1033" y="644"/>
                </a:lnTo>
                <a:lnTo>
                  <a:pt x="1015" y="629"/>
                </a:lnTo>
                <a:lnTo>
                  <a:pt x="997" y="616"/>
                </a:lnTo>
                <a:lnTo>
                  <a:pt x="994" y="620"/>
                </a:lnTo>
                <a:lnTo>
                  <a:pt x="992" y="621"/>
                </a:lnTo>
                <a:lnTo>
                  <a:pt x="988" y="624"/>
                </a:lnTo>
                <a:lnTo>
                  <a:pt x="984" y="625"/>
                </a:lnTo>
                <a:lnTo>
                  <a:pt x="974" y="626"/>
                </a:lnTo>
                <a:lnTo>
                  <a:pt x="965" y="626"/>
                </a:lnTo>
                <a:lnTo>
                  <a:pt x="942" y="622"/>
                </a:lnTo>
                <a:lnTo>
                  <a:pt x="920" y="616"/>
                </a:lnTo>
                <a:lnTo>
                  <a:pt x="896" y="609"/>
                </a:lnTo>
                <a:lnTo>
                  <a:pt x="875" y="605"/>
                </a:lnTo>
                <a:lnTo>
                  <a:pt x="865" y="605"/>
                </a:lnTo>
                <a:lnTo>
                  <a:pt x="857" y="607"/>
                </a:lnTo>
                <a:lnTo>
                  <a:pt x="853" y="608"/>
                </a:lnTo>
                <a:lnTo>
                  <a:pt x="849" y="611"/>
                </a:lnTo>
                <a:lnTo>
                  <a:pt x="847" y="613"/>
                </a:lnTo>
                <a:lnTo>
                  <a:pt x="844" y="616"/>
                </a:lnTo>
                <a:lnTo>
                  <a:pt x="857" y="615"/>
                </a:lnTo>
                <a:lnTo>
                  <a:pt x="869" y="615"/>
                </a:lnTo>
                <a:lnTo>
                  <a:pt x="883" y="616"/>
                </a:lnTo>
                <a:lnTo>
                  <a:pt x="896" y="619"/>
                </a:lnTo>
                <a:lnTo>
                  <a:pt x="922" y="626"/>
                </a:lnTo>
                <a:lnTo>
                  <a:pt x="948" y="636"/>
                </a:lnTo>
                <a:lnTo>
                  <a:pt x="972" y="648"/>
                </a:lnTo>
                <a:lnTo>
                  <a:pt x="994" y="660"/>
                </a:lnTo>
                <a:lnTo>
                  <a:pt x="1015" y="672"/>
                </a:lnTo>
                <a:lnTo>
                  <a:pt x="1033" y="681"/>
                </a:lnTo>
                <a:lnTo>
                  <a:pt x="1037" y="673"/>
                </a:lnTo>
                <a:lnTo>
                  <a:pt x="1038" y="670"/>
                </a:lnTo>
                <a:lnTo>
                  <a:pt x="1041" y="669"/>
                </a:lnTo>
                <a:lnTo>
                  <a:pt x="1050" y="665"/>
                </a:lnTo>
                <a:lnTo>
                  <a:pt x="1050" y="686"/>
                </a:lnTo>
                <a:lnTo>
                  <a:pt x="1039" y="709"/>
                </a:lnTo>
                <a:lnTo>
                  <a:pt x="1027" y="730"/>
                </a:lnTo>
                <a:lnTo>
                  <a:pt x="1017" y="753"/>
                </a:lnTo>
                <a:lnTo>
                  <a:pt x="1006" y="774"/>
                </a:lnTo>
                <a:lnTo>
                  <a:pt x="984" y="769"/>
                </a:lnTo>
                <a:lnTo>
                  <a:pt x="962" y="763"/>
                </a:lnTo>
                <a:lnTo>
                  <a:pt x="950" y="761"/>
                </a:lnTo>
                <a:lnTo>
                  <a:pt x="940" y="761"/>
                </a:lnTo>
                <a:lnTo>
                  <a:pt x="928" y="761"/>
                </a:lnTo>
                <a:lnTo>
                  <a:pt x="914" y="763"/>
                </a:lnTo>
                <a:lnTo>
                  <a:pt x="910" y="775"/>
                </a:lnTo>
                <a:lnTo>
                  <a:pt x="906" y="787"/>
                </a:lnTo>
                <a:lnTo>
                  <a:pt x="900" y="799"/>
                </a:lnTo>
                <a:lnTo>
                  <a:pt x="894" y="810"/>
                </a:lnTo>
                <a:lnTo>
                  <a:pt x="888" y="822"/>
                </a:lnTo>
                <a:lnTo>
                  <a:pt x="881" y="835"/>
                </a:lnTo>
                <a:lnTo>
                  <a:pt x="875" y="850"/>
                </a:lnTo>
                <a:lnTo>
                  <a:pt x="871" y="867"/>
                </a:lnTo>
                <a:lnTo>
                  <a:pt x="885" y="878"/>
                </a:lnTo>
                <a:lnTo>
                  <a:pt x="901" y="888"/>
                </a:lnTo>
                <a:lnTo>
                  <a:pt x="897" y="902"/>
                </a:lnTo>
                <a:lnTo>
                  <a:pt x="892" y="914"/>
                </a:lnTo>
                <a:lnTo>
                  <a:pt x="888" y="926"/>
                </a:lnTo>
                <a:lnTo>
                  <a:pt x="884" y="938"/>
                </a:lnTo>
                <a:lnTo>
                  <a:pt x="896" y="944"/>
                </a:lnTo>
                <a:lnTo>
                  <a:pt x="913" y="956"/>
                </a:lnTo>
                <a:lnTo>
                  <a:pt x="933" y="972"/>
                </a:lnTo>
                <a:lnTo>
                  <a:pt x="952" y="991"/>
                </a:lnTo>
                <a:lnTo>
                  <a:pt x="961" y="1000"/>
                </a:lnTo>
                <a:lnTo>
                  <a:pt x="969" y="1011"/>
                </a:lnTo>
                <a:lnTo>
                  <a:pt x="976" y="1020"/>
                </a:lnTo>
                <a:lnTo>
                  <a:pt x="980" y="1031"/>
                </a:lnTo>
                <a:lnTo>
                  <a:pt x="982" y="1040"/>
                </a:lnTo>
                <a:lnTo>
                  <a:pt x="984" y="1048"/>
                </a:lnTo>
                <a:lnTo>
                  <a:pt x="982" y="1052"/>
                </a:lnTo>
                <a:lnTo>
                  <a:pt x="981" y="1056"/>
                </a:lnTo>
                <a:lnTo>
                  <a:pt x="978" y="1060"/>
                </a:lnTo>
                <a:lnTo>
                  <a:pt x="976" y="1064"/>
                </a:lnTo>
                <a:lnTo>
                  <a:pt x="1012" y="1108"/>
                </a:lnTo>
                <a:lnTo>
                  <a:pt x="1049" y="1154"/>
                </a:lnTo>
                <a:lnTo>
                  <a:pt x="1069" y="1180"/>
                </a:lnTo>
                <a:lnTo>
                  <a:pt x="1090" y="1202"/>
                </a:lnTo>
                <a:lnTo>
                  <a:pt x="1111" y="1226"/>
                </a:lnTo>
                <a:lnTo>
                  <a:pt x="1134" y="1247"/>
                </a:lnTo>
                <a:lnTo>
                  <a:pt x="1158" y="1269"/>
                </a:lnTo>
                <a:lnTo>
                  <a:pt x="1183" y="1286"/>
                </a:lnTo>
                <a:lnTo>
                  <a:pt x="1195" y="1295"/>
                </a:lnTo>
                <a:lnTo>
                  <a:pt x="1208" y="1303"/>
                </a:lnTo>
                <a:lnTo>
                  <a:pt x="1223" y="1310"/>
                </a:lnTo>
                <a:lnTo>
                  <a:pt x="1236" y="1317"/>
                </a:lnTo>
                <a:lnTo>
                  <a:pt x="1251" y="1322"/>
                </a:lnTo>
                <a:lnTo>
                  <a:pt x="1265" y="1327"/>
                </a:lnTo>
                <a:lnTo>
                  <a:pt x="1281" y="1331"/>
                </a:lnTo>
                <a:lnTo>
                  <a:pt x="1297" y="1334"/>
                </a:lnTo>
                <a:lnTo>
                  <a:pt x="1313" y="1337"/>
                </a:lnTo>
                <a:lnTo>
                  <a:pt x="1331" y="1338"/>
                </a:lnTo>
                <a:lnTo>
                  <a:pt x="1348" y="1338"/>
                </a:lnTo>
                <a:lnTo>
                  <a:pt x="1365" y="1337"/>
                </a:lnTo>
                <a:lnTo>
                  <a:pt x="1363" y="1350"/>
                </a:lnTo>
                <a:lnTo>
                  <a:pt x="1361" y="1363"/>
                </a:lnTo>
                <a:lnTo>
                  <a:pt x="1380" y="1364"/>
                </a:lnTo>
                <a:lnTo>
                  <a:pt x="1394" y="1367"/>
                </a:lnTo>
                <a:lnTo>
                  <a:pt x="1409" y="1370"/>
                </a:lnTo>
                <a:lnTo>
                  <a:pt x="1422" y="1374"/>
                </a:lnTo>
                <a:lnTo>
                  <a:pt x="1436" y="1376"/>
                </a:lnTo>
                <a:lnTo>
                  <a:pt x="1452" y="1378"/>
                </a:lnTo>
                <a:lnTo>
                  <a:pt x="1469" y="1378"/>
                </a:lnTo>
                <a:lnTo>
                  <a:pt x="1492" y="1374"/>
                </a:lnTo>
                <a:lnTo>
                  <a:pt x="1492" y="1360"/>
                </a:lnTo>
                <a:lnTo>
                  <a:pt x="1492" y="1349"/>
                </a:lnTo>
                <a:lnTo>
                  <a:pt x="1494" y="1338"/>
                </a:lnTo>
                <a:lnTo>
                  <a:pt x="1497" y="1329"/>
                </a:lnTo>
                <a:lnTo>
                  <a:pt x="1504" y="1310"/>
                </a:lnTo>
                <a:lnTo>
                  <a:pt x="1513" y="1291"/>
                </a:lnTo>
                <a:lnTo>
                  <a:pt x="1517" y="1282"/>
                </a:lnTo>
                <a:lnTo>
                  <a:pt x="1521" y="1271"/>
                </a:lnTo>
                <a:lnTo>
                  <a:pt x="1525" y="1261"/>
                </a:lnTo>
                <a:lnTo>
                  <a:pt x="1527" y="1249"/>
                </a:lnTo>
                <a:lnTo>
                  <a:pt x="1529" y="1236"/>
                </a:lnTo>
                <a:lnTo>
                  <a:pt x="1530" y="1220"/>
                </a:lnTo>
                <a:lnTo>
                  <a:pt x="1529" y="1202"/>
                </a:lnTo>
                <a:lnTo>
                  <a:pt x="1527" y="1184"/>
                </a:lnTo>
                <a:lnTo>
                  <a:pt x="1541" y="1178"/>
                </a:lnTo>
                <a:lnTo>
                  <a:pt x="1555" y="1172"/>
                </a:lnTo>
                <a:lnTo>
                  <a:pt x="1571" y="1164"/>
                </a:lnTo>
                <a:lnTo>
                  <a:pt x="1586" y="1154"/>
                </a:lnTo>
                <a:lnTo>
                  <a:pt x="1601" y="1145"/>
                </a:lnTo>
                <a:lnTo>
                  <a:pt x="1613" y="1134"/>
                </a:lnTo>
                <a:lnTo>
                  <a:pt x="1618" y="1128"/>
                </a:lnTo>
                <a:lnTo>
                  <a:pt x="1622" y="1122"/>
                </a:lnTo>
                <a:lnTo>
                  <a:pt x="1625" y="1117"/>
                </a:lnTo>
                <a:lnTo>
                  <a:pt x="1627" y="1113"/>
                </a:lnTo>
                <a:lnTo>
                  <a:pt x="1629" y="1099"/>
                </a:lnTo>
                <a:lnTo>
                  <a:pt x="1630" y="1085"/>
                </a:lnTo>
                <a:lnTo>
                  <a:pt x="1631" y="1072"/>
                </a:lnTo>
                <a:lnTo>
                  <a:pt x="1632" y="1059"/>
                </a:lnTo>
                <a:lnTo>
                  <a:pt x="1644" y="1047"/>
                </a:lnTo>
                <a:lnTo>
                  <a:pt x="1656" y="1037"/>
                </a:lnTo>
                <a:lnTo>
                  <a:pt x="1668" y="1029"/>
                </a:lnTo>
                <a:lnTo>
                  <a:pt x="1680" y="1021"/>
                </a:lnTo>
                <a:lnTo>
                  <a:pt x="1691" y="1012"/>
                </a:lnTo>
                <a:lnTo>
                  <a:pt x="1700" y="1000"/>
                </a:lnTo>
                <a:lnTo>
                  <a:pt x="1704" y="993"/>
                </a:lnTo>
                <a:lnTo>
                  <a:pt x="1708" y="986"/>
                </a:lnTo>
                <a:lnTo>
                  <a:pt x="1712" y="976"/>
                </a:lnTo>
                <a:lnTo>
                  <a:pt x="1715" y="966"/>
                </a:lnTo>
                <a:lnTo>
                  <a:pt x="1728" y="970"/>
                </a:lnTo>
                <a:lnTo>
                  <a:pt x="1738" y="972"/>
                </a:lnTo>
                <a:lnTo>
                  <a:pt x="1742" y="974"/>
                </a:lnTo>
                <a:lnTo>
                  <a:pt x="1746" y="972"/>
                </a:lnTo>
                <a:lnTo>
                  <a:pt x="1750" y="970"/>
                </a:lnTo>
                <a:lnTo>
                  <a:pt x="1755" y="966"/>
                </a:lnTo>
                <a:lnTo>
                  <a:pt x="1765" y="960"/>
                </a:lnTo>
                <a:lnTo>
                  <a:pt x="1773" y="955"/>
                </a:lnTo>
                <a:lnTo>
                  <a:pt x="1779" y="948"/>
                </a:lnTo>
                <a:lnTo>
                  <a:pt x="1784" y="942"/>
                </a:lnTo>
                <a:lnTo>
                  <a:pt x="1788" y="935"/>
                </a:lnTo>
                <a:lnTo>
                  <a:pt x="1793" y="931"/>
                </a:lnTo>
                <a:lnTo>
                  <a:pt x="1796" y="928"/>
                </a:lnTo>
                <a:lnTo>
                  <a:pt x="1799" y="927"/>
                </a:lnTo>
                <a:lnTo>
                  <a:pt x="1803" y="927"/>
                </a:lnTo>
                <a:lnTo>
                  <a:pt x="1807" y="927"/>
                </a:lnTo>
                <a:lnTo>
                  <a:pt x="1813" y="923"/>
                </a:lnTo>
                <a:lnTo>
                  <a:pt x="1817" y="920"/>
                </a:lnTo>
                <a:lnTo>
                  <a:pt x="1821" y="920"/>
                </a:lnTo>
                <a:lnTo>
                  <a:pt x="1829" y="922"/>
                </a:lnTo>
                <a:lnTo>
                  <a:pt x="1827" y="927"/>
                </a:lnTo>
                <a:lnTo>
                  <a:pt x="1824" y="932"/>
                </a:lnTo>
                <a:lnTo>
                  <a:pt x="1809" y="951"/>
                </a:lnTo>
                <a:lnTo>
                  <a:pt x="1793" y="971"/>
                </a:lnTo>
                <a:lnTo>
                  <a:pt x="1803" y="974"/>
                </a:lnTo>
                <a:lnTo>
                  <a:pt x="1812" y="976"/>
                </a:lnTo>
                <a:lnTo>
                  <a:pt x="1819" y="968"/>
                </a:lnTo>
                <a:lnTo>
                  <a:pt x="1827" y="962"/>
                </a:lnTo>
                <a:lnTo>
                  <a:pt x="1836" y="956"/>
                </a:lnTo>
                <a:lnTo>
                  <a:pt x="1845" y="951"/>
                </a:lnTo>
                <a:lnTo>
                  <a:pt x="1865" y="944"/>
                </a:lnTo>
                <a:lnTo>
                  <a:pt x="1886" y="939"/>
                </a:lnTo>
                <a:lnTo>
                  <a:pt x="1909" y="935"/>
                </a:lnTo>
                <a:lnTo>
                  <a:pt x="1930" y="932"/>
                </a:lnTo>
                <a:lnTo>
                  <a:pt x="1953" y="927"/>
                </a:lnTo>
                <a:lnTo>
                  <a:pt x="1973" y="922"/>
                </a:lnTo>
                <a:lnTo>
                  <a:pt x="1981" y="919"/>
                </a:lnTo>
                <a:lnTo>
                  <a:pt x="1988" y="915"/>
                </a:lnTo>
                <a:lnTo>
                  <a:pt x="1994" y="910"/>
                </a:lnTo>
                <a:lnTo>
                  <a:pt x="2001" y="904"/>
                </a:lnTo>
                <a:lnTo>
                  <a:pt x="2013" y="894"/>
                </a:lnTo>
                <a:lnTo>
                  <a:pt x="2023" y="880"/>
                </a:lnTo>
                <a:lnTo>
                  <a:pt x="2041" y="854"/>
                </a:lnTo>
                <a:lnTo>
                  <a:pt x="2057" y="829"/>
                </a:lnTo>
                <a:lnTo>
                  <a:pt x="2075" y="822"/>
                </a:lnTo>
                <a:lnTo>
                  <a:pt x="2094" y="815"/>
                </a:lnTo>
                <a:lnTo>
                  <a:pt x="2113" y="809"/>
                </a:lnTo>
                <a:lnTo>
                  <a:pt x="2131" y="802"/>
                </a:lnTo>
                <a:lnTo>
                  <a:pt x="2126" y="797"/>
                </a:lnTo>
                <a:lnTo>
                  <a:pt x="2122" y="790"/>
                </a:lnTo>
                <a:lnTo>
                  <a:pt x="2126" y="783"/>
                </a:lnTo>
                <a:lnTo>
                  <a:pt x="2128" y="781"/>
                </a:lnTo>
                <a:lnTo>
                  <a:pt x="2132" y="778"/>
                </a:lnTo>
                <a:lnTo>
                  <a:pt x="2139" y="774"/>
                </a:lnTo>
                <a:lnTo>
                  <a:pt x="2148" y="783"/>
                </a:lnTo>
                <a:lnTo>
                  <a:pt x="2156" y="789"/>
                </a:lnTo>
                <a:lnTo>
                  <a:pt x="2166" y="793"/>
                </a:lnTo>
                <a:lnTo>
                  <a:pt x="2175" y="794"/>
                </a:lnTo>
                <a:lnTo>
                  <a:pt x="2184" y="794"/>
                </a:lnTo>
                <a:lnTo>
                  <a:pt x="2192" y="793"/>
                </a:lnTo>
                <a:lnTo>
                  <a:pt x="2202" y="791"/>
                </a:lnTo>
                <a:lnTo>
                  <a:pt x="2210" y="787"/>
                </a:lnTo>
                <a:lnTo>
                  <a:pt x="2227" y="779"/>
                </a:lnTo>
                <a:lnTo>
                  <a:pt x="2242" y="771"/>
                </a:lnTo>
                <a:lnTo>
                  <a:pt x="2250" y="767"/>
                </a:lnTo>
                <a:lnTo>
                  <a:pt x="2255" y="765"/>
                </a:lnTo>
                <a:lnTo>
                  <a:pt x="2261" y="763"/>
                </a:lnTo>
                <a:lnTo>
                  <a:pt x="2267" y="763"/>
                </a:lnTo>
                <a:lnTo>
                  <a:pt x="2292" y="766"/>
                </a:lnTo>
                <a:lnTo>
                  <a:pt x="2317" y="766"/>
                </a:lnTo>
                <a:lnTo>
                  <a:pt x="2341" y="766"/>
                </a:lnTo>
                <a:lnTo>
                  <a:pt x="2367" y="762"/>
                </a:lnTo>
                <a:lnTo>
                  <a:pt x="2392" y="758"/>
                </a:lnTo>
                <a:lnTo>
                  <a:pt x="2417" y="753"/>
                </a:lnTo>
                <a:lnTo>
                  <a:pt x="2441" y="745"/>
                </a:lnTo>
                <a:lnTo>
                  <a:pt x="2466" y="738"/>
                </a:lnTo>
                <a:lnTo>
                  <a:pt x="2515" y="720"/>
                </a:lnTo>
                <a:lnTo>
                  <a:pt x="2565" y="701"/>
                </a:lnTo>
                <a:lnTo>
                  <a:pt x="2613" y="682"/>
                </a:lnTo>
                <a:lnTo>
                  <a:pt x="2660" y="665"/>
                </a:lnTo>
                <a:lnTo>
                  <a:pt x="2660" y="660"/>
                </a:lnTo>
                <a:lnTo>
                  <a:pt x="2632" y="658"/>
                </a:lnTo>
                <a:lnTo>
                  <a:pt x="2606" y="656"/>
                </a:lnTo>
                <a:lnTo>
                  <a:pt x="2579" y="653"/>
                </a:lnTo>
                <a:lnTo>
                  <a:pt x="2553" y="650"/>
                </a:lnTo>
                <a:lnTo>
                  <a:pt x="2527" y="648"/>
                </a:lnTo>
                <a:lnTo>
                  <a:pt x="2502" y="646"/>
                </a:lnTo>
                <a:lnTo>
                  <a:pt x="2477" y="646"/>
                </a:lnTo>
                <a:lnTo>
                  <a:pt x="2450" y="649"/>
                </a:lnTo>
                <a:lnTo>
                  <a:pt x="2448" y="634"/>
                </a:lnTo>
                <a:lnTo>
                  <a:pt x="2446" y="621"/>
                </a:lnTo>
                <a:lnTo>
                  <a:pt x="2448" y="616"/>
                </a:lnTo>
                <a:lnTo>
                  <a:pt x="2450" y="611"/>
                </a:lnTo>
                <a:lnTo>
                  <a:pt x="2458" y="613"/>
                </a:lnTo>
                <a:lnTo>
                  <a:pt x="2466" y="615"/>
                </a:lnTo>
                <a:lnTo>
                  <a:pt x="2474" y="615"/>
                </a:lnTo>
                <a:lnTo>
                  <a:pt x="2482" y="613"/>
                </a:lnTo>
                <a:lnTo>
                  <a:pt x="2490" y="612"/>
                </a:lnTo>
                <a:lnTo>
                  <a:pt x="2498" y="609"/>
                </a:lnTo>
                <a:lnTo>
                  <a:pt x="2507" y="605"/>
                </a:lnTo>
                <a:lnTo>
                  <a:pt x="2515" y="600"/>
                </a:lnTo>
                <a:lnTo>
                  <a:pt x="2509" y="588"/>
                </a:lnTo>
                <a:lnTo>
                  <a:pt x="2506" y="581"/>
                </a:lnTo>
                <a:lnTo>
                  <a:pt x="2506" y="575"/>
                </a:lnTo>
                <a:lnTo>
                  <a:pt x="2511" y="561"/>
                </a:lnTo>
                <a:lnTo>
                  <a:pt x="2490" y="561"/>
                </a:lnTo>
                <a:lnTo>
                  <a:pt x="2494" y="548"/>
                </a:lnTo>
                <a:lnTo>
                  <a:pt x="2498" y="535"/>
                </a:lnTo>
                <a:lnTo>
                  <a:pt x="2514" y="545"/>
                </a:lnTo>
                <a:lnTo>
                  <a:pt x="2534" y="557"/>
                </a:lnTo>
                <a:lnTo>
                  <a:pt x="2555" y="569"/>
                </a:lnTo>
                <a:lnTo>
                  <a:pt x="2579" y="583"/>
                </a:lnTo>
                <a:lnTo>
                  <a:pt x="2605" y="595"/>
                </a:lnTo>
                <a:lnTo>
                  <a:pt x="2630" y="605"/>
                </a:lnTo>
                <a:lnTo>
                  <a:pt x="2654" y="615"/>
                </a:lnTo>
                <a:lnTo>
                  <a:pt x="2678" y="621"/>
                </a:lnTo>
                <a:lnTo>
                  <a:pt x="2676" y="605"/>
                </a:lnTo>
                <a:lnTo>
                  <a:pt x="2674" y="589"/>
                </a:lnTo>
                <a:lnTo>
                  <a:pt x="2695" y="589"/>
                </a:lnTo>
                <a:lnTo>
                  <a:pt x="2695" y="600"/>
                </a:lnTo>
                <a:lnTo>
                  <a:pt x="2695" y="608"/>
                </a:lnTo>
                <a:lnTo>
                  <a:pt x="2696" y="612"/>
                </a:lnTo>
                <a:lnTo>
                  <a:pt x="2698" y="615"/>
                </a:lnTo>
                <a:lnTo>
                  <a:pt x="2706" y="617"/>
                </a:lnTo>
                <a:lnTo>
                  <a:pt x="2722" y="621"/>
                </a:lnTo>
                <a:lnTo>
                  <a:pt x="2726" y="619"/>
                </a:lnTo>
                <a:lnTo>
                  <a:pt x="2731" y="616"/>
                </a:lnTo>
                <a:lnTo>
                  <a:pt x="2728" y="601"/>
                </a:lnTo>
                <a:lnTo>
                  <a:pt x="2726" y="587"/>
                </a:lnTo>
                <a:lnTo>
                  <a:pt x="2724" y="571"/>
                </a:lnTo>
                <a:lnTo>
                  <a:pt x="2722" y="556"/>
                </a:lnTo>
                <a:lnTo>
                  <a:pt x="2710" y="559"/>
                </a:lnTo>
                <a:lnTo>
                  <a:pt x="2706" y="560"/>
                </a:lnTo>
                <a:lnTo>
                  <a:pt x="2703" y="565"/>
                </a:lnTo>
                <a:lnTo>
                  <a:pt x="2700" y="577"/>
                </a:lnTo>
                <a:lnTo>
                  <a:pt x="2682" y="577"/>
                </a:lnTo>
                <a:lnTo>
                  <a:pt x="2679" y="567"/>
                </a:lnTo>
                <a:lnTo>
                  <a:pt x="2675" y="557"/>
                </a:lnTo>
                <a:lnTo>
                  <a:pt x="2668" y="547"/>
                </a:lnTo>
                <a:lnTo>
                  <a:pt x="2660" y="537"/>
                </a:lnTo>
                <a:lnTo>
                  <a:pt x="2651" y="528"/>
                </a:lnTo>
                <a:lnTo>
                  <a:pt x="2640" y="520"/>
                </a:lnTo>
                <a:lnTo>
                  <a:pt x="2630" y="511"/>
                </a:lnTo>
                <a:lnTo>
                  <a:pt x="2618" y="503"/>
                </a:lnTo>
                <a:lnTo>
                  <a:pt x="2570" y="475"/>
                </a:lnTo>
                <a:lnTo>
                  <a:pt x="2534" y="452"/>
                </a:lnTo>
                <a:lnTo>
                  <a:pt x="2535" y="439"/>
                </a:lnTo>
                <a:lnTo>
                  <a:pt x="2538" y="426"/>
                </a:lnTo>
                <a:lnTo>
                  <a:pt x="2542" y="428"/>
                </a:lnTo>
                <a:lnTo>
                  <a:pt x="2546" y="431"/>
                </a:lnTo>
                <a:lnTo>
                  <a:pt x="2554" y="434"/>
                </a:lnTo>
                <a:lnTo>
                  <a:pt x="2561" y="438"/>
                </a:lnTo>
                <a:lnTo>
                  <a:pt x="2566" y="443"/>
                </a:lnTo>
                <a:lnTo>
                  <a:pt x="2570" y="450"/>
                </a:lnTo>
                <a:lnTo>
                  <a:pt x="2575" y="456"/>
                </a:lnTo>
                <a:lnTo>
                  <a:pt x="2581" y="463"/>
                </a:lnTo>
                <a:lnTo>
                  <a:pt x="2587" y="470"/>
                </a:lnTo>
                <a:lnTo>
                  <a:pt x="2595" y="474"/>
                </a:lnTo>
                <a:lnTo>
                  <a:pt x="2605" y="478"/>
                </a:lnTo>
                <a:lnTo>
                  <a:pt x="2615" y="482"/>
                </a:lnTo>
                <a:lnTo>
                  <a:pt x="2627" y="484"/>
                </a:lnTo>
                <a:lnTo>
                  <a:pt x="2639" y="486"/>
                </a:lnTo>
                <a:lnTo>
                  <a:pt x="2667" y="491"/>
                </a:lnTo>
                <a:lnTo>
                  <a:pt x="2695" y="496"/>
                </a:lnTo>
                <a:lnTo>
                  <a:pt x="2696" y="478"/>
                </a:lnTo>
                <a:lnTo>
                  <a:pt x="2699" y="462"/>
                </a:lnTo>
                <a:lnTo>
                  <a:pt x="2703" y="450"/>
                </a:lnTo>
                <a:lnTo>
                  <a:pt x="2708" y="439"/>
                </a:lnTo>
                <a:lnTo>
                  <a:pt x="2714" y="431"/>
                </a:lnTo>
                <a:lnTo>
                  <a:pt x="2720" y="426"/>
                </a:lnTo>
                <a:lnTo>
                  <a:pt x="2727" y="422"/>
                </a:lnTo>
                <a:lnTo>
                  <a:pt x="2735" y="418"/>
                </a:lnTo>
                <a:lnTo>
                  <a:pt x="2751" y="414"/>
                </a:lnTo>
                <a:lnTo>
                  <a:pt x="2768" y="408"/>
                </a:lnTo>
                <a:lnTo>
                  <a:pt x="2776" y="404"/>
                </a:lnTo>
                <a:lnTo>
                  <a:pt x="2785" y="400"/>
                </a:lnTo>
                <a:lnTo>
                  <a:pt x="2793" y="395"/>
                </a:lnTo>
                <a:lnTo>
                  <a:pt x="2800" y="387"/>
                </a:lnTo>
                <a:lnTo>
                  <a:pt x="2787" y="384"/>
                </a:lnTo>
                <a:lnTo>
                  <a:pt x="2775" y="382"/>
                </a:lnTo>
                <a:lnTo>
                  <a:pt x="2776" y="373"/>
                </a:lnTo>
                <a:lnTo>
                  <a:pt x="2779" y="365"/>
                </a:lnTo>
                <a:lnTo>
                  <a:pt x="2783" y="358"/>
                </a:lnTo>
                <a:lnTo>
                  <a:pt x="2787" y="351"/>
                </a:lnTo>
                <a:lnTo>
                  <a:pt x="2796" y="341"/>
                </a:lnTo>
                <a:lnTo>
                  <a:pt x="2805" y="333"/>
                </a:lnTo>
                <a:lnTo>
                  <a:pt x="2815" y="327"/>
                </a:lnTo>
                <a:lnTo>
                  <a:pt x="2823" y="325"/>
                </a:lnTo>
                <a:lnTo>
                  <a:pt x="2831" y="323"/>
                </a:lnTo>
                <a:lnTo>
                  <a:pt x="2836" y="323"/>
                </a:lnTo>
                <a:lnTo>
                  <a:pt x="2849" y="323"/>
                </a:lnTo>
                <a:lnTo>
                  <a:pt x="2867" y="322"/>
                </a:lnTo>
                <a:lnTo>
                  <a:pt x="2867" y="315"/>
                </a:lnTo>
                <a:lnTo>
                  <a:pt x="2851" y="317"/>
                </a:lnTo>
                <a:lnTo>
                  <a:pt x="2839" y="317"/>
                </a:lnTo>
                <a:lnTo>
                  <a:pt x="2832" y="317"/>
                </a:lnTo>
                <a:lnTo>
                  <a:pt x="2827" y="315"/>
                </a:lnTo>
                <a:lnTo>
                  <a:pt x="2821" y="315"/>
                </a:lnTo>
                <a:lnTo>
                  <a:pt x="2815" y="314"/>
                </a:lnTo>
                <a:lnTo>
                  <a:pt x="2805" y="314"/>
                </a:lnTo>
                <a:lnTo>
                  <a:pt x="2792" y="315"/>
                </a:lnTo>
                <a:lnTo>
                  <a:pt x="2788" y="306"/>
                </a:lnTo>
                <a:lnTo>
                  <a:pt x="2787" y="303"/>
                </a:lnTo>
                <a:lnTo>
                  <a:pt x="2784" y="302"/>
                </a:lnTo>
                <a:lnTo>
                  <a:pt x="2775" y="299"/>
                </a:lnTo>
                <a:lnTo>
                  <a:pt x="2773" y="282"/>
                </a:lnTo>
                <a:lnTo>
                  <a:pt x="2772" y="269"/>
                </a:lnTo>
                <a:lnTo>
                  <a:pt x="2769" y="259"/>
                </a:lnTo>
                <a:lnTo>
                  <a:pt x="2767" y="251"/>
                </a:lnTo>
                <a:lnTo>
                  <a:pt x="2763" y="245"/>
                </a:lnTo>
                <a:lnTo>
                  <a:pt x="2759" y="236"/>
                </a:lnTo>
                <a:lnTo>
                  <a:pt x="2755" y="224"/>
                </a:lnTo>
                <a:lnTo>
                  <a:pt x="2752" y="206"/>
                </a:lnTo>
                <a:lnTo>
                  <a:pt x="2764" y="202"/>
                </a:lnTo>
                <a:lnTo>
                  <a:pt x="2776" y="198"/>
                </a:lnTo>
                <a:lnTo>
                  <a:pt x="2788" y="194"/>
                </a:lnTo>
                <a:lnTo>
                  <a:pt x="2800" y="190"/>
                </a:lnTo>
                <a:lnTo>
                  <a:pt x="2799" y="177"/>
                </a:lnTo>
                <a:lnTo>
                  <a:pt x="2799" y="164"/>
                </a:lnTo>
                <a:lnTo>
                  <a:pt x="2797" y="149"/>
                </a:lnTo>
                <a:lnTo>
                  <a:pt x="2796" y="136"/>
                </a:lnTo>
                <a:lnTo>
                  <a:pt x="2748" y="136"/>
                </a:lnTo>
                <a:lnTo>
                  <a:pt x="2748" y="117"/>
                </a:lnTo>
                <a:lnTo>
                  <a:pt x="2747" y="108"/>
                </a:lnTo>
                <a:lnTo>
                  <a:pt x="2744" y="105"/>
                </a:lnTo>
                <a:lnTo>
                  <a:pt x="2742" y="103"/>
                </a:lnTo>
                <a:lnTo>
                  <a:pt x="2736" y="101"/>
                </a:lnTo>
                <a:lnTo>
                  <a:pt x="2731" y="97"/>
                </a:lnTo>
                <a:lnTo>
                  <a:pt x="2735" y="88"/>
                </a:lnTo>
                <a:lnTo>
                  <a:pt x="2740" y="77"/>
                </a:lnTo>
                <a:lnTo>
                  <a:pt x="2748" y="67"/>
                </a:lnTo>
                <a:lnTo>
                  <a:pt x="2759" y="55"/>
                </a:lnTo>
                <a:lnTo>
                  <a:pt x="2780" y="28"/>
                </a:lnTo>
                <a:lnTo>
                  <a:pt x="2803" y="0"/>
                </a:lnTo>
                <a:lnTo>
                  <a:pt x="106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83568" y="1359696"/>
            <a:ext cx="2288762" cy="2780110"/>
          </a:xfrm>
          <a:custGeom>
            <a:avLst/>
            <a:gdLst>
              <a:gd name="T0" fmla="*/ 74325379 w 7669"/>
              <a:gd name="T1" fmla="*/ 43621026 h 9341"/>
              <a:gd name="T2" fmla="*/ 17006651 w 7669"/>
              <a:gd name="T3" fmla="*/ 91493716 h 9341"/>
              <a:gd name="T4" fmla="*/ 26454614 w 7669"/>
              <a:gd name="T5" fmla="*/ 151964253 h 9341"/>
              <a:gd name="T6" fmla="*/ 95110978 w 7669"/>
              <a:gd name="T7" fmla="*/ 191490761 h 9341"/>
              <a:gd name="T8" fmla="*/ 160618152 w 7669"/>
              <a:gd name="T9" fmla="*/ 145507788 h 9341"/>
              <a:gd name="T10" fmla="*/ 253996996 w 7669"/>
              <a:gd name="T11" fmla="*/ 162357695 h 9341"/>
              <a:gd name="T12" fmla="*/ 310055811 w 7669"/>
              <a:gd name="T13" fmla="*/ 194955506 h 9341"/>
              <a:gd name="T14" fmla="*/ 343439355 w 7669"/>
              <a:gd name="T15" fmla="*/ 225033431 h 9341"/>
              <a:gd name="T16" fmla="*/ 394144231 w 7669"/>
              <a:gd name="T17" fmla="*/ 281094761 h 9341"/>
              <a:gd name="T18" fmla="*/ 399970389 w 7669"/>
              <a:gd name="T19" fmla="*/ 370541218 h 9341"/>
              <a:gd name="T20" fmla="*/ 442014599 w 7669"/>
              <a:gd name="T21" fmla="*/ 448964460 h 9341"/>
              <a:gd name="T22" fmla="*/ 509726126 w 7669"/>
              <a:gd name="T23" fmla="*/ 559670032 h 9341"/>
              <a:gd name="T24" fmla="*/ 504687265 w 7669"/>
              <a:gd name="T25" fmla="*/ 508332993 h 9341"/>
              <a:gd name="T26" fmla="*/ 602790290 w 7669"/>
              <a:gd name="T27" fmla="*/ 639195278 h 9341"/>
              <a:gd name="T28" fmla="*/ 735851056 w 7669"/>
              <a:gd name="T29" fmla="*/ 703918273 h 9341"/>
              <a:gd name="T30" fmla="*/ 812853404 w 7669"/>
              <a:gd name="T31" fmla="*/ 743287238 h 9341"/>
              <a:gd name="T32" fmla="*/ 788760681 w 7669"/>
              <a:gd name="T33" fmla="*/ 888165252 h 9341"/>
              <a:gd name="T34" fmla="*/ 862928522 w 7669"/>
              <a:gd name="T35" fmla="*/ 1029106291 h 9341"/>
              <a:gd name="T36" fmla="*/ 859621397 w 7669"/>
              <a:gd name="T37" fmla="*/ 1281855301 h 9341"/>
              <a:gd name="T38" fmla="*/ 845921871 w 7669"/>
              <a:gd name="T39" fmla="*/ 1387679435 h 9341"/>
              <a:gd name="T40" fmla="*/ 845134573 w 7669"/>
              <a:gd name="T41" fmla="*/ 1432717551 h 9341"/>
              <a:gd name="T42" fmla="*/ 911113967 w 7669"/>
              <a:gd name="T43" fmla="*/ 1466102281 h 9341"/>
              <a:gd name="T44" fmla="*/ 917569884 w 7669"/>
              <a:gd name="T45" fmla="*/ 1375710965 h 9341"/>
              <a:gd name="T46" fmla="*/ 957567280 w 7669"/>
              <a:gd name="T47" fmla="*/ 1294611087 h 9341"/>
              <a:gd name="T48" fmla="*/ 1021184386 w 7669"/>
              <a:gd name="T49" fmla="*/ 1234769927 h 9341"/>
              <a:gd name="T50" fmla="*/ 1094880006 w 7669"/>
              <a:gd name="T51" fmla="*/ 1118395205 h 9341"/>
              <a:gd name="T52" fmla="*/ 1206682558 w 7669"/>
              <a:gd name="T53" fmla="*/ 932258509 h 9341"/>
              <a:gd name="T54" fmla="*/ 1081967380 w 7669"/>
              <a:gd name="T55" fmla="*/ 859504417 h 9341"/>
              <a:gd name="T56" fmla="*/ 1021184386 w 7669"/>
              <a:gd name="T57" fmla="*/ 775412422 h 9341"/>
              <a:gd name="T58" fmla="*/ 904185038 w 7669"/>
              <a:gd name="T59" fmla="*/ 721713039 h 9341"/>
              <a:gd name="T60" fmla="*/ 857101967 w 7669"/>
              <a:gd name="T61" fmla="*/ 712894229 h 9341"/>
              <a:gd name="T62" fmla="*/ 783091665 w 7669"/>
              <a:gd name="T63" fmla="*/ 743444780 h 9341"/>
              <a:gd name="T64" fmla="*/ 716955129 w 7669"/>
              <a:gd name="T65" fmla="*/ 654470554 h 9341"/>
              <a:gd name="T66" fmla="*/ 660581237 w 7669"/>
              <a:gd name="T67" fmla="*/ 632896355 h 9341"/>
              <a:gd name="T68" fmla="*/ 680107319 w 7669"/>
              <a:gd name="T69" fmla="*/ 500616584 h 9341"/>
              <a:gd name="T70" fmla="*/ 774746077 w 7669"/>
              <a:gd name="T71" fmla="*/ 516049006 h 9341"/>
              <a:gd name="T72" fmla="*/ 818049804 w 7669"/>
              <a:gd name="T73" fmla="*/ 449909319 h 9341"/>
              <a:gd name="T74" fmla="*/ 850330973 w 7669"/>
              <a:gd name="T75" fmla="*/ 387548668 h 9341"/>
              <a:gd name="T76" fmla="*/ 936781285 w 7669"/>
              <a:gd name="T77" fmla="*/ 322983613 h 9341"/>
              <a:gd name="T78" fmla="*/ 951425647 w 7669"/>
              <a:gd name="T79" fmla="*/ 322668528 h 9341"/>
              <a:gd name="T80" fmla="*/ 890327972 w 7669"/>
              <a:gd name="T81" fmla="*/ 306133705 h 9341"/>
              <a:gd name="T82" fmla="*/ 1004807890 w 7669"/>
              <a:gd name="T83" fmla="*/ 230072411 h 9341"/>
              <a:gd name="T84" fmla="*/ 905602490 w 7669"/>
              <a:gd name="T85" fmla="*/ 175271024 h 9341"/>
              <a:gd name="T86" fmla="*/ 821199389 w 7669"/>
              <a:gd name="T87" fmla="*/ 167081987 h 9341"/>
              <a:gd name="T88" fmla="*/ 797736425 w 7669"/>
              <a:gd name="T89" fmla="*/ 259993189 h 9341"/>
              <a:gd name="T90" fmla="*/ 675540678 w 7669"/>
              <a:gd name="T91" fmla="*/ 139681095 h 9341"/>
              <a:gd name="T92" fmla="*/ 776792891 w 7669"/>
              <a:gd name="T93" fmla="*/ 84249538 h 9341"/>
              <a:gd name="T94" fmla="*/ 834269158 w 7669"/>
              <a:gd name="T95" fmla="*/ 50235035 h 9341"/>
              <a:gd name="T96" fmla="*/ 821829148 w 7669"/>
              <a:gd name="T97" fmla="*/ 108186082 h 9341"/>
              <a:gd name="T98" fmla="*/ 935993988 w 7669"/>
              <a:gd name="T99" fmla="*/ 126138390 h 9341"/>
              <a:gd name="T100" fmla="*/ 943709817 w 7669"/>
              <a:gd name="T101" fmla="*/ 100627215 h 9341"/>
              <a:gd name="T102" fmla="*/ 904657654 w 7669"/>
              <a:gd name="T103" fmla="*/ 47085374 h 9341"/>
              <a:gd name="T104" fmla="*/ 831119572 w 7669"/>
              <a:gd name="T105" fmla="*/ 11653385 h 9341"/>
              <a:gd name="T106" fmla="*/ 760573934 w 7669"/>
              <a:gd name="T107" fmla="*/ 7716409 h 9341"/>
              <a:gd name="T108" fmla="*/ 751125574 w 7669"/>
              <a:gd name="T109" fmla="*/ 3464348 h 9341"/>
              <a:gd name="T110" fmla="*/ 749078760 w 7669"/>
              <a:gd name="T111" fmla="*/ 65509914 h 9341"/>
              <a:gd name="T112" fmla="*/ 684358883 w 7669"/>
              <a:gd name="T113" fmla="*/ 37636791 h 9341"/>
              <a:gd name="T114" fmla="*/ 647038853 w 7669"/>
              <a:gd name="T115" fmla="*/ 33385127 h 9341"/>
              <a:gd name="T116" fmla="*/ 651920571 w 7669"/>
              <a:gd name="T117" fmla="*/ 62045565 h 9341"/>
              <a:gd name="T118" fmla="*/ 575863059 w 7669"/>
              <a:gd name="T119" fmla="*/ 64880140 h 9341"/>
              <a:gd name="T120" fmla="*/ 490672264 w 7669"/>
              <a:gd name="T121" fmla="*/ 63620197 h 9341"/>
              <a:gd name="T122" fmla="*/ 375877666 w 7669"/>
              <a:gd name="T123" fmla="*/ 49132634 h 9341"/>
              <a:gd name="T124" fmla="*/ 270373889 w 7669"/>
              <a:gd name="T125" fmla="*/ 56218873 h 934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669" h="9341">
                <a:moveTo>
                  <a:pt x="1261" y="199"/>
                </a:moveTo>
                <a:lnTo>
                  <a:pt x="1205" y="228"/>
                </a:lnTo>
                <a:lnTo>
                  <a:pt x="1194" y="232"/>
                </a:lnTo>
                <a:lnTo>
                  <a:pt x="1186" y="236"/>
                </a:lnTo>
                <a:lnTo>
                  <a:pt x="1178" y="238"/>
                </a:lnTo>
                <a:lnTo>
                  <a:pt x="1170" y="239"/>
                </a:lnTo>
                <a:lnTo>
                  <a:pt x="1165" y="238"/>
                </a:lnTo>
                <a:lnTo>
                  <a:pt x="1158" y="236"/>
                </a:lnTo>
                <a:lnTo>
                  <a:pt x="1153" y="235"/>
                </a:lnTo>
                <a:lnTo>
                  <a:pt x="1148" y="231"/>
                </a:lnTo>
                <a:lnTo>
                  <a:pt x="1129" y="214"/>
                </a:lnTo>
                <a:lnTo>
                  <a:pt x="1108" y="192"/>
                </a:lnTo>
                <a:lnTo>
                  <a:pt x="1101" y="187"/>
                </a:lnTo>
                <a:lnTo>
                  <a:pt x="1098" y="183"/>
                </a:lnTo>
                <a:lnTo>
                  <a:pt x="1096" y="178"/>
                </a:lnTo>
                <a:lnTo>
                  <a:pt x="1093" y="175"/>
                </a:lnTo>
                <a:lnTo>
                  <a:pt x="1092" y="168"/>
                </a:lnTo>
                <a:lnTo>
                  <a:pt x="1092" y="163"/>
                </a:lnTo>
                <a:lnTo>
                  <a:pt x="1090" y="160"/>
                </a:lnTo>
                <a:lnTo>
                  <a:pt x="1089" y="159"/>
                </a:lnTo>
                <a:lnTo>
                  <a:pt x="1086" y="156"/>
                </a:lnTo>
                <a:lnTo>
                  <a:pt x="1082" y="155"/>
                </a:lnTo>
                <a:lnTo>
                  <a:pt x="1068" y="152"/>
                </a:lnTo>
                <a:lnTo>
                  <a:pt x="1045" y="150"/>
                </a:lnTo>
                <a:lnTo>
                  <a:pt x="1032" y="148"/>
                </a:lnTo>
                <a:lnTo>
                  <a:pt x="1021" y="148"/>
                </a:lnTo>
                <a:lnTo>
                  <a:pt x="1012" y="151"/>
                </a:lnTo>
                <a:lnTo>
                  <a:pt x="1005" y="152"/>
                </a:lnTo>
                <a:lnTo>
                  <a:pt x="1000" y="156"/>
                </a:lnTo>
                <a:lnTo>
                  <a:pt x="996" y="159"/>
                </a:lnTo>
                <a:lnTo>
                  <a:pt x="993" y="164"/>
                </a:lnTo>
                <a:lnTo>
                  <a:pt x="992" y="168"/>
                </a:lnTo>
                <a:lnTo>
                  <a:pt x="992" y="176"/>
                </a:lnTo>
                <a:lnTo>
                  <a:pt x="993" y="184"/>
                </a:lnTo>
                <a:lnTo>
                  <a:pt x="995" y="190"/>
                </a:lnTo>
                <a:lnTo>
                  <a:pt x="996" y="192"/>
                </a:lnTo>
                <a:lnTo>
                  <a:pt x="899" y="199"/>
                </a:lnTo>
                <a:lnTo>
                  <a:pt x="886" y="135"/>
                </a:lnTo>
                <a:lnTo>
                  <a:pt x="626" y="196"/>
                </a:lnTo>
                <a:lnTo>
                  <a:pt x="626" y="223"/>
                </a:lnTo>
                <a:lnTo>
                  <a:pt x="620" y="228"/>
                </a:lnTo>
                <a:lnTo>
                  <a:pt x="613" y="235"/>
                </a:lnTo>
                <a:lnTo>
                  <a:pt x="605" y="240"/>
                </a:lnTo>
                <a:lnTo>
                  <a:pt x="597" y="243"/>
                </a:lnTo>
                <a:lnTo>
                  <a:pt x="589" y="246"/>
                </a:lnTo>
                <a:lnTo>
                  <a:pt x="581" y="247"/>
                </a:lnTo>
                <a:lnTo>
                  <a:pt x="565" y="248"/>
                </a:lnTo>
                <a:lnTo>
                  <a:pt x="548" y="246"/>
                </a:lnTo>
                <a:lnTo>
                  <a:pt x="532" y="244"/>
                </a:lnTo>
                <a:lnTo>
                  <a:pt x="517" y="244"/>
                </a:lnTo>
                <a:lnTo>
                  <a:pt x="509" y="246"/>
                </a:lnTo>
                <a:lnTo>
                  <a:pt x="501" y="246"/>
                </a:lnTo>
                <a:lnTo>
                  <a:pt x="493" y="248"/>
                </a:lnTo>
                <a:lnTo>
                  <a:pt x="485" y="251"/>
                </a:lnTo>
                <a:lnTo>
                  <a:pt x="483" y="252"/>
                </a:lnTo>
                <a:lnTo>
                  <a:pt x="480" y="256"/>
                </a:lnTo>
                <a:lnTo>
                  <a:pt x="479" y="260"/>
                </a:lnTo>
                <a:lnTo>
                  <a:pt x="477" y="264"/>
                </a:lnTo>
                <a:lnTo>
                  <a:pt x="476" y="272"/>
                </a:lnTo>
                <a:lnTo>
                  <a:pt x="472" y="277"/>
                </a:lnTo>
                <a:lnTo>
                  <a:pt x="436" y="281"/>
                </a:lnTo>
                <a:lnTo>
                  <a:pt x="400" y="285"/>
                </a:lnTo>
                <a:lnTo>
                  <a:pt x="364" y="291"/>
                </a:lnTo>
                <a:lnTo>
                  <a:pt x="328" y="295"/>
                </a:lnTo>
                <a:lnTo>
                  <a:pt x="303" y="312"/>
                </a:lnTo>
                <a:lnTo>
                  <a:pt x="281" y="333"/>
                </a:lnTo>
                <a:lnTo>
                  <a:pt x="257" y="353"/>
                </a:lnTo>
                <a:lnTo>
                  <a:pt x="233" y="373"/>
                </a:lnTo>
                <a:lnTo>
                  <a:pt x="219" y="381"/>
                </a:lnTo>
                <a:lnTo>
                  <a:pt x="206" y="388"/>
                </a:lnTo>
                <a:lnTo>
                  <a:pt x="191" y="393"/>
                </a:lnTo>
                <a:lnTo>
                  <a:pt x="177" y="398"/>
                </a:lnTo>
                <a:lnTo>
                  <a:pt x="162" y="400"/>
                </a:lnTo>
                <a:lnTo>
                  <a:pt x="145" y="400"/>
                </a:lnTo>
                <a:lnTo>
                  <a:pt x="128" y="397"/>
                </a:lnTo>
                <a:lnTo>
                  <a:pt x="109" y="393"/>
                </a:lnTo>
                <a:lnTo>
                  <a:pt x="102" y="406"/>
                </a:lnTo>
                <a:lnTo>
                  <a:pt x="96" y="420"/>
                </a:lnTo>
                <a:lnTo>
                  <a:pt x="105" y="420"/>
                </a:lnTo>
                <a:lnTo>
                  <a:pt x="113" y="426"/>
                </a:lnTo>
                <a:lnTo>
                  <a:pt x="122" y="433"/>
                </a:lnTo>
                <a:lnTo>
                  <a:pt x="134" y="440"/>
                </a:lnTo>
                <a:lnTo>
                  <a:pt x="149" y="448"/>
                </a:lnTo>
                <a:lnTo>
                  <a:pt x="181" y="462"/>
                </a:lnTo>
                <a:lnTo>
                  <a:pt x="218" y="476"/>
                </a:lnTo>
                <a:lnTo>
                  <a:pt x="257" y="489"/>
                </a:lnTo>
                <a:lnTo>
                  <a:pt x="295" y="500"/>
                </a:lnTo>
                <a:lnTo>
                  <a:pt x="332" y="508"/>
                </a:lnTo>
                <a:lnTo>
                  <a:pt x="363" y="513"/>
                </a:lnTo>
                <a:lnTo>
                  <a:pt x="367" y="523"/>
                </a:lnTo>
                <a:lnTo>
                  <a:pt x="370" y="534"/>
                </a:lnTo>
                <a:lnTo>
                  <a:pt x="374" y="545"/>
                </a:lnTo>
                <a:lnTo>
                  <a:pt x="376" y="557"/>
                </a:lnTo>
                <a:lnTo>
                  <a:pt x="383" y="550"/>
                </a:lnTo>
                <a:lnTo>
                  <a:pt x="391" y="545"/>
                </a:lnTo>
                <a:lnTo>
                  <a:pt x="400" y="542"/>
                </a:lnTo>
                <a:lnTo>
                  <a:pt x="410" y="539"/>
                </a:lnTo>
                <a:lnTo>
                  <a:pt x="420" y="539"/>
                </a:lnTo>
                <a:lnTo>
                  <a:pt x="431" y="539"/>
                </a:lnTo>
                <a:lnTo>
                  <a:pt x="440" y="542"/>
                </a:lnTo>
                <a:lnTo>
                  <a:pt x="451" y="545"/>
                </a:lnTo>
                <a:lnTo>
                  <a:pt x="448" y="562"/>
                </a:lnTo>
                <a:lnTo>
                  <a:pt x="447" y="578"/>
                </a:lnTo>
                <a:lnTo>
                  <a:pt x="432" y="574"/>
                </a:lnTo>
                <a:lnTo>
                  <a:pt x="418" y="573"/>
                </a:lnTo>
                <a:lnTo>
                  <a:pt x="406" y="574"/>
                </a:lnTo>
                <a:lnTo>
                  <a:pt x="395" y="577"/>
                </a:lnTo>
                <a:lnTo>
                  <a:pt x="384" y="582"/>
                </a:lnTo>
                <a:lnTo>
                  <a:pt x="375" y="587"/>
                </a:lnTo>
                <a:lnTo>
                  <a:pt x="367" y="594"/>
                </a:lnTo>
                <a:lnTo>
                  <a:pt x="359" y="599"/>
                </a:lnTo>
                <a:lnTo>
                  <a:pt x="326" y="598"/>
                </a:lnTo>
                <a:lnTo>
                  <a:pt x="294" y="597"/>
                </a:lnTo>
                <a:lnTo>
                  <a:pt x="261" y="595"/>
                </a:lnTo>
                <a:lnTo>
                  <a:pt x="227" y="594"/>
                </a:lnTo>
                <a:lnTo>
                  <a:pt x="227" y="562"/>
                </a:lnTo>
                <a:lnTo>
                  <a:pt x="201" y="563"/>
                </a:lnTo>
                <a:lnTo>
                  <a:pt x="172" y="566"/>
                </a:lnTo>
                <a:lnTo>
                  <a:pt x="140" y="573"/>
                </a:lnTo>
                <a:lnTo>
                  <a:pt x="108" y="581"/>
                </a:lnTo>
                <a:lnTo>
                  <a:pt x="76" y="590"/>
                </a:lnTo>
                <a:lnTo>
                  <a:pt x="47" y="599"/>
                </a:lnTo>
                <a:lnTo>
                  <a:pt x="21" y="611"/>
                </a:lnTo>
                <a:lnTo>
                  <a:pt x="0" y="622"/>
                </a:lnTo>
                <a:lnTo>
                  <a:pt x="23" y="626"/>
                </a:lnTo>
                <a:lnTo>
                  <a:pt x="47" y="630"/>
                </a:lnTo>
                <a:lnTo>
                  <a:pt x="69" y="634"/>
                </a:lnTo>
                <a:lnTo>
                  <a:pt x="92" y="638"/>
                </a:lnTo>
                <a:lnTo>
                  <a:pt x="86" y="654"/>
                </a:lnTo>
                <a:lnTo>
                  <a:pt x="85" y="660"/>
                </a:lnTo>
                <a:lnTo>
                  <a:pt x="86" y="668"/>
                </a:lnTo>
                <a:lnTo>
                  <a:pt x="88" y="687"/>
                </a:lnTo>
                <a:lnTo>
                  <a:pt x="110" y="684"/>
                </a:lnTo>
                <a:lnTo>
                  <a:pt x="153" y="683"/>
                </a:lnTo>
                <a:lnTo>
                  <a:pt x="206" y="680"/>
                </a:lnTo>
                <a:lnTo>
                  <a:pt x="263" y="679"/>
                </a:lnTo>
                <a:lnTo>
                  <a:pt x="320" y="678"/>
                </a:lnTo>
                <a:lnTo>
                  <a:pt x="370" y="676"/>
                </a:lnTo>
                <a:lnTo>
                  <a:pt x="403" y="676"/>
                </a:lnTo>
                <a:lnTo>
                  <a:pt x="416" y="676"/>
                </a:lnTo>
                <a:lnTo>
                  <a:pt x="414" y="691"/>
                </a:lnTo>
                <a:lnTo>
                  <a:pt x="412" y="696"/>
                </a:lnTo>
                <a:lnTo>
                  <a:pt x="408" y="699"/>
                </a:lnTo>
                <a:lnTo>
                  <a:pt x="399" y="703"/>
                </a:lnTo>
                <a:lnTo>
                  <a:pt x="406" y="720"/>
                </a:lnTo>
                <a:lnTo>
                  <a:pt x="411" y="732"/>
                </a:lnTo>
                <a:lnTo>
                  <a:pt x="415" y="744"/>
                </a:lnTo>
                <a:lnTo>
                  <a:pt x="416" y="764"/>
                </a:lnTo>
                <a:lnTo>
                  <a:pt x="379" y="779"/>
                </a:lnTo>
                <a:lnTo>
                  <a:pt x="344" y="793"/>
                </a:lnTo>
                <a:lnTo>
                  <a:pt x="312" y="807"/>
                </a:lnTo>
                <a:lnTo>
                  <a:pt x="285" y="819"/>
                </a:lnTo>
                <a:lnTo>
                  <a:pt x="279" y="820"/>
                </a:lnTo>
                <a:lnTo>
                  <a:pt x="273" y="821"/>
                </a:lnTo>
                <a:lnTo>
                  <a:pt x="267" y="821"/>
                </a:lnTo>
                <a:lnTo>
                  <a:pt x="263" y="820"/>
                </a:lnTo>
                <a:lnTo>
                  <a:pt x="254" y="817"/>
                </a:lnTo>
                <a:lnTo>
                  <a:pt x="245" y="813"/>
                </a:lnTo>
                <a:lnTo>
                  <a:pt x="235" y="808"/>
                </a:lnTo>
                <a:lnTo>
                  <a:pt x="226" y="805"/>
                </a:lnTo>
                <a:lnTo>
                  <a:pt x="222" y="804"/>
                </a:lnTo>
                <a:lnTo>
                  <a:pt x="217" y="804"/>
                </a:lnTo>
                <a:lnTo>
                  <a:pt x="211" y="805"/>
                </a:lnTo>
                <a:lnTo>
                  <a:pt x="206" y="807"/>
                </a:lnTo>
                <a:lnTo>
                  <a:pt x="191" y="816"/>
                </a:lnTo>
                <a:lnTo>
                  <a:pt x="177" y="829"/>
                </a:lnTo>
                <a:lnTo>
                  <a:pt x="164" y="844"/>
                </a:lnTo>
                <a:lnTo>
                  <a:pt x="152" y="860"/>
                </a:lnTo>
                <a:lnTo>
                  <a:pt x="148" y="869"/>
                </a:lnTo>
                <a:lnTo>
                  <a:pt x="142" y="879"/>
                </a:lnTo>
                <a:lnTo>
                  <a:pt x="140" y="888"/>
                </a:lnTo>
                <a:lnTo>
                  <a:pt x="137" y="897"/>
                </a:lnTo>
                <a:lnTo>
                  <a:pt x="134" y="908"/>
                </a:lnTo>
                <a:lnTo>
                  <a:pt x="134" y="917"/>
                </a:lnTo>
                <a:lnTo>
                  <a:pt x="134" y="928"/>
                </a:lnTo>
                <a:lnTo>
                  <a:pt x="136" y="938"/>
                </a:lnTo>
                <a:lnTo>
                  <a:pt x="149" y="936"/>
                </a:lnTo>
                <a:lnTo>
                  <a:pt x="162" y="933"/>
                </a:lnTo>
                <a:lnTo>
                  <a:pt x="165" y="949"/>
                </a:lnTo>
                <a:lnTo>
                  <a:pt x="168" y="965"/>
                </a:lnTo>
                <a:lnTo>
                  <a:pt x="170" y="974"/>
                </a:lnTo>
                <a:lnTo>
                  <a:pt x="173" y="981"/>
                </a:lnTo>
                <a:lnTo>
                  <a:pt x="176" y="988"/>
                </a:lnTo>
                <a:lnTo>
                  <a:pt x="180" y="993"/>
                </a:lnTo>
                <a:lnTo>
                  <a:pt x="191" y="1002"/>
                </a:lnTo>
                <a:lnTo>
                  <a:pt x="202" y="1011"/>
                </a:lnTo>
                <a:lnTo>
                  <a:pt x="213" y="1021"/>
                </a:lnTo>
                <a:lnTo>
                  <a:pt x="223" y="1031"/>
                </a:lnTo>
                <a:lnTo>
                  <a:pt x="266" y="1025"/>
                </a:lnTo>
                <a:lnTo>
                  <a:pt x="298" y="1018"/>
                </a:lnTo>
                <a:lnTo>
                  <a:pt x="305" y="1018"/>
                </a:lnTo>
                <a:lnTo>
                  <a:pt x="312" y="1018"/>
                </a:lnTo>
                <a:lnTo>
                  <a:pt x="319" y="1018"/>
                </a:lnTo>
                <a:lnTo>
                  <a:pt x="326" y="1019"/>
                </a:lnTo>
                <a:lnTo>
                  <a:pt x="332" y="1022"/>
                </a:lnTo>
                <a:lnTo>
                  <a:pt x="339" y="1025"/>
                </a:lnTo>
                <a:lnTo>
                  <a:pt x="347" y="1030"/>
                </a:lnTo>
                <a:lnTo>
                  <a:pt x="355" y="1037"/>
                </a:lnTo>
                <a:lnTo>
                  <a:pt x="356" y="1045"/>
                </a:lnTo>
                <a:lnTo>
                  <a:pt x="359" y="1053"/>
                </a:lnTo>
                <a:lnTo>
                  <a:pt x="355" y="1073"/>
                </a:lnTo>
                <a:lnTo>
                  <a:pt x="352" y="1085"/>
                </a:lnTo>
                <a:lnTo>
                  <a:pt x="354" y="1091"/>
                </a:lnTo>
                <a:lnTo>
                  <a:pt x="355" y="1098"/>
                </a:lnTo>
                <a:lnTo>
                  <a:pt x="358" y="1106"/>
                </a:lnTo>
                <a:lnTo>
                  <a:pt x="363" y="1118"/>
                </a:lnTo>
                <a:lnTo>
                  <a:pt x="374" y="1111"/>
                </a:lnTo>
                <a:lnTo>
                  <a:pt x="384" y="1105"/>
                </a:lnTo>
                <a:lnTo>
                  <a:pt x="394" y="1101"/>
                </a:lnTo>
                <a:lnTo>
                  <a:pt x="404" y="1097"/>
                </a:lnTo>
                <a:lnTo>
                  <a:pt x="415" y="1094"/>
                </a:lnTo>
                <a:lnTo>
                  <a:pt x="426" y="1093"/>
                </a:lnTo>
                <a:lnTo>
                  <a:pt x="435" y="1093"/>
                </a:lnTo>
                <a:lnTo>
                  <a:pt x="445" y="1093"/>
                </a:lnTo>
                <a:lnTo>
                  <a:pt x="455" y="1094"/>
                </a:lnTo>
                <a:lnTo>
                  <a:pt x="464" y="1097"/>
                </a:lnTo>
                <a:lnTo>
                  <a:pt x="473" y="1101"/>
                </a:lnTo>
                <a:lnTo>
                  <a:pt x="483" y="1105"/>
                </a:lnTo>
                <a:lnTo>
                  <a:pt x="492" y="1110"/>
                </a:lnTo>
                <a:lnTo>
                  <a:pt x="500" y="1115"/>
                </a:lnTo>
                <a:lnTo>
                  <a:pt x="508" y="1122"/>
                </a:lnTo>
                <a:lnTo>
                  <a:pt x="516" y="1129"/>
                </a:lnTo>
                <a:lnTo>
                  <a:pt x="519" y="1115"/>
                </a:lnTo>
                <a:lnTo>
                  <a:pt x="521" y="1106"/>
                </a:lnTo>
                <a:lnTo>
                  <a:pt x="524" y="1099"/>
                </a:lnTo>
                <a:lnTo>
                  <a:pt x="529" y="1091"/>
                </a:lnTo>
                <a:lnTo>
                  <a:pt x="544" y="1095"/>
                </a:lnTo>
                <a:lnTo>
                  <a:pt x="557" y="1098"/>
                </a:lnTo>
                <a:lnTo>
                  <a:pt x="568" y="1101"/>
                </a:lnTo>
                <a:lnTo>
                  <a:pt x="578" y="1101"/>
                </a:lnTo>
                <a:lnTo>
                  <a:pt x="602" y="1101"/>
                </a:lnTo>
                <a:lnTo>
                  <a:pt x="634" y="1097"/>
                </a:lnTo>
                <a:lnTo>
                  <a:pt x="632" y="1115"/>
                </a:lnTo>
                <a:lnTo>
                  <a:pt x="626" y="1130"/>
                </a:lnTo>
                <a:lnTo>
                  <a:pt x="622" y="1142"/>
                </a:lnTo>
                <a:lnTo>
                  <a:pt x="616" y="1152"/>
                </a:lnTo>
                <a:lnTo>
                  <a:pt x="612" y="1164"/>
                </a:lnTo>
                <a:lnTo>
                  <a:pt x="608" y="1178"/>
                </a:lnTo>
                <a:lnTo>
                  <a:pt x="605" y="1195"/>
                </a:lnTo>
                <a:lnTo>
                  <a:pt x="604" y="1216"/>
                </a:lnTo>
                <a:lnTo>
                  <a:pt x="594" y="1220"/>
                </a:lnTo>
                <a:lnTo>
                  <a:pt x="574" y="1230"/>
                </a:lnTo>
                <a:lnTo>
                  <a:pt x="548" y="1243"/>
                </a:lnTo>
                <a:lnTo>
                  <a:pt x="519" y="1260"/>
                </a:lnTo>
                <a:lnTo>
                  <a:pt x="489" y="1276"/>
                </a:lnTo>
                <a:lnTo>
                  <a:pt x="464" y="1292"/>
                </a:lnTo>
                <a:lnTo>
                  <a:pt x="453" y="1300"/>
                </a:lnTo>
                <a:lnTo>
                  <a:pt x="445" y="1305"/>
                </a:lnTo>
                <a:lnTo>
                  <a:pt x="440" y="1311"/>
                </a:lnTo>
                <a:lnTo>
                  <a:pt x="437" y="1315"/>
                </a:lnTo>
                <a:lnTo>
                  <a:pt x="433" y="1320"/>
                </a:lnTo>
                <a:lnTo>
                  <a:pt x="432" y="1323"/>
                </a:lnTo>
                <a:lnTo>
                  <a:pt x="433" y="1325"/>
                </a:lnTo>
                <a:lnTo>
                  <a:pt x="433" y="1336"/>
                </a:lnTo>
                <a:lnTo>
                  <a:pt x="437" y="1336"/>
                </a:lnTo>
                <a:lnTo>
                  <a:pt x="464" y="1329"/>
                </a:lnTo>
                <a:lnTo>
                  <a:pt x="491" y="1323"/>
                </a:lnTo>
                <a:lnTo>
                  <a:pt x="516" y="1316"/>
                </a:lnTo>
                <a:lnTo>
                  <a:pt x="543" y="1309"/>
                </a:lnTo>
                <a:lnTo>
                  <a:pt x="543" y="1295"/>
                </a:lnTo>
                <a:lnTo>
                  <a:pt x="541" y="1288"/>
                </a:lnTo>
                <a:lnTo>
                  <a:pt x="544" y="1284"/>
                </a:lnTo>
                <a:lnTo>
                  <a:pt x="552" y="1276"/>
                </a:lnTo>
                <a:lnTo>
                  <a:pt x="568" y="1267"/>
                </a:lnTo>
                <a:lnTo>
                  <a:pt x="585" y="1256"/>
                </a:lnTo>
                <a:lnTo>
                  <a:pt x="604" y="1247"/>
                </a:lnTo>
                <a:lnTo>
                  <a:pt x="622" y="1238"/>
                </a:lnTo>
                <a:lnTo>
                  <a:pt x="662" y="1220"/>
                </a:lnTo>
                <a:lnTo>
                  <a:pt x="702" y="1202"/>
                </a:lnTo>
                <a:lnTo>
                  <a:pt x="722" y="1192"/>
                </a:lnTo>
                <a:lnTo>
                  <a:pt x="741" y="1182"/>
                </a:lnTo>
                <a:lnTo>
                  <a:pt x="761" y="1171"/>
                </a:lnTo>
                <a:lnTo>
                  <a:pt x="778" y="1160"/>
                </a:lnTo>
                <a:lnTo>
                  <a:pt x="795" y="1148"/>
                </a:lnTo>
                <a:lnTo>
                  <a:pt x="811" y="1135"/>
                </a:lnTo>
                <a:lnTo>
                  <a:pt x="827" y="1122"/>
                </a:lnTo>
                <a:lnTo>
                  <a:pt x="840" y="1107"/>
                </a:lnTo>
                <a:lnTo>
                  <a:pt x="828" y="1105"/>
                </a:lnTo>
                <a:lnTo>
                  <a:pt x="816" y="1102"/>
                </a:lnTo>
                <a:lnTo>
                  <a:pt x="804" y="1099"/>
                </a:lnTo>
                <a:lnTo>
                  <a:pt x="793" y="1097"/>
                </a:lnTo>
                <a:lnTo>
                  <a:pt x="793" y="1074"/>
                </a:lnTo>
                <a:lnTo>
                  <a:pt x="797" y="1069"/>
                </a:lnTo>
                <a:lnTo>
                  <a:pt x="801" y="1063"/>
                </a:lnTo>
                <a:lnTo>
                  <a:pt x="819" y="1055"/>
                </a:lnTo>
                <a:lnTo>
                  <a:pt x="838" y="1047"/>
                </a:lnTo>
                <a:lnTo>
                  <a:pt x="856" y="1039"/>
                </a:lnTo>
                <a:lnTo>
                  <a:pt x="875" y="1031"/>
                </a:lnTo>
                <a:lnTo>
                  <a:pt x="888" y="1017"/>
                </a:lnTo>
                <a:lnTo>
                  <a:pt x="904" y="996"/>
                </a:lnTo>
                <a:lnTo>
                  <a:pt x="924" y="972"/>
                </a:lnTo>
                <a:lnTo>
                  <a:pt x="947" y="948"/>
                </a:lnTo>
                <a:lnTo>
                  <a:pt x="959" y="937"/>
                </a:lnTo>
                <a:lnTo>
                  <a:pt x="971" y="929"/>
                </a:lnTo>
                <a:lnTo>
                  <a:pt x="984" y="922"/>
                </a:lnTo>
                <a:lnTo>
                  <a:pt x="996" y="920"/>
                </a:lnTo>
                <a:lnTo>
                  <a:pt x="1001" y="920"/>
                </a:lnTo>
                <a:lnTo>
                  <a:pt x="1008" y="920"/>
                </a:lnTo>
                <a:lnTo>
                  <a:pt x="1013" y="921"/>
                </a:lnTo>
                <a:lnTo>
                  <a:pt x="1020" y="924"/>
                </a:lnTo>
                <a:lnTo>
                  <a:pt x="1025" y="926"/>
                </a:lnTo>
                <a:lnTo>
                  <a:pt x="1031" y="930"/>
                </a:lnTo>
                <a:lnTo>
                  <a:pt x="1036" y="937"/>
                </a:lnTo>
                <a:lnTo>
                  <a:pt x="1041" y="944"/>
                </a:lnTo>
                <a:lnTo>
                  <a:pt x="1051" y="944"/>
                </a:lnTo>
                <a:lnTo>
                  <a:pt x="1048" y="949"/>
                </a:lnTo>
                <a:lnTo>
                  <a:pt x="1044" y="954"/>
                </a:lnTo>
                <a:lnTo>
                  <a:pt x="1040" y="958"/>
                </a:lnTo>
                <a:lnTo>
                  <a:pt x="1035" y="962"/>
                </a:lnTo>
                <a:lnTo>
                  <a:pt x="1024" y="969"/>
                </a:lnTo>
                <a:lnTo>
                  <a:pt x="1011" y="973"/>
                </a:lnTo>
                <a:lnTo>
                  <a:pt x="997" y="976"/>
                </a:lnTo>
                <a:lnTo>
                  <a:pt x="984" y="977"/>
                </a:lnTo>
                <a:lnTo>
                  <a:pt x="975" y="977"/>
                </a:lnTo>
                <a:lnTo>
                  <a:pt x="967" y="977"/>
                </a:lnTo>
                <a:lnTo>
                  <a:pt x="965" y="992"/>
                </a:lnTo>
                <a:lnTo>
                  <a:pt x="963" y="1002"/>
                </a:lnTo>
                <a:lnTo>
                  <a:pt x="959" y="1010"/>
                </a:lnTo>
                <a:lnTo>
                  <a:pt x="955" y="1017"/>
                </a:lnTo>
                <a:lnTo>
                  <a:pt x="944" y="1027"/>
                </a:lnTo>
                <a:lnTo>
                  <a:pt x="932" y="1042"/>
                </a:lnTo>
                <a:lnTo>
                  <a:pt x="936" y="1045"/>
                </a:lnTo>
                <a:lnTo>
                  <a:pt x="941" y="1047"/>
                </a:lnTo>
                <a:lnTo>
                  <a:pt x="959" y="1045"/>
                </a:lnTo>
                <a:lnTo>
                  <a:pt x="976" y="1042"/>
                </a:lnTo>
                <a:lnTo>
                  <a:pt x="976" y="1058"/>
                </a:lnTo>
                <a:lnTo>
                  <a:pt x="965" y="1062"/>
                </a:lnTo>
                <a:lnTo>
                  <a:pt x="953" y="1066"/>
                </a:lnTo>
                <a:lnTo>
                  <a:pt x="943" y="1070"/>
                </a:lnTo>
                <a:lnTo>
                  <a:pt x="932" y="1074"/>
                </a:lnTo>
                <a:lnTo>
                  <a:pt x="932" y="1081"/>
                </a:lnTo>
                <a:lnTo>
                  <a:pt x="948" y="1078"/>
                </a:lnTo>
                <a:lnTo>
                  <a:pt x="964" y="1075"/>
                </a:lnTo>
                <a:lnTo>
                  <a:pt x="979" y="1071"/>
                </a:lnTo>
                <a:lnTo>
                  <a:pt x="992" y="1066"/>
                </a:lnTo>
                <a:lnTo>
                  <a:pt x="1017" y="1054"/>
                </a:lnTo>
                <a:lnTo>
                  <a:pt x="1043" y="1042"/>
                </a:lnTo>
                <a:lnTo>
                  <a:pt x="1065" y="1030"/>
                </a:lnTo>
                <a:lnTo>
                  <a:pt x="1089" y="1021"/>
                </a:lnTo>
                <a:lnTo>
                  <a:pt x="1101" y="1018"/>
                </a:lnTo>
                <a:lnTo>
                  <a:pt x="1113" y="1017"/>
                </a:lnTo>
                <a:lnTo>
                  <a:pt x="1125" y="1018"/>
                </a:lnTo>
                <a:lnTo>
                  <a:pt x="1138" y="1019"/>
                </a:lnTo>
                <a:lnTo>
                  <a:pt x="1137" y="1000"/>
                </a:lnTo>
                <a:lnTo>
                  <a:pt x="1136" y="988"/>
                </a:lnTo>
                <a:lnTo>
                  <a:pt x="1133" y="974"/>
                </a:lnTo>
                <a:lnTo>
                  <a:pt x="1129" y="954"/>
                </a:lnTo>
                <a:lnTo>
                  <a:pt x="1138" y="954"/>
                </a:lnTo>
                <a:lnTo>
                  <a:pt x="1158" y="958"/>
                </a:lnTo>
                <a:lnTo>
                  <a:pt x="1210" y="968"/>
                </a:lnTo>
                <a:lnTo>
                  <a:pt x="1285" y="981"/>
                </a:lnTo>
                <a:lnTo>
                  <a:pt x="1370" y="997"/>
                </a:lnTo>
                <a:lnTo>
                  <a:pt x="1456" y="1013"/>
                </a:lnTo>
                <a:lnTo>
                  <a:pt x="1533" y="1030"/>
                </a:lnTo>
                <a:lnTo>
                  <a:pt x="1565" y="1037"/>
                </a:lnTo>
                <a:lnTo>
                  <a:pt x="1589" y="1043"/>
                </a:lnTo>
                <a:lnTo>
                  <a:pt x="1606" y="1049"/>
                </a:lnTo>
                <a:lnTo>
                  <a:pt x="1614" y="1053"/>
                </a:lnTo>
                <a:lnTo>
                  <a:pt x="1614" y="1042"/>
                </a:lnTo>
                <a:lnTo>
                  <a:pt x="1613" y="1031"/>
                </a:lnTo>
                <a:lnTo>
                  <a:pt x="1612" y="1019"/>
                </a:lnTo>
                <a:lnTo>
                  <a:pt x="1610" y="1009"/>
                </a:lnTo>
                <a:lnTo>
                  <a:pt x="1632" y="1018"/>
                </a:lnTo>
                <a:lnTo>
                  <a:pt x="1653" y="1030"/>
                </a:lnTo>
                <a:lnTo>
                  <a:pt x="1675" y="1045"/>
                </a:lnTo>
                <a:lnTo>
                  <a:pt x="1697" y="1061"/>
                </a:lnTo>
                <a:lnTo>
                  <a:pt x="1739" y="1094"/>
                </a:lnTo>
                <a:lnTo>
                  <a:pt x="1777" y="1123"/>
                </a:lnTo>
                <a:lnTo>
                  <a:pt x="1791" y="1125"/>
                </a:lnTo>
                <a:lnTo>
                  <a:pt x="1806" y="1126"/>
                </a:lnTo>
                <a:lnTo>
                  <a:pt x="1819" y="1127"/>
                </a:lnTo>
                <a:lnTo>
                  <a:pt x="1834" y="1129"/>
                </a:lnTo>
                <a:lnTo>
                  <a:pt x="1830" y="1115"/>
                </a:lnTo>
                <a:lnTo>
                  <a:pt x="1824" y="1102"/>
                </a:lnTo>
                <a:lnTo>
                  <a:pt x="1831" y="1094"/>
                </a:lnTo>
                <a:lnTo>
                  <a:pt x="1838" y="1086"/>
                </a:lnTo>
                <a:lnTo>
                  <a:pt x="1852" y="1098"/>
                </a:lnTo>
                <a:lnTo>
                  <a:pt x="1866" y="1111"/>
                </a:lnTo>
                <a:lnTo>
                  <a:pt x="1872" y="1118"/>
                </a:lnTo>
                <a:lnTo>
                  <a:pt x="1880" y="1123"/>
                </a:lnTo>
                <a:lnTo>
                  <a:pt x="1890" y="1130"/>
                </a:lnTo>
                <a:lnTo>
                  <a:pt x="1899" y="1135"/>
                </a:lnTo>
                <a:lnTo>
                  <a:pt x="1894" y="1119"/>
                </a:lnTo>
                <a:lnTo>
                  <a:pt x="1890" y="1107"/>
                </a:lnTo>
                <a:lnTo>
                  <a:pt x="1887" y="1097"/>
                </a:lnTo>
                <a:lnTo>
                  <a:pt x="1886" y="1081"/>
                </a:lnTo>
                <a:lnTo>
                  <a:pt x="1899" y="1081"/>
                </a:lnTo>
                <a:lnTo>
                  <a:pt x="1902" y="1087"/>
                </a:lnTo>
                <a:lnTo>
                  <a:pt x="1904" y="1091"/>
                </a:lnTo>
                <a:lnTo>
                  <a:pt x="1907" y="1095"/>
                </a:lnTo>
                <a:lnTo>
                  <a:pt x="1910" y="1099"/>
                </a:lnTo>
                <a:lnTo>
                  <a:pt x="1912" y="1103"/>
                </a:lnTo>
                <a:lnTo>
                  <a:pt x="1914" y="1107"/>
                </a:lnTo>
                <a:lnTo>
                  <a:pt x="1914" y="1114"/>
                </a:lnTo>
                <a:lnTo>
                  <a:pt x="1912" y="1123"/>
                </a:lnTo>
                <a:lnTo>
                  <a:pt x="1923" y="1147"/>
                </a:lnTo>
                <a:lnTo>
                  <a:pt x="1929" y="1166"/>
                </a:lnTo>
                <a:lnTo>
                  <a:pt x="1931" y="1175"/>
                </a:lnTo>
                <a:lnTo>
                  <a:pt x="1933" y="1186"/>
                </a:lnTo>
                <a:lnTo>
                  <a:pt x="1933" y="1198"/>
                </a:lnTo>
                <a:lnTo>
                  <a:pt x="1935" y="1211"/>
                </a:lnTo>
                <a:lnTo>
                  <a:pt x="1949" y="1203"/>
                </a:lnTo>
                <a:lnTo>
                  <a:pt x="1965" y="1195"/>
                </a:lnTo>
                <a:lnTo>
                  <a:pt x="1963" y="1183"/>
                </a:lnTo>
                <a:lnTo>
                  <a:pt x="1960" y="1172"/>
                </a:lnTo>
                <a:lnTo>
                  <a:pt x="1959" y="1162"/>
                </a:lnTo>
                <a:lnTo>
                  <a:pt x="1956" y="1151"/>
                </a:lnTo>
                <a:lnTo>
                  <a:pt x="1963" y="1154"/>
                </a:lnTo>
                <a:lnTo>
                  <a:pt x="1969" y="1156"/>
                </a:lnTo>
                <a:lnTo>
                  <a:pt x="1977" y="1158"/>
                </a:lnTo>
                <a:lnTo>
                  <a:pt x="1981" y="1159"/>
                </a:lnTo>
                <a:lnTo>
                  <a:pt x="1985" y="1163"/>
                </a:lnTo>
                <a:lnTo>
                  <a:pt x="1991" y="1172"/>
                </a:lnTo>
                <a:lnTo>
                  <a:pt x="1995" y="1190"/>
                </a:lnTo>
                <a:lnTo>
                  <a:pt x="1997" y="1206"/>
                </a:lnTo>
                <a:lnTo>
                  <a:pt x="2001" y="1222"/>
                </a:lnTo>
                <a:lnTo>
                  <a:pt x="2004" y="1239"/>
                </a:lnTo>
                <a:lnTo>
                  <a:pt x="1996" y="1235"/>
                </a:lnTo>
                <a:lnTo>
                  <a:pt x="1987" y="1232"/>
                </a:lnTo>
                <a:lnTo>
                  <a:pt x="1969" y="1238"/>
                </a:lnTo>
                <a:lnTo>
                  <a:pt x="1952" y="1244"/>
                </a:lnTo>
                <a:lnTo>
                  <a:pt x="1953" y="1263"/>
                </a:lnTo>
                <a:lnTo>
                  <a:pt x="1956" y="1281"/>
                </a:lnTo>
                <a:lnTo>
                  <a:pt x="1960" y="1279"/>
                </a:lnTo>
                <a:lnTo>
                  <a:pt x="1965" y="1276"/>
                </a:lnTo>
                <a:lnTo>
                  <a:pt x="1967" y="1265"/>
                </a:lnTo>
                <a:lnTo>
                  <a:pt x="1969" y="1255"/>
                </a:lnTo>
                <a:lnTo>
                  <a:pt x="1980" y="1258"/>
                </a:lnTo>
                <a:lnTo>
                  <a:pt x="1991" y="1260"/>
                </a:lnTo>
                <a:lnTo>
                  <a:pt x="1992" y="1275"/>
                </a:lnTo>
                <a:lnTo>
                  <a:pt x="1992" y="1288"/>
                </a:lnTo>
                <a:lnTo>
                  <a:pt x="1995" y="1300"/>
                </a:lnTo>
                <a:lnTo>
                  <a:pt x="1997" y="1311"/>
                </a:lnTo>
                <a:lnTo>
                  <a:pt x="2000" y="1320"/>
                </a:lnTo>
                <a:lnTo>
                  <a:pt x="2004" y="1329"/>
                </a:lnTo>
                <a:lnTo>
                  <a:pt x="2009" y="1337"/>
                </a:lnTo>
                <a:lnTo>
                  <a:pt x="2015" y="1345"/>
                </a:lnTo>
                <a:lnTo>
                  <a:pt x="2027" y="1357"/>
                </a:lnTo>
                <a:lnTo>
                  <a:pt x="2041" y="1369"/>
                </a:lnTo>
                <a:lnTo>
                  <a:pt x="2057" y="1380"/>
                </a:lnTo>
                <a:lnTo>
                  <a:pt x="2074" y="1390"/>
                </a:lnTo>
                <a:lnTo>
                  <a:pt x="2074" y="1369"/>
                </a:lnTo>
                <a:lnTo>
                  <a:pt x="2061" y="1349"/>
                </a:lnTo>
                <a:lnTo>
                  <a:pt x="2044" y="1329"/>
                </a:lnTo>
                <a:lnTo>
                  <a:pt x="2036" y="1317"/>
                </a:lnTo>
                <a:lnTo>
                  <a:pt x="2029" y="1305"/>
                </a:lnTo>
                <a:lnTo>
                  <a:pt x="2023" y="1292"/>
                </a:lnTo>
                <a:lnTo>
                  <a:pt x="2017" y="1276"/>
                </a:lnTo>
                <a:lnTo>
                  <a:pt x="2044" y="1276"/>
                </a:lnTo>
                <a:lnTo>
                  <a:pt x="2053" y="1291"/>
                </a:lnTo>
                <a:lnTo>
                  <a:pt x="2062" y="1300"/>
                </a:lnTo>
                <a:lnTo>
                  <a:pt x="2065" y="1304"/>
                </a:lnTo>
                <a:lnTo>
                  <a:pt x="2068" y="1309"/>
                </a:lnTo>
                <a:lnTo>
                  <a:pt x="2069" y="1316"/>
                </a:lnTo>
                <a:lnTo>
                  <a:pt x="2070" y="1325"/>
                </a:lnTo>
                <a:lnTo>
                  <a:pt x="2088" y="1317"/>
                </a:lnTo>
                <a:lnTo>
                  <a:pt x="2105" y="1309"/>
                </a:lnTo>
                <a:lnTo>
                  <a:pt x="2102" y="1315"/>
                </a:lnTo>
                <a:lnTo>
                  <a:pt x="2101" y="1320"/>
                </a:lnTo>
                <a:lnTo>
                  <a:pt x="2102" y="1328"/>
                </a:lnTo>
                <a:lnTo>
                  <a:pt x="2102" y="1333"/>
                </a:lnTo>
                <a:lnTo>
                  <a:pt x="2101" y="1336"/>
                </a:lnTo>
                <a:lnTo>
                  <a:pt x="2100" y="1336"/>
                </a:lnTo>
                <a:lnTo>
                  <a:pt x="2098" y="1337"/>
                </a:lnTo>
                <a:lnTo>
                  <a:pt x="2097" y="1339"/>
                </a:lnTo>
                <a:lnTo>
                  <a:pt x="2097" y="1341"/>
                </a:lnTo>
                <a:lnTo>
                  <a:pt x="2096" y="1348"/>
                </a:lnTo>
                <a:lnTo>
                  <a:pt x="2110" y="1349"/>
                </a:lnTo>
                <a:lnTo>
                  <a:pt x="2124" y="1355"/>
                </a:lnTo>
                <a:lnTo>
                  <a:pt x="2136" y="1360"/>
                </a:lnTo>
                <a:lnTo>
                  <a:pt x="2148" y="1368"/>
                </a:lnTo>
                <a:lnTo>
                  <a:pt x="2158" y="1379"/>
                </a:lnTo>
                <a:lnTo>
                  <a:pt x="2165" y="1389"/>
                </a:lnTo>
                <a:lnTo>
                  <a:pt x="2167" y="1394"/>
                </a:lnTo>
                <a:lnTo>
                  <a:pt x="2170" y="1400"/>
                </a:lnTo>
                <a:lnTo>
                  <a:pt x="2170" y="1406"/>
                </a:lnTo>
                <a:lnTo>
                  <a:pt x="2170" y="1413"/>
                </a:lnTo>
                <a:lnTo>
                  <a:pt x="2175" y="1420"/>
                </a:lnTo>
                <a:lnTo>
                  <a:pt x="2178" y="1424"/>
                </a:lnTo>
                <a:lnTo>
                  <a:pt x="2181" y="1429"/>
                </a:lnTo>
                <a:lnTo>
                  <a:pt x="2183" y="1440"/>
                </a:lnTo>
                <a:lnTo>
                  <a:pt x="2170" y="1445"/>
                </a:lnTo>
                <a:lnTo>
                  <a:pt x="2157" y="1452"/>
                </a:lnTo>
                <a:lnTo>
                  <a:pt x="2170" y="1456"/>
                </a:lnTo>
                <a:lnTo>
                  <a:pt x="2175" y="1458"/>
                </a:lnTo>
                <a:lnTo>
                  <a:pt x="2175" y="1466"/>
                </a:lnTo>
                <a:lnTo>
                  <a:pt x="2175" y="1484"/>
                </a:lnTo>
                <a:lnTo>
                  <a:pt x="2189" y="1486"/>
                </a:lnTo>
                <a:lnTo>
                  <a:pt x="2201" y="1489"/>
                </a:lnTo>
                <a:lnTo>
                  <a:pt x="2213" y="1493"/>
                </a:lnTo>
                <a:lnTo>
                  <a:pt x="2223" y="1498"/>
                </a:lnTo>
                <a:lnTo>
                  <a:pt x="2233" y="1504"/>
                </a:lnTo>
                <a:lnTo>
                  <a:pt x="2242" y="1510"/>
                </a:lnTo>
                <a:lnTo>
                  <a:pt x="2250" y="1518"/>
                </a:lnTo>
                <a:lnTo>
                  <a:pt x="2258" y="1526"/>
                </a:lnTo>
                <a:lnTo>
                  <a:pt x="2273" y="1543"/>
                </a:lnTo>
                <a:lnTo>
                  <a:pt x="2285" y="1563"/>
                </a:lnTo>
                <a:lnTo>
                  <a:pt x="2296" y="1583"/>
                </a:lnTo>
                <a:lnTo>
                  <a:pt x="2306" y="1603"/>
                </a:lnTo>
                <a:lnTo>
                  <a:pt x="2311" y="1595"/>
                </a:lnTo>
                <a:lnTo>
                  <a:pt x="2312" y="1594"/>
                </a:lnTo>
                <a:lnTo>
                  <a:pt x="2315" y="1594"/>
                </a:lnTo>
                <a:lnTo>
                  <a:pt x="2319" y="1593"/>
                </a:lnTo>
                <a:lnTo>
                  <a:pt x="2324" y="1610"/>
                </a:lnTo>
                <a:lnTo>
                  <a:pt x="2327" y="1622"/>
                </a:lnTo>
                <a:lnTo>
                  <a:pt x="2328" y="1632"/>
                </a:lnTo>
                <a:lnTo>
                  <a:pt x="2328" y="1647"/>
                </a:lnTo>
                <a:lnTo>
                  <a:pt x="2344" y="1654"/>
                </a:lnTo>
                <a:lnTo>
                  <a:pt x="2362" y="1662"/>
                </a:lnTo>
                <a:lnTo>
                  <a:pt x="2378" y="1668"/>
                </a:lnTo>
                <a:lnTo>
                  <a:pt x="2394" y="1675"/>
                </a:lnTo>
                <a:lnTo>
                  <a:pt x="2394" y="1702"/>
                </a:lnTo>
                <a:lnTo>
                  <a:pt x="2390" y="1702"/>
                </a:lnTo>
                <a:lnTo>
                  <a:pt x="2366" y="1692"/>
                </a:lnTo>
                <a:lnTo>
                  <a:pt x="2340" y="1683"/>
                </a:lnTo>
                <a:lnTo>
                  <a:pt x="2328" y="1682"/>
                </a:lnTo>
                <a:lnTo>
                  <a:pt x="2316" y="1680"/>
                </a:lnTo>
                <a:lnTo>
                  <a:pt x="2311" y="1680"/>
                </a:lnTo>
                <a:lnTo>
                  <a:pt x="2306" y="1682"/>
                </a:lnTo>
                <a:lnTo>
                  <a:pt x="2302" y="1683"/>
                </a:lnTo>
                <a:lnTo>
                  <a:pt x="2298" y="1686"/>
                </a:lnTo>
                <a:lnTo>
                  <a:pt x="2310" y="1694"/>
                </a:lnTo>
                <a:lnTo>
                  <a:pt x="2339" y="1712"/>
                </a:lnTo>
                <a:lnTo>
                  <a:pt x="2379" y="1739"/>
                </a:lnTo>
                <a:lnTo>
                  <a:pt x="2424" y="1768"/>
                </a:lnTo>
                <a:lnTo>
                  <a:pt x="2469" y="1799"/>
                </a:lnTo>
                <a:lnTo>
                  <a:pt x="2509" y="1824"/>
                </a:lnTo>
                <a:lnTo>
                  <a:pt x="2537" y="1843"/>
                </a:lnTo>
                <a:lnTo>
                  <a:pt x="2546" y="1849"/>
                </a:lnTo>
                <a:lnTo>
                  <a:pt x="2560" y="1847"/>
                </a:lnTo>
                <a:lnTo>
                  <a:pt x="2568" y="1844"/>
                </a:lnTo>
                <a:lnTo>
                  <a:pt x="2570" y="1840"/>
                </a:lnTo>
                <a:lnTo>
                  <a:pt x="2573" y="1836"/>
                </a:lnTo>
                <a:lnTo>
                  <a:pt x="2576" y="1831"/>
                </a:lnTo>
                <a:lnTo>
                  <a:pt x="2577" y="1823"/>
                </a:lnTo>
                <a:lnTo>
                  <a:pt x="2561" y="1816"/>
                </a:lnTo>
                <a:lnTo>
                  <a:pt x="2544" y="1809"/>
                </a:lnTo>
                <a:lnTo>
                  <a:pt x="2527" y="1801"/>
                </a:lnTo>
                <a:lnTo>
                  <a:pt x="2511" y="1791"/>
                </a:lnTo>
                <a:lnTo>
                  <a:pt x="2503" y="1785"/>
                </a:lnTo>
                <a:lnTo>
                  <a:pt x="2495" y="1779"/>
                </a:lnTo>
                <a:lnTo>
                  <a:pt x="2488" y="1772"/>
                </a:lnTo>
                <a:lnTo>
                  <a:pt x="2483" y="1764"/>
                </a:lnTo>
                <a:lnTo>
                  <a:pt x="2477" y="1756"/>
                </a:lnTo>
                <a:lnTo>
                  <a:pt x="2473" y="1748"/>
                </a:lnTo>
                <a:lnTo>
                  <a:pt x="2469" y="1739"/>
                </a:lnTo>
                <a:lnTo>
                  <a:pt x="2468" y="1730"/>
                </a:lnTo>
                <a:lnTo>
                  <a:pt x="2471" y="1724"/>
                </a:lnTo>
                <a:lnTo>
                  <a:pt x="2472" y="1719"/>
                </a:lnTo>
                <a:lnTo>
                  <a:pt x="2483" y="1720"/>
                </a:lnTo>
                <a:lnTo>
                  <a:pt x="2495" y="1724"/>
                </a:lnTo>
                <a:lnTo>
                  <a:pt x="2505" y="1728"/>
                </a:lnTo>
                <a:lnTo>
                  <a:pt x="2519" y="1734"/>
                </a:lnTo>
                <a:lnTo>
                  <a:pt x="2542" y="1747"/>
                </a:lnTo>
                <a:lnTo>
                  <a:pt x="2568" y="1761"/>
                </a:lnTo>
                <a:lnTo>
                  <a:pt x="2580" y="1771"/>
                </a:lnTo>
                <a:lnTo>
                  <a:pt x="2590" y="1779"/>
                </a:lnTo>
                <a:lnTo>
                  <a:pt x="2601" y="1788"/>
                </a:lnTo>
                <a:lnTo>
                  <a:pt x="2612" y="1799"/>
                </a:lnTo>
                <a:lnTo>
                  <a:pt x="2620" y="1808"/>
                </a:lnTo>
                <a:lnTo>
                  <a:pt x="2628" y="1819"/>
                </a:lnTo>
                <a:lnTo>
                  <a:pt x="2634" y="1828"/>
                </a:lnTo>
                <a:lnTo>
                  <a:pt x="2640" y="1839"/>
                </a:lnTo>
                <a:lnTo>
                  <a:pt x="2634" y="1848"/>
                </a:lnTo>
                <a:lnTo>
                  <a:pt x="2632" y="1855"/>
                </a:lnTo>
                <a:lnTo>
                  <a:pt x="2632" y="1861"/>
                </a:lnTo>
                <a:lnTo>
                  <a:pt x="2634" y="1868"/>
                </a:lnTo>
                <a:lnTo>
                  <a:pt x="2637" y="1876"/>
                </a:lnTo>
                <a:lnTo>
                  <a:pt x="2640" y="1884"/>
                </a:lnTo>
                <a:lnTo>
                  <a:pt x="2642" y="1896"/>
                </a:lnTo>
                <a:lnTo>
                  <a:pt x="2644" y="1909"/>
                </a:lnTo>
                <a:lnTo>
                  <a:pt x="2616" y="1900"/>
                </a:lnTo>
                <a:lnTo>
                  <a:pt x="2581" y="1888"/>
                </a:lnTo>
                <a:lnTo>
                  <a:pt x="2542" y="1875"/>
                </a:lnTo>
                <a:lnTo>
                  <a:pt x="2508" y="1860"/>
                </a:lnTo>
                <a:lnTo>
                  <a:pt x="2508" y="1877"/>
                </a:lnTo>
                <a:lnTo>
                  <a:pt x="2516" y="1884"/>
                </a:lnTo>
                <a:lnTo>
                  <a:pt x="2523" y="1892"/>
                </a:lnTo>
                <a:lnTo>
                  <a:pt x="2529" y="1901"/>
                </a:lnTo>
                <a:lnTo>
                  <a:pt x="2535" y="1910"/>
                </a:lnTo>
                <a:lnTo>
                  <a:pt x="2538" y="1921"/>
                </a:lnTo>
                <a:lnTo>
                  <a:pt x="2542" y="1932"/>
                </a:lnTo>
                <a:lnTo>
                  <a:pt x="2545" y="1942"/>
                </a:lnTo>
                <a:lnTo>
                  <a:pt x="2548" y="1954"/>
                </a:lnTo>
                <a:lnTo>
                  <a:pt x="2552" y="1978"/>
                </a:lnTo>
                <a:lnTo>
                  <a:pt x="2553" y="2003"/>
                </a:lnTo>
                <a:lnTo>
                  <a:pt x="2552" y="2030"/>
                </a:lnTo>
                <a:lnTo>
                  <a:pt x="2550" y="2058"/>
                </a:lnTo>
                <a:lnTo>
                  <a:pt x="2542" y="2115"/>
                </a:lnTo>
                <a:lnTo>
                  <a:pt x="2535" y="2171"/>
                </a:lnTo>
                <a:lnTo>
                  <a:pt x="2529" y="2199"/>
                </a:lnTo>
                <a:lnTo>
                  <a:pt x="2525" y="2226"/>
                </a:lnTo>
                <a:lnTo>
                  <a:pt x="2523" y="2251"/>
                </a:lnTo>
                <a:lnTo>
                  <a:pt x="2521" y="2275"/>
                </a:lnTo>
                <a:lnTo>
                  <a:pt x="2521" y="2284"/>
                </a:lnTo>
                <a:lnTo>
                  <a:pt x="2523" y="2293"/>
                </a:lnTo>
                <a:lnTo>
                  <a:pt x="2524" y="2303"/>
                </a:lnTo>
                <a:lnTo>
                  <a:pt x="2527" y="2313"/>
                </a:lnTo>
                <a:lnTo>
                  <a:pt x="2533" y="2333"/>
                </a:lnTo>
                <a:lnTo>
                  <a:pt x="2540" y="2353"/>
                </a:lnTo>
                <a:lnTo>
                  <a:pt x="2542" y="2364"/>
                </a:lnTo>
                <a:lnTo>
                  <a:pt x="2544" y="2373"/>
                </a:lnTo>
                <a:lnTo>
                  <a:pt x="2544" y="2382"/>
                </a:lnTo>
                <a:lnTo>
                  <a:pt x="2544" y="2392"/>
                </a:lnTo>
                <a:lnTo>
                  <a:pt x="2542" y="2400"/>
                </a:lnTo>
                <a:lnTo>
                  <a:pt x="2538" y="2408"/>
                </a:lnTo>
                <a:lnTo>
                  <a:pt x="2533" y="2416"/>
                </a:lnTo>
                <a:lnTo>
                  <a:pt x="2525" y="2422"/>
                </a:lnTo>
                <a:lnTo>
                  <a:pt x="2532" y="2433"/>
                </a:lnTo>
                <a:lnTo>
                  <a:pt x="2538" y="2444"/>
                </a:lnTo>
                <a:lnTo>
                  <a:pt x="2538" y="2464"/>
                </a:lnTo>
                <a:lnTo>
                  <a:pt x="2537" y="2480"/>
                </a:lnTo>
                <a:lnTo>
                  <a:pt x="2537" y="2498"/>
                </a:lnTo>
                <a:lnTo>
                  <a:pt x="2538" y="2526"/>
                </a:lnTo>
                <a:lnTo>
                  <a:pt x="2542" y="2527"/>
                </a:lnTo>
                <a:lnTo>
                  <a:pt x="2548" y="2529"/>
                </a:lnTo>
                <a:lnTo>
                  <a:pt x="2553" y="2533"/>
                </a:lnTo>
                <a:lnTo>
                  <a:pt x="2557" y="2537"/>
                </a:lnTo>
                <a:lnTo>
                  <a:pt x="2568" y="2546"/>
                </a:lnTo>
                <a:lnTo>
                  <a:pt x="2578" y="2559"/>
                </a:lnTo>
                <a:lnTo>
                  <a:pt x="2589" y="2573"/>
                </a:lnTo>
                <a:lnTo>
                  <a:pt x="2602" y="2586"/>
                </a:lnTo>
                <a:lnTo>
                  <a:pt x="2616" y="2598"/>
                </a:lnTo>
                <a:lnTo>
                  <a:pt x="2630" y="2607"/>
                </a:lnTo>
                <a:lnTo>
                  <a:pt x="2630" y="2635"/>
                </a:lnTo>
                <a:lnTo>
                  <a:pt x="2621" y="2638"/>
                </a:lnTo>
                <a:lnTo>
                  <a:pt x="2617" y="2638"/>
                </a:lnTo>
                <a:lnTo>
                  <a:pt x="2617" y="2642"/>
                </a:lnTo>
                <a:lnTo>
                  <a:pt x="2613" y="2651"/>
                </a:lnTo>
                <a:lnTo>
                  <a:pt x="2630" y="2656"/>
                </a:lnTo>
                <a:lnTo>
                  <a:pt x="2648" y="2662"/>
                </a:lnTo>
                <a:lnTo>
                  <a:pt x="2648" y="2678"/>
                </a:lnTo>
                <a:lnTo>
                  <a:pt x="2649" y="2690"/>
                </a:lnTo>
                <a:lnTo>
                  <a:pt x="2652" y="2700"/>
                </a:lnTo>
                <a:lnTo>
                  <a:pt x="2654" y="2710"/>
                </a:lnTo>
                <a:lnTo>
                  <a:pt x="2658" y="2716"/>
                </a:lnTo>
                <a:lnTo>
                  <a:pt x="2662" y="2723"/>
                </a:lnTo>
                <a:lnTo>
                  <a:pt x="2667" y="2728"/>
                </a:lnTo>
                <a:lnTo>
                  <a:pt x="2673" y="2734"/>
                </a:lnTo>
                <a:lnTo>
                  <a:pt x="2683" y="2743"/>
                </a:lnTo>
                <a:lnTo>
                  <a:pt x="2695" y="2753"/>
                </a:lnTo>
                <a:lnTo>
                  <a:pt x="2702" y="2760"/>
                </a:lnTo>
                <a:lnTo>
                  <a:pt x="2707" y="2768"/>
                </a:lnTo>
                <a:lnTo>
                  <a:pt x="2713" y="2777"/>
                </a:lnTo>
                <a:lnTo>
                  <a:pt x="2718" y="2788"/>
                </a:lnTo>
                <a:lnTo>
                  <a:pt x="2721" y="2800"/>
                </a:lnTo>
                <a:lnTo>
                  <a:pt x="2722" y="2808"/>
                </a:lnTo>
                <a:lnTo>
                  <a:pt x="2722" y="2815"/>
                </a:lnTo>
                <a:lnTo>
                  <a:pt x="2721" y="2821"/>
                </a:lnTo>
                <a:lnTo>
                  <a:pt x="2719" y="2825"/>
                </a:lnTo>
                <a:lnTo>
                  <a:pt x="2719" y="2831"/>
                </a:lnTo>
                <a:lnTo>
                  <a:pt x="2721" y="2836"/>
                </a:lnTo>
                <a:lnTo>
                  <a:pt x="2726" y="2843"/>
                </a:lnTo>
                <a:lnTo>
                  <a:pt x="2739" y="2841"/>
                </a:lnTo>
                <a:lnTo>
                  <a:pt x="2753" y="2841"/>
                </a:lnTo>
                <a:lnTo>
                  <a:pt x="2765" y="2841"/>
                </a:lnTo>
                <a:lnTo>
                  <a:pt x="2775" y="2843"/>
                </a:lnTo>
                <a:lnTo>
                  <a:pt x="2786" y="2844"/>
                </a:lnTo>
                <a:lnTo>
                  <a:pt x="2796" y="2847"/>
                </a:lnTo>
                <a:lnTo>
                  <a:pt x="2807" y="2851"/>
                </a:lnTo>
                <a:lnTo>
                  <a:pt x="2815" y="2855"/>
                </a:lnTo>
                <a:lnTo>
                  <a:pt x="2824" y="2859"/>
                </a:lnTo>
                <a:lnTo>
                  <a:pt x="2832" y="2864"/>
                </a:lnTo>
                <a:lnTo>
                  <a:pt x="2840" y="2870"/>
                </a:lnTo>
                <a:lnTo>
                  <a:pt x="2848" y="2877"/>
                </a:lnTo>
                <a:lnTo>
                  <a:pt x="2862" y="2890"/>
                </a:lnTo>
                <a:lnTo>
                  <a:pt x="2875" y="2906"/>
                </a:lnTo>
                <a:lnTo>
                  <a:pt x="2886" y="2924"/>
                </a:lnTo>
                <a:lnTo>
                  <a:pt x="2896" y="2941"/>
                </a:lnTo>
                <a:lnTo>
                  <a:pt x="2906" y="2961"/>
                </a:lnTo>
                <a:lnTo>
                  <a:pt x="2913" y="2980"/>
                </a:lnTo>
                <a:lnTo>
                  <a:pt x="2929" y="3018"/>
                </a:lnTo>
                <a:lnTo>
                  <a:pt x="2945" y="3055"/>
                </a:lnTo>
                <a:lnTo>
                  <a:pt x="2961" y="3081"/>
                </a:lnTo>
                <a:lnTo>
                  <a:pt x="2985" y="3119"/>
                </a:lnTo>
                <a:lnTo>
                  <a:pt x="2996" y="3139"/>
                </a:lnTo>
                <a:lnTo>
                  <a:pt x="3003" y="3158"/>
                </a:lnTo>
                <a:lnTo>
                  <a:pt x="3005" y="3166"/>
                </a:lnTo>
                <a:lnTo>
                  <a:pt x="3007" y="3174"/>
                </a:lnTo>
                <a:lnTo>
                  <a:pt x="3005" y="3180"/>
                </a:lnTo>
                <a:lnTo>
                  <a:pt x="3003" y="3186"/>
                </a:lnTo>
                <a:lnTo>
                  <a:pt x="3016" y="3200"/>
                </a:lnTo>
                <a:lnTo>
                  <a:pt x="3029" y="3212"/>
                </a:lnTo>
                <a:lnTo>
                  <a:pt x="3042" y="3222"/>
                </a:lnTo>
                <a:lnTo>
                  <a:pt x="3054" y="3231"/>
                </a:lnTo>
                <a:lnTo>
                  <a:pt x="3068" y="3241"/>
                </a:lnTo>
                <a:lnTo>
                  <a:pt x="3080" y="3252"/>
                </a:lnTo>
                <a:lnTo>
                  <a:pt x="3092" y="3267"/>
                </a:lnTo>
                <a:lnTo>
                  <a:pt x="3102" y="3284"/>
                </a:lnTo>
                <a:lnTo>
                  <a:pt x="3096" y="3307"/>
                </a:lnTo>
                <a:lnTo>
                  <a:pt x="3089" y="3325"/>
                </a:lnTo>
                <a:lnTo>
                  <a:pt x="3086" y="3329"/>
                </a:lnTo>
                <a:lnTo>
                  <a:pt x="3082" y="3332"/>
                </a:lnTo>
                <a:lnTo>
                  <a:pt x="3078" y="3335"/>
                </a:lnTo>
                <a:lnTo>
                  <a:pt x="3074" y="3336"/>
                </a:lnTo>
                <a:lnTo>
                  <a:pt x="3070" y="3337"/>
                </a:lnTo>
                <a:lnTo>
                  <a:pt x="3064" y="3337"/>
                </a:lnTo>
                <a:lnTo>
                  <a:pt x="3057" y="3336"/>
                </a:lnTo>
                <a:lnTo>
                  <a:pt x="3050" y="3333"/>
                </a:lnTo>
                <a:lnTo>
                  <a:pt x="3058" y="3343"/>
                </a:lnTo>
                <a:lnTo>
                  <a:pt x="3068" y="3349"/>
                </a:lnTo>
                <a:lnTo>
                  <a:pt x="3077" y="3357"/>
                </a:lnTo>
                <a:lnTo>
                  <a:pt x="3088" y="3364"/>
                </a:lnTo>
                <a:lnTo>
                  <a:pt x="3108" y="3374"/>
                </a:lnTo>
                <a:lnTo>
                  <a:pt x="3129" y="3386"/>
                </a:lnTo>
                <a:lnTo>
                  <a:pt x="3150" y="3397"/>
                </a:lnTo>
                <a:lnTo>
                  <a:pt x="3169" y="3412"/>
                </a:lnTo>
                <a:lnTo>
                  <a:pt x="3178" y="3418"/>
                </a:lnTo>
                <a:lnTo>
                  <a:pt x="3186" y="3428"/>
                </a:lnTo>
                <a:lnTo>
                  <a:pt x="3193" y="3437"/>
                </a:lnTo>
                <a:lnTo>
                  <a:pt x="3199" y="3448"/>
                </a:lnTo>
                <a:lnTo>
                  <a:pt x="3205" y="3457"/>
                </a:lnTo>
                <a:lnTo>
                  <a:pt x="3209" y="3466"/>
                </a:lnTo>
                <a:lnTo>
                  <a:pt x="3211" y="3477"/>
                </a:lnTo>
                <a:lnTo>
                  <a:pt x="3211" y="3489"/>
                </a:lnTo>
                <a:lnTo>
                  <a:pt x="3211" y="3514"/>
                </a:lnTo>
                <a:lnTo>
                  <a:pt x="3207" y="3541"/>
                </a:lnTo>
                <a:lnTo>
                  <a:pt x="3218" y="3543"/>
                </a:lnTo>
                <a:lnTo>
                  <a:pt x="3227" y="3549"/>
                </a:lnTo>
                <a:lnTo>
                  <a:pt x="3237" y="3554"/>
                </a:lnTo>
                <a:lnTo>
                  <a:pt x="3246" y="3562"/>
                </a:lnTo>
                <a:lnTo>
                  <a:pt x="3265" y="3579"/>
                </a:lnTo>
                <a:lnTo>
                  <a:pt x="3282" y="3599"/>
                </a:lnTo>
                <a:lnTo>
                  <a:pt x="3312" y="3642"/>
                </a:lnTo>
                <a:lnTo>
                  <a:pt x="3339" y="3678"/>
                </a:lnTo>
                <a:lnTo>
                  <a:pt x="3343" y="3678"/>
                </a:lnTo>
                <a:lnTo>
                  <a:pt x="3350" y="3663"/>
                </a:lnTo>
                <a:lnTo>
                  <a:pt x="3356" y="3650"/>
                </a:lnTo>
                <a:lnTo>
                  <a:pt x="3347" y="3635"/>
                </a:lnTo>
                <a:lnTo>
                  <a:pt x="3336" y="3620"/>
                </a:lnTo>
                <a:lnTo>
                  <a:pt x="3327" y="3604"/>
                </a:lnTo>
                <a:lnTo>
                  <a:pt x="3318" y="3590"/>
                </a:lnTo>
                <a:lnTo>
                  <a:pt x="3307" y="3595"/>
                </a:lnTo>
                <a:lnTo>
                  <a:pt x="3299" y="3597"/>
                </a:lnTo>
                <a:lnTo>
                  <a:pt x="3292" y="3595"/>
                </a:lnTo>
                <a:lnTo>
                  <a:pt x="3282" y="3590"/>
                </a:lnTo>
                <a:lnTo>
                  <a:pt x="3278" y="3563"/>
                </a:lnTo>
                <a:lnTo>
                  <a:pt x="3271" y="3537"/>
                </a:lnTo>
                <a:lnTo>
                  <a:pt x="3263" y="3510"/>
                </a:lnTo>
                <a:lnTo>
                  <a:pt x="3254" y="3483"/>
                </a:lnTo>
                <a:lnTo>
                  <a:pt x="3243" y="3457"/>
                </a:lnTo>
                <a:lnTo>
                  <a:pt x="3233" y="3432"/>
                </a:lnTo>
                <a:lnTo>
                  <a:pt x="3219" y="3406"/>
                </a:lnTo>
                <a:lnTo>
                  <a:pt x="3206" y="3382"/>
                </a:lnTo>
                <a:lnTo>
                  <a:pt x="3178" y="3335"/>
                </a:lnTo>
                <a:lnTo>
                  <a:pt x="3149" y="3289"/>
                </a:lnTo>
                <a:lnTo>
                  <a:pt x="3118" y="3247"/>
                </a:lnTo>
                <a:lnTo>
                  <a:pt x="3090" y="3208"/>
                </a:lnTo>
                <a:lnTo>
                  <a:pt x="3085" y="3200"/>
                </a:lnTo>
                <a:lnTo>
                  <a:pt x="3080" y="3196"/>
                </a:lnTo>
                <a:lnTo>
                  <a:pt x="3078" y="3195"/>
                </a:lnTo>
                <a:lnTo>
                  <a:pt x="3076" y="3195"/>
                </a:lnTo>
                <a:lnTo>
                  <a:pt x="3074" y="3195"/>
                </a:lnTo>
                <a:lnTo>
                  <a:pt x="3072" y="3198"/>
                </a:lnTo>
                <a:lnTo>
                  <a:pt x="3065" y="3186"/>
                </a:lnTo>
                <a:lnTo>
                  <a:pt x="3058" y="3170"/>
                </a:lnTo>
                <a:lnTo>
                  <a:pt x="3050" y="3148"/>
                </a:lnTo>
                <a:lnTo>
                  <a:pt x="3045" y="3126"/>
                </a:lnTo>
                <a:lnTo>
                  <a:pt x="3041" y="3103"/>
                </a:lnTo>
                <a:lnTo>
                  <a:pt x="3040" y="3081"/>
                </a:lnTo>
                <a:lnTo>
                  <a:pt x="3040" y="3071"/>
                </a:lnTo>
                <a:lnTo>
                  <a:pt x="3041" y="3063"/>
                </a:lnTo>
                <a:lnTo>
                  <a:pt x="3042" y="3055"/>
                </a:lnTo>
                <a:lnTo>
                  <a:pt x="3046" y="3050"/>
                </a:lnTo>
                <a:lnTo>
                  <a:pt x="3052" y="3043"/>
                </a:lnTo>
                <a:lnTo>
                  <a:pt x="3056" y="3041"/>
                </a:lnTo>
                <a:lnTo>
                  <a:pt x="3061" y="3039"/>
                </a:lnTo>
                <a:lnTo>
                  <a:pt x="3072" y="3039"/>
                </a:lnTo>
                <a:lnTo>
                  <a:pt x="3093" y="3047"/>
                </a:lnTo>
                <a:lnTo>
                  <a:pt x="3114" y="3055"/>
                </a:lnTo>
                <a:lnTo>
                  <a:pt x="3134" y="3063"/>
                </a:lnTo>
                <a:lnTo>
                  <a:pt x="3155" y="3071"/>
                </a:lnTo>
                <a:lnTo>
                  <a:pt x="3157" y="3099"/>
                </a:lnTo>
                <a:lnTo>
                  <a:pt x="3159" y="3123"/>
                </a:lnTo>
                <a:lnTo>
                  <a:pt x="3163" y="3146"/>
                </a:lnTo>
                <a:lnTo>
                  <a:pt x="3169" y="3166"/>
                </a:lnTo>
                <a:lnTo>
                  <a:pt x="3177" y="3184"/>
                </a:lnTo>
                <a:lnTo>
                  <a:pt x="3185" y="3200"/>
                </a:lnTo>
                <a:lnTo>
                  <a:pt x="3194" y="3215"/>
                </a:lnTo>
                <a:lnTo>
                  <a:pt x="3205" y="3228"/>
                </a:lnTo>
                <a:lnTo>
                  <a:pt x="3226" y="3253"/>
                </a:lnTo>
                <a:lnTo>
                  <a:pt x="3250" y="3276"/>
                </a:lnTo>
                <a:lnTo>
                  <a:pt x="3274" y="3297"/>
                </a:lnTo>
                <a:lnTo>
                  <a:pt x="3295" y="3323"/>
                </a:lnTo>
                <a:lnTo>
                  <a:pt x="3298" y="3341"/>
                </a:lnTo>
                <a:lnTo>
                  <a:pt x="3299" y="3361"/>
                </a:lnTo>
                <a:lnTo>
                  <a:pt x="3310" y="3364"/>
                </a:lnTo>
                <a:lnTo>
                  <a:pt x="3319" y="3368"/>
                </a:lnTo>
                <a:lnTo>
                  <a:pt x="3328" y="3374"/>
                </a:lnTo>
                <a:lnTo>
                  <a:pt x="3339" y="3381"/>
                </a:lnTo>
                <a:lnTo>
                  <a:pt x="3359" y="3398"/>
                </a:lnTo>
                <a:lnTo>
                  <a:pt x="3379" y="3416"/>
                </a:lnTo>
                <a:lnTo>
                  <a:pt x="3376" y="3430"/>
                </a:lnTo>
                <a:lnTo>
                  <a:pt x="3374" y="3445"/>
                </a:lnTo>
                <a:lnTo>
                  <a:pt x="3372" y="3461"/>
                </a:lnTo>
                <a:lnTo>
                  <a:pt x="3370" y="3476"/>
                </a:lnTo>
                <a:lnTo>
                  <a:pt x="3386" y="3481"/>
                </a:lnTo>
                <a:lnTo>
                  <a:pt x="3398" y="3487"/>
                </a:lnTo>
                <a:lnTo>
                  <a:pt x="3408" y="3497"/>
                </a:lnTo>
                <a:lnTo>
                  <a:pt x="3416" y="3506"/>
                </a:lnTo>
                <a:lnTo>
                  <a:pt x="3432" y="3527"/>
                </a:lnTo>
                <a:lnTo>
                  <a:pt x="3448" y="3551"/>
                </a:lnTo>
                <a:lnTo>
                  <a:pt x="3464" y="3571"/>
                </a:lnTo>
                <a:lnTo>
                  <a:pt x="3480" y="3589"/>
                </a:lnTo>
                <a:lnTo>
                  <a:pt x="3496" y="3606"/>
                </a:lnTo>
                <a:lnTo>
                  <a:pt x="3512" y="3622"/>
                </a:lnTo>
                <a:lnTo>
                  <a:pt x="3528" y="3638"/>
                </a:lnTo>
                <a:lnTo>
                  <a:pt x="3542" y="3655"/>
                </a:lnTo>
                <a:lnTo>
                  <a:pt x="3556" y="3671"/>
                </a:lnTo>
                <a:lnTo>
                  <a:pt x="3569" y="3688"/>
                </a:lnTo>
                <a:lnTo>
                  <a:pt x="3580" y="3707"/>
                </a:lnTo>
                <a:lnTo>
                  <a:pt x="3589" y="3726"/>
                </a:lnTo>
                <a:lnTo>
                  <a:pt x="3593" y="3736"/>
                </a:lnTo>
                <a:lnTo>
                  <a:pt x="3597" y="3747"/>
                </a:lnTo>
                <a:lnTo>
                  <a:pt x="3600" y="3757"/>
                </a:lnTo>
                <a:lnTo>
                  <a:pt x="3601" y="3769"/>
                </a:lnTo>
                <a:lnTo>
                  <a:pt x="3602" y="3781"/>
                </a:lnTo>
                <a:lnTo>
                  <a:pt x="3604" y="3795"/>
                </a:lnTo>
                <a:lnTo>
                  <a:pt x="3602" y="3808"/>
                </a:lnTo>
                <a:lnTo>
                  <a:pt x="3602" y="3821"/>
                </a:lnTo>
                <a:lnTo>
                  <a:pt x="3600" y="3836"/>
                </a:lnTo>
                <a:lnTo>
                  <a:pt x="3597" y="3852"/>
                </a:lnTo>
                <a:lnTo>
                  <a:pt x="3593" y="3868"/>
                </a:lnTo>
                <a:lnTo>
                  <a:pt x="3589" y="3885"/>
                </a:lnTo>
                <a:lnTo>
                  <a:pt x="3601" y="3893"/>
                </a:lnTo>
                <a:lnTo>
                  <a:pt x="3616" y="3906"/>
                </a:lnTo>
                <a:lnTo>
                  <a:pt x="3633" y="3925"/>
                </a:lnTo>
                <a:lnTo>
                  <a:pt x="3651" y="3945"/>
                </a:lnTo>
                <a:lnTo>
                  <a:pt x="3670" y="3966"/>
                </a:lnTo>
                <a:lnTo>
                  <a:pt x="3690" y="3987"/>
                </a:lnTo>
                <a:lnTo>
                  <a:pt x="3707" y="4006"/>
                </a:lnTo>
                <a:lnTo>
                  <a:pt x="3725" y="4021"/>
                </a:lnTo>
                <a:lnTo>
                  <a:pt x="3743" y="4023"/>
                </a:lnTo>
                <a:lnTo>
                  <a:pt x="3763" y="4026"/>
                </a:lnTo>
                <a:lnTo>
                  <a:pt x="3783" y="4029"/>
                </a:lnTo>
                <a:lnTo>
                  <a:pt x="3803" y="4031"/>
                </a:lnTo>
                <a:lnTo>
                  <a:pt x="3810" y="4037"/>
                </a:lnTo>
                <a:lnTo>
                  <a:pt x="3816" y="4043"/>
                </a:lnTo>
                <a:lnTo>
                  <a:pt x="3823" y="4051"/>
                </a:lnTo>
                <a:lnTo>
                  <a:pt x="3828" y="4059"/>
                </a:lnTo>
                <a:lnTo>
                  <a:pt x="3840" y="4077"/>
                </a:lnTo>
                <a:lnTo>
                  <a:pt x="3851" y="4093"/>
                </a:lnTo>
                <a:lnTo>
                  <a:pt x="3858" y="4090"/>
                </a:lnTo>
                <a:lnTo>
                  <a:pt x="3864" y="4086"/>
                </a:lnTo>
                <a:lnTo>
                  <a:pt x="3908" y="4111"/>
                </a:lnTo>
                <a:lnTo>
                  <a:pt x="3956" y="4139"/>
                </a:lnTo>
                <a:lnTo>
                  <a:pt x="3980" y="4152"/>
                </a:lnTo>
                <a:lnTo>
                  <a:pt x="4005" y="4167"/>
                </a:lnTo>
                <a:lnTo>
                  <a:pt x="4030" y="4179"/>
                </a:lnTo>
                <a:lnTo>
                  <a:pt x="4057" y="4190"/>
                </a:lnTo>
                <a:lnTo>
                  <a:pt x="4069" y="4194"/>
                </a:lnTo>
                <a:lnTo>
                  <a:pt x="4081" y="4195"/>
                </a:lnTo>
                <a:lnTo>
                  <a:pt x="4093" y="4195"/>
                </a:lnTo>
                <a:lnTo>
                  <a:pt x="4105" y="4194"/>
                </a:lnTo>
                <a:lnTo>
                  <a:pt x="4129" y="4187"/>
                </a:lnTo>
                <a:lnTo>
                  <a:pt x="4153" y="4179"/>
                </a:lnTo>
                <a:lnTo>
                  <a:pt x="4167" y="4174"/>
                </a:lnTo>
                <a:lnTo>
                  <a:pt x="4182" y="4170"/>
                </a:lnTo>
                <a:lnTo>
                  <a:pt x="4197" y="4166"/>
                </a:lnTo>
                <a:lnTo>
                  <a:pt x="4213" y="4163"/>
                </a:lnTo>
                <a:lnTo>
                  <a:pt x="4227" y="4163"/>
                </a:lnTo>
                <a:lnTo>
                  <a:pt x="4242" y="4166"/>
                </a:lnTo>
                <a:lnTo>
                  <a:pt x="4249" y="4167"/>
                </a:lnTo>
                <a:lnTo>
                  <a:pt x="4257" y="4171"/>
                </a:lnTo>
                <a:lnTo>
                  <a:pt x="4263" y="4175"/>
                </a:lnTo>
                <a:lnTo>
                  <a:pt x="4271" y="4179"/>
                </a:lnTo>
                <a:lnTo>
                  <a:pt x="4280" y="4187"/>
                </a:lnTo>
                <a:lnTo>
                  <a:pt x="4290" y="4195"/>
                </a:lnTo>
                <a:lnTo>
                  <a:pt x="4298" y="4204"/>
                </a:lnTo>
                <a:lnTo>
                  <a:pt x="4304" y="4214"/>
                </a:lnTo>
                <a:lnTo>
                  <a:pt x="4319" y="4233"/>
                </a:lnTo>
                <a:lnTo>
                  <a:pt x="4334" y="4255"/>
                </a:lnTo>
                <a:lnTo>
                  <a:pt x="4348" y="4276"/>
                </a:lnTo>
                <a:lnTo>
                  <a:pt x="4366" y="4295"/>
                </a:lnTo>
                <a:lnTo>
                  <a:pt x="4374" y="4304"/>
                </a:lnTo>
                <a:lnTo>
                  <a:pt x="4384" y="4312"/>
                </a:lnTo>
                <a:lnTo>
                  <a:pt x="4395" y="4320"/>
                </a:lnTo>
                <a:lnTo>
                  <a:pt x="4407" y="4327"/>
                </a:lnTo>
                <a:lnTo>
                  <a:pt x="4423" y="4328"/>
                </a:lnTo>
                <a:lnTo>
                  <a:pt x="4440" y="4329"/>
                </a:lnTo>
                <a:lnTo>
                  <a:pt x="4456" y="4331"/>
                </a:lnTo>
                <a:lnTo>
                  <a:pt x="4472" y="4332"/>
                </a:lnTo>
                <a:lnTo>
                  <a:pt x="4499" y="4345"/>
                </a:lnTo>
                <a:lnTo>
                  <a:pt x="4524" y="4361"/>
                </a:lnTo>
                <a:lnTo>
                  <a:pt x="4537" y="4369"/>
                </a:lnTo>
                <a:lnTo>
                  <a:pt x="4550" y="4376"/>
                </a:lnTo>
                <a:lnTo>
                  <a:pt x="4564" y="4382"/>
                </a:lnTo>
                <a:lnTo>
                  <a:pt x="4577" y="4386"/>
                </a:lnTo>
                <a:lnTo>
                  <a:pt x="4593" y="4384"/>
                </a:lnTo>
                <a:lnTo>
                  <a:pt x="4608" y="4381"/>
                </a:lnTo>
                <a:lnTo>
                  <a:pt x="4624" y="4378"/>
                </a:lnTo>
                <a:lnTo>
                  <a:pt x="4639" y="4376"/>
                </a:lnTo>
                <a:lnTo>
                  <a:pt x="4639" y="4388"/>
                </a:lnTo>
                <a:lnTo>
                  <a:pt x="4641" y="4400"/>
                </a:lnTo>
                <a:lnTo>
                  <a:pt x="4642" y="4413"/>
                </a:lnTo>
                <a:lnTo>
                  <a:pt x="4643" y="4425"/>
                </a:lnTo>
                <a:lnTo>
                  <a:pt x="4650" y="4438"/>
                </a:lnTo>
                <a:lnTo>
                  <a:pt x="4657" y="4450"/>
                </a:lnTo>
                <a:lnTo>
                  <a:pt x="4665" y="4461"/>
                </a:lnTo>
                <a:lnTo>
                  <a:pt x="4673" y="4470"/>
                </a:lnTo>
                <a:lnTo>
                  <a:pt x="4690" y="4487"/>
                </a:lnTo>
                <a:lnTo>
                  <a:pt x="4707" y="4505"/>
                </a:lnTo>
                <a:lnTo>
                  <a:pt x="4714" y="4513"/>
                </a:lnTo>
                <a:lnTo>
                  <a:pt x="4721" y="4522"/>
                </a:lnTo>
                <a:lnTo>
                  <a:pt x="4727" y="4533"/>
                </a:lnTo>
                <a:lnTo>
                  <a:pt x="4731" y="4545"/>
                </a:lnTo>
                <a:lnTo>
                  <a:pt x="4734" y="4558"/>
                </a:lnTo>
                <a:lnTo>
                  <a:pt x="4735" y="4573"/>
                </a:lnTo>
                <a:lnTo>
                  <a:pt x="4734" y="4590"/>
                </a:lnTo>
                <a:lnTo>
                  <a:pt x="4731" y="4610"/>
                </a:lnTo>
                <a:lnTo>
                  <a:pt x="4745" y="4619"/>
                </a:lnTo>
                <a:lnTo>
                  <a:pt x="4757" y="4627"/>
                </a:lnTo>
                <a:lnTo>
                  <a:pt x="4761" y="4619"/>
                </a:lnTo>
                <a:lnTo>
                  <a:pt x="4762" y="4614"/>
                </a:lnTo>
                <a:lnTo>
                  <a:pt x="4764" y="4611"/>
                </a:lnTo>
                <a:lnTo>
                  <a:pt x="4766" y="4610"/>
                </a:lnTo>
                <a:lnTo>
                  <a:pt x="4771" y="4608"/>
                </a:lnTo>
                <a:lnTo>
                  <a:pt x="4779" y="4604"/>
                </a:lnTo>
                <a:lnTo>
                  <a:pt x="4787" y="4618"/>
                </a:lnTo>
                <a:lnTo>
                  <a:pt x="4798" y="4632"/>
                </a:lnTo>
                <a:lnTo>
                  <a:pt x="4812" y="4646"/>
                </a:lnTo>
                <a:lnTo>
                  <a:pt x="4828" y="4660"/>
                </a:lnTo>
                <a:lnTo>
                  <a:pt x="4867" y="4691"/>
                </a:lnTo>
                <a:lnTo>
                  <a:pt x="4908" y="4720"/>
                </a:lnTo>
                <a:lnTo>
                  <a:pt x="4948" y="4749"/>
                </a:lnTo>
                <a:lnTo>
                  <a:pt x="4983" y="4776"/>
                </a:lnTo>
                <a:lnTo>
                  <a:pt x="4996" y="4788"/>
                </a:lnTo>
                <a:lnTo>
                  <a:pt x="5007" y="4799"/>
                </a:lnTo>
                <a:lnTo>
                  <a:pt x="5010" y="4804"/>
                </a:lnTo>
                <a:lnTo>
                  <a:pt x="5013" y="4809"/>
                </a:lnTo>
                <a:lnTo>
                  <a:pt x="5014" y="4813"/>
                </a:lnTo>
                <a:lnTo>
                  <a:pt x="5016" y="4817"/>
                </a:lnTo>
                <a:lnTo>
                  <a:pt x="5028" y="4817"/>
                </a:lnTo>
                <a:lnTo>
                  <a:pt x="5037" y="4807"/>
                </a:lnTo>
                <a:lnTo>
                  <a:pt x="5046" y="4796"/>
                </a:lnTo>
                <a:lnTo>
                  <a:pt x="5040" y="4783"/>
                </a:lnTo>
                <a:lnTo>
                  <a:pt x="5034" y="4773"/>
                </a:lnTo>
                <a:lnTo>
                  <a:pt x="5030" y="4761"/>
                </a:lnTo>
                <a:lnTo>
                  <a:pt x="5028" y="4741"/>
                </a:lnTo>
                <a:lnTo>
                  <a:pt x="5034" y="4739"/>
                </a:lnTo>
                <a:lnTo>
                  <a:pt x="5040" y="4735"/>
                </a:lnTo>
                <a:lnTo>
                  <a:pt x="5045" y="4731"/>
                </a:lnTo>
                <a:lnTo>
                  <a:pt x="5049" y="4727"/>
                </a:lnTo>
                <a:lnTo>
                  <a:pt x="5058" y="4716"/>
                </a:lnTo>
                <a:lnTo>
                  <a:pt x="5066" y="4707"/>
                </a:lnTo>
                <a:lnTo>
                  <a:pt x="5073" y="4698"/>
                </a:lnTo>
                <a:lnTo>
                  <a:pt x="5081" y="4690"/>
                </a:lnTo>
                <a:lnTo>
                  <a:pt x="5085" y="4688"/>
                </a:lnTo>
                <a:lnTo>
                  <a:pt x="5089" y="4686"/>
                </a:lnTo>
                <a:lnTo>
                  <a:pt x="5094" y="4686"/>
                </a:lnTo>
                <a:lnTo>
                  <a:pt x="5098" y="4687"/>
                </a:lnTo>
                <a:lnTo>
                  <a:pt x="5105" y="4686"/>
                </a:lnTo>
                <a:lnTo>
                  <a:pt x="5110" y="4686"/>
                </a:lnTo>
                <a:lnTo>
                  <a:pt x="5116" y="4687"/>
                </a:lnTo>
                <a:lnTo>
                  <a:pt x="5120" y="4688"/>
                </a:lnTo>
                <a:lnTo>
                  <a:pt x="5129" y="4692"/>
                </a:lnTo>
                <a:lnTo>
                  <a:pt x="5137" y="4699"/>
                </a:lnTo>
                <a:lnTo>
                  <a:pt x="5145" y="4706"/>
                </a:lnTo>
                <a:lnTo>
                  <a:pt x="5153" y="4713"/>
                </a:lnTo>
                <a:lnTo>
                  <a:pt x="5162" y="4720"/>
                </a:lnTo>
                <a:lnTo>
                  <a:pt x="5173" y="4725"/>
                </a:lnTo>
                <a:lnTo>
                  <a:pt x="5173" y="4739"/>
                </a:lnTo>
                <a:lnTo>
                  <a:pt x="5173" y="4752"/>
                </a:lnTo>
                <a:lnTo>
                  <a:pt x="5174" y="4763"/>
                </a:lnTo>
                <a:lnTo>
                  <a:pt x="5175" y="4773"/>
                </a:lnTo>
                <a:lnTo>
                  <a:pt x="5178" y="4783"/>
                </a:lnTo>
                <a:lnTo>
                  <a:pt x="5181" y="4789"/>
                </a:lnTo>
                <a:lnTo>
                  <a:pt x="5185" y="4797"/>
                </a:lnTo>
                <a:lnTo>
                  <a:pt x="5189" y="4804"/>
                </a:lnTo>
                <a:lnTo>
                  <a:pt x="5197" y="4816"/>
                </a:lnTo>
                <a:lnTo>
                  <a:pt x="5206" y="4829"/>
                </a:lnTo>
                <a:lnTo>
                  <a:pt x="5214" y="4844"/>
                </a:lnTo>
                <a:lnTo>
                  <a:pt x="5221" y="4861"/>
                </a:lnTo>
                <a:lnTo>
                  <a:pt x="5225" y="4881"/>
                </a:lnTo>
                <a:lnTo>
                  <a:pt x="5227" y="4905"/>
                </a:lnTo>
                <a:lnTo>
                  <a:pt x="5229" y="4934"/>
                </a:lnTo>
                <a:lnTo>
                  <a:pt x="5229" y="4966"/>
                </a:lnTo>
                <a:lnTo>
                  <a:pt x="5229" y="4999"/>
                </a:lnTo>
                <a:lnTo>
                  <a:pt x="5229" y="5031"/>
                </a:lnTo>
                <a:lnTo>
                  <a:pt x="5229" y="5063"/>
                </a:lnTo>
                <a:lnTo>
                  <a:pt x="5230" y="5091"/>
                </a:lnTo>
                <a:lnTo>
                  <a:pt x="5155" y="5178"/>
                </a:lnTo>
                <a:lnTo>
                  <a:pt x="5149" y="5198"/>
                </a:lnTo>
                <a:lnTo>
                  <a:pt x="5145" y="5223"/>
                </a:lnTo>
                <a:lnTo>
                  <a:pt x="5142" y="5235"/>
                </a:lnTo>
                <a:lnTo>
                  <a:pt x="5137" y="5248"/>
                </a:lnTo>
                <a:lnTo>
                  <a:pt x="5134" y="5253"/>
                </a:lnTo>
                <a:lnTo>
                  <a:pt x="5130" y="5260"/>
                </a:lnTo>
                <a:lnTo>
                  <a:pt x="5125" y="5265"/>
                </a:lnTo>
                <a:lnTo>
                  <a:pt x="5121" y="5271"/>
                </a:lnTo>
                <a:lnTo>
                  <a:pt x="5112" y="5277"/>
                </a:lnTo>
                <a:lnTo>
                  <a:pt x="5105" y="5280"/>
                </a:lnTo>
                <a:lnTo>
                  <a:pt x="5097" y="5281"/>
                </a:lnTo>
                <a:lnTo>
                  <a:pt x="5090" y="5283"/>
                </a:lnTo>
                <a:lnTo>
                  <a:pt x="5084" y="5284"/>
                </a:lnTo>
                <a:lnTo>
                  <a:pt x="5078" y="5287"/>
                </a:lnTo>
                <a:lnTo>
                  <a:pt x="5073" y="5291"/>
                </a:lnTo>
                <a:lnTo>
                  <a:pt x="5068" y="5297"/>
                </a:lnTo>
                <a:lnTo>
                  <a:pt x="5054" y="5340"/>
                </a:lnTo>
                <a:lnTo>
                  <a:pt x="5044" y="5372"/>
                </a:lnTo>
                <a:lnTo>
                  <a:pt x="5038" y="5386"/>
                </a:lnTo>
                <a:lnTo>
                  <a:pt x="5033" y="5401"/>
                </a:lnTo>
                <a:lnTo>
                  <a:pt x="5026" y="5414"/>
                </a:lnTo>
                <a:lnTo>
                  <a:pt x="5020" y="5429"/>
                </a:lnTo>
                <a:lnTo>
                  <a:pt x="5021" y="5448"/>
                </a:lnTo>
                <a:lnTo>
                  <a:pt x="5024" y="5467"/>
                </a:lnTo>
                <a:lnTo>
                  <a:pt x="5026" y="5486"/>
                </a:lnTo>
                <a:lnTo>
                  <a:pt x="5028" y="5505"/>
                </a:lnTo>
                <a:lnTo>
                  <a:pt x="5034" y="5517"/>
                </a:lnTo>
                <a:lnTo>
                  <a:pt x="5041" y="5527"/>
                </a:lnTo>
                <a:lnTo>
                  <a:pt x="5081" y="5527"/>
                </a:lnTo>
                <a:lnTo>
                  <a:pt x="5081" y="5543"/>
                </a:lnTo>
                <a:lnTo>
                  <a:pt x="5076" y="5555"/>
                </a:lnTo>
                <a:lnTo>
                  <a:pt x="5070" y="5566"/>
                </a:lnTo>
                <a:lnTo>
                  <a:pt x="5065" y="5577"/>
                </a:lnTo>
                <a:lnTo>
                  <a:pt x="5058" y="5584"/>
                </a:lnTo>
                <a:lnTo>
                  <a:pt x="5046" y="5599"/>
                </a:lnTo>
                <a:lnTo>
                  <a:pt x="5033" y="5611"/>
                </a:lnTo>
                <a:lnTo>
                  <a:pt x="5021" y="5624"/>
                </a:lnTo>
                <a:lnTo>
                  <a:pt x="5009" y="5640"/>
                </a:lnTo>
                <a:lnTo>
                  <a:pt x="5005" y="5650"/>
                </a:lnTo>
                <a:lnTo>
                  <a:pt x="5000" y="5659"/>
                </a:lnTo>
                <a:lnTo>
                  <a:pt x="4996" y="5671"/>
                </a:lnTo>
                <a:lnTo>
                  <a:pt x="4993" y="5686"/>
                </a:lnTo>
                <a:lnTo>
                  <a:pt x="4996" y="5688"/>
                </a:lnTo>
                <a:lnTo>
                  <a:pt x="5000" y="5694"/>
                </a:lnTo>
                <a:lnTo>
                  <a:pt x="5001" y="5699"/>
                </a:lnTo>
                <a:lnTo>
                  <a:pt x="5004" y="5705"/>
                </a:lnTo>
                <a:lnTo>
                  <a:pt x="5008" y="5720"/>
                </a:lnTo>
                <a:lnTo>
                  <a:pt x="5010" y="5736"/>
                </a:lnTo>
                <a:lnTo>
                  <a:pt x="5014" y="5765"/>
                </a:lnTo>
                <a:lnTo>
                  <a:pt x="5016" y="5779"/>
                </a:lnTo>
                <a:lnTo>
                  <a:pt x="5025" y="5789"/>
                </a:lnTo>
                <a:lnTo>
                  <a:pt x="5034" y="5799"/>
                </a:lnTo>
                <a:lnTo>
                  <a:pt x="5045" y="5808"/>
                </a:lnTo>
                <a:lnTo>
                  <a:pt x="5056" y="5816"/>
                </a:lnTo>
                <a:lnTo>
                  <a:pt x="5073" y="5828"/>
                </a:lnTo>
                <a:lnTo>
                  <a:pt x="5085" y="5838"/>
                </a:lnTo>
                <a:lnTo>
                  <a:pt x="5090" y="5857"/>
                </a:lnTo>
                <a:lnTo>
                  <a:pt x="5096" y="5876"/>
                </a:lnTo>
                <a:lnTo>
                  <a:pt x="5102" y="5896"/>
                </a:lnTo>
                <a:lnTo>
                  <a:pt x="5108" y="5914"/>
                </a:lnTo>
                <a:lnTo>
                  <a:pt x="5129" y="5961"/>
                </a:lnTo>
                <a:lnTo>
                  <a:pt x="5149" y="6001"/>
                </a:lnTo>
                <a:lnTo>
                  <a:pt x="5161" y="6019"/>
                </a:lnTo>
                <a:lnTo>
                  <a:pt x="5173" y="6035"/>
                </a:lnTo>
                <a:lnTo>
                  <a:pt x="5179" y="6042"/>
                </a:lnTo>
                <a:lnTo>
                  <a:pt x="5187" y="6049"/>
                </a:lnTo>
                <a:lnTo>
                  <a:pt x="5195" y="6055"/>
                </a:lnTo>
                <a:lnTo>
                  <a:pt x="5203" y="6062"/>
                </a:lnTo>
                <a:lnTo>
                  <a:pt x="5191" y="6067"/>
                </a:lnTo>
                <a:lnTo>
                  <a:pt x="5177" y="6072"/>
                </a:lnTo>
                <a:lnTo>
                  <a:pt x="5194" y="6099"/>
                </a:lnTo>
                <a:lnTo>
                  <a:pt x="5209" y="6126"/>
                </a:lnTo>
                <a:lnTo>
                  <a:pt x="5223" y="6152"/>
                </a:lnTo>
                <a:lnTo>
                  <a:pt x="5237" y="6179"/>
                </a:lnTo>
                <a:lnTo>
                  <a:pt x="5250" y="6205"/>
                </a:lnTo>
                <a:lnTo>
                  <a:pt x="5263" y="6232"/>
                </a:lnTo>
                <a:lnTo>
                  <a:pt x="5275" y="6259"/>
                </a:lnTo>
                <a:lnTo>
                  <a:pt x="5287" y="6285"/>
                </a:lnTo>
                <a:lnTo>
                  <a:pt x="5291" y="6296"/>
                </a:lnTo>
                <a:lnTo>
                  <a:pt x="5294" y="6305"/>
                </a:lnTo>
                <a:lnTo>
                  <a:pt x="5295" y="6313"/>
                </a:lnTo>
                <a:lnTo>
                  <a:pt x="5296" y="6321"/>
                </a:lnTo>
                <a:lnTo>
                  <a:pt x="5296" y="6334"/>
                </a:lnTo>
                <a:lnTo>
                  <a:pt x="5296" y="6348"/>
                </a:lnTo>
                <a:lnTo>
                  <a:pt x="5298" y="6354"/>
                </a:lnTo>
                <a:lnTo>
                  <a:pt x="5299" y="6361"/>
                </a:lnTo>
                <a:lnTo>
                  <a:pt x="5300" y="6369"/>
                </a:lnTo>
                <a:lnTo>
                  <a:pt x="5303" y="6377"/>
                </a:lnTo>
                <a:lnTo>
                  <a:pt x="5308" y="6386"/>
                </a:lnTo>
                <a:lnTo>
                  <a:pt x="5314" y="6397"/>
                </a:lnTo>
                <a:lnTo>
                  <a:pt x="5322" y="6409"/>
                </a:lnTo>
                <a:lnTo>
                  <a:pt x="5331" y="6422"/>
                </a:lnTo>
                <a:lnTo>
                  <a:pt x="5346" y="6440"/>
                </a:lnTo>
                <a:lnTo>
                  <a:pt x="5363" y="6457"/>
                </a:lnTo>
                <a:lnTo>
                  <a:pt x="5380" y="6471"/>
                </a:lnTo>
                <a:lnTo>
                  <a:pt x="5399" y="6486"/>
                </a:lnTo>
                <a:lnTo>
                  <a:pt x="5439" y="6511"/>
                </a:lnTo>
                <a:lnTo>
                  <a:pt x="5480" y="6535"/>
                </a:lnTo>
                <a:lnTo>
                  <a:pt x="5501" y="6547"/>
                </a:lnTo>
                <a:lnTo>
                  <a:pt x="5521" y="6559"/>
                </a:lnTo>
                <a:lnTo>
                  <a:pt x="5540" y="6572"/>
                </a:lnTo>
                <a:lnTo>
                  <a:pt x="5558" y="6586"/>
                </a:lnTo>
                <a:lnTo>
                  <a:pt x="5576" y="6600"/>
                </a:lnTo>
                <a:lnTo>
                  <a:pt x="5592" y="6615"/>
                </a:lnTo>
                <a:lnTo>
                  <a:pt x="5606" y="6632"/>
                </a:lnTo>
                <a:lnTo>
                  <a:pt x="5620" y="6651"/>
                </a:lnTo>
                <a:lnTo>
                  <a:pt x="5626" y="6675"/>
                </a:lnTo>
                <a:lnTo>
                  <a:pt x="5633" y="6704"/>
                </a:lnTo>
                <a:lnTo>
                  <a:pt x="5637" y="6736"/>
                </a:lnTo>
                <a:lnTo>
                  <a:pt x="5639" y="6771"/>
                </a:lnTo>
                <a:lnTo>
                  <a:pt x="5642" y="6808"/>
                </a:lnTo>
                <a:lnTo>
                  <a:pt x="5642" y="6848"/>
                </a:lnTo>
                <a:lnTo>
                  <a:pt x="5642" y="6888"/>
                </a:lnTo>
                <a:lnTo>
                  <a:pt x="5641" y="6930"/>
                </a:lnTo>
                <a:lnTo>
                  <a:pt x="5638" y="6971"/>
                </a:lnTo>
                <a:lnTo>
                  <a:pt x="5634" y="7013"/>
                </a:lnTo>
                <a:lnTo>
                  <a:pt x="5631" y="7053"/>
                </a:lnTo>
                <a:lnTo>
                  <a:pt x="5626" y="7092"/>
                </a:lnTo>
                <a:lnTo>
                  <a:pt x="5622" y="7130"/>
                </a:lnTo>
                <a:lnTo>
                  <a:pt x="5617" y="7164"/>
                </a:lnTo>
                <a:lnTo>
                  <a:pt x="5612" y="7196"/>
                </a:lnTo>
                <a:lnTo>
                  <a:pt x="5606" y="7224"/>
                </a:lnTo>
                <a:lnTo>
                  <a:pt x="5604" y="7240"/>
                </a:lnTo>
                <a:lnTo>
                  <a:pt x="5598" y="7268"/>
                </a:lnTo>
                <a:lnTo>
                  <a:pt x="5593" y="7301"/>
                </a:lnTo>
                <a:lnTo>
                  <a:pt x="5586" y="7338"/>
                </a:lnTo>
                <a:lnTo>
                  <a:pt x="5580" y="7374"/>
                </a:lnTo>
                <a:lnTo>
                  <a:pt x="5573" y="7405"/>
                </a:lnTo>
                <a:lnTo>
                  <a:pt x="5569" y="7417"/>
                </a:lnTo>
                <a:lnTo>
                  <a:pt x="5565" y="7428"/>
                </a:lnTo>
                <a:lnTo>
                  <a:pt x="5561" y="7434"/>
                </a:lnTo>
                <a:lnTo>
                  <a:pt x="5558" y="7437"/>
                </a:lnTo>
                <a:lnTo>
                  <a:pt x="5560" y="7443"/>
                </a:lnTo>
                <a:lnTo>
                  <a:pt x="5561" y="7455"/>
                </a:lnTo>
                <a:lnTo>
                  <a:pt x="5561" y="7474"/>
                </a:lnTo>
                <a:lnTo>
                  <a:pt x="5561" y="7495"/>
                </a:lnTo>
                <a:lnTo>
                  <a:pt x="5561" y="7549"/>
                </a:lnTo>
                <a:lnTo>
                  <a:pt x="5560" y="7608"/>
                </a:lnTo>
                <a:lnTo>
                  <a:pt x="5558" y="7667"/>
                </a:lnTo>
                <a:lnTo>
                  <a:pt x="5556" y="7717"/>
                </a:lnTo>
                <a:lnTo>
                  <a:pt x="5554" y="7755"/>
                </a:lnTo>
                <a:lnTo>
                  <a:pt x="5553" y="7769"/>
                </a:lnTo>
                <a:lnTo>
                  <a:pt x="5545" y="7793"/>
                </a:lnTo>
                <a:lnTo>
                  <a:pt x="5530" y="7829"/>
                </a:lnTo>
                <a:lnTo>
                  <a:pt x="5512" y="7872"/>
                </a:lnTo>
                <a:lnTo>
                  <a:pt x="5492" y="7917"/>
                </a:lnTo>
                <a:lnTo>
                  <a:pt x="5473" y="7963"/>
                </a:lnTo>
                <a:lnTo>
                  <a:pt x="5457" y="8005"/>
                </a:lnTo>
                <a:lnTo>
                  <a:pt x="5451" y="8022"/>
                </a:lnTo>
                <a:lnTo>
                  <a:pt x="5447" y="8038"/>
                </a:lnTo>
                <a:lnTo>
                  <a:pt x="5444" y="8050"/>
                </a:lnTo>
                <a:lnTo>
                  <a:pt x="5444" y="8059"/>
                </a:lnTo>
                <a:lnTo>
                  <a:pt x="5445" y="8070"/>
                </a:lnTo>
                <a:lnTo>
                  <a:pt x="5447" y="8083"/>
                </a:lnTo>
                <a:lnTo>
                  <a:pt x="5449" y="8096"/>
                </a:lnTo>
                <a:lnTo>
                  <a:pt x="5453" y="8111"/>
                </a:lnTo>
                <a:lnTo>
                  <a:pt x="5456" y="8126"/>
                </a:lnTo>
                <a:lnTo>
                  <a:pt x="5459" y="8140"/>
                </a:lnTo>
                <a:lnTo>
                  <a:pt x="5461" y="8154"/>
                </a:lnTo>
                <a:lnTo>
                  <a:pt x="5461" y="8168"/>
                </a:lnTo>
                <a:lnTo>
                  <a:pt x="5460" y="8184"/>
                </a:lnTo>
                <a:lnTo>
                  <a:pt x="5456" y="8200"/>
                </a:lnTo>
                <a:lnTo>
                  <a:pt x="5451" y="8217"/>
                </a:lnTo>
                <a:lnTo>
                  <a:pt x="5444" y="8233"/>
                </a:lnTo>
                <a:lnTo>
                  <a:pt x="5431" y="8267"/>
                </a:lnTo>
                <a:lnTo>
                  <a:pt x="5417" y="8298"/>
                </a:lnTo>
                <a:lnTo>
                  <a:pt x="5421" y="8312"/>
                </a:lnTo>
                <a:lnTo>
                  <a:pt x="5424" y="8324"/>
                </a:lnTo>
                <a:lnTo>
                  <a:pt x="5428" y="8336"/>
                </a:lnTo>
                <a:lnTo>
                  <a:pt x="5431" y="8348"/>
                </a:lnTo>
                <a:lnTo>
                  <a:pt x="5445" y="8341"/>
                </a:lnTo>
                <a:lnTo>
                  <a:pt x="5456" y="8334"/>
                </a:lnTo>
                <a:lnTo>
                  <a:pt x="5463" y="8332"/>
                </a:lnTo>
                <a:lnTo>
                  <a:pt x="5469" y="8329"/>
                </a:lnTo>
                <a:lnTo>
                  <a:pt x="5477" y="8328"/>
                </a:lnTo>
                <a:lnTo>
                  <a:pt x="5488" y="8326"/>
                </a:lnTo>
                <a:lnTo>
                  <a:pt x="5488" y="8337"/>
                </a:lnTo>
                <a:lnTo>
                  <a:pt x="5489" y="8344"/>
                </a:lnTo>
                <a:lnTo>
                  <a:pt x="5489" y="8356"/>
                </a:lnTo>
                <a:lnTo>
                  <a:pt x="5488" y="8372"/>
                </a:lnTo>
                <a:lnTo>
                  <a:pt x="5487" y="8390"/>
                </a:lnTo>
                <a:lnTo>
                  <a:pt x="5480" y="8435"/>
                </a:lnTo>
                <a:lnTo>
                  <a:pt x="5472" y="8486"/>
                </a:lnTo>
                <a:lnTo>
                  <a:pt x="5468" y="8511"/>
                </a:lnTo>
                <a:lnTo>
                  <a:pt x="5461" y="8535"/>
                </a:lnTo>
                <a:lnTo>
                  <a:pt x="5456" y="8558"/>
                </a:lnTo>
                <a:lnTo>
                  <a:pt x="5449" y="8579"/>
                </a:lnTo>
                <a:lnTo>
                  <a:pt x="5443" y="8596"/>
                </a:lnTo>
                <a:lnTo>
                  <a:pt x="5436" y="8611"/>
                </a:lnTo>
                <a:lnTo>
                  <a:pt x="5433" y="8616"/>
                </a:lnTo>
                <a:lnTo>
                  <a:pt x="5429" y="8620"/>
                </a:lnTo>
                <a:lnTo>
                  <a:pt x="5425" y="8624"/>
                </a:lnTo>
                <a:lnTo>
                  <a:pt x="5423" y="8626"/>
                </a:lnTo>
                <a:lnTo>
                  <a:pt x="5424" y="8602"/>
                </a:lnTo>
                <a:lnTo>
                  <a:pt x="5427" y="8578"/>
                </a:lnTo>
                <a:lnTo>
                  <a:pt x="5429" y="8552"/>
                </a:lnTo>
                <a:lnTo>
                  <a:pt x="5431" y="8529"/>
                </a:lnTo>
                <a:lnTo>
                  <a:pt x="5413" y="8526"/>
                </a:lnTo>
                <a:lnTo>
                  <a:pt x="5396" y="8522"/>
                </a:lnTo>
                <a:lnTo>
                  <a:pt x="5392" y="8555"/>
                </a:lnTo>
                <a:lnTo>
                  <a:pt x="5388" y="8582"/>
                </a:lnTo>
                <a:lnTo>
                  <a:pt x="5383" y="8604"/>
                </a:lnTo>
                <a:lnTo>
                  <a:pt x="5376" y="8624"/>
                </a:lnTo>
                <a:lnTo>
                  <a:pt x="5368" y="8643"/>
                </a:lnTo>
                <a:lnTo>
                  <a:pt x="5360" y="8660"/>
                </a:lnTo>
                <a:lnTo>
                  <a:pt x="5351" y="8677"/>
                </a:lnTo>
                <a:lnTo>
                  <a:pt x="5339" y="8697"/>
                </a:lnTo>
                <a:lnTo>
                  <a:pt x="5360" y="8701"/>
                </a:lnTo>
                <a:lnTo>
                  <a:pt x="5380" y="8708"/>
                </a:lnTo>
                <a:lnTo>
                  <a:pt x="5388" y="8712"/>
                </a:lnTo>
                <a:lnTo>
                  <a:pt x="5396" y="8716"/>
                </a:lnTo>
                <a:lnTo>
                  <a:pt x="5403" y="8723"/>
                </a:lnTo>
                <a:lnTo>
                  <a:pt x="5409" y="8729"/>
                </a:lnTo>
                <a:lnTo>
                  <a:pt x="5400" y="8752"/>
                </a:lnTo>
                <a:lnTo>
                  <a:pt x="5389" y="8781"/>
                </a:lnTo>
                <a:lnTo>
                  <a:pt x="5383" y="8794"/>
                </a:lnTo>
                <a:lnTo>
                  <a:pt x="5376" y="8806"/>
                </a:lnTo>
                <a:lnTo>
                  <a:pt x="5372" y="8812"/>
                </a:lnTo>
                <a:lnTo>
                  <a:pt x="5368" y="8817"/>
                </a:lnTo>
                <a:lnTo>
                  <a:pt x="5366" y="8820"/>
                </a:lnTo>
                <a:lnTo>
                  <a:pt x="5362" y="8822"/>
                </a:lnTo>
                <a:lnTo>
                  <a:pt x="5360" y="8810"/>
                </a:lnTo>
                <a:lnTo>
                  <a:pt x="5362" y="8801"/>
                </a:lnTo>
                <a:lnTo>
                  <a:pt x="5360" y="8798"/>
                </a:lnTo>
                <a:lnTo>
                  <a:pt x="5359" y="8797"/>
                </a:lnTo>
                <a:lnTo>
                  <a:pt x="5356" y="8798"/>
                </a:lnTo>
                <a:lnTo>
                  <a:pt x="5352" y="8801"/>
                </a:lnTo>
                <a:lnTo>
                  <a:pt x="5352" y="8790"/>
                </a:lnTo>
                <a:lnTo>
                  <a:pt x="5346" y="8798"/>
                </a:lnTo>
                <a:lnTo>
                  <a:pt x="5343" y="8804"/>
                </a:lnTo>
                <a:lnTo>
                  <a:pt x="5336" y="8808"/>
                </a:lnTo>
                <a:lnTo>
                  <a:pt x="5326" y="8812"/>
                </a:lnTo>
                <a:lnTo>
                  <a:pt x="5326" y="8836"/>
                </a:lnTo>
                <a:lnTo>
                  <a:pt x="5327" y="8857"/>
                </a:lnTo>
                <a:lnTo>
                  <a:pt x="5330" y="8874"/>
                </a:lnTo>
                <a:lnTo>
                  <a:pt x="5332" y="8889"/>
                </a:lnTo>
                <a:lnTo>
                  <a:pt x="5335" y="8901"/>
                </a:lnTo>
                <a:lnTo>
                  <a:pt x="5340" y="8910"/>
                </a:lnTo>
                <a:lnTo>
                  <a:pt x="5344" y="8918"/>
                </a:lnTo>
                <a:lnTo>
                  <a:pt x="5350" y="8926"/>
                </a:lnTo>
                <a:lnTo>
                  <a:pt x="5359" y="8938"/>
                </a:lnTo>
                <a:lnTo>
                  <a:pt x="5368" y="8951"/>
                </a:lnTo>
                <a:lnTo>
                  <a:pt x="5372" y="8961"/>
                </a:lnTo>
                <a:lnTo>
                  <a:pt x="5375" y="8970"/>
                </a:lnTo>
                <a:lnTo>
                  <a:pt x="5378" y="8982"/>
                </a:lnTo>
                <a:lnTo>
                  <a:pt x="5379" y="8997"/>
                </a:lnTo>
                <a:lnTo>
                  <a:pt x="5367" y="9001"/>
                </a:lnTo>
                <a:lnTo>
                  <a:pt x="5356" y="9003"/>
                </a:lnTo>
                <a:lnTo>
                  <a:pt x="5356" y="9017"/>
                </a:lnTo>
                <a:lnTo>
                  <a:pt x="5355" y="9026"/>
                </a:lnTo>
                <a:lnTo>
                  <a:pt x="5352" y="9034"/>
                </a:lnTo>
                <a:lnTo>
                  <a:pt x="5348" y="9046"/>
                </a:lnTo>
                <a:lnTo>
                  <a:pt x="5363" y="9043"/>
                </a:lnTo>
                <a:lnTo>
                  <a:pt x="5379" y="9040"/>
                </a:lnTo>
                <a:lnTo>
                  <a:pt x="5383" y="9030"/>
                </a:lnTo>
                <a:lnTo>
                  <a:pt x="5384" y="9027"/>
                </a:lnTo>
                <a:lnTo>
                  <a:pt x="5389" y="9026"/>
                </a:lnTo>
                <a:lnTo>
                  <a:pt x="5400" y="9025"/>
                </a:lnTo>
                <a:lnTo>
                  <a:pt x="5403" y="9034"/>
                </a:lnTo>
                <a:lnTo>
                  <a:pt x="5404" y="9039"/>
                </a:lnTo>
                <a:lnTo>
                  <a:pt x="5405" y="9040"/>
                </a:lnTo>
                <a:lnTo>
                  <a:pt x="5407" y="9040"/>
                </a:lnTo>
                <a:lnTo>
                  <a:pt x="5411" y="9039"/>
                </a:lnTo>
                <a:lnTo>
                  <a:pt x="5417" y="9040"/>
                </a:lnTo>
                <a:lnTo>
                  <a:pt x="5417" y="9063"/>
                </a:lnTo>
                <a:lnTo>
                  <a:pt x="5407" y="9072"/>
                </a:lnTo>
                <a:lnTo>
                  <a:pt x="5401" y="9078"/>
                </a:lnTo>
                <a:lnTo>
                  <a:pt x="5397" y="9086"/>
                </a:lnTo>
                <a:lnTo>
                  <a:pt x="5392" y="9100"/>
                </a:lnTo>
                <a:lnTo>
                  <a:pt x="5374" y="9100"/>
                </a:lnTo>
                <a:lnTo>
                  <a:pt x="5374" y="9091"/>
                </a:lnTo>
                <a:lnTo>
                  <a:pt x="5375" y="9088"/>
                </a:lnTo>
                <a:lnTo>
                  <a:pt x="5374" y="9086"/>
                </a:lnTo>
                <a:lnTo>
                  <a:pt x="5370" y="9079"/>
                </a:lnTo>
                <a:lnTo>
                  <a:pt x="5362" y="9084"/>
                </a:lnTo>
                <a:lnTo>
                  <a:pt x="5352" y="9090"/>
                </a:lnTo>
                <a:lnTo>
                  <a:pt x="5362" y="9090"/>
                </a:lnTo>
                <a:lnTo>
                  <a:pt x="5367" y="9098"/>
                </a:lnTo>
                <a:lnTo>
                  <a:pt x="5375" y="9108"/>
                </a:lnTo>
                <a:lnTo>
                  <a:pt x="5388" y="9119"/>
                </a:lnTo>
                <a:lnTo>
                  <a:pt x="5401" y="9130"/>
                </a:lnTo>
                <a:lnTo>
                  <a:pt x="5416" y="9139"/>
                </a:lnTo>
                <a:lnTo>
                  <a:pt x="5431" y="9148"/>
                </a:lnTo>
                <a:lnTo>
                  <a:pt x="5443" y="9156"/>
                </a:lnTo>
                <a:lnTo>
                  <a:pt x="5453" y="9161"/>
                </a:lnTo>
                <a:lnTo>
                  <a:pt x="5453" y="9188"/>
                </a:lnTo>
                <a:lnTo>
                  <a:pt x="5440" y="9185"/>
                </a:lnTo>
                <a:lnTo>
                  <a:pt x="5427" y="9183"/>
                </a:lnTo>
                <a:lnTo>
                  <a:pt x="5424" y="9188"/>
                </a:lnTo>
                <a:lnTo>
                  <a:pt x="5423" y="9193"/>
                </a:lnTo>
                <a:lnTo>
                  <a:pt x="5424" y="9199"/>
                </a:lnTo>
                <a:lnTo>
                  <a:pt x="5427" y="9204"/>
                </a:lnTo>
                <a:lnTo>
                  <a:pt x="5453" y="9204"/>
                </a:lnTo>
                <a:lnTo>
                  <a:pt x="5453" y="9237"/>
                </a:lnTo>
                <a:lnTo>
                  <a:pt x="5473" y="9241"/>
                </a:lnTo>
                <a:lnTo>
                  <a:pt x="5492" y="9244"/>
                </a:lnTo>
                <a:lnTo>
                  <a:pt x="5500" y="9245"/>
                </a:lnTo>
                <a:lnTo>
                  <a:pt x="5505" y="9244"/>
                </a:lnTo>
                <a:lnTo>
                  <a:pt x="5506" y="9243"/>
                </a:lnTo>
                <a:lnTo>
                  <a:pt x="5506" y="9241"/>
                </a:lnTo>
                <a:lnTo>
                  <a:pt x="5506" y="9240"/>
                </a:lnTo>
                <a:lnTo>
                  <a:pt x="5505" y="9237"/>
                </a:lnTo>
                <a:lnTo>
                  <a:pt x="5518" y="9237"/>
                </a:lnTo>
                <a:lnTo>
                  <a:pt x="5522" y="9243"/>
                </a:lnTo>
                <a:lnTo>
                  <a:pt x="5528" y="9248"/>
                </a:lnTo>
                <a:lnTo>
                  <a:pt x="5530" y="9253"/>
                </a:lnTo>
                <a:lnTo>
                  <a:pt x="5533" y="9257"/>
                </a:lnTo>
                <a:lnTo>
                  <a:pt x="5534" y="9261"/>
                </a:lnTo>
                <a:lnTo>
                  <a:pt x="5534" y="9264"/>
                </a:lnTo>
                <a:lnTo>
                  <a:pt x="5532" y="9271"/>
                </a:lnTo>
                <a:lnTo>
                  <a:pt x="5528" y="9281"/>
                </a:lnTo>
                <a:lnTo>
                  <a:pt x="5589" y="9281"/>
                </a:lnTo>
                <a:lnTo>
                  <a:pt x="5586" y="9294"/>
                </a:lnTo>
                <a:lnTo>
                  <a:pt x="5584" y="9308"/>
                </a:lnTo>
                <a:lnTo>
                  <a:pt x="5590" y="9308"/>
                </a:lnTo>
                <a:lnTo>
                  <a:pt x="5597" y="9308"/>
                </a:lnTo>
                <a:lnTo>
                  <a:pt x="5606" y="9308"/>
                </a:lnTo>
                <a:lnTo>
                  <a:pt x="5614" y="9306"/>
                </a:lnTo>
                <a:lnTo>
                  <a:pt x="5625" y="9304"/>
                </a:lnTo>
                <a:lnTo>
                  <a:pt x="5637" y="9297"/>
                </a:lnTo>
                <a:lnTo>
                  <a:pt x="5645" y="9312"/>
                </a:lnTo>
                <a:lnTo>
                  <a:pt x="5654" y="9325"/>
                </a:lnTo>
                <a:lnTo>
                  <a:pt x="5669" y="9330"/>
                </a:lnTo>
                <a:lnTo>
                  <a:pt x="5693" y="9336"/>
                </a:lnTo>
                <a:lnTo>
                  <a:pt x="5718" y="9340"/>
                </a:lnTo>
                <a:lnTo>
                  <a:pt x="5742" y="9341"/>
                </a:lnTo>
                <a:lnTo>
                  <a:pt x="5742" y="9336"/>
                </a:lnTo>
                <a:lnTo>
                  <a:pt x="5738" y="9325"/>
                </a:lnTo>
                <a:lnTo>
                  <a:pt x="5733" y="9313"/>
                </a:lnTo>
                <a:lnTo>
                  <a:pt x="5729" y="9302"/>
                </a:lnTo>
                <a:lnTo>
                  <a:pt x="5725" y="9292"/>
                </a:lnTo>
                <a:lnTo>
                  <a:pt x="5735" y="9298"/>
                </a:lnTo>
                <a:lnTo>
                  <a:pt x="5746" y="9302"/>
                </a:lnTo>
                <a:lnTo>
                  <a:pt x="5754" y="9306"/>
                </a:lnTo>
                <a:lnTo>
                  <a:pt x="5763" y="9309"/>
                </a:lnTo>
                <a:lnTo>
                  <a:pt x="5771" y="9310"/>
                </a:lnTo>
                <a:lnTo>
                  <a:pt x="5779" y="9310"/>
                </a:lnTo>
                <a:lnTo>
                  <a:pt x="5786" y="9310"/>
                </a:lnTo>
                <a:lnTo>
                  <a:pt x="5794" y="9310"/>
                </a:lnTo>
                <a:lnTo>
                  <a:pt x="5810" y="9306"/>
                </a:lnTo>
                <a:lnTo>
                  <a:pt x="5827" y="9304"/>
                </a:lnTo>
                <a:lnTo>
                  <a:pt x="5848" y="9300"/>
                </a:lnTo>
                <a:lnTo>
                  <a:pt x="5874" y="9297"/>
                </a:lnTo>
                <a:lnTo>
                  <a:pt x="5862" y="9286"/>
                </a:lnTo>
                <a:lnTo>
                  <a:pt x="5851" y="9276"/>
                </a:lnTo>
                <a:lnTo>
                  <a:pt x="5839" y="9268"/>
                </a:lnTo>
                <a:lnTo>
                  <a:pt x="5828" y="9260"/>
                </a:lnTo>
                <a:lnTo>
                  <a:pt x="5807" y="9248"/>
                </a:lnTo>
                <a:lnTo>
                  <a:pt x="5786" y="9235"/>
                </a:lnTo>
                <a:lnTo>
                  <a:pt x="5776" y="9228"/>
                </a:lnTo>
                <a:lnTo>
                  <a:pt x="5767" y="9220"/>
                </a:lnTo>
                <a:lnTo>
                  <a:pt x="5758" y="9212"/>
                </a:lnTo>
                <a:lnTo>
                  <a:pt x="5749" y="9203"/>
                </a:lnTo>
                <a:lnTo>
                  <a:pt x="5739" y="9191"/>
                </a:lnTo>
                <a:lnTo>
                  <a:pt x="5731" y="9177"/>
                </a:lnTo>
                <a:lnTo>
                  <a:pt x="5723" y="9163"/>
                </a:lnTo>
                <a:lnTo>
                  <a:pt x="5715" y="9144"/>
                </a:lnTo>
                <a:lnTo>
                  <a:pt x="5701" y="9147"/>
                </a:lnTo>
                <a:lnTo>
                  <a:pt x="5690" y="9146"/>
                </a:lnTo>
                <a:lnTo>
                  <a:pt x="5679" y="9144"/>
                </a:lnTo>
                <a:lnTo>
                  <a:pt x="5667" y="9139"/>
                </a:lnTo>
                <a:lnTo>
                  <a:pt x="5667" y="9100"/>
                </a:lnTo>
                <a:lnTo>
                  <a:pt x="5679" y="9102"/>
                </a:lnTo>
                <a:lnTo>
                  <a:pt x="5691" y="9103"/>
                </a:lnTo>
                <a:lnTo>
                  <a:pt x="5703" y="9104"/>
                </a:lnTo>
                <a:lnTo>
                  <a:pt x="5715" y="9107"/>
                </a:lnTo>
                <a:lnTo>
                  <a:pt x="5703" y="9084"/>
                </a:lnTo>
                <a:lnTo>
                  <a:pt x="5694" y="9060"/>
                </a:lnTo>
                <a:lnTo>
                  <a:pt x="5690" y="9048"/>
                </a:lnTo>
                <a:lnTo>
                  <a:pt x="5687" y="9034"/>
                </a:lnTo>
                <a:lnTo>
                  <a:pt x="5686" y="9017"/>
                </a:lnTo>
                <a:lnTo>
                  <a:pt x="5685" y="8997"/>
                </a:lnTo>
                <a:lnTo>
                  <a:pt x="5689" y="8989"/>
                </a:lnTo>
                <a:lnTo>
                  <a:pt x="5693" y="8982"/>
                </a:lnTo>
                <a:lnTo>
                  <a:pt x="5697" y="8977"/>
                </a:lnTo>
                <a:lnTo>
                  <a:pt x="5701" y="8973"/>
                </a:lnTo>
                <a:lnTo>
                  <a:pt x="5709" y="8967"/>
                </a:lnTo>
                <a:lnTo>
                  <a:pt x="5718" y="8963"/>
                </a:lnTo>
                <a:lnTo>
                  <a:pt x="5727" y="8961"/>
                </a:lnTo>
                <a:lnTo>
                  <a:pt x="5737" y="8958"/>
                </a:lnTo>
                <a:lnTo>
                  <a:pt x="5747" y="8953"/>
                </a:lnTo>
                <a:lnTo>
                  <a:pt x="5759" y="8942"/>
                </a:lnTo>
                <a:lnTo>
                  <a:pt x="5763" y="8925"/>
                </a:lnTo>
                <a:lnTo>
                  <a:pt x="5766" y="8908"/>
                </a:lnTo>
                <a:lnTo>
                  <a:pt x="5768" y="8889"/>
                </a:lnTo>
                <a:lnTo>
                  <a:pt x="5772" y="8872"/>
                </a:lnTo>
                <a:lnTo>
                  <a:pt x="5798" y="8854"/>
                </a:lnTo>
                <a:lnTo>
                  <a:pt x="5823" y="8836"/>
                </a:lnTo>
                <a:lnTo>
                  <a:pt x="5848" y="8818"/>
                </a:lnTo>
                <a:lnTo>
                  <a:pt x="5874" y="8801"/>
                </a:lnTo>
                <a:lnTo>
                  <a:pt x="5875" y="8789"/>
                </a:lnTo>
                <a:lnTo>
                  <a:pt x="5877" y="8776"/>
                </a:lnTo>
                <a:lnTo>
                  <a:pt x="5880" y="8764"/>
                </a:lnTo>
                <a:lnTo>
                  <a:pt x="5881" y="8752"/>
                </a:lnTo>
                <a:lnTo>
                  <a:pt x="5877" y="8747"/>
                </a:lnTo>
                <a:lnTo>
                  <a:pt x="5858" y="8745"/>
                </a:lnTo>
                <a:lnTo>
                  <a:pt x="5842" y="8741"/>
                </a:lnTo>
                <a:lnTo>
                  <a:pt x="5827" y="8736"/>
                </a:lnTo>
                <a:lnTo>
                  <a:pt x="5814" y="8729"/>
                </a:lnTo>
                <a:lnTo>
                  <a:pt x="5803" y="8721"/>
                </a:lnTo>
                <a:lnTo>
                  <a:pt x="5792" y="8711"/>
                </a:lnTo>
                <a:lnTo>
                  <a:pt x="5782" y="8699"/>
                </a:lnTo>
                <a:lnTo>
                  <a:pt x="5772" y="8687"/>
                </a:lnTo>
                <a:lnTo>
                  <a:pt x="5772" y="8659"/>
                </a:lnTo>
                <a:lnTo>
                  <a:pt x="5782" y="8644"/>
                </a:lnTo>
                <a:lnTo>
                  <a:pt x="5791" y="8628"/>
                </a:lnTo>
                <a:lnTo>
                  <a:pt x="5804" y="8614"/>
                </a:lnTo>
                <a:lnTo>
                  <a:pt x="5818" y="8600"/>
                </a:lnTo>
                <a:lnTo>
                  <a:pt x="5826" y="8594"/>
                </a:lnTo>
                <a:lnTo>
                  <a:pt x="5834" y="8590"/>
                </a:lnTo>
                <a:lnTo>
                  <a:pt x="5842" y="8584"/>
                </a:lnTo>
                <a:lnTo>
                  <a:pt x="5850" y="8582"/>
                </a:lnTo>
                <a:lnTo>
                  <a:pt x="5859" y="8580"/>
                </a:lnTo>
                <a:lnTo>
                  <a:pt x="5868" y="8579"/>
                </a:lnTo>
                <a:lnTo>
                  <a:pt x="5876" y="8580"/>
                </a:lnTo>
                <a:lnTo>
                  <a:pt x="5887" y="8583"/>
                </a:lnTo>
                <a:lnTo>
                  <a:pt x="5889" y="8562"/>
                </a:lnTo>
                <a:lnTo>
                  <a:pt x="5893" y="8542"/>
                </a:lnTo>
                <a:lnTo>
                  <a:pt x="5899" y="8522"/>
                </a:lnTo>
                <a:lnTo>
                  <a:pt x="5905" y="8502"/>
                </a:lnTo>
                <a:lnTo>
                  <a:pt x="5912" y="8485"/>
                </a:lnTo>
                <a:lnTo>
                  <a:pt x="5921" y="8467"/>
                </a:lnTo>
                <a:lnTo>
                  <a:pt x="5932" y="8453"/>
                </a:lnTo>
                <a:lnTo>
                  <a:pt x="5943" y="8441"/>
                </a:lnTo>
                <a:lnTo>
                  <a:pt x="5935" y="8435"/>
                </a:lnTo>
                <a:lnTo>
                  <a:pt x="5925" y="8430"/>
                </a:lnTo>
                <a:lnTo>
                  <a:pt x="5929" y="8418"/>
                </a:lnTo>
                <a:lnTo>
                  <a:pt x="5932" y="8413"/>
                </a:lnTo>
                <a:lnTo>
                  <a:pt x="5936" y="8409"/>
                </a:lnTo>
                <a:lnTo>
                  <a:pt x="5943" y="8402"/>
                </a:lnTo>
                <a:lnTo>
                  <a:pt x="5936" y="8390"/>
                </a:lnTo>
                <a:lnTo>
                  <a:pt x="5931" y="8377"/>
                </a:lnTo>
                <a:lnTo>
                  <a:pt x="5924" y="8362"/>
                </a:lnTo>
                <a:lnTo>
                  <a:pt x="5920" y="8346"/>
                </a:lnTo>
                <a:lnTo>
                  <a:pt x="5917" y="8329"/>
                </a:lnTo>
                <a:lnTo>
                  <a:pt x="5916" y="8310"/>
                </a:lnTo>
                <a:lnTo>
                  <a:pt x="5917" y="8292"/>
                </a:lnTo>
                <a:lnTo>
                  <a:pt x="5921" y="8272"/>
                </a:lnTo>
                <a:lnTo>
                  <a:pt x="5935" y="8273"/>
                </a:lnTo>
                <a:lnTo>
                  <a:pt x="5948" y="8276"/>
                </a:lnTo>
                <a:lnTo>
                  <a:pt x="5960" y="8279"/>
                </a:lnTo>
                <a:lnTo>
                  <a:pt x="5972" y="8281"/>
                </a:lnTo>
                <a:lnTo>
                  <a:pt x="5992" y="8289"/>
                </a:lnTo>
                <a:lnTo>
                  <a:pt x="6009" y="8294"/>
                </a:lnTo>
                <a:lnTo>
                  <a:pt x="6018" y="8297"/>
                </a:lnTo>
                <a:lnTo>
                  <a:pt x="6026" y="8298"/>
                </a:lnTo>
                <a:lnTo>
                  <a:pt x="6036" y="8298"/>
                </a:lnTo>
                <a:lnTo>
                  <a:pt x="6045" y="8297"/>
                </a:lnTo>
                <a:lnTo>
                  <a:pt x="6053" y="8296"/>
                </a:lnTo>
                <a:lnTo>
                  <a:pt x="6062" y="8291"/>
                </a:lnTo>
                <a:lnTo>
                  <a:pt x="6073" y="8285"/>
                </a:lnTo>
                <a:lnTo>
                  <a:pt x="6084" y="8277"/>
                </a:lnTo>
                <a:lnTo>
                  <a:pt x="6081" y="8271"/>
                </a:lnTo>
                <a:lnTo>
                  <a:pt x="6078" y="8263"/>
                </a:lnTo>
                <a:lnTo>
                  <a:pt x="6077" y="8256"/>
                </a:lnTo>
                <a:lnTo>
                  <a:pt x="6077" y="8249"/>
                </a:lnTo>
                <a:lnTo>
                  <a:pt x="6078" y="8236"/>
                </a:lnTo>
                <a:lnTo>
                  <a:pt x="6081" y="8221"/>
                </a:lnTo>
                <a:lnTo>
                  <a:pt x="6090" y="8196"/>
                </a:lnTo>
                <a:lnTo>
                  <a:pt x="6101" y="8173"/>
                </a:lnTo>
                <a:lnTo>
                  <a:pt x="6089" y="8169"/>
                </a:lnTo>
                <a:lnTo>
                  <a:pt x="6085" y="8166"/>
                </a:lnTo>
                <a:lnTo>
                  <a:pt x="6084" y="8158"/>
                </a:lnTo>
                <a:lnTo>
                  <a:pt x="6084" y="8140"/>
                </a:lnTo>
                <a:lnTo>
                  <a:pt x="6085" y="8135"/>
                </a:lnTo>
                <a:lnTo>
                  <a:pt x="6088" y="8130"/>
                </a:lnTo>
                <a:lnTo>
                  <a:pt x="6092" y="8130"/>
                </a:lnTo>
                <a:lnTo>
                  <a:pt x="6118" y="8136"/>
                </a:lnTo>
                <a:lnTo>
                  <a:pt x="6143" y="8140"/>
                </a:lnTo>
                <a:lnTo>
                  <a:pt x="6167" y="8143"/>
                </a:lnTo>
                <a:lnTo>
                  <a:pt x="6191" y="8143"/>
                </a:lnTo>
                <a:lnTo>
                  <a:pt x="6214" y="8140"/>
                </a:lnTo>
                <a:lnTo>
                  <a:pt x="6237" y="8135"/>
                </a:lnTo>
                <a:lnTo>
                  <a:pt x="6256" y="8128"/>
                </a:lnTo>
                <a:lnTo>
                  <a:pt x="6278" y="8120"/>
                </a:lnTo>
                <a:lnTo>
                  <a:pt x="6296" y="8110"/>
                </a:lnTo>
                <a:lnTo>
                  <a:pt x="6314" y="8098"/>
                </a:lnTo>
                <a:lnTo>
                  <a:pt x="6331" y="8083"/>
                </a:lnTo>
                <a:lnTo>
                  <a:pt x="6346" y="8067"/>
                </a:lnTo>
                <a:lnTo>
                  <a:pt x="6360" y="8050"/>
                </a:lnTo>
                <a:lnTo>
                  <a:pt x="6372" y="8031"/>
                </a:lnTo>
                <a:lnTo>
                  <a:pt x="6384" y="8010"/>
                </a:lnTo>
                <a:lnTo>
                  <a:pt x="6393" y="7987"/>
                </a:lnTo>
                <a:lnTo>
                  <a:pt x="6373" y="7971"/>
                </a:lnTo>
                <a:lnTo>
                  <a:pt x="6355" y="7955"/>
                </a:lnTo>
                <a:lnTo>
                  <a:pt x="6356" y="7930"/>
                </a:lnTo>
                <a:lnTo>
                  <a:pt x="6358" y="7913"/>
                </a:lnTo>
                <a:lnTo>
                  <a:pt x="6358" y="7906"/>
                </a:lnTo>
                <a:lnTo>
                  <a:pt x="6358" y="7900"/>
                </a:lnTo>
                <a:lnTo>
                  <a:pt x="6356" y="7892"/>
                </a:lnTo>
                <a:lnTo>
                  <a:pt x="6355" y="7884"/>
                </a:lnTo>
                <a:lnTo>
                  <a:pt x="6340" y="7878"/>
                </a:lnTo>
                <a:lnTo>
                  <a:pt x="6327" y="7873"/>
                </a:lnTo>
                <a:lnTo>
                  <a:pt x="6320" y="7869"/>
                </a:lnTo>
                <a:lnTo>
                  <a:pt x="6315" y="7866"/>
                </a:lnTo>
                <a:lnTo>
                  <a:pt x="6310" y="7861"/>
                </a:lnTo>
                <a:lnTo>
                  <a:pt x="6306" y="7857"/>
                </a:lnTo>
                <a:lnTo>
                  <a:pt x="6302" y="7852"/>
                </a:lnTo>
                <a:lnTo>
                  <a:pt x="6298" y="7845"/>
                </a:lnTo>
                <a:lnTo>
                  <a:pt x="6295" y="7838"/>
                </a:lnTo>
                <a:lnTo>
                  <a:pt x="6294" y="7830"/>
                </a:lnTo>
                <a:lnTo>
                  <a:pt x="6292" y="7822"/>
                </a:lnTo>
                <a:lnTo>
                  <a:pt x="6291" y="7813"/>
                </a:lnTo>
                <a:lnTo>
                  <a:pt x="6292" y="7802"/>
                </a:lnTo>
                <a:lnTo>
                  <a:pt x="6294" y="7792"/>
                </a:lnTo>
                <a:lnTo>
                  <a:pt x="6311" y="7792"/>
                </a:lnTo>
                <a:lnTo>
                  <a:pt x="6327" y="7802"/>
                </a:lnTo>
                <a:lnTo>
                  <a:pt x="6343" y="7812"/>
                </a:lnTo>
                <a:lnTo>
                  <a:pt x="6358" y="7820"/>
                </a:lnTo>
                <a:lnTo>
                  <a:pt x="6373" y="7828"/>
                </a:lnTo>
                <a:lnTo>
                  <a:pt x="6388" y="7833"/>
                </a:lnTo>
                <a:lnTo>
                  <a:pt x="6403" y="7838"/>
                </a:lnTo>
                <a:lnTo>
                  <a:pt x="6417" y="7841"/>
                </a:lnTo>
                <a:lnTo>
                  <a:pt x="6432" y="7844"/>
                </a:lnTo>
                <a:lnTo>
                  <a:pt x="6445" y="7845"/>
                </a:lnTo>
                <a:lnTo>
                  <a:pt x="6459" y="7845"/>
                </a:lnTo>
                <a:lnTo>
                  <a:pt x="6472" y="7844"/>
                </a:lnTo>
                <a:lnTo>
                  <a:pt x="6485" y="7841"/>
                </a:lnTo>
                <a:lnTo>
                  <a:pt x="6498" y="7838"/>
                </a:lnTo>
                <a:lnTo>
                  <a:pt x="6510" y="7833"/>
                </a:lnTo>
                <a:lnTo>
                  <a:pt x="6522" y="7828"/>
                </a:lnTo>
                <a:lnTo>
                  <a:pt x="6534" y="7821"/>
                </a:lnTo>
                <a:lnTo>
                  <a:pt x="6545" y="7814"/>
                </a:lnTo>
                <a:lnTo>
                  <a:pt x="6557" y="7805"/>
                </a:lnTo>
                <a:lnTo>
                  <a:pt x="6566" y="7796"/>
                </a:lnTo>
                <a:lnTo>
                  <a:pt x="6577" y="7787"/>
                </a:lnTo>
                <a:lnTo>
                  <a:pt x="6586" y="7775"/>
                </a:lnTo>
                <a:lnTo>
                  <a:pt x="6596" y="7763"/>
                </a:lnTo>
                <a:lnTo>
                  <a:pt x="6605" y="7749"/>
                </a:lnTo>
                <a:lnTo>
                  <a:pt x="6614" y="7736"/>
                </a:lnTo>
                <a:lnTo>
                  <a:pt x="6622" y="7721"/>
                </a:lnTo>
                <a:lnTo>
                  <a:pt x="6629" y="7705"/>
                </a:lnTo>
                <a:lnTo>
                  <a:pt x="6637" y="7688"/>
                </a:lnTo>
                <a:lnTo>
                  <a:pt x="6643" y="7671"/>
                </a:lnTo>
                <a:lnTo>
                  <a:pt x="6649" y="7654"/>
                </a:lnTo>
                <a:lnTo>
                  <a:pt x="6655" y="7635"/>
                </a:lnTo>
                <a:lnTo>
                  <a:pt x="6661" y="7615"/>
                </a:lnTo>
                <a:lnTo>
                  <a:pt x="6665" y="7595"/>
                </a:lnTo>
                <a:lnTo>
                  <a:pt x="6675" y="7591"/>
                </a:lnTo>
                <a:lnTo>
                  <a:pt x="6683" y="7586"/>
                </a:lnTo>
                <a:lnTo>
                  <a:pt x="6690" y="7580"/>
                </a:lnTo>
                <a:lnTo>
                  <a:pt x="6697" y="7574"/>
                </a:lnTo>
                <a:lnTo>
                  <a:pt x="6701" y="7563"/>
                </a:lnTo>
                <a:lnTo>
                  <a:pt x="6703" y="7551"/>
                </a:lnTo>
                <a:lnTo>
                  <a:pt x="6705" y="7534"/>
                </a:lnTo>
                <a:lnTo>
                  <a:pt x="6705" y="7513"/>
                </a:lnTo>
                <a:lnTo>
                  <a:pt x="6725" y="7514"/>
                </a:lnTo>
                <a:lnTo>
                  <a:pt x="6743" y="7517"/>
                </a:lnTo>
                <a:lnTo>
                  <a:pt x="6751" y="7517"/>
                </a:lnTo>
                <a:lnTo>
                  <a:pt x="6758" y="7517"/>
                </a:lnTo>
                <a:lnTo>
                  <a:pt x="6763" y="7515"/>
                </a:lnTo>
                <a:lnTo>
                  <a:pt x="6766" y="7513"/>
                </a:lnTo>
                <a:lnTo>
                  <a:pt x="6790" y="7477"/>
                </a:lnTo>
                <a:lnTo>
                  <a:pt x="6822" y="7431"/>
                </a:lnTo>
                <a:lnTo>
                  <a:pt x="6836" y="7410"/>
                </a:lnTo>
                <a:lnTo>
                  <a:pt x="6850" y="7389"/>
                </a:lnTo>
                <a:lnTo>
                  <a:pt x="6860" y="7370"/>
                </a:lnTo>
                <a:lnTo>
                  <a:pt x="6867" y="7354"/>
                </a:lnTo>
                <a:lnTo>
                  <a:pt x="6869" y="7340"/>
                </a:lnTo>
                <a:lnTo>
                  <a:pt x="6871" y="7326"/>
                </a:lnTo>
                <a:lnTo>
                  <a:pt x="6871" y="7314"/>
                </a:lnTo>
                <a:lnTo>
                  <a:pt x="6871" y="7303"/>
                </a:lnTo>
                <a:lnTo>
                  <a:pt x="6867" y="7280"/>
                </a:lnTo>
                <a:lnTo>
                  <a:pt x="6863" y="7260"/>
                </a:lnTo>
                <a:lnTo>
                  <a:pt x="6862" y="7249"/>
                </a:lnTo>
                <a:lnTo>
                  <a:pt x="6860" y="7240"/>
                </a:lnTo>
                <a:lnTo>
                  <a:pt x="6859" y="7229"/>
                </a:lnTo>
                <a:lnTo>
                  <a:pt x="6859" y="7220"/>
                </a:lnTo>
                <a:lnTo>
                  <a:pt x="6862" y="7209"/>
                </a:lnTo>
                <a:lnTo>
                  <a:pt x="6864" y="7199"/>
                </a:lnTo>
                <a:lnTo>
                  <a:pt x="6868" y="7187"/>
                </a:lnTo>
                <a:lnTo>
                  <a:pt x="6875" y="7175"/>
                </a:lnTo>
                <a:lnTo>
                  <a:pt x="6887" y="7158"/>
                </a:lnTo>
                <a:lnTo>
                  <a:pt x="6899" y="7143"/>
                </a:lnTo>
                <a:lnTo>
                  <a:pt x="6912" y="7131"/>
                </a:lnTo>
                <a:lnTo>
                  <a:pt x="6925" y="7119"/>
                </a:lnTo>
                <a:lnTo>
                  <a:pt x="6939" y="7110"/>
                </a:lnTo>
                <a:lnTo>
                  <a:pt x="6953" y="7102"/>
                </a:lnTo>
                <a:lnTo>
                  <a:pt x="6967" y="7095"/>
                </a:lnTo>
                <a:lnTo>
                  <a:pt x="6981" y="7087"/>
                </a:lnTo>
                <a:lnTo>
                  <a:pt x="7010" y="7075"/>
                </a:lnTo>
                <a:lnTo>
                  <a:pt x="7038" y="7060"/>
                </a:lnTo>
                <a:lnTo>
                  <a:pt x="7053" y="7051"/>
                </a:lnTo>
                <a:lnTo>
                  <a:pt x="7068" y="7042"/>
                </a:lnTo>
                <a:lnTo>
                  <a:pt x="7081" y="7030"/>
                </a:lnTo>
                <a:lnTo>
                  <a:pt x="7094" y="7017"/>
                </a:lnTo>
                <a:lnTo>
                  <a:pt x="7092" y="7006"/>
                </a:lnTo>
                <a:lnTo>
                  <a:pt x="7090" y="6995"/>
                </a:lnTo>
                <a:lnTo>
                  <a:pt x="7127" y="6994"/>
                </a:lnTo>
                <a:lnTo>
                  <a:pt x="7166" y="6991"/>
                </a:lnTo>
                <a:lnTo>
                  <a:pt x="7205" y="6990"/>
                </a:lnTo>
                <a:lnTo>
                  <a:pt x="7243" y="6989"/>
                </a:lnTo>
                <a:lnTo>
                  <a:pt x="7246" y="6971"/>
                </a:lnTo>
                <a:lnTo>
                  <a:pt x="7250" y="6959"/>
                </a:lnTo>
                <a:lnTo>
                  <a:pt x="7256" y="6949"/>
                </a:lnTo>
                <a:lnTo>
                  <a:pt x="7263" y="6942"/>
                </a:lnTo>
                <a:lnTo>
                  <a:pt x="7279" y="6933"/>
                </a:lnTo>
                <a:lnTo>
                  <a:pt x="7299" y="6924"/>
                </a:lnTo>
                <a:lnTo>
                  <a:pt x="7300" y="6906"/>
                </a:lnTo>
                <a:lnTo>
                  <a:pt x="7303" y="6890"/>
                </a:lnTo>
                <a:lnTo>
                  <a:pt x="7306" y="6876"/>
                </a:lnTo>
                <a:lnTo>
                  <a:pt x="7311" y="6862"/>
                </a:lnTo>
                <a:lnTo>
                  <a:pt x="7315" y="6850"/>
                </a:lnTo>
                <a:lnTo>
                  <a:pt x="7322" y="6838"/>
                </a:lnTo>
                <a:lnTo>
                  <a:pt x="7328" y="6828"/>
                </a:lnTo>
                <a:lnTo>
                  <a:pt x="7335" y="6818"/>
                </a:lnTo>
                <a:lnTo>
                  <a:pt x="7348" y="6799"/>
                </a:lnTo>
                <a:lnTo>
                  <a:pt x="7360" y="6780"/>
                </a:lnTo>
                <a:lnTo>
                  <a:pt x="7367" y="6769"/>
                </a:lnTo>
                <a:lnTo>
                  <a:pt x="7371" y="6757"/>
                </a:lnTo>
                <a:lnTo>
                  <a:pt x="7375" y="6745"/>
                </a:lnTo>
                <a:lnTo>
                  <a:pt x="7379" y="6733"/>
                </a:lnTo>
                <a:lnTo>
                  <a:pt x="7388" y="6675"/>
                </a:lnTo>
                <a:lnTo>
                  <a:pt x="7396" y="6615"/>
                </a:lnTo>
                <a:lnTo>
                  <a:pt x="7403" y="6554"/>
                </a:lnTo>
                <a:lnTo>
                  <a:pt x="7409" y="6493"/>
                </a:lnTo>
                <a:lnTo>
                  <a:pt x="7415" y="6433"/>
                </a:lnTo>
                <a:lnTo>
                  <a:pt x="7420" y="6372"/>
                </a:lnTo>
                <a:lnTo>
                  <a:pt x="7425" y="6312"/>
                </a:lnTo>
                <a:lnTo>
                  <a:pt x="7431" y="6252"/>
                </a:lnTo>
                <a:lnTo>
                  <a:pt x="7449" y="6253"/>
                </a:lnTo>
                <a:lnTo>
                  <a:pt x="7460" y="6252"/>
                </a:lnTo>
                <a:lnTo>
                  <a:pt x="7468" y="6247"/>
                </a:lnTo>
                <a:lnTo>
                  <a:pt x="7479" y="6236"/>
                </a:lnTo>
                <a:lnTo>
                  <a:pt x="7485" y="6219"/>
                </a:lnTo>
                <a:lnTo>
                  <a:pt x="7492" y="6201"/>
                </a:lnTo>
                <a:lnTo>
                  <a:pt x="7500" y="6186"/>
                </a:lnTo>
                <a:lnTo>
                  <a:pt x="7508" y="6170"/>
                </a:lnTo>
                <a:lnTo>
                  <a:pt x="7526" y="6140"/>
                </a:lnTo>
                <a:lnTo>
                  <a:pt x="7546" y="6112"/>
                </a:lnTo>
                <a:lnTo>
                  <a:pt x="7586" y="6059"/>
                </a:lnTo>
                <a:lnTo>
                  <a:pt x="7625" y="6007"/>
                </a:lnTo>
                <a:lnTo>
                  <a:pt x="7633" y="5994"/>
                </a:lnTo>
                <a:lnTo>
                  <a:pt x="7641" y="5979"/>
                </a:lnTo>
                <a:lnTo>
                  <a:pt x="7647" y="5966"/>
                </a:lnTo>
                <a:lnTo>
                  <a:pt x="7654" y="5951"/>
                </a:lnTo>
                <a:lnTo>
                  <a:pt x="7659" y="5936"/>
                </a:lnTo>
                <a:lnTo>
                  <a:pt x="7663" y="5920"/>
                </a:lnTo>
                <a:lnTo>
                  <a:pt x="7666" y="5904"/>
                </a:lnTo>
                <a:lnTo>
                  <a:pt x="7667" y="5886"/>
                </a:lnTo>
                <a:lnTo>
                  <a:pt x="7669" y="5869"/>
                </a:lnTo>
                <a:lnTo>
                  <a:pt x="7667" y="5850"/>
                </a:lnTo>
                <a:lnTo>
                  <a:pt x="7665" y="5830"/>
                </a:lnTo>
                <a:lnTo>
                  <a:pt x="7661" y="5811"/>
                </a:lnTo>
                <a:lnTo>
                  <a:pt x="7655" y="5789"/>
                </a:lnTo>
                <a:lnTo>
                  <a:pt x="7649" y="5767"/>
                </a:lnTo>
                <a:lnTo>
                  <a:pt x="7639" y="5743"/>
                </a:lnTo>
                <a:lnTo>
                  <a:pt x="7627" y="5717"/>
                </a:lnTo>
                <a:lnTo>
                  <a:pt x="7604" y="5716"/>
                </a:lnTo>
                <a:lnTo>
                  <a:pt x="7582" y="5712"/>
                </a:lnTo>
                <a:lnTo>
                  <a:pt x="7562" y="5707"/>
                </a:lnTo>
                <a:lnTo>
                  <a:pt x="7545" y="5699"/>
                </a:lnTo>
                <a:lnTo>
                  <a:pt x="7530" y="5690"/>
                </a:lnTo>
                <a:lnTo>
                  <a:pt x="7516" y="5679"/>
                </a:lnTo>
                <a:lnTo>
                  <a:pt x="7502" y="5667"/>
                </a:lnTo>
                <a:lnTo>
                  <a:pt x="7490" y="5655"/>
                </a:lnTo>
                <a:lnTo>
                  <a:pt x="7467" y="5628"/>
                </a:lnTo>
                <a:lnTo>
                  <a:pt x="7439" y="5602"/>
                </a:lnTo>
                <a:lnTo>
                  <a:pt x="7424" y="5588"/>
                </a:lnTo>
                <a:lnTo>
                  <a:pt x="7407" y="5577"/>
                </a:lnTo>
                <a:lnTo>
                  <a:pt x="7387" y="5565"/>
                </a:lnTo>
                <a:lnTo>
                  <a:pt x="7365" y="5554"/>
                </a:lnTo>
                <a:lnTo>
                  <a:pt x="7343" y="5555"/>
                </a:lnTo>
                <a:lnTo>
                  <a:pt x="7319" y="5557"/>
                </a:lnTo>
                <a:lnTo>
                  <a:pt x="7296" y="5558"/>
                </a:lnTo>
                <a:lnTo>
                  <a:pt x="7274" y="5559"/>
                </a:lnTo>
                <a:lnTo>
                  <a:pt x="7250" y="5551"/>
                </a:lnTo>
                <a:lnTo>
                  <a:pt x="7227" y="5543"/>
                </a:lnTo>
                <a:lnTo>
                  <a:pt x="7205" y="5535"/>
                </a:lnTo>
                <a:lnTo>
                  <a:pt x="7182" y="5527"/>
                </a:lnTo>
                <a:lnTo>
                  <a:pt x="7170" y="5525"/>
                </a:lnTo>
                <a:lnTo>
                  <a:pt x="7159" y="5522"/>
                </a:lnTo>
                <a:lnTo>
                  <a:pt x="7147" y="5530"/>
                </a:lnTo>
                <a:lnTo>
                  <a:pt x="7137" y="5538"/>
                </a:lnTo>
                <a:lnTo>
                  <a:pt x="7131" y="5541"/>
                </a:lnTo>
                <a:lnTo>
                  <a:pt x="7125" y="5545"/>
                </a:lnTo>
                <a:lnTo>
                  <a:pt x="7117" y="5547"/>
                </a:lnTo>
                <a:lnTo>
                  <a:pt x="7108" y="5549"/>
                </a:lnTo>
                <a:lnTo>
                  <a:pt x="7102" y="5543"/>
                </a:lnTo>
                <a:lnTo>
                  <a:pt x="7105" y="5519"/>
                </a:lnTo>
                <a:lnTo>
                  <a:pt x="7105" y="5503"/>
                </a:lnTo>
                <a:lnTo>
                  <a:pt x="7104" y="5489"/>
                </a:lnTo>
                <a:lnTo>
                  <a:pt x="7098" y="5467"/>
                </a:lnTo>
                <a:lnTo>
                  <a:pt x="7060" y="5446"/>
                </a:lnTo>
                <a:lnTo>
                  <a:pt x="7013" y="5417"/>
                </a:lnTo>
                <a:lnTo>
                  <a:pt x="7000" y="5410"/>
                </a:lnTo>
                <a:lnTo>
                  <a:pt x="6988" y="5405"/>
                </a:lnTo>
                <a:lnTo>
                  <a:pt x="6976" y="5401"/>
                </a:lnTo>
                <a:lnTo>
                  <a:pt x="6964" y="5397"/>
                </a:lnTo>
                <a:lnTo>
                  <a:pt x="6952" y="5396"/>
                </a:lnTo>
                <a:lnTo>
                  <a:pt x="6940" y="5396"/>
                </a:lnTo>
                <a:lnTo>
                  <a:pt x="6929" y="5397"/>
                </a:lnTo>
                <a:lnTo>
                  <a:pt x="6919" y="5401"/>
                </a:lnTo>
                <a:lnTo>
                  <a:pt x="6908" y="5412"/>
                </a:lnTo>
                <a:lnTo>
                  <a:pt x="6897" y="5424"/>
                </a:lnTo>
                <a:lnTo>
                  <a:pt x="6888" y="5436"/>
                </a:lnTo>
                <a:lnTo>
                  <a:pt x="6880" y="5448"/>
                </a:lnTo>
                <a:lnTo>
                  <a:pt x="6871" y="5458"/>
                </a:lnTo>
                <a:lnTo>
                  <a:pt x="6860" y="5469"/>
                </a:lnTo>
                <a:lnTo>
                  <a:pt x="6854" y="5474"/>
                </a:lnTo>
                <a:lnTo>
                  <a:pt x="6847" y="5477"/>
                </a:lnTo>
                <a:lnTo>
                  <a:pt x="6839" y="5481"/>
                </a:lnTo>
                <a:lnTo>
                  <a:pt x="6831" y="5483"/>
                </a:lnTo>
                <a:lnTo>
                  <a:pt x="6831" y="5455"/>
                </a:lnTo>
                <a:lnTo>
                  <a:pt x="6842" y="5452"/>
                </a:lnTo>
                <a:lnTo>
                  <a:pt x="6850" y="5444"/>
                </a:lnTo>
                <a:lnTo>
                  <a:pt x="6858" y="5434"/>
                </a:lnTo>
                <a:lnTo>
                  <a:pt x="6863" y="5424"/>
                </a:lnTo>
                <a:lnTo>
                  <a:pt x="6868" y="5412"/>
                </a:lnTo>
                <a:lnTo>
                  <a:pt x="6872" y="5398"/>
                </a:lnTo>
                <a:lnTo>
                  <a:pt x="6873" y="5384"/>
                </a:lnTo>
                <a:lnTo>
                  <a:pt x="6875" y="5369"/>
                </a:lnTo>
                <a:lnTo>
                  <a:pt x="6834" y="5364"/>
                </a:lnTo>
                <a:lnTo>
                  <a:pt x="6791" y="5361"/>
                </a:lnTo>
                <a:lnTo>
                  <a:pt x="6754" y="5358"/>
                </a:lnTo>
                <a:lnTo>
                  <a:pt x="6726" y="5358"/>
                </a:lnTo>
                <a:lnTo>
                  <a:pt x="6726" y="5336"/>
                </a:lnTo>
                <a:lnTo>
                  <a:pt x="6735" y="5329"/>
                </a:lnTo>
                <a:lnTo>
                  <a:pt x="6742" y="5321"/>
                </a:lnTo>
                <a:lnTo>
                  <a:pt x="6747" y="5313"/>
                </a:lnTo>
                <a:lnTo>
                  <a:pt x="6754" y="5305"/>
                </a:lnTo>
                <a:lnTo>
                  <a:pt x="6760" y="5297"/>
                </a:lnTo>
                <a:lnTo>
                  <a:pt x="6767" y="5291"/>
                </a:lnTo>
                <a:lnTo>
                  <a:pt x="6776" y="5285"/>
                </a:lnTo>
                <a:lnTo>
                  <a:pt x="6787" y="5281"/>
                </a:lnTo>
                <a:lnTo>
                  <a:pt x="6788" y="5269"/>
                </a:lnTo>
                <a:lnTo>
                  <a:pt x="6790" y="5257"/>
                </a:lnTo>
                <a:lnTo>
                  <a:pt x="6791" y="5244"/>
                </a:lnTo>
                <a:lnTo>
                  <a:pt x="6792" y="5232"/>
                </a:lnTo>
                <a:lnTo>
                  <a:pt x="6783" y="5224"/>
                </a:lnTo>
                <a:lnTo>
                  <a:pt x="6775" y="5216"/>
                </a:lnTo>
                <a:lnTo>
                  <a:pt x="6767" y="5208"/>
                </a:lnTo>
                <a:lnTo>
                  <a:pt x="6760" y="5200"/>
                </a:lnTo>
                <a:lnTo>
                  <a:pt x="6755" y="5191"/>
                </a:lnTo>
                <a:lnTo>
                  <a:pt x="6750" y="5182"/>
                </a:lnTo>
                <a:lnTo>
                  <a:pt x="6744" y="5171"/>
                </a:lnTo>
                <a:lnTo>
                  <a:pt x="6741" y="5160"/>
                </a:lnTo>
                <a:lnTo>
                  <a:pt x="6734" y="5138"/>
                </a:lnTo>
                <a:lnTo>
                  <a:pt x="6727" y="5112"/>
                </a:lnTo>
                <a:lnTo>
                  <a:pt x="6722" y="5084"/>
                </a:lnTo>
                <a:lnTo>
                  <a:pt x="6718" y="5053"/>
                </a:lnTo>
                <a:lnTo>
                  <a:pt x="6707" y="5047"/>
                </a:lnTo>
                <a:lnTo>
                  <a:pt x="6697" y="5041"/>
                </a:lnTo>
                <a:lnTo>
                  <a:pt x="6686" y="5034"/>
                </a:lnTo>
                <a:lnTo>
                  <a:pt x="6677" y="5026"/>
                </a:lnTo>
                <a:lnTo>
                  <a:pt x="6658" y="5010"/>
                </a:lnTo>
                <a:lnTo>
                  <a:pt x="6638" y="4991"/>
                </a:lnTo>
                <a:lnTo>
                  <a:pt x="6618" y="4973"/>
                </a:lnTo>
                <a:lnTo>
                  <a:pt x="6597" y="4956"/>
                </a:lnTo>
                <a:lnTo>
                  <a:pt x="6586" y="4948"/>
                </a:lnTo>
                <a:lnTo>
                  <a:pt x="6573" y="4940"/>
                </a:lnTo>
                <a:lnTo>
                  <a:pt x="6561" y="4933"/>
                </a:lnTo>
                <a:lnTo>
                  <a:pt x="6546" y="4926"/>
                </a:lnTo>
                <a:lnTo>
                  <a:pt x="6537" y="4924"/>
                </a:lnTo>
                <a:lnTo>
                  <a:pt x="6526" y="4922"/>
                </a:lnTo>
                <a:lnTo>
                  <a:pt x="6517" y="4921"/>
                </a:lnTo>
                <a:lnTo>
                  <a:pt x="6506" y="4921"/>
                </a:lnTo>
                <a:lnTo>
                  <a:pt x="6485" y="4924"/>
                </a:lnTo>
                <a:lnTo>
                  <a:pt x="6465" y="4929"/>
                </a:lnTo>
                <a:lnTo>
                  <a:pt x="6440" y="4933"/>
                </a:lnTo>
                <a:lnTo>
                  <a:pt x="6416" y="4936"/>
                </a:lnTo>
                <a:lnTo>
                  <a:pt x="6404" y="4934"/>
                </a:lnTo>
                <a:lnTo>
                  <a:pt x="6393" y="4933"/>
                </a:lnTo>
                <a:lnTo>
                  <a:pt x="6383" y="4928"/>
                </a:lnTo>
                <a:lnTo>
                  <a:pt x="6372" y="4921"/>
                </a:lnTo>
                <a:lnTo>
                  <a:pt x="6358" y="4909"/>
                </a:lnTo>
                <a:lnTo>
                  <a:pt x="6346" y="4897"/>
                </a:lnTo>
                <a:lnTo>
                  <a:pt x="6334" y="4882"/>
                </a:lnTo>
                <a:lnTo>
                  <a:pt x="6323" y="4869"/>
                </a:lnTo>
                <a:lnTo>
                  <a:pt x="6302" y="4840"/>
                </a:lnTo>
                <a:lnTo>
                  <a:pt x="6282" y="4811"/>
                </a:lnTo>
                <a:lnTo>
                  <a:pt x="6271" y="4797"/>
                </a:lnTo>
                <a:lnTo>
                  <a:pt x="6260" y="4784"/>
                </a:lnTo>
                <a:lnTo>
                  <a:pt x="6250" y="4771"/>
                </a:lnTo>
                <a:lnTo>
                  <a:pt x="6237" y="4760"/>
                </a:lnTo>
                <a:lnTo>
                  <a:pt x="6223" y="4751"/>
                </a:lnTo>
                <a:lnTo>
                  <a:pt x="6209" y="4741"/>
                </a:lnTo>
                <a:lnTo>
                  <a:pt x="6193" y="4735"/>
                </a:lnTo>
                <a:lnTo>
                  <a:pt x="6175" y="4731"/>
                </a:lnTo>
                <a:lnTo>
                  <a:pt x="6173" y="4710"/>
                </a:lnTo>
                <a:lnTo>
                  <a:pt x="6169" y="4691"/>
                </a:lnTo>
                <a:lnTo>
                  <a:pt x="6163" y="4674"/>
                </a:lnTo>
                <a:lnTo>
                  <a:pt x="6158" y="4659"/>
                </a:lnTo>
                <a:lnTo>
                  <a:pt x="6146" y="4655"/>
                </a:lnTo>
                <a:lnTo>
                  <a:pt x="6135" y="4651"/>
                </a:lnTo>
                <a:lnTo>
                  <a:pt x="6126" y="4646"/>
                </a:lnTo>
                <a:lnTo>
                  <a:pt x="6117" y="4639"/>
                </a:lnTo>
                <a:lnTo>
                  <a:pt x="6098" y="4626"/>
                </a:lnTo>
                <a:lnTo>
                  <a:pt x="6081" y="4611"/>
                </a:lnTo>
                <a:lnTo>
                  <a:pt x="6065" y="4599"/>
                </a:lnTo>
                <a:lnTo>
                  <a:pt x="6048" y="4589"/>
                </a:lnTo>
                <a:lnTo>
                  <a:pt x="6038" y="4586"/>
                </a:lnTo>
                <a:lnTo>
                  <a:pt x="6029" y="4583"/>
                </a:lnTo>
                <a:lnTo>
                  <a:pt x="6018" y="4582"/>
                </a:lnTo>
                <a:lnTo>
                  <a:pt x="6009" y="4583"/>
                </a:lnTo>
                <a:lnTo>
                  <a:pt x="6004" y="4589"/>
                </a:lnTo>
                <a:lnTo>
                  <a:pt x="5996" y="4595"/>
                </a:lnTo>
                <a:lnTo>
                  <a:pt x="5985" y="4602"/>
                </a:lnTo>
                <a:lnTo>
                  <a:pt x="5973" y="4608"/>
                </a:lnTo>
                <a:lnTo>
                  <a:pt x="5952" y="4620"/>
                </a:lnTo>
                <a:lnTo>
                  <a:pt x="5939" y="4627"/>
                </a:lnTo>
                <a:lnTo>
                  <a:pt x="5929" y="4627"/>
                </a:lnTo>
                <a:lnTo>
                  <a:pt x="5924" y="4627"/>
                </a:lnTo>
                <a:lnTo>
                  <a:pt x="5917" y="4626"/>
                </a:lnTo>
                <a:lnTo>
                  <a:pt x="5912" y="4624"/>
                </a:lnTo>
                <a:lnTo>
                  <a:pt x="5907" y="4623"/>
                </a:lnTo>
                <a:lnTo>
                  <a:pt x="5897" y="4618"/>
                </a:lnTo>
                <a:lnTo>
                  <a:pt x="5889" y="4611"/>
                </a:lnTo>
                <a:lnTo>
                  <a:pt x="5875" y="4595"/>
                </a:lnTo>
                <a:lnTo>
                  <a:pt x="5860" y="4583"/>
                </a:lnTo>
                <a:lnTo>
                  <a:pt x="5836" y="4586"/>
                </a:lnTo>
                <a:lnTo>
                  <a:pt x="5812" y="4589"/>
                </a:lnTo>
                <a:lnTo>
                  <a:pt x="5787" y="4591"/>
                </a:lnTo>
                <a:lnTo>
                  <a:pt x="5763" y="4594"/>
                </a:lnTo>
                <a:lnTo>
                  <a:pt x="5758" y="4594"/>
                </a:lnTo>
                <a:lnTo>
                  <a:pt x="5752" y="4592"/>
                </a:lnTo>
                <a:lnTo>
                  <a:pt x="5747" y="4590"/>
                </a:lnTo>
                <a:lnTo>
                  <a:pt x="5742" y="4583"/>
                </a:lnTo>
                <a:lnTo>
                  <a:pt x="5735" y="4573"/>
                </a:lnTo>
                <a:lnTo>
                  <a:pt x="5727" y="4557"/>
                </a:lnTo>
                <a:lnTo>
                  <a:pt x="5718" y="4538"/>
                </a:lnTo>
                <a:lnTo>
                  <a:pt x="5707" y="4523"/>
                </a:lnTo>
                <a:lnTo>
                  <a:pt x="5699" y="4525"/>
                </a:lnTo>
                <a:lnTo>
                  <a:pt x="5693" y="4525"/>
                </a:lnTo>
                <a:lnTo>
                  <a:pt x="5685" y="4525"/>
                </a:lnTo>
                <a:lnTo>
                  <a:pt x="5677" y="4523"/>
                </a:lnTo>
                <a:lnTo>
                  <a:pt x="5669" y="4521"/>
                </a:lnTo>
                <a:lnTo>
                  <a:pt x="5662" y="4518"/>
                </a:lnTo>
                <a:lnTo>
                  <a:pt x="5658" y="4515"/>
                </a:lnTo>
                <a:lnTo>
                  <a:pt x="5654" y="4511"/>
                </a:lnTo>
                <a:lnTo>
                  <a:pt x="5649" y="4501"/>
                </a:lnTo>
                <a:lnTo>
                  <a:pt x="5646" y="4490"/>
                </a:lnTo>
                <a:lnTo>
                  <a:pt x="5645" y="4479"/>
                </a:lnTo>
                <a:lnTo>
                  <a:pt x="5645" y="4469"/>
                </a:lnTo>
                <a:lnTo>
                  <a:pt x="5639" y="4471"/>
                </a:lnTo>
                <a:lnTo>
                  <a:pt x="5633" y="4474"/>
                </a:lnTo>
                <a:lnTo>
                  <a:pt x="5634" y="4487"/>
                </a:lnTo>
                <a:lnTo>
                  <a:pt x="5637" y="4501"/>
                </a:lnTo>
                <a:lnTo>
                  <a:pt x="5639" y="4515"/>
                </a:lnTo>
                <a:lnTo>
                  <a:pt x="5641" y="4529"/>
                </a:lnTo>
                <a:lnTo>
                  <a:pt x="5628" y="4531"/>
                </a:lnTo>
                <a:lnTo>
                  <a:pt x="5613" y="4534"/>
                </a:lnTo>
                <a:lnTo>
                  <a:pt x="5600" y="4538"/>
                </a:lnTo>
                <a:lnTo>
                  <a:pt x="5588" y="4543"/>
                </a:lnTo>
                <a:lnTo>
                  <a:pt x="5577" y="4550"/>
                </a:lnTo>
                <a:lnTo>
                  <a:pt x="5566" y="4558"/>
                </a:lnTo>
                <a:lnTo>
                  <a:pt x="5562" y="4562"/>
                </a:lnTo>
                <a:lnTo>
                  <a:pt x="5560" y="4567"/>
                </a:lnTo>
                <a:lnTo>
                  <a:pt x="5556" y="4571"/>
                </a:lnTo>
                <a:lnTo>
                  <a:pt x="5553" y="4578"/>
                </a:lnTo>
                <a:lnTo>
                  <a:pt x="5545" y="4573"/>
                </a:lnTo>
                <a:lnTo>
                  <a:pt x="5538" y="4566"/>
                </a:lnTo>
                <a:lnTo>
                  <a:pt x="5533" y="4558"/>
                </a:lnTo>
                <a:lnTo>
                  <a:pt x="5529" y="4549"/>
                </a:lnTo>
                <a:lnTo>
                  <a:pt x="5525" y="4537"/>
                </a:lnTo>
                <a:lnTo>
                  <a:pt x="5524" y="4525"/>
                </a:lnTo>
                <a:lnTo>
                  <a:pt x="5522" y="4511"/>
                </a:lnTo>
                <a:lnTo>
                  <a:pt x="5522" y="4495"/>
                </a:lnTo>
                <a:lnTo>
                  <a:pt x="5532" y="4494"/>
                </a:lnTo>
                <a:lnTo>
                  <a:pt x="5540" y="4491"/>
                </a:lnTo>
                <a:lnTo>
                  <a:pt x="5545" y="4490"/>
                </a:lnTo>
                <a:lnTo>
                  <a:pt x="5550" y="4486"/>
                </a:lnTo>
                <a:lnTo>
                  <a:pt x="5554" y="4482"/>
                </a:lnTo>
                <a:lnTo>
                  <a:pt x="5558" y="4477"/>
                </a:lnTo>
                <a:lnTo>
                  <a:pt x="5562" y="4471"/>
                </a:lnTo>
                <a:lnTo>
                  <a:pt x="5566" y="4464"/>
                </a:lnTo>
                <a:lnTo>
                  <a:pt x="5566" y="4458"/>
                </a:lnTo>
                <a:lnTo>
                  <a:pt x="5557" y="4458"/>
                </a:lnTo>
                <a:lnTo>
                  <a:pt x="5548" y="4460"/>
                </a:lnTo>
                <a:lnTo>
                  <a:pt x="5538" y="4464"/>
                </a:lnTo>
                <a:lnTo>
                  <a:pt x="5530" y="4469"/>
                </a:lnTo>
                <a:lnTo>
                  <a:pt x="5513" y="4481"/>
                </a:lnTo>
                <a:lnTo>
                  <a:pt x="5496" y="4494"/>
                </a:lnTo>
                <a:lnTo>
                  <a:pt x="5487" y="4502"/>
                </a:lnTo>
                <a:lnTo>
                  <a:pt x="5476" y="4510"/>
                </a:lnTo>
                <a:lnTo>
                  <a:pt x="5465" y="4517"/>
                </a:lnTo>
                <a:lnTo>
                  <a:pt x="5455" y="4523"/>
                </a:lnTo>
                <a:lnTo>
                  <a:pt x="5443" y="4527"/>
                </a:lnTo>
                <a:lnTo>
                  <a:pt x="5429" y="4530"/>
                </a:lnTo>
                <a:lnTo>
                  <a:pt x="5415" y="4530"/>
                </a:lnTo>
                <a:lnTo>
                  <a:pt x="5400" y="4529"/>
                </a:lnTo>
                <a:lnTo>
                  <a:pt x="5400" y="4561"/>
                </a:lnTo>
                <a:lnTo>
                  <a:pt x="5378" y="4559"/>
                </a:lnTo>
                <a:lnTo>
                  <a:pt x="5362" y="4559"/>
                </a:lnTo>
                <a:lnTo>
                  <a:pt x="5355" y="4561"/>
                </a:lnTo>
                <a:lnTo>
                  <a:pt x="5350" y="4565"/>
                </a:lnTo>
                <a:lnTo>
                  <a:pt x="5344" y="4570"/>
                </a:lnTo>
                <a:lnTo>
                  <a:pt x="5339" y="4578"/>
                </a:lnTo>
                <a:lnTo>
                  <a:pt x="5334" y="4585"/>
                </a:lnTo>
                <a:lnTo>
                  <a:pt x="5330" y="4594"/>
                </a:lnTo>
                <a:lnTo>
                  <a:pt x="5328" y="4604"/>
                </a:lnTo>
                <a:lnTo>
                  <a:pt x="5326" y="4616"/>
                </a:lnTo>
                <a:lnTo>
                  <a:pt x="5324" y="4642"/>
                </a:lnTo>
                <a:lnTo>
                  <a:pt x="5322" y="4664"/>
                </a:lnTo>
                <a:lnTo>
                  <a:pt x="5315" y="4668"/>
                </a:lnTo>
                <a:lnTo>
                  <a:pt x="5310" y="4671"/>
                </a:lnTo>
                <a:lnTo>
                  <a:pt x="5304" y="4675"/>
                </a:lnTo>
                <a:lnTo>
                  <a:pt x="5299" y="4679"/>
                </a:lnTo>
                <a:lnTo>
                  <a:pt x="5291" y="4688"/>
                </a:lnTo>
                <a:lnTo>
                  <a:pt x="5283" y="4698"/>
                </a:lnTo>
                <a:lnTo>
                  <a:pt x="5276" y="4707"/>
                </a:lnTo>
                <a:lnTo>
                  <a:pt x="5270" y="4715"/>
                </a:lnTo>
                <a:lnTo>
                  <a:pt x="5266" y="4717"/>
                </a:lnTo>
                <a:lnTo>
                  <a:pt x="5262" y="4721"/>
                </a:lnTo>
                <a:lnTo>
                  <a:pt x="5257" y="4723"/>
                </a:lnTo>
                <a:lnTo>
                  <a:pt x="5251" y="4725"/>
                </a:lnTo>
                <a:lnTo>
                  <a:pt x="5253" y="4739"/>
                </a:lnTo>
                <a:lnTo>
                  <a:pt x="5254" y="4752"/>
                </a:lnTo>
                <a:lnTo>
                  <a:pt x="5255" y="4765"/>
                </a:lnTo>
                <a:lnTo>
                  <a:pt x="5257" y="4780"/>
                </a:lnTo>
                <a:lnTo>
                  <a:pt x="5234" y="4780"/>
                </a:lnTo>
                <a:lnTo>
                  <a:pt x="5231" y="4761"/>
                </a:lnTo>
                <a:lnTo>
                  <a:pt x="5229" y="4749"/>
                </a:lnTo>
                <a:lnTo>
                  <a:pt x="5225" y="4741"/>
                </a:lnTo>
                <a:lnTo>
                  <a:pt x="5219" y="4736"/>
                </a:lnTo>
                <a:lnTo>
                  <a:pt x="5214" y="4732"/>
                </a:lnTo>
                <a:lnTo>
                  <a:pt x="5207" y="4728"/>
                </a:lnTo>
                <a:lnTo>
                  <a:pt x="5199" y="4723"/>
                </a:lnTo>
                <a:lnTo>
                  <a:pt x="5190" y="4713"/>
                </a:lnTo>
                <a:lnTo>
                  <a:pt x="5179" y="4703"/>
                </a:lnTo>
                <a:lnTo>
                  <a:pt x="5169" y="4694"/>
                </a:lnTo>
                <a:lnTo>
                  <a:pt x="5159" y="4686"/>
                </a:lnTo>
                <a:lnTo>
                  <a:pt x="5149" y="4680"/>
                </a:lnTo>
                <a:lnTo>
                  <a:pt x="5139" y="4676"/>
                </a:lnTo>
                <a:lnTo>
                  <a:pt x="5129" y="4674"/>
                </a:lnTo>
                <a:lnTo>
                  <a:pt x="5120" y="4672"/>
                </a:lnTo>
                <a:lnTo>
                  <a:pt x="5110" y="4672"/>
                </a:lnTo>
                <a:lnTo>
                  <a:pt x="5101" y="4672"/>
                </a:lnTo>
                <a:lnTo>
                  <a:pt x="5092" y="4675"/>
                </a:lnTo>
                <a:lnTo>
                  <a:pt x="5082" y="4678"/>
                </a:lnTo>
                <a:lnTo>
                  <a:pt x="5073" y="4680"/>
                </a:lnTo>
                <a:lnTo>
                  <a:pt x="5056" y="4688"/>
                </a:lnTo>
                <a:lnTo>
                  <a:pt x="5038" y="4696"/>
                </a:lnTo>
                <a:lnTo>
                  <a:pt x="5022" y="4704"/>
                </a:lnTo>
                <a:lnTo>
                  <a:pt x="5008" y="4711"/>
                </a:lnTo>
                <a:lnTo>
                  <a:pt x="4995" y="4717"/>
                </a:lnTo>
                <a:lnTo>
                  <a:pt x="4980" y="4720"/>
                </a:lnTo>
                <a:lnTo>
                  <a:pt x="4973" y="4721"/>
                </a:lnTo>
                <a:lnTo>
                  <a:pt x="4967" y="4721"/>
                </a:lnTo>
                <a:lnTo>
                  <a:pt x="4960" y="4720"/>
                </a:lnTo>
                <a:lnTo>
                  <a:pt x="4953" y="4717"/>
                </a:lnTo>
                <a:lnTo>
                  <a:pt x="4947" y="4715"/>
                </a:lnTo>
                <a:lnTo>
                  <a:pt x="4940" y="4711"/>
                </a:lnTo>
                <a:lnTo>
                  <a:pt x="4933" y="4704"/>
                </a:lnTo>
                <a:lnTo>
                  <a:pt x="4928" y="4698"/>
                </a:lnTo>
                <a:lnTo>
                  <a:pt x="4915" y="4680"/>
                </a:lnTo>
                <a:lnTo>
                  <a:pt x="4901" y="4664"/>
                </a:lnTo>
                <a:lnTo>
                  <a:pt x="4891" y="4648"/>
                </a:lnTo>
                <a:lnTo>
                  <a:pt x="4880" y="4631"/>
                </a:lnTo>
                <a:lnTo>
                  <a:pt x="4871" y="4614"/>
                </a:lnTo>
                <a:lnTo>
                  <a:pt x="4863" y="4596"/>
                </a:lnTo>
                <a:lnTo>
                  <a:pt x="4855" y="4579"/>
                </a:lnTo>
                <a:lnTo>
                  <a:pt x="4850" y="4561"/>
                </a:lnTo>
                <a:lnTo>
                  <a:pt x="4844" y="4541"/>
                </a:lnTo>
                <a:lnTo>
                  <a:pt x="4840" y="4519"/>
                </a:lnTo>
                <a:lnTo>
                  <a:pt x="4839" y="4498"/>
                </a:lnTo>
                <a:lnTo>
                  <a:pt x="4838" y="4474"/>
                </a:lnTo>
                <a:lnTo>
                  <a:pt x="4839" y="4449"/>
                </a:lnTo>
                <a:lnTo>
                  <a:pt x="4840" y="4421"/>
                </a:lnTo>
                <a:lnTo>
                  <a:pt x="4844" y="4392"/>
                </a:lnTo>
                <a:lnTo>
                  <a:pt x="4848" y="4360"/>
                </a:lnTo>
                <a:lnTo>
                  <a:pt x="4856" y="4332"/>
                </a:lnTo>
                <a:lnTo>
                  <a:pt x="4863" y="4309"/>
                </a:lnTo>
                <a:lnTo>
                  <a:pt x="4866" y="4297"/>
                </a:lnTo>
                <a:lnTo>
                  <a:pt x="4867" y="4284"/>
                </a:lnTo>
                <a:lnTo>
                  <a:pt x="4866" y="4268"/>
                </a:lnTo>
                <a:lnTo>
                  <a:pt x="4862" y="4251"/>
                </a:lnTo>
                <a:lnTo>
                  <a:pt x="4855" y="4249"/>
                </a:lnTo>
                <a:lnTo>
                  <a:pt x="4848" y="4248"/>
                </a:lnTo>
                <a:lnTo>
                  <a:pt x="4842" y="4245"/>
                </a:lnTo>
                <a:lnTo>
                  <a:pt x="4836" y="4243"/>
                </a:lnTo>
                <a:lnTo>
                  <a:pt x="4827" y="4235"/>
                </a:lnTo>
                <a:lnTo>
                  <a:pt x="4818" y="4227"/>
                </a:lnTo>
                <a:lnTo>
                  <a:pt x="4810" y="4218"/>
                </a:lnTo>
                <a:lnTo>
                  <a:pt x="4802" y="4208"/>
                </a:lnTo>
                <a:lnTo>
                  <a:pt x="4796" y="4204"/>
                </a:lnTo>
                <a:lnTo>
                  <a:pt x="4791" y="4202"/>
                </a:lnTo>
                <a:lnTo>
                  <a:pt x="4786" y="4198"/>
                </a:lnTo>
                <a:lnTo>
                  <a:pt x="4779" y="4196"/>
                </a:lnTo>
                <a:lnTo>
                  <a:pt x="4770" y="4194"/>
                </a:lnTo>
                <a:lnTo>
                  <a:pt x="4759" y="4194"/>
                </a:lnTo>
                <a:lnTo>
                  <a:pt x="4747" y="4195"/>
                </a:lnTo>
                <a:lnTo>
                  <a:pt x="4737" y="4199"/>
                </a:lnTo>
                <a:lnTo>
                  <a:pt x="4715" y="4206"/>
                </a:lnTo>
                <a:lnTo>
                  <a:pt x="4701" y="4212"/>
                </a:lnTo>
                <a:lnTo>
                  <a:pt x="4690" y="4216"/>
                </a:lnTo>
                <a:lnTo>
                  <a:pt x="4681" y="4218"/>
                </a:lnTo>
                <a:lnTo>
                  <a:pt x="4670" y="4220"/>
                </a:lnTo>
                <a:lnTo>
                  <a:pt x="4659" y="4220"/>
                </a:lnTo>
                <a:lnTo>
                  <a:pt x="4638" y="4220"/>
                </a:lnTo>
                <a:lnTo>
                  <a:pt x="4618" y="4219"/>
                </a:lnTo>
                <a:lnTo>
                  <a:pt x="4578" y="4212"/>
                </a:lnTo>
                <a:lnTo>
                  <a:pt x="4546" y="4207"/>
                </a:lnTo>
                <a:lnTo>
                  <a:pt x="4542" y="4202"/>
                </a:lnTo>
                <a:lnTo>
                  <a:pt x="4538" y="4196"/>
                </a:lnTo>
                <a:lnTo>
                  <a:pt x="4538" y="4184"/>
                </a:lnTo>
                <a:lnTo>
                  <a:pt x="4546" y="4171"/>
                </a:lnTo>
                <a:lnTo>
                  <a:pt x="4553" y="4156"/>
                </a:lnTo>
                <a:lnTo>
                  <a:pt x="4558" y="4142"/>
                </a:lnTo>
                <a:lnTo>
                  <a:pt x="4562" y="4126"/>
                </a:lnTo>
                <a:lnTo>
                  <a:pt x="4569" y="4095"/>
                </a:lnTo>
                <a:lnTo>
                  <a:pt x="4573" y="4066"/>
                </a:lnTo>
                <a:lnTo>
                  <a:pt x="4574" y="4039"/>
                </a:lnTo>
                <a:lnTo>
                  <a:pt x="4577" y="4015"/>
                </a:lnTo>
                <a:lnTo>
                  <a:pt x="4578" y="3998"/>
                </a:lnTo>
                <a:lnTo>
                  <a:pt x="4582" y="3989"/>
                </a:lnTo>
                <a:lnTo>
                  <a:pt x="4586" y="3982"/>
                </a:lnTo>
                <a:lnTo>
                  <a:pt x="4590" y="3979"/>
                </a:lnTo>
                <a:lnTo>
                  <a:pt x="4594" y="3979"/>
                </a:lnTo>
                <a:lnTo>
                  <a:pt x="4604" y="3977"/>
                </a:lnTo>
                <a:lnTo>
                  <a:pt x="4606" y="3991"/>
                </a:lnTo>
                <a:lnTo>
                  <a:pt x="4608" y="4005"/>
                </a:lnTo>
                <a:lnTo>
                  <a:pt x="4610" y="3985"/>
                </a:lnTo>
                <a:lnTo>
                  <a:pt x="4612" y="3968"/>
                </a:lnTo>
                <a:lnTo>
                  <a:pt x="4614" y="3952"/>
                </a:lnTo>
                <a:lnTo>
                  <a:pt x="4617" y="3937"/>
                </a:lnTo>
                <a:lnTo>
                  <a:pt x="4625" y="3912"/>
                </a:lnTo>
                <a:lnTo>
                  <a:pt x="4633" y="3890"/>
                </a:lnTo>
                <a:lnTo>
                  <a:pt x="4641" y="3869"/>
                </a:lnTo>
                <a:lnTo>
                  <a:pt x="4649" y="3849"/>
                </a:lnTo>
                <a:lnTo>
                  <a:pt x="4655" y="3828"/>
                </a:lnTo>
                <a:lnTo>
                  <a:pt x="4661" y="3803"/>
                </a:lnTo>
                <a:lnTo>
                  <a:pt x="4657" y="3797"/>
                </a:lnTo>
                <a:lnTo>
                  <a:pt x="4612" y="3796"/>
                </a:lnTo>
                <a:lnTo>
                  <a:pt x="4569" y="3797"/>
                </a:lnTo>
                <a:lnTo>
                  <a:pt x="4549" y="3800"/>
                </a:lnTo>
                <a:lnTo>
                  <a:pt x="4529" y="3804"/>
                </a:lnTo>
                <a:lnTo>
                  <a:pt x="4509" y="3811"/>
                </a:lnTo>
                <a:lnTo>
                  <a:pt x="4491" y="3819"/>
                </a:lnTo>
                <a:lnTo>
                  <a:pt x="4484" y="3825"/>
                </a:lnTo>
                <a:lnTo>
                  <a:pt x="4479" y="3832"/>
                </a:lnTo>
                <a:lnTo>
                  <a:pt x="4475" y="3839"/>
                </a:lnTo>
                <a:lnTo>
                  <a:pt x="4472" y="3847"/>
                </a:lnTo>
                <a:lnTo>
                  <a:pt x="4468" y="3864"/>
                </a:lnTo>
                <a:lnTo>
                  <a:pt x="4465" y="3881"/>
                </a:lnTo>
                <a:lnTo>
                  <a:pt x="4464" y="3900"/>
                </a:lnTo>
                <a:lnTo>
                  <a:pt x="4461" y="3918"/>
                </a:lnTo>
                <a:lnTo>
                  <a:pt x="4460" y="3928"/>
                </a:lnTo>
                <a:lnTo>
                  <a:pt x="4457" y="3937"/>
                </a:lnTo>
                <a:lnTo>
                  <a:pt x="4455" y="3946"/>
                </a:lnTo>
                <a:lnTo>
                  <a:pt x="4451" y="3956"/>
                </a:lnTo>
                <a:lnTo>
                  <a:pt x="4441" y="3970"/>
                </a:lnTo>
                <a:lnTo>
                  <a:pt x="4428" y="3987"/>
                </a:lnTo>
                <a:lnTo>
                  <a:pt x="4413" y="4005"/>
                </a:lnTo>
                <a:lnTo>
                  <a:pt x="4403" y="4021"/>
                </a:lnTo>
                <a:lnTo>
                  <a:pt x="4388" y="4019"/>
                </a:lnTo>
                <a:lnTo>
                  <a:pt x="4375" y="4019"/>
                </a:lnTo>
                <a:lnTo>
                  <a:pt x="4360" y="4019"/>
                </a:lnTo>
                <a:lnTo>
                  <a:pt x="4348" y="4021"/>
                </a:lnTo>
                <a:lnTo>
                  <a:pt x="4323" y="4023"/>
                </a:lnTo>
                <a:lnTo>
                  <a:pt x="4298" y="4029"/>
                </a:lnTo>
                <a:lnTo>
                  <a:pt x="4276" y="4031"/>
                </a:lnTo>
                <a:lnTo>
                  <a:pt x="4255" y="4035"/>
                </a:lnTo>
                <a:lnTo>
                  <a:pt x="4234" y="4037"/>
                </a:lnTo>
                <a:lnTo>
                  <a:pt x="4210" y="4038"/>
                </a:lnTo>
                <a:lnTo>
                  <a:pt x="4206" y="4030"/>
                </a:lnTo>
                <a:lnTo>
                  <a:pt x="4202" y="4025"/>
                </a:lnTo>
                <a:lnTo>
                  <a:pt x="4195" y="4019"/>
                </a:lnTo>
                <a:lnTo>
                  <a:pt x="4190" y="4015"/>
                </a:lnTo>
                <a:lnTo>
                  <a:pt x="4175" y="4009"/>
                </a:lnTo>
                <a:lnTo>
                  <a:pt x="4161" y="4003"/>
                </a:lnTo>
                <a:lnTo>
                  <a:pt x="4145" y="3997"/>
                </a:lnTo>
                <a:lnTo>
                  <a:pt x="4132" y="3989"/>
                </a:lnTo>
                <a:lnTo>
                  <a:pt x="4125" y="3983"/>
                </a:lnTo>
                <a:lnTo>
                  <a:pt x="4118" y="3977"/>
                </a:lnTo>
                <a:lnTo>
                  <a:pt x="4113" y="3970"/>
                </a:lnTo>
                <a:lnTo>
                  <a:pt x="4109" y="3961"/>
                </a:lnTo>
                <a:lnTo>
                  <a:pt x="4097" y="3933"/>
                </a:lnTo>
                <a:lnTo>
                  <a:pt x="4085" y="3906"/>
                </a:lnTo>
                <a:lnTo>
                  <a:pt x="4073" y="3881"/>
                </a:lnTo>
                <a:lnTo>
                  <a:pt x="4061" y="3856"/>
                </a:lnTo>
                <a:lnTo>
                  <a:pt x="4049" y="3831"/>
                </a:lnTo>
                <a:lnTo>
                  <a:pt x="4038" y="3803"/>
                </a:lnTo>
                <a:lnTo>
                  <a:pt x="4029" y="3772"/>
                </a:lnTo>
                <a:lnTo>
                  <a:pt x="4022" y="3737"/>
                </a:lnTo>
                <a:lnTo>
                  <a:pt x="4022" y="3708"/>
                </a:lnTo>
                <a:lnTo>
                  <a:pt x="4024" y="3680"/>
                </a:lnTo>
                <a:lnTo>
                  <a:pt x="4025" y="3651"/>
                </a:lnTo>
                <a:lnTo>
                  <a:pt x="4026" y="3623"/>
                </a:lnTo>
                <a:lnTo>
                  <a:pt x="4028" y="3594"/>
                </a:lnTo>
                <a:lnTo>
                  <a:pt x="4028" y="3566"/>
                </a:lnTo>
                <a:lnTo>
                  <a:pt x="4029" y="3537"/>
                </a:lnTo>
                <a:lnTo>
                  <a:pt x="4030" y="3509"/>
                </a:lnTo>
                <a:lnTo>
                  <a:pt x="4038" y="3506"/>
                </a:lnTo>
                <a:lnTo>
                  <a:pt x="4045" y="3502"/>
                </a:lnTo>
                <a:lnTo>
                  <a:pt x="4049" y="3499"/>
                </a:lnTo>
                <a:lnTo>
                  <a:pt x="4053" y="3495"/>
                </a:lnTo>
                <a:lnTo>
                  <a:pt x="4056" y="3490"/>
                </a:lnTo>
                <a:lnTo>
                  <a:pt x="4058" y="3483"/>
                </a:lnTo>
                <a:lnTo>
                  <a:pt x="4060" y="3474"/>
                </a:lnTo>
                <a:lnTo>
                  <a:pt x="4061" y="3465"/>
                </a:lnTo>
                <a:lnTo>
                  <a:pt x="4056" y="3458"/>
                </a:lnTo>
                <a:lnTo>
                  <a:pt x="4052" y="3452"/>
                </a:lnTo>
                <a:lnTo>
                  <a:pt x="4048" y="3444"/>
                </a:lnTo>
                <a:lnTo>
                  <a:pt x="4045" y="3434"/>
                </a:lnTo>
                <a:lnTo>
                  <a:pt x="4042" y="3416"/>
                </a:lnTo>
                <a:lnTo>
                  <a:pt x="4041" y="3396"/>
                </a:lnTo>
                <a:lnTo>
                  <a:pt x="4042" y="3374"/>
                </a:lnTo>
                <a:lnTo>
                  <a:pt x="4045" y="3353"/>
                </a:lnTo>
                <a:lnTo>
                  <a:pt x="4049" y="3335"/>
                </a:lnTo>
                <a:lnTo>
                  <a:pt x="4053" y="3317"/>
                </a:lnTo>
                <a:lnTo>
                  <a:pt x="4060" y="3316"/>
                </a:lnTo>
                <a:lnTo>
                  <a:pt x="4068" y="3312"/>
                </a:lnTo>
                <a:lnTo>
                  <a:pt x="4076" y="3308"/>
                </a:lnTo>
                <a:lnTo>
                  <a:pt x="4085" y="3304"/>
                </a:lnTo>
                <a:lnTo>
                  <a:pt x="4104" y="3292"/>
                </a:lnTo>
                <a:lnTo>
                  <a:pt x="4124" y="3277"/>
                </a:lnTo>
                <a:lnTo>
                  <a:pt x="4162" y="3248"/>
                </a:lnTo>
                <a:lnTo>
                  <a:pt x="4193" y="3224"/>
                </a:lnTo>
                <a:lnTo>
                  <a:pt x="4189" y="3211"/>
                </a:lnTo>
                <a:lnTo>
                  <a:pt x="4189" y="3202"/>
                </a:lnTo>
                <a:lnTo>
                  <a:pt x="4190" y="3198"/>
                </a:lnTo>
                <a:lnTo>
                  <a:pt x="4193" y="3194"/>
                </a:lnTo>
                <a:lnTo>
                  <a:pt x="4197" y="3191"/>
                </a:lnTo>
                <a:lnTo>
                  <a:pt x="4201" y="3186"/>
                </a:lnTo>
                <a:lnTo>
                  <a:pt x="4227" y="3184"/>
                </a:lnTo>
                <a:lnTo>
                  <a:pt x="4286" y="3180"/>
                </a:lnTo>
                <a:lnTo>
                  <a:pt x="4319" y="3179"/>
                </a:lnTo>
                <a:lnTo>
                  <a:pt x="4351" y="3179"/>
                </a:lnTo>
                <a:lnTo>
                  <a:pt x="4364" y="3180"/>
                </a:lnTo>
                <a:lnTo>
                  <a:pt x="4376" y="3182"/>
                </a:lnTo>
                <a:lnTo>
                  <a:pt x="4387" y="3183"/>
                </a:lnTo>
                <a:lnTo>
                  <a:pt x="4393" y="3186"/>
                </a:lnTo>
                <a:lnTo>
                  <a:pt x="4407" y="3198"/>
                </a:lnTo>
                <a:lnTo>
                  <a:pt x="4427" y="3218"/>
                </a:lnTo>
                <a:lnTo>
                  <a:pt x="4439" y="3227"/>
                </a:lnTo>
                <a:lnTo>
                  <a:pt x="4449" y="3235"/>
                </a:lnTo>
                <a:lnTo>
                  <a:pt x="4455" y="3236"/>
                </a:lnTo>
                <a:lnTo>
                  <a:pt x="4460" y="3237"/>
                </a:lnTo>
                <a:lnTo>
                  <a:pt x="4464" y="3237"/>
                </a:lnTo>
                <a:lnTo>
                  <a:pt x="4468" y="3235"/>
                </a:lnTo>
                <a:lnTo>
                  <a:pt x="4485" y="3223"/>
                </a:lnTo>
                <a:lnTo>
                  <a:pt x="4496" y="3214"/>
                </a:lnTo>
                <a:lnTo>
                  <a:pt x="4501" y="3204"/>
                </a:lnTo>
                <a:lnTo>
                  <a:pt x="4508" y="3192"/>
                </a:lnTo>
                <a:lnTo>
                  <a:pt x="4501" y="3187"/>
                </a:lnTo>
                <a:lnTo>
                  <a:pt x="4499" y="3184"/>
                </a:lnTo>
                <a:lnTo>
                  <a:pt x="4496" y="3180"/>
                </a:lnTo>
                <a:lnTo>
                  <a:pt x="4495" y="3178"/>
                </a:lnTo>
                <a:lnTo>
                  <a:pt x="4496" y="3168"/>
                </a:lnTo>
                <a:lnTo>
                  <a:pt x="4499" y="3154"/>
                </a:lnTo>
                <a:lnTo>
                  <a:pt x="4516" y="3148"/>
                </a:lnTo>
                <a:lnTo>
                  <a:pt x="4546" y="3139"/>
                </a:lnTo>
                <a:lnTo>
                  <a:pt x="4564" y="3132"/>
                </a:lnTo>
                <a:lnTo>
                  <a:pt x="4581" y="3127"/>
                </a:lnTo>
                <a:lnTo>
                  <a:pt x="4598" y="3123"/>
                </a:lnTo>
                <a:lnTo>
                  <a:pt x="4613" y="3120"/>
                </a:lnTo>
                <a:lnTo>
                  <a:pt x="4614" y="3126"/>
                </a:lnTo>
                <a:lnTo>
                  <a:pt x="4618" y="3130"/>
                </a:lnTo>
                <a:lnTo>
                  <a:pt x="4624" y="3134"/>
                </a:lnTo>
                <a:lnTo>
                  <a:pt x="4629" y="3138"/>
                </a:lnTo>
                <a:lnTo>
                  <a:pt x="4643" y="3143"/>
                </a:lnTo>
                <a:lnTo>
                  <a:pt x="4661" y="3147"/>
                </a:lnTo>
                <a:lnTo>
                  <a:pt x="4679" y="3150"/>
                </a:lnTo>
                <a:lnTo>
                  <a:pt x="4695" y="3150"/>
                </a:lnTo>
                <a:lnTo>
                  <a:pt x="4703" y="3148"/>
                </a:lnTo>
                <a:lnTo>
                  <a:pt x="4711" y="3147"/>
                </a:lnTo>
                <a:lnTo>
                  <a:pt x="4717" y="3146"/>
                </a:lnTo>
                <a:lnTo>
                  <a:pt x="4722" y="3143"/>
                </a:lnTo>
                <a:lnTo>
                  <a:pt x="4734" y="3152"/>
                </a:lnTo>
                <a:lnTo>
                  <a:pt x="4747" y="3168"/>
                </a:lnTo>
                <a:lnTo>
                  <a:pt x="4759" y="3182"/>
                </a:lnTo>
                <a:lnTo>
                  <a:pt x="4766" y="3186"/>
                </a:lnTo>
                <a:lnTo>
                  <a:pt x="4775" y="3186"/>
                </a:lnTo>
                <a:lnTo>
                  <a:pt x="4783" y="3183"/>
                </a:lnTo>
                <a:lnTo>
                  <a:pt x="4790" y="3179"/>
                </a:lnTo>
                <a:lnTo>
                  <a:pt x="4798" y="3175"/>
                </a:lnTo>
                <a:lnTo>
                  <a:pt x="4804" y="3170"/>
                </a:lnTo>
                <a:lnTo>
                  <a:pt x="4814" y="3166"/>
                </a:lnTo>
                <a:lnTo>
                  <a:pt x="4823" y="3162"/>
                </a:lnTo>
                <a:lnTo>
                  <a:pt x="4836" y="3159"/>
                </a:lnTo>
                <a:lnTo>
                  <a:pt x="4855" y="3179"/>
                </a:lnTo>
                <a:lnTo>
                  <a:pt x="4874" y="3200"/>
                </a:lnTo>
                <a:lnTo>
                  <a:pt x="4892" y="3220"/>
                </a:lnTo>
                <a:lnTo>
                  <a:pt x="4911" y="3240"/>
                </a:lnTo>
                <a:lnTo>
                  <a:pt x="4915" y="3255"/>
                </a:lnTo>
                <a:lnTo>
                  <a:pt x="4917" y="3267"/>
                </a:lnTo>
                <a:lnTo>
                  <a:pt x="4920" y="3277"/>
                </a:lnTo>
                <a:lnTo>
                  <a:pt x="4920" y="3288"/>
                </a:lnTo>
                <a:lnTo>
                  <a:pt x="4920" y="3305"/>
                </a:lnTo>
                <a:lnTo>
                  <a:pt x="4920" y="3321"/>
                </a:lnTo>
                <a:lnTo>
                  <a:pt x="4920" y="3329"/>
                </a:lnTo>
                <a:lnTo>
                  <a:pt x="4920" y="3337"/>
                </a:lnTo>
                <a:lnTo>
                  <a:pt x="4921" y="3345"/>
                </a:lnTo>
                <a:lnTo>
                  <a:pt x="4924" y="3353"/>
                </a:lnTo>
                <a:lnTo>
                  <a:pt x="4929" y="3364"/>
                </a:lnTo>
                <a:lnTo>
                  <a:pt x="4935" y="3374"/>
                </a:lnTo>
                <a:lnTo>
                  <a:pt x="4943" y="3386"/>
                </a:lnTo>
                <a:lnTo>
                  <a:pt x="4953" y="3398"/>
                </a:lnTo>
                <a:lnTo>
                  <a:pt x="4951" y="3412"/>
                </a:lnTo>
                <a:lnTo>
                  <a:pt x="4949" y="3417"/>
                </a:lnTo>
                <a:lnTo>
                  <a:pt x="4947" y="3420"/>
                </a:lnTo>
                <a:lnTo>
                  <a:pt x="4941" y="3426"/>
                </a:lnTo>
                <a:lnTo>
                  <a:pt x="4947" y="3428"/>
                </a:lnTo>
                <a:lnTo>
                  <a:pt x="4952" y="3430"/>
                </a:lnTo>
                <a:lnTo>
                  <a:pt x="4957" y="3434"/>
                </a:lnTo>
                <a:lnTo>
                  <a:pt x="4961" y="3438"/>
                </a:lnTo>
                <a:lnTo>
                  <a:pt x="4972" y="3448"/>
                </a:lnTo>
                <a:lnTo>
                  <a:pt x="4981" y="3460"/>
                </a:lnTo>
                <a:lnTo>
                  <a:pt x="4989" y="3474"/>
                </a:lnTo>
                <a:lnTo>
                  <a:pt x="4996" y="3489"/>
                </a:lnTo>
                <a:lnTo>
                  <a:pt x="5000" y="3503"/>
                </a:lnTo>
                <a:lnTo>
                  <a:pt x="5003" y="3519"/>
                </a:lnTo>
                <a:lnTo>
                  <a:pt x="5037" y="3519"/>
                </a:lnTo>
                <a:lnTo>
                  <a:pt x="5040" y="3511"/>
                </a:lnTo>
                <a:lnTo>
                  <a:pt x="5041" y="3502"/>
                </a:lnTo>
                <a:lnTo>
                  <a:pt x="5045" y="3479"/>
                </a:lnTo>
                <a:lnTo>
                  <a:pt x="5048" y="3457"/>
                </a:lnTo>
                <a:lnTo>
                  <a:pt x="5052" y="3433"/>
                </a:lnTo>
                <a:lnTo>
                  <a:pt x="5054" y="3410"/>
                </a:lnTo>
                <a:lnTo>
                  <a:pt x="5052" y="3389"/>
                </a:lnTo>
                <a:lnTo>
                  <a:pt x="5046" y="3368"/>
                </a:lnTo>
                <a:lnTo>
                  <a:pt x="5041" y="3349"/>
                </a:lnTo>
                <a:lnTo>
                  <a:pt x="5036" y="3331"/>
                </a:lnTo>
                <a:lnTo>
                  <a:pt x="5022" y="3293"/>
                </a:lnTo>
                <a:lnTo>
                  <a:pt x="5008" y="3257"/>
                </a:lnTo>
                <a:lnTo>
                  <a:pt x="5001" y="3239"/>
                </a:lnTo>
                <a:lnTo>
                  <a:pt x="4995" y="3220"/>
                </a:lnTo>
                <a:lnTo>
                  <a:pt x="4988" y="3200"/>
                </a:lnTo>
                <a:lnTo>
                  <a:pt x="4983" y="3180"/>
                </a:lnTo>
                <a:lnTo>
                  <a:pt x="4979" y="3158"/>
                </a:lnTo>
                <a:lnTo>
                  <a:pt x="4975" y="3134"/>
                </a:lnTo>
                <a:lnTo>
                  <a:pt x="4972" y="3110"/>
                </a:lnTo>
                <a:lnTo>
                  <a:pt x="4972" y="3082"/>
                </a:lnTo>
                <a:lnTo>
                  <a:pt x="4989" y="3062"/>
                </a:lnTo>
                <a:lnTo>
                  <a:pt x="5008" y="3038"/>
                </a:lnTo>
                <a:lnTo>
                  <a:pt x="5025" y="3014"/>
                </a:lnTo>
                <a:lnTo>
                  <a:pt x="5042" y="2987"/>
                </a:lnTo>
                <a:lnTo>
                  <a:pt x="5061" y="2962"/>
                </a:lnTo>
                <a:lnTo>
                  <a:pt x="5080" y="2938"/>
                </a:lnTo>
                <a:lnTo>
                  <a:pt x="5089" y="2928"/>
                </a:lnTo>
                <a:lnTo>
                  <a:pt x="5100" y="2916"/>
                </a:lnTo>
                <a:lnTo>
                  <a:pt x="5110" y="2906"/>
                </a:lnTo>
                <a:lnTo>
                  <a:pt x="5121" y="2897"/>
                </a:lnTo>
                <a:lnTo>
                  <a:pt x="5137" y="2885"/>
                </a:lnTo>
                <a:lnTo>
                  <a:pt x="5155" y="2874"/>
                </a:lnTo>
                <a:lnTo>
                  <a:pt x="5175" y="2865"/>
                </a:lnTo>
                <a:lnTo>
                  <a:pt x="5195" y="2857"/>
                </a:lnTo>
                <a:lnTo>
                  <a:pt x="5217" y="2848"/>
                </a:lnTo>
                <a:lnTo>
                  <a:pt x="5235" y="2839"/>
                </a:lnTo>
                <a:lnTo>
                  <a:pt x="5245" y="2833"/>
                </a:lnTo>
                <a:lnTo>
                  <a:pt x="5254" y="2828"/>
                </a:lnTo>
                <a:lnTo>
                  <a:pt x="5262" y="2821"/>
                </a:lnTo>
                <a:lnTo>
                  <a:pt x="5268" y="2815"/>
                </a:lnTo>
                <a:lnTo>
                  <a:pt x="5264" y="2808"/>
                </a:lnTo>
                <a:lnTo>
                  <a:pt x="5262" y="2801"/>
                </a:lnTo>
                <a:lnTo>
                  <a:pt x="5260" y="2792"/>
                </a:lnTo>
                <a:lnTo>
                  <a:pt x="5260" y="2777"/>
                </a:lnTo>
                <a:lnTo>
                  <a:pt x="5267" y="2777"/>
                </a:lnTo>
                <a:lnTo>
                  <a:pt x="5274" y="2777"/>
                </a:lnTo>
                <a:lnTo>
                  <a:pt x="5279" y="2776"/>
                </a:lnTo>
                <a:lnTo>
                  <a:pt x="5286" y="2773"/>
                </a:lnTo>
                <a:lnTo>
                  <a:pt x="5291" y="2771"/>
                </a:lnTo>
                <a:lnTo>
                  <a:pt x="5296" y="2765"/>
                </a:lnTo>
                <a:lnTo>
                  <a:pt x="5303" y="2759"/>
                </a:lnTo>
                <a:lnTo>
                  <a:pt x="5308" y="2749"/>
                </a:lnTo>
                <a:lnTo>
                  <a:pt x="5298" y="2751"/>
                </a:lnTo>
                <a:lnTo>
                  <a:pt x="5287" y="2752"/>
                </a:lnTo>
                <a:lnTo>
                  <a:pt x="5275" y="2753"/>
                </a:lnTo>
                <a:lnTo>
                  <a:pt x="5264" y="2755"/>
                </a:lnTo>
                <a:lnTo>
                  <a:pt x="5264" y="2728"/>
                </a:lnTo>
                <a:lnTo>
                  <a:pt x="5282" y="2726"/>
                </a:lnTo>
                <a:lnTo>
                  <a:pt x="5300" y="2723"/>
                </a:lnTo>
                <a:lnTo>
                  <a:pt x="5282" y="2675"/>
                </a:lnTo>
                <a:lnTo>
                  <a:pt x="5270" y="2638"/>
                </a:lnTo>
                <a:lnTo>
                  <a:pt x="5266" y="2616"/>
                </a:lnTo>
                <a:lnTo>
                  <a:pt x="5263" y="2593"/>
                </a:lnTo>
                <a:lnTo>
                  <a:pt x="5260" y="2563"/>
                </a:lnTo>
                <a:lnTo>
                  <a:pt x="5260" y="2526"/>
                </a:lnTo>
                <a:lnTo>
                  <a:pt x="5282" y="2526"/>
                </a:lnTo>
                <a:lnTo>
                  <a:pt x="5284" y="2542"/>
                </a:lnTo>
                <a:lnTo>
                  <a:pt x="5287" y="2557"/>
                </a:lnTo>
                <a:lnTo>
                  <a:pt x="5291" y="2569"/>
                </a:lnTo>
                <a:lnTo>
                  <a:pt x="5296" y="2579"/>
                </a:lnTo>
                <a:lnTo>
                  <a:pt x="5299" y="2585"/>
                </a:lnTo>
                <a:lnTo>
                  <a:pt x="5303" y="2589"/>
                </a:lnTo>
                <a:lnTo>
                  <a:pt x="5307" y="2591"/>
                </a:lnTo>
                <a:lnTo>
                  <a:pt x="5311" y="2594"/>
                </a:lnTo>
                <a:lnTo>
                  <a:pt x="5315" y="2597"/>
                </a:lnTo>
                <a:lnTo>
                  <a:pt x="5320" y="2597"/>
                </a:lnTo>
                <a:lnTo>
                  <a:pt x="5324" y="2598"/>
                </a:lnTo>
                <a:lnTo>
                  <a:pt x="5331" y="2597"/>
                </a:lnTo>
                <a:lnTo>
                  <a:pt x="5336" y="2578"/>
                </a:lnTo>
                <a:lnTo>
                  <a:pt x="5343" y="2559"/>
                </a:lnTo>
                <a:lnTo>
                  <a:pt x="5334" y="2546"/>
                </a:lnTo>
                <a:lnTo>
                  <a:pt x="5327" y="2533"/>
                </a:lnTo>
                <a:lnTo>
                  <a:pt x="5326" y="2526"/>
                </a:lnTo>
                <a:lnTo>
                  <a:pt x="5323" y="2517"/>
                </a:lnTo>
                <a:lnTo>
                  <a:pt x="5322" y="2506"/>
                </a:lnTo>
                <a:lnTo>
                  <a:pt x="5322" y="2493"/>
                </a:lnTo>
                <a:lnTo>
                  <a:pt x="5334" y="2495"/>
                </a:lnTo>
                <a:lnTo>
                  <a:pt x="5346" y="2498"/>
                </a:lnTo>
                <a:lnTo>
                  <a:pt x="5358" y="2501"/>
                </a:lnTo>
                <a:lnTo>
                  <a:pt x="5370" y="2503"/>
                </a:lnTo>
                <a:lnTo>
                  <a:pt x="5378" y="2493"/>
                </a:lnTo>
                <a:lnTo>
                  <a:pt x="5385" y="2482"/>
                </a:lnTo>
                <a:lnTo>
                  <a:pt x="5392" y="2472"/>
                </a:lnTo>
                <a:lnTo>
                  <a:pt x="5400" y="2461"/>
                </a:lnTo>
                <a:lnTo>
                  <a:pt x="5395" y="2460"/>
                </a:lnTo>
                <a:lnTo>
                  <a:pt x="5391" y="2461"/>
                </a:lnTo>
                <a:lnTo>
                  <a:pt x="5388" y="2461"/>
                </a:lnTo>
                <a:lnTo>
                  <a:pt x="5387" y="2460"/>
                </a:lnTo>
                <a:lnTo>
                  <a:pt x="5385" y="2454"/>
                </a:lnTo>
                <a:lnTo>
                  <a:pt x="5383" y="2444"/>
                </a:lnTo>
                <a:lnTo>
                  <a:pt x="5392" y="2446"/>
                </a:lnTo>
                <a:lnTo>
                  <a:pt x="5400" y="2449"/>
                </a:lnTo>
                <a:lnTo>
                  <a:pt x="5427" y="2449"/>
                </a:lnTo>
                <a:lnTo>
                  <a:pt x="5423" y="2430"/>
                </a:lnTo>
                <a:lnTo>
                  <a:pt x="5417" y="2412"/>
                </a:lnTo>
                <a:lnTo>
                  <a:pt x="5444" y="2412"/>
                </a:lnTo>
                <a:lnTo>
                  <a:pt x="5449" y="2402"/>
                </a:lnTo>
                <a:lnTo>
                  <a:pt x="5456" y="2393"/>
                </a:lnTo>
                <a:lnTo>
                  <a:pt x="5464" y="2385"/>
                </a:lnTo>
                <a:lnTo>
                  <a:pt x="5475" y="2377"/>
                </a:lnTo>
                <a:lnTo>
                  <a:pt x="5487" y="2370"/>
                </a:lnTo>
                <a:lnTo>
                  <a:pt x="5500" y="2364"/>
                </a:lnTo>
                <a:lnTo>
                  <a:pt x="5513" y="2357"/>
                </a:lnTo>
                <a:lnTo>
                  <a:pt x="5528" y="2352"/>
                </a:lnTo>
                <a:lnTo>
                  <a:pt x="5556" y="2344"/>
                </a:lnTo>
                <a:lnTo>
                  <a:pt x="5584" y="2337"/>
                </a:lnTo>
                <a:lnTo>
                  <a:pt x="5609" y="2335"/>
                </a:lnTo>
                <a:lnTo>
                  <a:pt x="5628" y="2335"/>
                </a:lnTo>
                <a:lnTo>
                  <a:pt x="5614" y="2316"/>
                </a:lnTo>
                <a:lnTo>
                  <a:pt x="5602" y="2297"/>
                </a:lnTo>
                <a:lnTo>
                  <a:pt x="5605" y="2283"/>
                </a:lnTo>
                <a:lnTo>
                  <a:pt x="5608" y="2268"/>
                </a:lnTo>
                <a:lnTo>
                  <a:pt x="5612" y="2256"/>
                </a:lnTo>
                <a:lnTo>
                  <a:pt x="5617" y="2245"/>
                </a:lnTo>
                <a:lnTo>
                  <a:pt x="5622" y="2235"/>
                </a:lnTo>
                <a:lnTo>
                  <a:pt x="5628" y="2226"/>
                </a:lnTo>
                <a:lnTo>
                  <a:pt x="5633" y="2218"/>
                </a:lnTo>
                <a:lnTo>
                  <a:pt x="5639" y="2210"/>
                </a:lnTo>
                <a:lnTo>
                  <a:pt x="5646" y="2203"/>
                </a:lnTo>
                <a:lnTo>
                  <a:pt x="5653" y="2196"/>
                </a:lnTo>
                <a:lnTo>
                  <a:pt x="5659" y="2191"/>
                </a:lnTo>
                <a:lnTo>
                  <a:pt x="5667" y="2187"/>
                </a:lnTo>
                <a:lnTo>
                  <a:pt x="5683" y="2178"/>
                </a:lnTo>
                <a:lnTo>
                  <a:pt x="5699" y="2171"/>
                </a:lnTo>
                <a:lnTo>
                  <a:pt x="5733" y="2160"/>
                </a:lnTo>
                <a:lnTo>
                  <a:pt x="5767" y="2150"/>
                </a:lnTo>
                <a:lnTo>
                  <a:pt x="5783" y="2143"/>
                </a:lnTo>
                <a:lnTo>
                  <a:pt x="5798" y="2135"/>
                </a:lnTo>
                <a:lnTo>
                  <a:pt x="5806" y="2130"/>
                </a:lnTo>
                <a:lnTo>
                  <a:pt x="5812" y="2124"/>
                </a:lnTo>
                <a:lnTo>
                  <a:pt x="5819" y="2118"/>
                </a:lnTo>
                <a:lnTo>
                  <a:pt x="5824" y="2111"/>
                </a:lnTo>
                <a:lnTo>
                  <a:pt x="5830" y="2105"/>
                </a:lnTo>
                <a:lnTo>
                  <a:pt x="5831" y="2098"/>
                </a:lnTo>
                <a:lnTo>
                  <a:pt x="5831" y="2090"/>
                </a:lnTo>
                <a:lnTo>
                  <a:pt x="5834" y="2078"/>
                </a:lnTo>
                <a:lnTo>
                  <a:pt x="5846" y="2079"/>
                </a:lnTo>
                <a:lnTo>
                  <a:pt x="5858" y="2079"/>
                </a:lnTo>
                <a:lnTo>
                  <a:pt x="5868" y="2078"/>
                </a:lnTo>
                <a:lnTo>
                  <a:pt x="5879" y="2077"/>
                </a:lnTo>
                <a:lnTo>
                  <a:pt x="5897" y="2073"/>
                </a:lnTo>
                <a:lnTo>
                  <a:pt x="5915" y="2066"/>
                </a:lnTo>
                <a:lnTo>
                  <a:pt x="5932" y="2058"/>
                </a:lnTo>
                <a:lnTo>
                  <a:pt x="5949" y="2051"/>
                </a:lnTo>
                <a:lnTo>
                  <a:pt x="5967" y="2045"/>
                </a:lnTo>
                <a:lnTo>
                  <a:pt x="5987" y="2041"/>
                </a:lnTo>
                <a:lnTo>
                  <a:pt x="5988" y="2054"/>
                </a:lnTo>
                <a:lnTo>
                  <a:pt x="5989" y="2067"/>
                </a:lnTo>
                <a:lnTo>
                  <a:pt x="5991" y="2081"/>
                </a:lnTo>
                <a:lnTo>
                  <a:pt x="5991" y="2095"/>
                </a:lnTo>
                <a:lnTo>
                  <a:pt x="5979" y="2097"/>
                </a:lnTo>
                <a:lnTo>
                  <a:pt x="5965" y="2099"/>
                </a:lnTo>
                <a:lnTo>
                  <a:pt x="5953" y="2105"/>
                </a:lnTo>
                <a:lnTo>
                  <a:pt x="5940" y="2110"/>
                </a:lnTo>
                <a:lnTo>
                  <a:pt x="5929" y="2118"/>
                </a:lnTo>
                <a:lnTo>
                  <a:pt x="5919" y="2126"/>
                </a:lnTo>
                <a:lnTo>
                  <a:pt x="5911" y="2134"/>
                </a:lnTo>
                <a:lnTo>
                  <a:pt x="5904" y="2144"/>
                </a:lnTo>
                <a:lnTo>
                  <a:pt x="5903" y="2155"/>
                </a:lnTo>
                <a:lnTo>
                  <a:pt x="5901" y="2166"/>
                </a:lnTo>
                <a:lnTo>
                  <a:pt x="5900" y="2176"/>
                </a:lnTo>
                <a:lnTo>
                  <a:pt x="5899" y="2188"/>
                </a:lnTo>
                <a:lnTo>
                  <a:pt x="5909" y="2191"/>
                </a:lnTo>
                <a:lnTo>
                  <a:pt x="5916" y="2194"/>
                </a:lnTo>
                <a:lnTo>
                  <a:pt x="5923" y="2199"/>
                </a:lnTo>
                <a:lnTo>
                  <a:pt x="5929" y="2204"/>
                </a:lnTo>
                <a:lnTo>
                  <a:pt x="5939" y="2191"/>
                </a:lnTo>
                <a:lnTo>
                  <a:pt x="5948" y="2179"/>
                </a:lnTo>
                <a:lnTo>
                  <a:pt x="5961" y="2167"/>
                </a:lnTo>
                <a:lnTo>
                  <a:pt x="5976" y="2155"/>
                </a:lnTo>
                <a:lnTo>
                  <a:pt x="5992" y="2143"/>
                </a:lnTo>
                <a:lnTo>
                  <a:pt x="6009" y="2132"/>
                </a:lnTo>
                <a:lnTo>
                  <a:pt x="6028" y="2122"/>
                </a:lnTo>
                <a:lnTo>
                  <a:pt x="6046" y="2111"/>
                </a:lnTo>
                <a:lnTo>
                  <a:pt x="6085" y="2094"/>
                </a:lnTo>
                <a:lnTo>
                  <a:pt x="6123" y="2078"/>
                </a:lnTo>
                <a:lnTo>
                  <a:pt x="6158" y="2066"/>
                </a:lnTo>
                <a:lnTo>
                  <a:pt x="6189" y="2057"/>
                </a:lnTo>
                <a:lnTo>
                  <a:pt x="6189" y="2023"/>
                </a:lnTo>
                <a:lnTo>
                  <a:pt x="6198" y="2026"/>
                </a:lnTo>
                <a:lnTo>
                  <a:pt x="6205" y="2027"/>
                </a:lnTo>
                <a:lnTo>
                  <a:pt x="6209" y="2030"/>
                </a:lnTo>
                <a:lnTo>
                  <a:pt x="6213" y="2031"/>
                </a:lnTo>
                <a:lnTo>
                  <a:pt x="6218" y="2037"/>
                </a:lnTo>
                <a:lnTo>
                  <a:pt x="6227" y="2041"/>
                </a:lnTo>
                <a:lnTo>
                  <a:pt x="6231" y="2033"/>
                </a:lnTo>
                <a:lnTo>
                  <a:pt x="6237" y="2023"/>
                </a:lnTo>
                <a:lnTo>
                  <a:pt x="6229" y="2015"/>
                </a:lnTo>
                <a:lnTo>
                  <a:pt x="6223" y="2009"/>
                </a:lnTo>
                <a:lnTo>
                  <a:pt x="6221" y="2001"/>
                </a:lnTo>
                <a:lnTo>
                  <a:pt x="6219" y="1996"/>
                </a:lnTo>
                <a:lnTo>
                  <a:pt x="6218" y="1985"/>
                </a:lnTo>
                <a:lnTo>
                  <a:pt x="6214" y="1974"/>
                </a:lnTo>
                <a:lnTo>
                  <a:pt x="6207" y="1972"/>
                </a:lnTo>
                <a:lnTo>
                  <a:pt x="6201" y="1969"/>
                </a:lnTo>
                <a:lnTo>
                  <a:pt x="6190" y="1992"/>
                </a:lnTo>
                <a:lnTo>
                  <a:pt x="6179" y="2013"/>
                </a:lnTo>
                <a:lnTo>
                  <a:pt x="6170" y="2035"/>
                </a:lnTo>
                <a:lnTo>
                  <a:pt x="6162" y="2062"/>
                </a:lnTo>
                <a:lnTo>
                  <a:pt x="6137" y="2062"/>
                </a:lnTo>
                <a:lnTo>
                  <a:pt x="6113" y="2061"/>
                </a:lnTo>
                <a:lnTo>
                  <a:pt x="6089" y="2058"/>
                </a:lnTo>
                <a:lnTo>
                  <a:pt x="6066" y="2054"/>
                </a:lnTo>
                <a:lnTo>
                  <a:pt x="6042" y="2049"/>
                </a:lnTo>
                <a:lnTo>
                  <a:pt x="6021" y="2041"/>
                </a:lnTo>
                <a:lnTo>
                  <a:pt x="6009" y="2037"/>
                </a:lnTo>
                <a:lnTo>
                  <a:pt x="5999" y="2031"/>
                </a:lnTo>
                <a:lnTo>
                  <a:pt x="5988" y="2025"/>
                </a:lnTo>
                <a:lnTo>
                  <a:pt x="5979" y="2018"/>
                </a:lnTo>
                <a:lnTo>
                  <a:pt x="5975" y="2015"/>
                </a:lnTo>
                <a:lnTo>
                  <a:pt x="5971" y="2011"/>
                </a:lnTo>
                <a:lnTo>
                  <a:pt x="5968" y="2007"/>
                </a:lnTo>
                <a:lnTo>
                  <a:pt x="5967" y="2003"/>
                </a:lnTo>
                <a:lnTo>
                  <a:pt x="5964" y="1996"/>
                </a:lnTo>
                <a:lnTo>
                  <a:pt x="5963" y="1988"/>
                </a:lnTo>
                <a:lnTo>
                  <a:pt x="5960" y="1981"/>
                </a:lnTo>
                <a:lnTo>
                  <a:pt x="5955" y="1974"/>
                </a:lnTo>
                <a:lnTo>
                  <a:pt x="5951" y="1970"/>
                </a:lnTo>
                <a:lnTo>
                  <a:pt x="5947" y="1968"/>
                </a:lnTo>
                <a:lnTo>
                  <a:pt x="5941" y="1966"/>
                </a:lnTo>
                <a:lnTo>
                  <a:pt x="5935" y="1964"/>
                </a:lnTo>
                <a:lnTo>
                  <a:pt x="5936" y="1952"/>
                </a:lnTo>
                <a:lnTo>
                  <a:pt x="5939" y="1944"/>
                </a:lnTo>
                <a:lnTo>
                  <a:pt x="5941" y="1937"/>
                </a:lnTo>
                <a:lnTo>
                  <a:pt x="5944" y="1933"/>
                </a:lnTo>
                <a:lnTo>
                  <a:pt x="5947" y="1928"/>
                </a:lnTo>
                <a:lnTo>
                  <a:pt x="5951" y="1922"/>
                </a:lnTo>
                <a:lnTo>
                  <a:pt x="5953" y="1914"/>
                </a:lnTo>
                <a:lnTo>
                  <a:pt x="5956" y="1904"/>
                </a:lnTo>
                <a:lnTo>
                  <a:pt x="5952" y="1904"/>
                </a:lnTo>
                <a:lnTo>
                  <a:pt x="5941" y="1909"/>
                </a:lnTo>
                <a:lnTo>
                  <a:pt x="5932" y="1912"/>
                </a:lnTo>
                <a:lnTo>
                  <a:pt x="5923" y="1912"/>
                </a:lnTo>
                <a:lnTo>
                  <a:pt x="5915" y="1909"/>
                </a:lnTo>
                <a:lnTo>
                  <a:pt x="5896" y="1902"/>
                </a:lnTo>
                <a:lnTo>
                  <a:pt x="5874" y="1893"/>
                </a:lnTo>
                <a:lnTo>
                  <a:pt x="5875" y="1882"/>
                </a:lnTo>
                <a:lnTo>
                  <a:pt x="5877" y="1872"/>
                </a:lnTo>
                <a:lnTo>
                  <a:pt x="5909" y="1867"/>
                </a:lnTo>
                <a:lnTo>
                  <a:pt x="5937" y="1860"/>
                </a:lnTo>
                <a:lnTo>
                  <a:pt x="5964" y="1852"/>
                </a:lnTo>
                <a:lnTo>
                  <a:pt x="5991" y="1844"/>
                </a:lnTo>
                <a:lnTo>
                  <a:pt x="5989" y="1831"/>
                </a:lnTo>
                <a:lnTo>
                  <a:pt x="5988" y="1825"/>
                </a:lnTo>
                <a:lnTo>
                  <a:pt x="5985" y="1823"/>
                </a:lnTo>
                <a:lnTo>
                  <a:pt x="5979" y="1817"/>
                </a:lnTo>
                <a:lnTo>
                  <a:pt x="5965" y="1809"/>
                </a:lnTo>
                <a:lnTo>
                  <a:pt x="5953" y="1803"/>
                </a:lnTo>
                <a:lnTo>
                  <a:pt x="5941" y="1797"/>
                </a:lnTo>
                <a:lnTo>
                  <a:pt x="5929" y="1795"/>
                </a:lnTo>
                <a:lnTo>
                  <a:pt x="5916" y="1793"/>
                </a:lnTo>
                <a:lnTo>
                  <a:pt x="5904" y="1792"/>
                </a:lnTo>
                <a:lnTo>
                  <a:pt x="5892" y="1793"/>
                </a:lnTo>
                <a:lnTo>
                  <a:pt x="5879" y="1795"/>
                </a:lnTo>
                <a:lnTo>
                  <a:pt x="5867" y="1797"/>
                </a:lnTo>
                <a:lnTo>
                  <a:pt x="5855" y="1801"/>
                </a:lnTo>
                <a:lnTo>
                  <a:pt x="5843" y="1807"/>
                </a:lnTo>
                <a:lnTo>
                  <a:pt x="5830" y="1812"/>
                </a:lnTo>
                <a:lnTo>
                  <a:pt x="5806" y="1825"/>
                </a:lnTo>
                <a:lnTo>
                  <a:pt x="5783" y="1841"/>
                </a:lnTo>
                <a:lnTo>
                  <a:pt x="5737" y="1876"/>
                </a:lnTo>
                <a:lnTo>
                  <a:pt x="5694" y="1912"/>
                </a:lnTo>
                <a:lnTo>
                  <a:pt x="5674" y="1929"/>
                </a:lnTo>
                <a:lnTo>
                  <a:pt x="5654" y="1944"/>
                </a:lnTo>
                <a:lnTo>
                  <a:pt x="5637" y="1956"/>
                </a:lnTo>
                <a:lnTo>
                  <a:pt x="5620" y="1964"/>
                </a:lnTo>
                <a:lnTo>
                  <a:pt x="5620" y="1942"/>
                </a:lnTo>
                <a:lnTo>
                  <a:pt x="5650" y="1905"/>
                </a:lnTo>
                <a:lnTo>
                  <a:pt x="5681" y="1868"/>
                </a:lnTo>
                <a:lnTo>
                  <a:pt x="5711" y="1832"/>
                </a:lnTo>
                <a:lnTo>
                  <a:pt x="5742" y="1795"/>
                </a:lnTo>
                <a:lnTo>
                  <a:pt x="5759" y="1792"/>
                </a:lnTo>
                <a:lnTo>
                  <a:pt x="5776" y="1789"/>
                </a:lnTo>
                <a:lnTo>
                  <a:pt x="5794" y="1787"/>
                </a:lnTo>
                <a:lnTo>
                  <a:pt x="5812" y="1784"/>
                </a:lnTo>
                <a:lnTo>
                  <a:pt x="5820" y="1776"/>
                </a:lnTo>
                <a:lnTo>
                  <a:pt x="5827" y="1767"/>
                </a:lnTo>
                <a:lnTo>
                  <a:pt x="5834" y="1756"/>
                </a:lnTo>
                <a:lnTo>
                  <a:pt x="5840" y="1744"/>
                </a:lnTo>
                <a:lnTo>
                  <a:pt x="5848" y="1734"/>
                </a:lnTo>
                <a:lnTo>
                  <a:pt x="5859" y="1723"/>
                </a:lnTo>
                <a:lnTo>
                  <a:pt x="5866" y="1719"/>
                </a:lnTo>
                <a:lnTo>
                  <a:pt x="5872" y="1715"/>
                </a:lnTo>
                <a:lnTo>
                  <a:pt x="5881" y="1711"/>
                </a:lnTo>
                <a:lnTo>
                  <a:pt x="5891" y="1707"/>
                </a:lnTo>
                <a:lnTo>
                  <a:pt x="5932" y="1708"/>
                </a:lnTo>
                <a:lnTo>
                  <a:pt x="5972" y="1708"/>
                </a:lnTo>
                <a:lnTo>
                  <a:pt x="6013" y="1710"/>
                </a:lnTo>
                <a:lnTo>
                  <a:pt x="6054" y="1710"/>
                </a:lnTo>
                <a:lnTo>
                  <a:pt x="6096" y="1711"/>
                </a:lnTo>
                <a:lnTo>
                  <a:pt x="6137" y="1711"/>
                </a:lnTo>
                <a:lnTo>
                  <a:pt x="6178" y="1712"/>
                </a:lnTo>
                <a:lnTo>
                  <a:pt x="6219" y="1712"/>
                </a:lnTo>
                <a:lnTo>
                  <a:pt x="6238" y="1719"/>
                </a:lnTo>
                <a:lnTo>
                  <a:pt x="6258" y="1724"/>
                </a:lnTo>
                <a:lnTo>
                  <a:pt x="6270" y="1716"/>
                </a:lnTo>
                <a:lnTo>
                  <a:pt x="6282" y="1706"/>
                </a:lnTo>
                <a:lnTo>
                  <a:pt x="6292" y="1695"/>
                </a:lnTo>
                <a:lnTo>
                  <a:pt x="6303" y="1684"/>
                </a:lnTo>
                <a:lnTo>
                  <a:pt x="6314" y="1674"/>
                </a:lnTo>
                <a:lnTo>
                  <a:pt x="6326" y="1663"/>
                </a:lnTo>
                <a:lnTo>
                  <a:pt x="6339" y="1655"/>
                </a:lnTo>
                <a:lnTo>
                  <a:pt x="6355" y="1647"/>
                </a:lnTo>
                <a:lnTo>
                  <a:pt x="6388" y="1638"/>
                </a:lnTo>
                <a:lnTo>
                  <a:pt x="6415" y="1631"/>
                </a:lnTo>
                <a:lnTo>
                  <a:pt x="6425" y="1628"/>
                </a:lnTo>
                <a:lnTo>
                  <a:pt x="6436" y="1626"/>
                </a:lnTo>
                <a:lnTo>
                  <a:pt x="6444" y="1623"/>
                </a:lnTo>
                <a:lnTo>
                  <a:pt x="6452" y="1619"/>
                </a:lnTo>
                <a:lnTo>
                  <a:pt x="6459" y="1615"/>
                </a:lnTo>
                <a:lnTo>
                  <a:pt x="6464" y="1609"/>
                </a:lnTo>
                <a:lnTo>
                  <a:pt x="6468" y="1599"/>
                </a:lnTo>
                <a:lnTo>
                  <a:pt x="6472" y="1587"/>
                </a:lnTo>
                <a:lnTo>
                  <a:pt x="6475" y="1574"/>
                </a:lnTo>
                <a:lnTo>
                  <a:pt x="6477" y="1557"/>
                </a:lnTo>
                <a:lnTo>
                  <a:pt x="6480" y="1535"/>
                </a:lnTo>
                <a:lnTo>
                  <a:pt x="6481" y="1511"/>
                </a:lnTo>
                <a:lnTo>
                  <a:pt x="6463" y="1505"/>
                </a:lnTo>
                <a:lnTo>
                  <a:pt x="6447" y="1497"/>
                </a:lnTo>
                <a:lnTo>
                  <a:pt x="6432" y="1488"/>
                </a:lnTo>
                <a:lnTo>
                  <a:pt x="6417" y="1478"/>
                </a:lnTo>
                <a:lnTo>
                  <a:pt x="6404" y="1470"/>
                </a:lnTo>
                <a:lnTo>
                  <a:pt x="6388" y="1464"/>
                </a:lnTo>
                <a:lnTo>
                  <a:pt x="6381" y="1461"/>
                </a:lnTo>
                <a:lnTo>
                  <a:pt x="6372" y="1458"/>
                </a:lnTo>
                <a:lnTo>
                  <a:pt x="6364" y="1457"/>
                </a:lnTo>
                <a:lnTo>
                  <a:pt x="6355" y="1457"/>
                </a:lnTo>
                <a:lnTo>
                  <a:pt x="6358" y="1440"/>
                </a:lnTo>
                <a:lnTo>
                  <a:pt x="6359" y="1430"/>
                </a:lnTo>
                <a:lnTo>
                  <a:pt x="6362" y="1424"/>
                </a:lnTo>
                <a:lnTo>
                  <a:pt x="6363" y="1413"/>
                </a:lnTo>
                <a:lnTo>
                  <a:pt x="6352" y="1413"/>
                </a:lnTo>
                <a:lnTo>
                  <a:pt x="6340" y="1410"/>
                </a:lnTo>
                <a:lnTo>
                  <a:pt x="6327" y="1408"/>
                </a:lnTo>
                <a:lnTo>
                  <a:pt x="6312" y="1402"/>
                </a:lnTo>
                <a:lnTo>
                  <a:pt x="6298" y="1397"/>
                </a:lnTo>
                <a:lnTo>
                  <a:pt x="6282" y="1390"/>
                </a:lnTo>
                <a:lnTo>
                  <a:pt x="6267" y="1382"/>
                </a:lnTo>
                <a:lnTo>
                  <a:pt x="6251" y="1373"/>
                </a:lnTo>
                <a:lnTo>
                  <a:pt x="6237" y="1363"/>
                </a:lnTo>
                <a:lnTo>
                  <a:pt x="6222" y="1352"/>
                </a:lnTo>
                <a:lnTo>
                  <a:pt x="6209" y="1341"/>
                </a:lnTo>
                <a:lnTo>
                  <a:pt x="6197" y="1329"/>
                </a:lnTo>
                <a:lnTo>
                  <a:pt x="6186" y="1316"/>
                </a:lnTo>
                <a:lnTo>
                  <a:pt x="6177" y="1304"/>
                </a:lnTo>
                <a:lnTo>
                  <a:pt x="6170" y="1289"/>
                </a:lnTo>
                <a:lnTo>
                  <a:pt x="6166" y="1276"/>
                </a:lnTo>
                <a:lnTo>
                  <a:pt x="6170" y="1263"/>
                </a:lnTo>
                <a:lnTo>
                  <a:pt x="6175" y="1250"/>
                </a:lnTo>
                <a:lnTo>
                  <a:pt x="6169" y="1244"/>
                </a:lnTo>
                <a:lnTo>
                  <a:pt x="6159" y="1235"/>
                </a:lnTo>
                <a:lnTo>
                  <a:pt x="6149" y="1222"/>
                </a:lnTo>
                <a:lnTo>
                  <a:pt x="6134" y="1206"/>
                </a:lnTo>
                <a:lnTo>
                  <a:pt x="6102" y="1164"/>
                </a:lnTo>
                <a:lnTo>
                  <a:pt x="6068" y="1118"/>
                </a:lnTo>
                <a:lnTo>
                  <a:pt x="6034" y="1071"/>
                </a:lnTo>
                <a:lnTo>
                  <a:pt x="6004" y="1029"/>
                </a:lnTo>
                <a:lnTo>
                  <a:pt x="5983" y="998"/>
                </a:lnTo>
                <a:lnTo>
                  <a:pt x="5973" y="982"/>
                </a:lnTo>
                <a:lnTo>
                  <a:pt x="5972" y="990"/>
                </a:lnTo>
                <a:lnTo>
                  <a:pt x="5969" y="998"/>
                </a:lnTo>
                <a:lnTo>
                  <a:pt x="5964" y="1002"/>
                </a:lnTo>
                <a:lnTo>
                  <a:pt x="5959" y="1009"/>
                </a:lnTo>
                <a:lnTo>
                  <a:pt x="5955" y="1015"/>
                </a:lnTo>
                <a:lnTo>
                  <a:pt x="5949" y="1022"/>
                </a:lnTo>
                <a:lnTo>
                  <a:pt x="5941" y="1038"/>
                </a:lnTo>
                <a:lnTo>
                  <a:pt x="5935" y="1055"/>
                </a:lnTo>
                <a:lnTo>
                  <a:pt x="5928" y="1073"/>
                </a:lnTo>
                <a:lnTo>
                  <a:pt x="5921" y="1087"/>
                </a:lnTo>
                <a:lnTo>
                  <a:pt x="5919" y="1094"/>
                </a:lnTo>
                <a:lnTo>
                  <a:pt x="5915" y="1099"/>
                </a:lnTo>
                <a:lnTo>
                  <a:pt x="5912" y="1105"/>
                </a:lnTo>
                <a:lnTo>
                  <a:pt x="5908" y="1107"/>
                </a:lnTo>
                <a:lnTo>
                  <a:pt x="5888" y="1119"/>
                </a:lnTo>
                <a:lnTo>
                  <a:pt x="5871" y="1127"/>
                </a:lnTo>
                <a:lnTo>
                  <a:pt x="5854" y="1134"/>
                </a:lnTo>
                <a:lnTo>
                  <a:pt x="5839" y="1138"/>
                </a:lnTo>
                <a:lnTo>
                  <a:pt x="5824" y="1139"/>
                </a:lnTo>
                <a:lnTo>
                  <a:pt x="5812" y="1138"/>
                </a:lnTo>
                <a:lnTo>
                  <a:pt x="5799" y="1136"/>
                </a:lnTo>
                <a:lnTo>
                  <a:pt x="5787" y="1133"/>
                </a:lnTo>
                <a:lnTo>
                  <a:pt x="5775" y="1127"/>
                </a:lnTo>
                <a:lnTo>
                  <a:pt x="5763" y="1121"/>
                </a:lnTo>
                <a:lnTo>
                  <a:pt x="5751" y="1113"/>
                </a:lnTo>
                <a:lnTo>
                  <a:pt x="5738" y="1103"/>
                </a:lnTo>
                <a:lnTo>
                  <a:pt x="5710" y="1085"/>
                </a:lnTo>
                <a:lnTo>
                  <a:pt x="5675" y="1063"/>
                </a:lnTo>
                <a:lnTo>
                  <a:pt x="5678" y="1038"/>
                </a:lnTo>
                <a:lnTo>
                  <a:pt x="5678" y="1009"/>
                </a:lnTo>
                <a:lnTo>
                  <a:pt x="5677" y="994"/>
                </a:lnTo>
                <a:lnTo>
                  <a:pt x="5674" y="982"/>
                </a:lnTo>
                <a:lnTo>
                  <a:pt x="5671" y="977"/>
                </a:lnTo>
                <a:lnTo>
                  <a:pt x="5669" y="972"/>
                </a:lnTo>
                <a:lnTo>
                  <a:pt x="5666" y="968"/>
                </a:lnTo>
                <a:lnTo>
                  <a:pt x="5663" y="965"/>
                </a:lnTo>
                <a:lnTo>
                  <a:pt x="5659" y="958"/>
                </a:lnTo>
                <a:lnTo>
                  <a:pt x="5654" y="954"/>
                </a:lnTo>
                <a:lnTo>
                  <a:pt x="5650" y="950"/>
                </a:lnTo>
                <a:lnTo>
                  <a:pt x="5646" y="949"/>
                </a:lnTo>
                <a:lnTo>
                  <a:pt x="5637" y="949"/>
                </a:lnTo>
                <a:lnTo>
                  <a:pt x="5628" y="950"/>
                </a:lnTo>
                <a:lnTo>
                  <a:pt x="5621" y="952"/>
                </a:lnTo>
                <a:lnTo>
                  <a:pt x="5613" y="952"/>
                </a:lnTo>
                <a:lnTo>
                  <a:pt x="5606" y="952"/>
                </a:lnTo>
                <a:lnTo>
                  <a:pt x="5597" y="949"/>
                </a:lnTo>
                <a:lnTo>
                  <a:pt x="5586" y="944"/>
                </a:lnTo>
                <a:lnTo>
                  <a:pt x="5577" y="936"/>
                </a:lnTo>
                <a:lnTo>
                  <a:pt x="5569" y="928"/>
                </a:lnTo>
                <a:lnTo>
                  <a:pt x="5562" y="918"/>
                </a:lnTo>
                <a:lnTo>
                  <a:pt x="5556" y="909"/>
                </a:lnTo>
                <a:lnTo>
                  <a:pt x="5550" y="900"/>
                </a:lnTo>
                <a:lnTo>
                  <a:pt x="5548" y="890"/>
                </a:lnTo>
                <a:lnTo>
                  <a:pt x="5545" y="884"/>
                </a:lnTo>
                <a:lnTo>
                  <a:pt x="5534" y="877"/>
                </a:lnTo>
                <a:lnTo>
                  <a:pt x="5518" y="872"/>
                </a:lnTo>
                <a:lnTo>
                  <a:pt x="5500" y="867"/>
                </a:lnTo>
                <a:lnTo>
                  <a:pt x="5476" y="863"/>
                </a:lnTo>
                <a:lnTo>
                  <a:pt x="5451" y="859"/>
                </a:lnTo>
                <a:lnTo>
                  <a:pt x="5423" y="856"/>
                </a:lnTo>
                <a:lnTo>
                  <a:pt x="5393" y="853"/>
                </a:lnTo>
                <a:lnTo>
                  <a:pt x="5364" y="852"/>
                </a:lnTo>
                <a:lnTo>
                  <a:pt x="5335" y="851"/>
                </a:lnTo>
                <a:lnTo>
                  <a:pt x="5307" y="851"/>
                </a:lnTo>
                <a:lnTo>
                  <a:pt x="5280" y="851"/>
                </a:lnTo>
                <a:lnTo>
                  <a:pt x="5257" y="851"/>
                </a:lnTo>
                <a:lnTo>
                  <a:pt x="5235" y="852"/>
                </a:lnTo>
                <a:lnTo>
                  <a:pt x="5218" y="855"/>
                </a:lnTo>
                <a:lnTo>
                  <a:pt x="5206" y="859"/>
                </a:lnTo>
                <a:lnTo>
                  <a:pt x="5199" y="861"/>
                </a:lnTo>
                <a:lnTo>
                  <a:pt x="5206" y="873"/>
                </a:lnTo>
                <a:lnTo>
                  <a:pt x="5213" y="884"/>
                </a:lnTo>
                <a:lnTo>
                  <a:pt x="5219" y="894"/>
                </a:lnTo>
                <a:lnTo>
                  <a:pt x="5226" y="905"/>
                </a:lnTo>
                <a:lnTo>
                  <a:pt x="5222" y="929"/>
                </a:lnTo>
                <a:lnTo>
                  <a:pt x="5222" y="946"/>
                </a:lnTo>
                <a:lnTo>
                  <a:pt x="5225" y="960"/>
                </a:lnTo>
                <a:lnTo>
                  <a:pt x="5227" y="970"/>
                </a:lnTo>
                <a:lnTo>
                  <a:pt x="5233" y="982"/>
                </a:lnTo>
                <a:lnTo>
                  <a:pt x="5237" y="997"/>
                </a:lnTo>
                <a:lnTo>
                  <a:pt x="5241" y="1015"/>
                </a:lnTo>
                <a:lnTo>
                  <a:pt x="5243" y="1042"/>
                </a:lnTo>
                <a:lnTo>
                  <a:pt x="5233" y="1046"/>
                </a:lnTo>
                <a:lnTo>
                  <a:pt x="5223" y="1053"/>
                </a:lnTo>
                <a:lnTo>
                  <a:pt x="5215" y="1061"/>
                </a:lnTo>
                <a:lnTo>
                  <a:pt x="5207" y="1069"/>
                </a:lnTo>
                <a:lnTo>
                  <a:pt x="5190" y="1090"/>
                </a:lnTo>
                <a:lnTo>
                  <a:pt x="5173" y="1113"/>
                </a:lnTo>
                <a:lnTo>
                  <a:pt x="5185" y="1115"/>
                </a:lnTo>
                <a:lnTo>
                  <a:pt x="5197" y="1118"/>
                </a:lnTo>
                <a:lnTo>
                  <a:pt x="5209" y="1123"/>
                </a:lnTo>
                <a:lnTo>
                  <a:pt x="5219" y="1129"/>
                </a:lnTo>
                <a:lnTo>
                  <a:pt x="5230" y="1135"/>
                </a:lnTo>
                <a:lnTo>
                  <a:pt x="5241" y="1142"/>
                </a:lnTo>
                <a:lnTo>
                  <a:pt x="5250" y="1151"/>
                </a:lnTo>
                <a:lnTo>
                  <a:pt x="5259" y="1160"/>
                </a:lnTo>
                <a:lnTo>
                  <a:pt x="5267" y="1172"/>
                </a:lnTo>
                <a:lnTo>
                  <a:pt x="5274" y="1184"/>
                </a:lnTo>
                <a:lnTo>
                  <a:pt x="5280" y="1198"/>
                </a:lnTo>
                <a:lnTo>
                  <a:pt x="5286" y="1214"/>
                </a:lnTo>
                <a:lnTo>
                  <a:pt x="5290" y="1230"/>
                </a:lnTo>
                <a:lnTo>
                  <a:pt x="5294" y="1247"/>
                </a:lnTo>
                <a:lnTo>
                  <a:pt x="5295" y="1267"/>
                </a:lnTo>
                <a:lnTo>
                  <a:pt x="5295" y="1287"/>
                </a:lnTo>
                <a:lnTo>
                  <a:pt x="5291" y="1289"/>
                </a:lnTo>
                <a:lnTo>
                  <a:pt x="5286" y="1292"/>
                </a:lnTo>
                <a:lnTo>
                  <a:pt x="5280" y="1297"/>
                </a:lnTo>
                <a:lnTo>
                  <a:pt x="5275" y="1303"/>
                </a:lnTo>
                <a:lnTo>
                  <a:pt x="5262" y="1316"/>
                </a:lnTo>
                <a:lnTo>
                  <a:pt x="5249" y="1331"/>
                </a:lnTo>
                <a:lnTo>
                  <a:pt x="5235" y="1347"/>
                </a:lnTo>
                <a:lnTo>
                  <a:pt x="5221" y="1363"/>
                </a:lnTo>
                <a:lnTo>
                  <a:pt x="5207" y="1376"/>
                </a:lnTo>
                <a:lnTo>
                  <a:pt x="5194" y="1385"/>
                </a:lnTo>
                <a:lnTo>
                  <a:pt x="5174" y="1389"/>
                </a:lnTo>
                <a:lnTo>
                  <a:pt x="5153" y="1393"/>
                </a:lnTo>
                <a:lnTo>
                  <a:pt x="5133" y="1398"/>
                </a:lnTo>
                <a:lnTo>
                  <a:pt x="5112" y="1402"/>
                </a:lnTo>
                <a:lnTo>
                  <a:pt x="5120" y="1409"/>
                </a:lnTo>
                <a:lnTo>
                  <a:pt x="5126" y="1418"/>
                </a:lnTo>
                <a:lnTo>
                  <a:pt x="5132" y="1428"/>
                </a:lnTo>
                <a:lnTo>
                  <a:pt x="5137" y="1438"/>
                </a:lnTo>
                <a:lnTo>
                  <a:pt x="5146" y="1460"/>
                </a:lnTo>
                <a:lnTo>
                  <a:pt x="5154" y="1482"/>
                </a:lnTo>
                <a:lnTo>
                  <a:pt x="5161" y="1505"/>
                </a:lnTo>
                <a:lnTo>
                  <a:pt x="5167" y="1526"/>
                </a:lnTo>
                <a:lnTo>
                  <a:pt x="5174" y="1545"/>
                </a:lnTo>
                <a:lnTo>
                  <a:pt x="5182" y="1561"/>
                </a:lnTo>
                <a:lnTo>
                  <a:pt x="5178" y="1577"/>
                </a:lnTo>
                <a:lnTo>
                  <a:pt x="5175" y="1589"/>
                </a:lnTo>
                <a:lnTo>
                  <a:pt x="5171" y="1597"/>
                </a:lnTo>
                <a:lnTo>
                  <a:pt x="5169" y="1602"/>
                </a:lnTo>
                <a:lnTo>
                  <a:pt x="5165" y="1609"/>
                </a:lnTo>
                <a:lnTo>
                  <a:pt x="5162" y="1618"/>
                </a:lnTo>
                <a:lnTo>
                  <a:pt x="5161" y="1630"/>
                </a:lnTo>
                <a:lnTo>
                  <a:pt x="5159" y="1647"/>
                </a:lnTo>
                <a:lnTo>
                  <a:pt x="5145" y="1646"/>
                </a:lnTo>
                <a:lnTo>
                  <a:pt x="5134" y="1646"/>
                </a:lnTo>
                <a:lnTo>
                  <a:pt x="5128" y="1647"/>
                </a:lnTo>
                <a:lnTo>
                  <a:pt x="5122" y="1650"/>
                </a:lnTo>
                <a:lnTo>
                  <a:pt x="5116" y="1652"/>
                </a:lnTo>
                <a:lnTo>
                  <a:pt x="5109" y="1655"/>
                </a:lnTo>
                <a:lnTo>
                  <a:pt x="5100" y="1659"/>
                </a:lnTo>
                <a:lnTo>
                  <a:pt x="5085" y="1664"/>
                </a:lnTo>
                <a:lnTo>
                  <a:pt x="5066" y="1651"/>
                </a:lnTo>
                <a:lnTo>
                  <a:pt x="5049" y="1635"/>
                </a:lnTo>
                <a:lnTo>
                  <a:pt x="5033" y="1618"/>
                </a:lnTo>
                <a:lnTo>
                  <a:pt x="5017" y="1601"/>
                </a:lnTo>
                <a:lnTo>
                  <a:pt x="5001" y="1583"/>
                </a:lnTo>
                <a:lnTo>
                  <a:pt x="4985" y="1566"/>
                </a:lnTo>
                <a:lnTo>
                  <a:pt x="4968" y="1551"/>
                </a:lnTo>
                <a:lnTo>
                  <a:pt x="4949" y="1538"/>
                </a:lnTo>
                <a:lnTo>
                  <a:pt x="4949" y="1500"/>
                </a:lnTo>
                <a:lnTo>
                  <a:pt x="4947" y="1449"/>
                </a:lnTo>
                <a:lnTo>
                  <a:pt x="4943" y="1405"/>
                </a:lnTo>
                <a:lnTo>
                  <a:pt x="4941" y="1385"/>
                </a:lnTo>
                <a:lnTo>
                  <a:pt x="4933" y="1381"/>
                </a:lnTo>
                <a:lnTo>
                  <a:pt x="4925" y="1377"/>
                </a:lnTo>
                <a:lnTo>
                  <a:pt x="4917" y="1375"/>
                </a:lnTo>
                <a:lnTo>
                  <a:pt x="4908" y="1373"/>
                </a:lnTo>
                <a:lnTo>
                  <a:pt x="4889" y="1373"/>
                </a:lnTo>
                <a:lnTo>
                  <a:pt x="4868" y="1375"/>
                </a:lnTo>
                <a:lnTo>
                  <a:pt x="4850" y="1375"/>
                </a:lnTo>
                <a:lnTo>
                  <a:pt x="4831" y="1375"/>
                </a:lnTo>
                <a:lnTo>
                  <a:pt x="4811" y="1373"/>
                </a:lnTo>
                <a:lnTo>
                  <a:pt x="4792" y="1369"/>
                </a:lnTo>
                <a:lnTo>
                  <a:pt x="4770" y="1361"/>
                </a:lnTo>
                <a:lnTo>
                  <a:pt x="4747" y="1353"/>
                </a:lnTo>
                <a:lnTo>
                  <a:pt x="4726" y="1344"/>
                </a:lnTo>
                <a:lnTo>
                  <a:pt x="4706" y="1333"/>
                </a:lnTo>
                <a:lnTo>
                  <a:pt x="4666" y="1312"/>
                </a:lnTo>
                <a:lnTo>
                  <a:pt x="4628" y="1289"/>
                </a:lnTo>
                <a:lnTo>
                  <a:pt x="4588" y="1268"/>
                </a:lnTo>
                <a:lnTo>
                  <a:pt x="4548" y="1250"/>
                </a:lnTo>
                <a:lnTo>
                  <a:pt x="4526" y="1240"/>
                </a:lnTo>
                <a:lnTo>
                  <a:pt x="4505" y="1234"/>
                </a:lnTo>
                <a:lnTo>
                  <a:pt x="4483" y="1227"/>
                </a:lnTo>
                <a:lnTo>
                  <a:pt x="4460" y="1222"/>
                </a:lnTo>
                <a:lnTo>
                  <a:pt x="4433" y="1226"/>
                </a:lnTo>
                <a:lnTo>
                  <a:pt x="4407" y="1230"/>
                </a:lnTo>
                <a:lnTo>
                  <a:pt x="4380" y="1234"/>
                </a:lnTo>
                <a:lnTo>
                  <a:pt x="4355" y="1239"/>
                </a:lnTo>
                <a:lnTo>
                  <a:pt x="4352" y="1218"/>
                </a:lnTo>
                <a:lnTo>
                  <a:pt x="4348" y="1199"/>
                </a:lnTo>
                <a:lnTo>
                  <a:pt x="4344" y="1184"/>
                </a:lnTo>
                <a:lnTo>
                  <a:pt x="4338" y="1171"/>
                </a:lnTo>
                <a:lnTo>
                  <a:pt x="4331" y="1158"/>
                </a:lnTo>
                <a:lnTo>
                  <a:pt x="4326" y="1144"/>
                </a:lnTo>
                <a:lnTo>
                  <a:pt x="4320" y="1130"/>
                </a:lnTo>
                <a:lnTo>
                  <a:pt x="4315" y="1113"/>
                </a:lnTo>
                <a:lnTo>
                  <a:pt x="4296" y="1114"/>
                </a:lnTo>
                <a:lnTo>
                  <a:pt x="4278" y="1115"/>
                </a:lnTo>
                <a:lnTo>
                  <a:pt x="4259" y="1117"/>
                </a:lnTo>
                <a:lnTo>
                  <a:pt x="4241" y="1118"/>
                </a:lnTo>
                <a:lnTo>
                  <a:pt x="4231" y="1105"/>
                </a:lnTo>
                <a:lnTo>
                  <a:pt x="4223" y="1091"/>
                </a:lnTo>
                <a:lnTo>
                  <a:pt x="4223" y="1063"/>
                </a:lnTo>
                <a:lnTo>
                  <a:pt x="4226" y="1038"/>
                </a:lnTo>
                <a:lnTo>
                  <a:pt x="4230" y="1013"/>
                </a:lnTo>
                <a:lnTo>
                  <a:pt x="4237" y="989"/>
                </a:lnTo>
                <a:lnTo>
                  <a:pt x="4245" y="966"/>
                </a:lnTo>
                <a:lnTo>
                  <a:pt x="4255" y="944"/>
                </a:lnTo>
                <a:lnTo>
                  <a:pt x="4266" y="924"/>
                </a:lnTo>
                <a:lnTo>
                  <a:pt x="4276" y="904"/>
                </a:lnTo>
                <a:lnTo>
                  <a:pt x="4290" y="887"/>
                </a:lnTo>
                <a:lnTo>
                  <a:pt x="4303" y="869"/>
                </a:lnTo>
                <a:lnTo>
                  <a:pt x="4316" y="855"/>
                </a:lnTo>
                <a:lnTo>
                  <a:pt x="4330" y="841"/>
                </a:lnTo>
                <a:lnTo>
                  <a:pt x="4343" y="829"/>
                </a:lnTo>
                <a:lnTo>
                  <a:pt x="4356" y="819"/>
                </a:lnTo>
                <a:lnTo>
                  <a:pt x="4368" y="809"/>
                </a:lnTo>
                <a:lnTo>
                  <a:pt x="4380" y="801"/>
                </a:lnTo>
                <a:lnTo>
                  <a:pt x="4386" y="799"/>
                </a:lnTo>
                <a:lnTo>
                  <a:pt x="4391" y="797"/>
                </a:lnTo>
                <a:lnTo>
                  <a:pt x="4396" y="796"/>
                </a:lnTo>
                <a:lnTo>
                  <a:pt x="4400" y="796"/>
                </a:lnTo>
                <a:lnTo>
                  <a:pt x="4409" y="797"/>
                </a:lnTo>
                <a:lnTo>
                  <a:pt x="4419" y="799"/>
                </a:lnTo>
                <a:lnTo>
                  <a:pt x="4431" y="800"/>
                </a:lnTo>
                <a:lnTo>
                  <a:pt x="4441" y="800"/>
                </a:lnTo>
                <a:lnTo>
                  <a:pt x="4447" y="797"/>
                </a:lnTo>
                <a:lnTo>
                  <a:pt x="4451" y="793"/>
                </a:lnTo>
                <a:lnTo>
                  <a:pt x="4455" y="788"/>
                </a:lnTo>
                <a:lnTo>
                  <a:pt x="4460" y="780"/>
                </a:lnTo>
                <a:lnTo>
                  <a:pt x="4444" y="775"/>
                </a:lnTo>
                <a:lnTo>
                  <a:pt x="4429" y="769"/>
                </a:lnTo>
                <a:lnTo>
                  <a:pt x="4429" y="747"/>
                </a:lnTo>
                <a:lnTo>
                  <a:pt x="4440" y="747"/>
                </a:lnTo>
                <a:lnTo>
                  <a:pt x="4453" y="747"/>
                </a:lnTo>
                <a:lnTo>
                  <a:pt x="4468" y="746"/>
                </a:lnTo>
                <a:lnTo>
                  <a:pt x="4483" y="743"/>
                </a:lnTo>
                <a:lnTo>
                  <a:pt x="4500" y="739"/>
                </a:lnTo>
                <a:lnTo>
                  <a:pt x="4517" y="734"/>
                </a:lnTo>
                <a:lnTo>
                  <a:pt x="4536" y="728"/>
                </a:lnTo>
                <a:lnTo>
                  <a:pt x="4553" y="723"/>
                </a:lnTo>
                <a:lnTo>
                  <a:pt x="4572" y="716"/>
                </a:lnTo>
                <a:lnTo>
                  <a:pt x="4589" y="708"/>
                </a:lnTo>
                <a:lnTo>
                  <a:pt x="4605" y="699"/>
                </a:lnTo>
                <a:lnTo>
                  <a:pt x="4621" y="690"/>
                </a:lnTo>
                <a:lnTo>
                  <a:pt x="4636" y="679"/>
                </a:lnTo>
                <a:lnTo>
                  <a:pt x="4649" y="668"/>
                </a:lnTo>
                <a:lnTo>
                  <a:pt x="4661" y="656"/>
                </a:lnTo>
                <a:lnTo>
                  <a:pt x="4670" y="643"/>
                </a:lnTo>
                <a:lnTo>
                  <a:pt x="4662" y="642"/>
                </a:lnTo>
                <a:lnTo>
                  <a:pt x="4659" y="642"/>
                </a:lnTo>
                <a:lnTo>
                  <a:pt x="4658" y="637"/>
                </a:lnTo>
                <a:lnTo>
                  <a:pt x="4657" y="622"/>
                </a:lnTo>
                <a:lnTo>
                  <a:pt x="4669" y="617"/>
                </a:lnTo>
                <a:lnTo>
                  <a:pt x="4679" y="611"/>
                </a:lnTo>
                <a:lnTo>
                  <a:pt x="4689" y="606"/>
                </a:lnTo>
                <a:lnTo>
                  <a:pt x="4697" y="601"/>
                </a:lnTo>
                <a:lnTo>
                  <a:pt x="4711" y="587"/>
                </a:lnTo>
                <a:lnTo>
                  <a:pt x="4726" y="573"/>
                </a:lnTo>
                <a:lnTo>
                  <a:pt x="4695" y="573"/>
                </a:lnTo>
                <a:lnTo>
                  <a:pt x="4698" y="554"/>
                </a:lnTo>
                <a:lnTo>
                  <a:pt x="4701" y="534"/>
                </a:lnTo>
                <a:lnTo>
                  <a:pt x="4733" y="537"/>
                </a:lnTo>
                <a:lnTo>
                  <a:pt x="4772" y="541"/>
                </a:lnTo>
                <a:lnTo>
                  <a:pt x="4795" y="543"/>
                </a:lnTo>
                <a:lnTo>
                  <a:pt x="4819" y="545"/>
                </a:lnTo>
                <a:lnTo>
                  <a:pt x="4843" y="545"/>
                </a:lnTo>
                <a:lnTo>
                  <a:pt x="4867" y="545"/>
                </a:lnTo>
                <a:lnTo>
                  <a:pt x="4891" y="543"/>
                </a:lnTo>
                <a:lnTo>
                  <a:pt x="4912" y="541"/>
                </a:lnTo>
                <a:lnTo>
                  <a:pt x="4933" y="535"/>
                </a:lnTo>
                <a:lnTo>
                  <a:pt x="4953" y="529"/>
                </a:lnTo>
                <a:lnTo>
                  <a:pt x="4961" y="523"/>
                </a:lnTo>
                <a:lnTo>
                  <a:pt x="4969" y="519"/>
                </a:lnTo>
                <a:lnTo>
                  <a:pt x="4977" y="513"/>
                </a:lnTo>
                <a:lnTo>
                  <a:pt x="4984" y="508"/>
                </a:lnTo>
                <a:lnTo>
                  <a:pt x="4989" y="500"/>
                </a:lnTo>
                <a:lnTo>
                  <a:pt x="4995" y="493"/>
                </a:lnTo>
                <a:lnTo>
                  <a:pt x="4999" y="484"/>
                </a:lnTo>
                <a:lnTo>
                  <a:pt x="5003" y="474"/>
                </a:lnTo>
                <a:lnTo>
                  <a:pt x="4989" y="470"/>
                </a:lnTo>
                <a:lnTo>
                  <a:pt x="4977" y="465"/>
                </a:lnTo>
                <a:lnTo>
                  <a:pt x="4967" y="457"/>
                </a:lnTo>
                <a:lnTo>
                  <a:pt x="4959" y="448"/>
                </a:lnTo>
                <a:lnTo>
                  <a:pt x="4951" y="436"/>
                </a:lnTo>
                <a:lnTo>
                  <a:pt x="4944" y="422"/>
                </a:lnTo>
                <a:lnTo>
                  <a:pt x="4940" y="408"/>
                </a:lnTo>
                <a:lnTo>
                  <a:pt x="4936" y="393"/>
                </a:lnTo>
                <a:lnTo>
                  <a:pt x="4989" y="393"/>
                </a:lnTo>
                <a:lnTo>
                  <a:pt x="4989" y="360"/>
                </a:lnTo>
                <a:lnTo>
                  <a:pt x="4976" y="360"/>
                </a:lnTo>
                <a:lnTo>
                  <a:pt x="4972" y="356"/>
                </a:lnTo>
                <a:lnTo>
                  <a:pt x="4969" y="355"/>
                </a:lnTo>
                <a:lnTo>
                  <a:pt x="4967" y="353"/>
                </a:lnTo>
                <a:lnTo>
                  <a:pt x="4961" y="355"/>
                </a:lnTo>
                <a:lnTo>
                  <a:pt x="4956" y="355"/>
                </a:lnTo>
                <a:lnTo>
                  <a:pt x="4949" y="355"/>
                </a:lnTo>
                <a:lnTo>
                  <a:pt x="4947" y="343"/>
                </a:lnTo>
                <a:lnTo>
                  <a:pt x="4945" y="337"/>
                </a:lnTo>
                <a:lnTo>
                  <a:pt x="4943" y="333"/>
                </a:lnTo>
                <a:lnTo>
                  <a:pt x="4936" y="327"/>
                </a:lnTo>
                <a:lnTo>
                  <a:pt x="4939" y="313"/>
                </a:lnTo>
                <a:lnTo>
                  <a:pt x="4941" y="300"/>
                </a:lnTo>
                <a:lnTo>
                  <a:pt x="4953" y="299"/>
                </a:lnTo>
                <a:lnTo>
                  <a:pt x="4964" y="296"/>
                </a:lnTo>
                <a:lnTo>
                  <a:pt x="4975" y="293"/>
                </a:lnTo>
                <a:lnTo>
                  <a:pt x="4984" y="291"/>
                </a:lnTo>
                <a:lnTo>
                  <a:pt x="4999" y="284"/>
                </a:lnTo>
                <a:lnTo>
                  <a:pt x="5010" y="277"/>
                </a:lnTo>
                <a:lnTo>
                  <a:pt x="5046" y="281"/>
                </a:lnTo>
                <a:lnTo>
                  <a:pt x="5081" y="285"/>
                </a:lnTo>
                <a:lnTo>
                  <a:pt x="5116" y="291"/>
                </a:lnTo>
                <a:lnTo>
                  <a:pt x="5151" y="295"/>
                </a:lnTo>
                <a:lnTo>
                  <a:pt x="5146" y="285"/>
                </a:lnTo>
                <a:lnTo>
                  <a:pt x="5142" y="277"/>
                </a:lnTo>
                <a:lnTo>
                  <a:pt x="5134" y="275"/>
                </a:lnTo>
                <a:lnTo>
                  <a:pt x="5130" y="273"/>
                </a:lnTo>
                <a:lnTo>
                  <a:pt x="5129" y="270"/>
                </a:lnTo>
                <a:lnTo>
                  <a:pt x="5125" y="262"/>
                </a:lnTo>
                <a:lnTo>
                  <a:pt x="5129" y="256"/>
                </a:lnTo>
                <a:lnTo>
                  <a:pt x="5133" y="251"/>
                </a:lnTo>
                <a:lnTo>
                  <a:pt x="5157" y="255"/>
                </a:lnTo>
                <a:lnTo>
                  <a:pt x="5179" y="259"/>
                </a:lnTo>
                <a:lnTo>
                  <a:pt x="5202" y="263"/>
                </a:lnTo>
                <a:lnTo>
                  <a:pt x="5226" y="267"/>
                </a:lnTo>
                <a:lnTo>
                  <a:pt x="5226" y="295"/>
                </a:lnTo>
                <a:lnTo>
                  <a:pt x="5239" y="296"/>
                </a:lnTo>
                <a:lnTo>
                  <a:pt x="5253" y="299"/>
                </a:lnTo>
                <a:lnTo>
                  <a:pt x="5266" y="303"/>
                </a:lnTo>
                <a:lnTo>
                  <a:pt x="5276" y="308"/>
                </a:lnTo>
                <a:lnTo>
                  <a:pt x="5298" y="319"/>
                </a:lnTo>
                <a:lnTo>
                  <a:pt x="5318" y="332"/>
                </a:lnTo>
                <a:lnTo>
                  <a:pt x="5338" y="343"/>
                </a:lnTo>
                <a:lnTo>
                  <a:pt x="5356" y="352"/>
                </a:lnTo>
                <a:lnTo>
                  <a:pt x="5367" y="356"/>
                </a:lnTo>
                <a:lnTo>
                  <a:pt x="5378" y="359"/>
                </a:lnTo>
                <a:lnTo>
                  <a:pt x="5388" y="360"/>
                </a:lnTo>
                <a:lnTo>
                  <a:pt x="5400" y="360"/>
                </a:lnTo>
                <a:lnTo>
                  <a:pt x="5401" y="372"/>
                </a:lnTo>
                <a:lnTo>
                  <a:pt x="5403" y="377"/>
                </a:lnTo>
                <a:lnTo>
                  <a:pt x="5404" y="381"/>
                </a:lnTo>
                <a:lnTo>
                  <a:pt x="5409" y="387"/>
                </a:lnTo>
                <a:lnTo>
                  <a:pt x="5432" y="394"/>
                </a:lnTo>
                <a:lnTo>
                  <a:pt x="5455" y="401"/>
                </a:lnTo>
                <a:lnTo>
                  <a:pt x="5479" y="408"/>
                </a:lnTo>
                <a:lnTo>
                  <a:pt x="5501" y="414"/>
                </a:lnTo>
                <a:lnTo>
                  <a:pt x="5506" y="421"/>
                </a:lnTo>
                <a:lnTo>
                  <a:pt x="5512" y="429"/>
                </a:lnTo>
                <a:lnTo>
                  <a:pt x="5517" y="437"/>
                </a:lnTo>
                <a:lnTo>
                  <a:pt x="5522" y="446"/>
                </a:lnTo>
                <a:lnTo>
                  <a:pt x="5526" y="456"/>
                </a:lnTo>
                <a:lnTo>
                  <a:pt x="5532" y="465"/>
                </a:lnTo>
                <a:lnTo>
                  <a:pt x="5538" y="473"/>
                </a:lnTo>
                <a:lnTo>
                  <a:pt x="5545" y="480"/>
                </a:lnTo>
                <a:lnTo>
                  <a:pt x="5542" y="496"/>
                </a:lnTo>
                <a:lnTo>
                  <a:pt x="5541" y="513"/>
                </a:lnTo>
                <a:lnTo>
                  <a:pt x="5532" y="514"/>
                </a:lnTo>
                <a:lnTo>
                  <a:pt x="5524" y="517"/>
                </a:lnTo>
                <a:lnTo>
                  <a:pt x="5516" y="519"/>
                </a:lnTo>
                <a:lnTo>
                  <a:pt x="5508" y="522"/>
                </a:lnTo>
                <a:lnTo>
                  <a:pt x="5493" y="531"/>
                </a:lnTo>
                <a:lnTo>
                  <a:pt x="5479" y="541"/>
                </a:lnTo>
                <a:lnTo>
                  <a:pt x="5465" y="550"/>
                </a:lnTo>
                <a:lnTo>
                  <a:pt x="5451" y="559"/>
                </a:lnTo>
                <a:lnTo>
                  <a:pt x="5437" y="567"/>
                </a:lnTo>
                <a:lnTo>
                  <a:pt x="5423" y="573"/>
                </a:lnTo>
                <a:lnTo>
                  <a:pt x="5427" y="575"/>
                </a:lnTo>
                <a:lnTo>
                  <a:pt x="5431" y="578"/>
                </a:lnTo>
                <a:lnTo>
                  <a:pt x="5448" y="591"/>
                </a:lnTo>
                <a:lnTo>
                  <a:pt x="5467" y="606"/>
                </a:lnTo>
                <a:lnTo>
                  <a:pt x="5467" y="633"/>
                </a:lnTo>
                <a:lnTo>
                  <a:pt x="5449" y="633"/>
                </a:lnTo>
                <a:lnTo>
                  <a:pt x="5435" y="634"/>
                </a:lnTo>
                <a:lnTo>
                  <a:pt x="5421" y="638"/>
                </a:lnTo>
                <a:lnTo>
                  <a:pt x="5409" y="642"/>
                </a:lnTo>
                <a:lnTo>
                  <a:pt x="5395" y="646"/>
                </a:lnTo>
                <a:lnTo>
                  <a:pt x="5380" y="648"/>
                </a:lnTo>
                <a:lnTo>
                  <a:pt x="5374" y="650"/>
                </a:lnTo>
                <a:lnTo>
                  <a:pt x="5366" y="650"/>
                </a:lnTo>
                <a:lnTo>
                  <a:pt x="5356" y="650"/>
                </a:lnTo>
                <a:lnTo>
                  <a:pt x="5348" y="648"/>
                </a:lnTo>
                <a:lnTo>
                  <a:pt x="5324" y="644"/>
                </a:lnTo>
                <a:lnTo>
                  <a:pt x="5299" y="641"/>
                </a:lnTo>
                <a:lnTo>
                  <a:pt x="5275" y="637"/>
                </a:lnTo>
                <a:lnTo>
                  <a:pt x="5251" y="633"/>
                </a:lnTo>
                <a:lnTo>
                  <a:pt x="5243" y="633"/>
                </a:lnTo>
                <a:lnTo>
                  <a:pt x="5231" y="642"/>
                </a:lnTo>
                <a:lnTo>
                  <a:pt x="5218" y="655"/>
                </a:lnTo>
                <a:lnTo>
                  <a:pt x="5205" y="668"/>
                </a:lnTo>
                <a:lnTo>
                  <a:pt x="5194" y="682"/>
                </a:lnTo>
                <a:lnTo>
                  <a:pt x="5219" y="687"/>
                </a:lnTo>
                <a:lnTo>
                  <a:pt x="5245" y="692"/>
                </a:lnTo>
                <a:lnTo>
                  <a:pt x="5270" y="698"/>
                </a:lnTo>
                <a:lnTo>
                  <a:pt x="5295" y="703"/>
                </a:lnTo>
                <a:lnTo>
                  <a:pt x="5320" y="696"/>
                </a:lnTo>
                <a:lnTo>
                  <a:pt x="5359" y="686"/>
                </a:lnTo>
                <a:lnTo>
                  <a:pt x="5379" y="680"/>
                </a:lnTo>
                <a:lnTo>
                  <a:pt x="5396" y="678"/>
                </a:lnTo>
                <a:lnTo>
                  <a:pt x="5409" y="675"/>
                </a:lnTo>
                <a:lnTo>
                  <a:pt x="5417" y="676"/>
                </a:lnTo>
                <a:lnTo>
                  <a:pt x="5455" y="698"/>
                </a:lnTo>
                <a:lnTo>
                  <a:pt x="5488" y="719"/>
                </a:lnTo>
                <a:lnTo>
                  <a:pt x="5505" y="728"/>
                </a:lnTo>
                <a:lnTo>
                  <a:pt x="5522" y="736"/>
                </a:lnTo>
                <a:lnTo>
                  <a:pt x="5544" y="743"/>
                </a:lnTo>
                <a:lnTo>
                  <a:pt x="5566" y="747"/>
                </a:lnTo>
                <a:lnTo>
                  <a:pt x="5566" y="763"/>
                </a:lnTo>
                <a:lnTo>
                  <a:pt x="5566" y="768"/>
                </a:lnTo>
                <a:lnTo>
                  <a:pt x="5569" y="769"/>
                </a:lnTo>
                <a:lnTo>
                  <a:pt x="5576" y="775"/>
                </a:lnTo>
                <a:lnTo>
                  <a:pt x="5588" y="788"/>
                </a:lnTo>
                <a:lnTo>
                  <a:pt x="5601" y="800"/>
                </a:lnTo>
                <a:lnTo>
                  <a:pt x="5616" y="811"/>
                </a:lnTo>
                <a:lnTo>
                  <a:pt x="5628" y="824"/>
                </a:lnTo>
                <a:lnTo>
                  <a:pt x="5630" y="812"/>
                </a:lnTo>
                <a:lnTo>
                  <a:pt x="5630" y="808"/>
                </a:lnTo>
                <a:lnTo>
                  <a:pt x="5633" y="807"/>
                </a:lnTo>
                <a:lnTo>
                  <a:pt x="5641" y="801"/>
                </a:lnTo>
                <a:lnTo>
                  <a:pt x="5663" y="809"/>
                </a:lnTo>
                <a:lnTo>
                  <a:pt x="5695" y="821"/>
                </a:lnTo>
                <a:lnTo>
                  <a:pt x="5733" y="835"/>
                </a:lnTo>
                <a:lnTo>
                  <a:pt x="5772" y="847"/>
                </a:lnTo>
                <a:lnTo>
                  <a:pt x="5792" y="853"/>
                </a:lnTo>
                <a:lnTo>
                  <a:pt x="5812" y="859"/>
                </a:lnTo>
                <a:lnTo>
                  <a:pt x="5831" y="863"/>
                </a:lnTo>
                <a:lnTo>
                  <a:pt x="5848" y="865"/>
                </a:lnTo>
                <a:lnTo>
                  <a:pt x="5863" y="867"/>
                </a:lnTo>
                <a:lnTo>
                  <a:pt x="5876" y="868"/>
                </a:lnTo>
                <a:lnTo>
                  <a:pt x="5883" y="867"/>
                </a:lnTo>
                <a:lnTo>
                  <a:pt x="5887" y="865"/>
                </a:lnTo>
                <a:lnTo>
                  <a:pt x="5891" y="864"/>
                </a:lnTo>
                <a:lnTo>
                  <a:pt x="5895" y="861"/>
                </a:lnTo>
                <a:lnTo>
                  <a:pt x="5855" y="837"/>
                </a:lnTo>
                <a:lnTo>
                  <a:pt x="5814" y="812"/>
                </a:lnTo>
                <a:lnTo>
                  <a:pt x="5774" y="788"/>
                </a:lnTo>
                <a:lnTo>
                  <a:pt x="5733" y="764"/>
                </a:lnTo>
                <a:lnTo>
                  <a:pt x="5733" y="736"/>
                </a:lnTo>
                <a:lnTo>
                  <a:pt x="5747" y="739"/>
                </a:lnTo>
                <a:lnTo>
                  <a:pt x="5762" y="742"/>
                </a:lnTo>
                <a:lnTo>
                  <a:pt x="5778" y="747"/>
                </a:lnTo>
                <a:lnTo>
                  <a:pt x="5792" y="754"/>
                </a:lnTo>
                <a:lnTo>
                  <a:pt x="5822" y="768"/>
                </a:lnTo>
                <a:lnTo>
                  <a:pt x="5851" y="783"/>
                </a:lnTo>
                <a:lnTo>
                  <a:pt x="5866" y="789"/>
                </a:lnTo>
                <a:lnTo>
                  <a:pt x="5879" y="795"/>
                </a:lnTo>
                <a:lnTo>
                  <a:pt x="5892" y="800"/>
                </a:lnTo>
                <a:lnTo>
                  <a:pt x="5907" y="803"/>
                </a:lnTo>
                <a:lnTo>
                  <a:pt x="5919" y="805"/>
                </a:lnTo>
                <a:lnTo>
                  <a:pt x="5932" y="804"/>
                </a:lnTo>
                <a:lnTo>
                  <a:pt x="5939" y="803"/>
                </a:lnTo>
                <a:lnTo>
                  <a:pt x="5944" y="801"/>
                </a:lnTo>
                <a:lnTo>
                  <a:pt x="5951" y="799"/>
                </a:lnTo>
                <a:lnTo>
                  <a:pt x="5956" y="796"/>
                </a:lnTo>
                <a:lnTo>
                  <a:pt x="5956" y="764"/>
                </a:lnTo>
                <a:lnTo>
                  <a:pt x="5972" y="764"/>
                </a:lnTo>
                <a:lnTo>
                  <a:pt x="5981" y="764"/>
                </a:lnTo>
                <a:lnTo>
                  <a:pt x="5984" y="763"/>
                </a:lnTo>
                <a:lnTo>
                  <a:pt x="5988" y="760"/>
                </a:lnTo>
                <a:lnTo>
                  <a:pt x="5992" y="758"/>
                </a:lnTo>
                <a:lnTo>
                  <a:pt x="5996" y="752"/>
                </a:lnTo>
                <a:lnTo>
                  <a:pt x="5988" y="751"/>
                </a:lnTo>
                <a:lnTo>
                  <a:pt x="5981" y="748"/>
                </a:lnTo>
                <a:lnTo>
                  <a:pt x="5977" y="746"/>
                </a:lnTo>
                <a:lnTo>
                  <a:pt x="5973" y="742"/>
                </a:lnTo>
                <a:lnTo>
                  <a:pt x="5967" y="734"/>
                </a:lnTo>
                <a:lnTo>
                  <a:pt x="5963" y="726"/>
                </a:lnTo>
                <a:lnTo>
                  <a:pt x="5960" y="716"/>
                </a:lnTo>
                <a:lnTo>
                  <a:pt x="5957" y="706"/>
                </a:lnTo>
                <a:lnTo>
                  <a:pt x="5955" y="702"/>
                </a:lnTo>
                <a:lnTo>
                  <a:pt x="5952" y="696"/>
                </a:lnTo>
                <a:lnTo>
                  <a:pt x="5948" y="692"/>
                </a:lnTo>
                <a:lnTo>
                  <a:pt x="5943" y="687"/>
                </a:lnTo>
                <a:lnTo>
                  <a:pt x="5931" y="678"/>
                </a:lnTo>
                <a:lnTo>
                  <a:pt x="5917" y="670"/>
                </a:lnTo>
                <a:lnTo>
                  <a:pt x="5903" y="663"/>
                </a:lnTo>
                <a:lnTo>
                  <a:pt x="5887" y="655"/>
                </a:lnTo>
                <a:lnTo>
                  <a:pt x="5871" y="648"/>
                </a:lnTo>
                <a:lnTo>
                  <a:pt x="5854" y="641"/>
                </a:lnTo>
                <a:lnTo>
                  <a:pt x="5838" y="631"/>
                </a:lnTo>
                <a:lnTo>
                  <a:pt x="5820" y="622"/>
                </a:lnTo>
                <a:lnTo>
                  <a:pt x="5819" y="607"/>
                </a:lnTo>
                <a:lnTo>
                  <a:pt x="5819" y="597"/>
                </a:lnTo>
                <a:lnTo>
                  <a:pt x="5816" y="590"/>
                </a:lnTo>
                <a:lnTo>
                  <a:pt x="5815" y="585"/>
                </a:lnTo>
                <a:lnTo>
                  <a:pt x="5814" y="581"/>
                </a:lnTo>
                <a:lnTo>
                  <a:pt x="5811" y="574"/>
                </a:lnTo>
                <a:lnTo>
                  <a:pt x="5810" y="565"/>
                </a:lnTo>
                <a:lnTo>
                  <a:pt x="5807" y="550"/>
                </a:lnTo>
                <a:lnTo>
                  <a:pt x="5820" y="550"/>
                </a:lnTo>
                <a:lnTo>
                  <a:pt x="5831" y="550"/>
                </a:lnTo>
                <a:lnTo>
                  <a:pt x="5842" y="551"/>
                </a:lnTo>
                <a:lnTo>
                  <a:pt x="5850" y="553"/>
                </a:lnTo>
                <a:lnTo>
                  <a:pt x="5866" y="558"/>
                </a:lnTo>
                <a:lnTo>
                  <a:pt x="5879" y="563"/>
                </a:lnTo>
                <a:lnTo>
                  <a:pt x="5893" y="569"/>
                </a:lnTo>
                <a:lnTo>
                  <a:pt x="5908" y="574"/>
                </a:lnTo>
                <a:lnTo>
                  <a:pt x="5916" y="575"/>
                </a:lnTo>
                <a:lnTo>
                  <a:pt x="5925" y="575"/>
                </a:lnTo>
                <a:lnTo>
                  <a:pt x="5936" y="575"/>
                </a:lnTo>
                <a:lnTo>
                  <a:pt x="5948" y="573"/>
                </a:lnTo>
                <a:lnTo>
                  <a:pt x="5948" y="583"/>
                </a:lnTo>
                <a:lnTo>
                  <a:pt x="5948" y="593"/>
                </a:lnTo>
                <a:lnTo>
                  <a:pt x="5949" y="601"/>
                </a:lnTo>
                <a:lnTo>
                  <a:pt x="5952" y="609"/>
                </a:lnTo>
                <a:lnTo>
                  <a:pt x="5956" y="615"/>
                </a:lnTo>
                <a:lnTo>
                  <a:pt x="5960" y="621"/>
                </a:lnTo>
                <a:lnTo>
                  <a:pt x="5965" y="626"/>
                </a:lnTo>
                <a:lnTo>
                  <a:pt x="5971" y="630"/>
                </a:lnTo>
                <a:lnTo>
                  <a:pt x="5977" y="634"/>
                </a:lnTo>
                <a:lnTo>
                  <a:pt x="5985" y="637"/>
                </a:lnTo>
                <a:lnTo>
                  <a:pt x="5993" y="639"/>
                </a:lnTo>
                <a:lnTo>
                  <a:pt x="6002" y="642"/>
                </a:lnTo>
                <a:lnTo>
                  <a:pt x="6021" y="646"/>
                </a:lnTo>
                <a:lnTo>
                  <a:pt x="6044" y="648"/>
                </a:lnTo>
                <a:lnTo>
                  <a:pt x="6046" y="643"/>
                </a:lnTo>
                <a:lnTo>
                  <a:pt x="6048" y="638"/>
                </a:lnTo>
                <a:lnTo>
                  <a:pt x="6048" y="594"/>
                </a:lnTo>
                <a:lnTo>
                  <a:pt x="6053" y="594"/>
                </a:lnTo>
                <a:lnTo>
                  <a:pt x="6060" y="598"/>
                </a:lnTo>
                <a:lnTo>
                  <a:pt x="6065" y="599"/>
                </a:lnTo>
                <a:lnTo>
                  <a:pt x="6070" y="601"/>
                </a:lnTo>
                <a:lnTo>
                  <a:pt x="6077" y="602"/>
                </a:lnTo>
                <a:lnTo>
                  <a:pt x="6089" y="602"/>
                </a:lnTo>
                <a:lnTo>
                  <a:pt x="6105" y="599"/>
                </a:lnTo>
                <a:lnTo>
                  <a:pt x="6108" y="589"/>
                </a:lnTo>
                <a:lnTo>
                  <a:pt x="6109" y="578"/>
                </a:lnTo>
                <a:lnTo>
                  <a:pt x="6112" y="567"/>
                </a:lnTo>
                <a:lnTo>
                  <a:pt x="6114" y="557"/>
                </a:lnTo>
                <a:lnTo>
                  <a:pt x="6129" y="554"/>
                </a:lnTo>
                <a:lnTo>
                  <a:pt x="6145" y="550"/>
                </a:lnTo>
                <a:lnTo>
                  <a:pt x="6151" y="542"/>
                </a:lnTo>
                <a:lnTo>
                  <a:pt x="6158" y="534"/>
                </a:lnTo>
                <a:lnTo>
                  <a:pt x="6133" y="523"/>
                </a:lnTo>
                <a:lnTo>
                  <a:pt x="6100" y="509"/>
                </a:lnTo>
                <a:lnTo>
                  <a:pt x="6061" y="493"/>
                </a:lnTo>
                <a:lnTo>
                  <a:pt x="6020" y="477"/>
                </a:lnTo>
                <a:lnTo>
                  <a:pt x="5999" y="470"/>
                </a:lnTo>
                <a:lnTo>
                  <a:pt x="5979" y="464"/>
                </a:lnTo>
                <a:lnTo>
                  <a:pt x="5960" y="458"/>
                </a:lnTo>
                <a:lnTo>
                  <a:pt x="5943" y="454"/>
                </a:lnTo>
                <a:lnTo>
                  <a:pt x="5927" y="453"/>
                </a:lnTo>
                <a:lnTo>
                  <a:pt x="5913" y="452"/>
                </a:lnTo>
                <a:lnTo>
                  <a:pt x="5908" y="453"/>
                </a:lnTo>
                <a:lnTo>
                  <a:pt x="5903" y="454"/>
                </a:lnTo>
                <a:lnTo>
                  <a:pt x="5899" y="456"/>
                </a:lnTo>
                <a:lnTo>
                  <a:pt x="5895" y="458"/>
                </a:lnTo>
                <a:lnTo>
                  <a:pt x="5867" y="436"/>
                </a:lnTo>
                <a:lnTo>
                  <a:pt x="5840" y="416"/>
                </a:lnTo>
                <a:lnTo>
                  <a:pt x="5828" y="408"/>
                </a:lnTo>
                <a:lnTo>
                  <a:pt x="5815" y="404"/>
                </a:lnTo>
                <a:lnTo>
                  <a:pt x="5807" y="402"/>
                </a:lnTo>
                <a:lnTo>
                  <a:pt x="5800" y="401"/>
                </a:lnTo>
                <a:lnTo>
                  <a:pt x="5792" y="402"/>
                </a:lnTo>
                <a:lnTo>
                  <a:pt x="5786" y="404"/>
                </a:lnTo>
                <a:lnTo>
                  <a:pt x="5784" y="391"/>
                </a:lnTo>
                <a:lnTo>
                  <a:pt x="5783" y="381"/>
                </a:lnTo>
                <a:lnTo>
                  <a:pt x="5780" y="376"/>
                </a:lnTo>
                <a:lnTo>
                  <a:pt x="5779" y="372"/>
                </a:lnTo>
                <a:lnTo>
                  <a:pt x="5775" y="364"/>
                </a:lnTo>
                <a:lnTo>
                  <a:pt x="5768" y="349"/>
                </a:lnTo>
                <a:lnTo>
                  <a:pt x="5779" y="328"/>
                </a:lnTo>
                <a:lnTo>
                  <a:pt x="5790" y="311"/>
                </a:lnTo>
                <a:lnTo>
                  <a:pt x="5796" y="304"/>
                </a:lnTo>
                <a:lnTo>
                  <a:pt x="5799" y="303"/>
                </a:lnTo>
                <a:lnTo>
                  <a:pt x="5803" y="303"/>
                </a:lnTo>
                <a:lnTo>
                  <a:pt x="5812" y="305"/>
                </a:lnTo>
                <a:lnTo>
                  <a:pt x="5796" y="292"/>
                </a:lnTo>
                <a:lnTo>
                  <a:pt x="5780" y="277"/>
                </a:lnTo>
                <a:lnTo>
                  <a:pt x="5768" y="284"/>
                </a:lnTo>
                <a:lnTo>
                  <a:pt x="5756" y="292"/>
                </a:lnTo>
                <a:lnTo>
                  <a:pt x="5745" y="299"/>
                </a:lnTo>
                <a:lnTo>
                  <a:pt x="5733" y="305"/>
                </a:lnTo>
                <a:lnTo>
                  <a:pt x="5734" y="295"/>
                </a:lnTo>
                <a:lnTo>
                  <a:pt x="5735" y="283"/>
                </a:lnTo>
                <a:lnTo>
                  <a:pt x="5737" y="272"/>
                </a:lnTo>
                <a:lnTo>
                  <a:pt x="5738" y="262"/>
                </a:lnTo>
                <a:lnTo>
                  <a:pt x="5755" y="262"/>
                </a:lnTo>
                <a:lnTo>
                  <a:pt x="5749" y="258"/>
                </a:lnTo>
                <a:lnTo>
                  <a:pt x="5739" y="255"/>
                </a:lnTo>
                <a:lnTo>
                  <a:pt x="5729" y="251"/>
                </a:lnTo>
                <a:lnTo>
                  <a:pt x="5717" y="248"/>
                </a:lnTo>
                <a:lnTo>
                  <a:pt x="5687" y="243"/>
                </a:lnTo>
                <a:lnTo>
                  <a:pt x="5655" y="238"/>
                </a:lnTo>
                <a:lnTo>
                  <a:pt x="5600" y="231"/>
                </a:lnTo>
                <a:lnTo>
                  <a:pt x="5576" y="228"/>
                </a:lnTo>
                <a:lnTo>
                  <a:pt x="5577" y="215"/>
                </a:lnTo>
                <a:lnTo>
                  <a:pt x="5577" y="207"/>
                </a:lnTo>
                <a:lnTo>
                  <a:pt x="5576" y="200"/>
                </a:lnTo>
                <a:lnTo>
                  <a:pt x="5572" y="191"/>
                </a:lnTo>
                <a:lnTo>
                  <a:pt x="5553" y="194"/>
                </a:lnTo>
                <a:lnTo>
                  <a:pt x="5536" y="194"/>
                </a:lnTo>
                <a:lnTo>
                  <a:pt x="5520" y="194"/>
                </a:lnTo>
                <a:lnTo>
                  <a:pt x="5506" y="192"/>
                </a:lnTo>
                <a:lnTo>
                  <a:pt x="5492" y="191"/>
                </a:lnTo>
                <a:lnTo>
                  <a:pt x="5479" y="191"/>
                </a:lnTo>
                <a:lnTo>
                  <a:pt x="5468" y="192"/>
                </a:lnTo>
                <a:lnTo>
                  <a:pt x="5457" y="196"/>
                </a:lnTo>
                <a:lnTo>
                  <a:pt x="5453" y="191"/>
                </a:lnTo>
                <a:lnTo>
                  <a:pt x="5451" y="186"/>
                </a:lnTo>
                <a:lnTo>
                  <a:pt x="5447" y="183"/>
                </a:lnTo>
                <a:lnTo>
                  <a:pt x="5443" y="182"/>
                </a:lnTo>
                <a:lnTo>
                  <a:pt x="5435" y="179"/>
                </a:lnTo>
                <a:lnTo>
                  <a:pt x="5425" y="179"/>
                </a:lnTo>
                <a:lnTo>
                  <a:pt x="5419" y="179"/>
                </a:lnTo>
                <a:lnTo>
                  <a:pt x="5411" y="179"/>
                </a:lnTo>
                <a:lnTo>
                  <a:pt x="5401" y="178"/>
                </a:lnTo>
                <a:lnTo>
                  <a:pt x="5392" y="174"/>
                </a:lnTo>
                <a:lnTo>
                  <a:pt x="5392" y="168"/>
                </a:lnTo>
                <a:lnTo>
                  <a:pt x="5399" y="164"/>
                </a:lnTo>
                <a:lnTo>
                  <a:pt x="5400" y="163"/>
                </a:lnTo>
                <a:lnTo>
                  <a:pt x="5403" y="163"/>
                </a:lnTo>
                <a:lnTo>
                  <a:pt x="5409" y="163"/>
                </a:lnTo>
                <a:lnTo>
                  <a:pt x="5399" y="150"/>
                </a:lnTo>
                <a:lnTo>
                  <a:pt x="5387" y="137"/>
                </a:lnTo>
                <a:lnTo>
                  <a:pt x="5380" y="143"/>
                </a:lnTo>
                <a:lnTo>
                  <a:pt x="5375" y="147"/>
                </a:lnTo>
                <a:lnTo>
                  <a:pt x="5368" y="150"/>
                </a:lnTo>
                <a:lnTo>
                  <a:pt x="5356" y="152"/>
                </a:lnTo>
                <a:lnTo>
                  <a:pt x="5359" y="139"/>
                </a:lnTo>
                <a:lnTo>
                  <a:pt x="5362" y="125"/>
                </a:lnTo>
                <a:lnTo>
                  <a:pt x="5336" y="119"/>
                </a:lnTo>
                <a:lnTo>
                  <a:pt x="5311" y="114"/>
                </a:lnTo>
                <a:lnTo>
                  <a:pt x="5286" y="109"/>
                </a:lnTo>
                <a:lnTo>
                  <a:pt x="5260" y="103"/>
                </a:lnTo>
                <a:lnTo>
                  <a:pt x="5262" y="93"/>
                </a:lnTo>
                <a:lnTo>
                  <a:pt x="5264" y="82"/>
                </a:lnTo>
                <a:lnTo>
                  <a:pt x="5271" y="82"/>
                </a:lnTo>
                <a:lnTo>
                  <a:pt x="5274" y="82"/>
                </a:lnTo>
                <a:lnTo>
                  <a:pt x="5276" y="81"/>
                </a:lnTo>
                <a:lnTo>
                  <a:pt x="5278" y="79"/>
                </a:lnTo>
                <a:lnTo>
                  <a:pt x="5278" y="74"/>
                </a:lnTo>
                <a:lnTo>
                  <a:pt x="5282" y="65"/>
                </a:lnTo>
                <a:lnTo>
                  <a:pt x="5263" y="63"/>
                </a:lnTo>
                <a:lnTo>
                  <a:pt x="5237" y="59"/>
                </a:lnTo>
                <a:lnTo>
                  <a:pt x="5206" y="55"/>
                </a:lnTo>
                <a:lnTo>
                  <a:pt x="5171" y="49"/>
                </a:lnTo>
                <a:lnTo>
                  <a:pt x="5135" y="42"/>
                </a:lnTo>
                <a:lnTo>
                  <a:pt x="5101" y="37"/>
                </a:lnTo>
                <a:lnTo>
                  <a:pt x="5069" y="31"/>
                </a:lnTo>
                <a:lnTo>
                  <a:pt x="5041" y="27"/>
                </a:lnTo>
                <a:lnTo>
                  <a:pt x="5041" y="49"/>
                </a:lnTo>
                <a:lnTo>
                  <a:pt x="5057" y="51"/>
                </a:lnTo>
                <a:lnTo>
                  <a:pt x="5068" y="55"/>
                </a:lnTo>
                <a:lnTo>
                  <a:pt x="5076" y="59"/>
                </a:lnTo>
                <a:lnTo>
                  <a:pt x="5081" y="66"/>
                </a:lnTo>
                <a:lnTo>
                  <a:pt x="5086" y="71"/>
                </a:lnTo>
                <a:lnTo>
                  <a:pt x="5092" y="77"/>
                </a:lnTo>
                <a:lnTo>
                  <a:pt x="5100" y="82"/>
                </a:lnTo>
                <a:lnTo>
                  <a:pt x="5112" y="87"/>
                </a:lnTo>
                <a:lnTo>
                  <a:pt x="5145" y="85"/>
                </a:lnTo>
                <a:lnTo>
                  <a:pt x="5179" y="82"/>
                </a:lnTo>
                <a:lnTo>
                  <a:pt x="5214" y="79"/>
                </a:lnTo>
                <a:lnTo>
                  <a:pt x="5247" y="75"/>
                </a:lnTo>
                <a:lnTo>
                  <a:pt x="5245" y="90"/>
                </a:lnTo>
                <a:lnTo>
                  <a:pt x="5243" y="103"/>
                </a:lnTo>
                <a:lnTo>
                  <a:pt x="5233" y="102"/>
                </a:lnTo>
                <a:lnTo>
                  <a:pt x="5223" y="102"/>
                </a:lnTo>
                <a:lnTo>
                  <a:pt x="5211" y="103"/>
                </a:lnTo>
                <a:lnTo>
                  <a:pt x="5199" y="106"/>
                </a:lnTo>
                <a:lnTo>
                  <a:pt x="5173" y="114"/>
                </a:lnTo>
                <a:lnTo>
                  <a:pt x="5145" y="123"/>
                </a:lnTo>
                <a:lnTo>
                  <a:pt x="5117" y="133"/>
                </a:lnTo>
                <a:lnTo>
                  <a:pt x="5089" y="143"/>
                </a:lnTo>
                <a:lnTo>
                  <a:pt x="5062" y="151"/>
                </a:lnTo>
                <a:lnTo>
                  <a:pt x="5037" y="158"/>
                </a:lnTo>
                <a:lnTo>
                  <a:pt x="5037" y="147"/>
                </a:lnTo>
                <a:lnTo>
                  <a:pt x="5033" y="142"/>
                </a:lnTo>
                <a:lnTo>
                  <a:pt x="5036" y="131"/>
                </a:lnTo>
                <a:lnTo>
                  <a:pt x="5038" y="125"/>
                </a:lnTo>
                <a:lnTo>
                  <a:pt x="5041" y="122"/>
                </a:lnTo>
                <a:lnTo>
                  <a:pt x="5044" y="119"/>
                </a:lnTo>
                <a:lnTo>
                  <a:pt x="5045" y="115"/>
                </a:lnTo>
                <a:lnTo>
                  <a:pt x="5048" y="111"/>
                </a:lnTo>
                <a:lnTo>
                  <a:pt x="5049" y="105"/>
                </a:lnTo>
                <a:lnTo>
                  <a:pt x="5050" y="93"/>
                </a:lnTo>
                <a:lnTo>
                  <a:pt x="5041" y="79"/>
                </a:lnTo>
                <a:lnTo>
                  <a:pt x="5033" y="65"/>
                </a:lnTo>
                <a:lnTo>
                  <a:pt x="5025" y="66"/>
                </a:lnTo>
                <a:lnTo>
                  <a:pt x="5020" y="66"/>
                </a:lnTo>
                <a:lnTo>
                  <a:pt x="5016" y="65"/>
                </a:lnTo>
                <a:lnTo>
                  <a:pt x="5013" y="63"/>
                </a:lnTo>
                <a:lnTo>
                  <a:pt x="5010" y="55"/>
                </a:lnTo>
                <a:lnTo>
                  <a:pt x="5007" y="38"/>
                </a:lnTo>
                <a:lnTo>
                  <a:pt x="4977" y="35"/>
                </a:lnTo>
                <a:lnTo>
                  <a:pt x="4943" y="34"/>
                </a:lnTo>
                <a:lnTo>
                  <a:pt x="4923" y="35"/>
                </a:lnTo>
                <a:lnTo>
                  <a:pt x="4904" y="35"/>
                </a:lnTo>
                <a:lnTo>
                  <a:pt x="4886" y="38"/>
                </a:lnTo>
                <a:lnTo>
                  <a:pt x="4866" y="41"/>
                </a:lnTo>
                <a:lnTo>
                  <a:pt x="4848" y="43"/>
                </a:lnTo>
                <a:lnTo>
                  <a:pt x="4830" y="49"/>
                </a:lnTo>
                <a:lnTo>
                  <a:pt x="4814" y="54"/>
                </a:lnTo>
                <a:lnTo>
                  <a:pt x="4799" y="61"/>
                </a:lnTo>
                <a:lnTo>
                  <a:pt x="4786" y="67"/>
                </a:lnTo>
                <a:lnTo>
                  <a:pt x="4775" y="77"/>
                </a:lnTo>
                <a:lnTo>
                  <a:pt x="4771" y="81"/>
                </a:lnTo>
                <a:lnTo>
                  <a:pt x="4767" y="86"/>
                </a:lnTo>
                <a:lnTo>
                  <a:pt x="4763" y="93"/>
                </a:lnTo>
                <a:lnTo>
                  <a:pt x="4762" y="98"/>
                </a:lnTo>
                <a:lnTo>
                  <a:pt x="4772" y="103"/>
                </a:lnTo>
                <a:lnTo>
                  <a:pt x="4786" y="111"/>
                </a:lnTo>
                <a:lnTo>
                  <a:pt x="4792" y="117"/>
                </a:lnTo>
                <a:lnTo>
                  <a:pt x="4799" y="123"/>
                </a:lnTo>
                <a:lnTo>
                  <a:pt x="4804" y="130"/>
                </a:lnTo>
                <a:lnTo>
                  <a:pt x="4810" y="137"/>
                </a:lnTo>
                <a:lnTo>
                  <a:pt x="4810" y="142"/>
                </a:lnTo>
                <a:lnTo>
                  <a:pt x="4799" y="138"/>
                </a:lnTo>
                <a:lnTo>
                  <a:pt x="4784" y="135"/>
                </a:lnTo>
                <a:lnTo>
                  <a:pt x="4778" y="135"/>
                </a:lnTo>
                <a:lnTo>
                  <a:pt x="4774" y="137"/>
                </a:lnTo>
                <a:lnTo>
                  <a:pt x="4772" y="138"/>
                </a:lnTo>
                <a:lnTo>
                  <a:pt x="4772" y="141"/>
                </a:lnTo>
                <a:lnTo>
                  <a:pt x="4772" y="143"/>
                </a:lnTo>
                <a:lnTo>
                  <a:pt x="4775" y="147"/>
                </a:lnTo>
                <a:lnTo>
                  <a:pt x="4771" y="148"/>
                </a:lnTo>
                <a:lnTo>
                  <a:pt x="4768" y="150"/>
                </a:lnTo>
                <a:lnTo>
                  <a:pt x="4768" y="151"/>
                </a:lnTo>
                <a:lnTo>
                  <a:pt x="4770" y="152"/>
                </a:lnTo>
                <a:lnTo>
                  <a:pt x="4775" y="156"/>
                </a:lnTo>
                <a:lnTo>
                  <a:pt x="4779" y="163"/>
                </a:lnTo>
                <a:lnTo>
                  <a:pt x="4791" y="164"/>
                </a:lnTo>
                <a:lnTo>
                  <a:pt x="4803" y="166"/>
                </a:lnTo>
                <a:lnTo>
                  <a:pt x="4815" y="167"/>
                </a:lnTo>
                <a:lnTo>
                  <a:pt x="4827" y="168"/>
                </a:lnTo>
                <a:lnTo>
                  <a:pt x="4827" y="174"/>
                </a:lnTo>
                <a:lnTo>
                  <a:pt x="4824" y="196"/>
                </a:lnTo>
                <a:lnTo>
                  <a:pt x="4819" y="216"/>
                </a:lnTo>
                <a:lnTo>
                  <a:pt x="4815" y="224"/>
                </a:lnTo>
                <a:lnTo>
                  <a:pt x="4811" y="231"/>
                </a:lnTo>
                <a:lnTo>
                  <a:pt x="4804" y="236"/>
                </a:lnTo>
                <a:lnTo>
                  <a:pt x="4796" y="240"/>
                </a:lnTo>
                <a:lnTo>
                  <a:pt x="4794" y="231"/>
                </a:lnTo>
                <a:lnTo>
                  <a:pt x="4790" y="224"/>
                </a:lnTo>
                <a:lnTo>
                  <a:pt x="4786" y="216"/>
                </a:lnTo>
                <a:lnTo>
                  <a:pt x="4782" y="210"/>
                </a:lnTo>
                <a:lnTo>
                  <a:pt x="4770" y="198"/>
                </a:lnTo>
                <a:lnTo>
                  <a:pt x="4758" y="187"/>
                </a:lnTo>
                <a:lnTo>
                  <a:pt x="4730" y="168"/>
                </a:lnTo>
                <a:lnTo>
                  <a:pt x="4705" y="152"/>
                </a:lnTo>
                <a:lnTo>
                  <a:pt x="4703" y="139"/>
                </a:lnTo>
                <a:lnTo>
                  <a:pt x="4702" y="129"/>
                </a:lnTo>
                <a:lnTo>
                  <a:pt x="4701" y="122"/>
                </a:lnTo>
                <a:lnTo>
                  <a:pt x="4698" y="115"/>
                </a:lnTo>
                <a:lnTo>
                  <a:pt x="4697" y="110"/>
                </a:lnTo>
                <a:lnTo>
                  <a:pt x="4694" y="102"/>
                </a:lnTo>
                <a:lnTo>
                  <a:pt x="4693" y="91"/>
                </a:lnTo>
                <a:lnTo>
                  <a:pt x="4691" y="75"/>
                </a:lnTo>
                <a:lnTo>
                  <a:pt x="4711" y="62"/>
                </a:lnTo>
                <a:lnTo>
                  <a:pt x="4731" y="49"/>
                </a:lnTo>
                <a:lnTo>
                  <a:pt x="4750" y="35"/>
                </a:lnTo>
                <a:lnTo>
                  <a:pt x="4770" y="22"/>
                </a:lnTo>
                <a:lnTo>
                  <a:pt x="4735" y="27"/>
                </a:lnTo>
                <a:lnTo>
                  <a:pt x="4673" y="37"/>
                </a:lnTo>
                <a:lnTo>
                  <a:pt x="4613" y="45"/>
                </a:lnTo>
                <a:lnTo>
                  <a:pt x="4586" y="49"/>
                </a:lnTo>
                <a:lnTo>
                  <a:pt x="4573" y="58"/>
                </a:lnTo>
                <a:lnTo>
                  <a:pt x="4564" y="67"/>
                </a:lnTo>
                <a:lnTo>
                  <a:pt x="4556" y="77"/>
                </a:lnTo>
                <a:lnTo>
                  <a:pt x="4549" y="87"/>
                </a:lnTo>
                <a:lnTo>
                  <a:pt x="4542" y="98"/>
                </a:lnTo>
                <a:lnTo>
                  <a:pt x="4534" y="107"/>
                </a:lnTo>
                <a:lnTo>
                  <a:pt x="4525" y="117"/>
                </a:lnTo>
                <a:lnTo>
                  <a:pt x="4512" y="125"/>
                </a:lnTo>
                <a:lnTo>
                  <a:pt x="4517" y="141"/>
                </a:lnTo>
                <a:lnTo>
                  <a:pt x="4518" y="152"/>
                </a:lnTo>
                <a:lnTo>
                  <a:pt x="4518" y="159"/>
                </a:lnTo>
                <a:lnTo>
                  <a:pt x="4517" y="167"/>
                </a:lnTo>
                <a:lnTo>
                  <a:pt x="4516" y="175"/>
                </a:lnTo>
                <a:lnTo>
                  <a:pt x="4512" y="186"/>
                </a:lnTo>
                <a:lnTo>
                  <a:pt x="4546" y="190"/>
                </a:lnTo>
                <a:lnTo>
                  <a:pt x="4580" y="194"/>
                </a:lnTo>
                <a:lnTo>
                  <a:pt x="4614" y="198"/>
                </a:lnTo>
                <a:lnTo>
                  <a:pt x="4647" y="202"/>
                </a:lnTo>
                <a:lnTo>
                  <a:pt x="4645" y="218"/>
                </a:lnTo>
                <a:lnTo>
                  <a:pt x="4641" y="224"/>
                </a:lnTo>
                <a:lnTo>
                  <a:pt x="4636" y="228"/>
                </a:lnTo>
                <a:lnTo>
                  <a:pt x="4626" y="235"/>
                </a:lnTo>
                <a:lnTo>
                  <a:pt x="4565" y="235"/>
                </a:lnTo>
                <a:lnTo>
                  <a:pt x="4573" y="235"/>
                </a:lnTo>
                <a:lnTo>
                  <a:pt x="4577" y="239"/>
                </a:lnTo>
                <a:lnTo>
                  <a:pt x="4581" y="243"/>
                </a:lnTo>
                <a:lnTo>
                  <a:pt x="4588" y="247"/>
                </a:lnTo>
                <a:lnTo>
                  <a:pt x="4594" y="251"/>
                </a:lnTo>
                <a:lnTo>
                  <a:pt x="4612" y="258"/>
                </a:lnTo>
                <a:lnTo>
                  <a:pt x="4632" y="263"/>
                </a:lnTo>
                <a:lnTo>
                  <a:pt x="4654" y="267"/>
                </a:lnTo>
                <a:lnTo>
                  <a:pt x="4679" y="271"/>
                </a:lnTo>
                <a:lnTo>
                  <a:pt x="4706" y="275"/>
                </a:lnTo>
                <a:lnTo>
                  <a:pt x="4734" y="276"/>
                </a:lnTo>
                <a:lnTo>
                  <a:pt x="4791" y="280"/>
                </a:lnTo>
                <a:lnTo>
                  <a:pt x="4846" y="283"/>
                </a:lnTo>
                <a:lnTo>
                  <a:pt x="4895" y="285"/>
                </a:lnTo>
                <a:lnTo>
                  <a:pt x="4932" y="289"/>
                </a:lnTo>
                <a:lnTo>
                  <a:pt x="4932" y="311"/>
                </a:lnTo>
                <a:lnTo>
                  <a:pt x="4928" y="316"/>
                </a:lnTo>
                <a:lnTo>
                  <a:pt x="4923" y="321"/>
                </a:lnTo>
                <a:lnTo>
                  <a:pt x="4886" y="319"/>
                </a:lnTo>
                <a:lnTo>
                  <a:pt x="4847" y="316"/>
                </a:lnTo>
                <a:lnTo>
                  <a:pt x="4808" y="313"/>
                </a:lnTo>
                <a:lnTo>
                  <a:pt x="4770" y="311"/>
                </a:lnTo>
                <a:lnTo>
                  <a:pt x="4772" y="327"/>
                </a:lnTo>
                <a:lnTo>
                  <a:pt x="4775" y="344"/>
                </a:lnTo>
                <a:lnTo>
                  <a:pt x="4782" y="348"/>
                </a:lnTo>
                <a:lnTo>
                  <a:pt x="4786" y="352"/>
                </a:lnTo>
                <a:lnTo>
                  <a:pt x="4788" y="356"/>
                </a:lnTo>
                <a:lnTo>
                  <a:pt x="4790" y="361"/>
                </a:lnTo>
                <a:lnTo>
                  <a:pt x="4790" y="373"/>
                </a:lnTo>
                <a:lnTo>
                  <a:pt x="4787" y="393"/>
                </a:lnTo>
                <a:lnTo>
                  <a:pt x="4762" y="393"/>
                </a:lnTo>
                <a:lnTo>
                  <a:pt x="4759" y="404"/>
                </a:lnTo>
                <a:lnTo>
                  <a:pt x="4757" y="416"/>
                </a:lnTo>
                <a:lnTo>
                  <a:pt x="4751" y="426"/>
                </a:lnTo>
                <a:lnTo>
                  <a:pt x="4747" y="436"/>
                </a:lnTo>
                <a:lnTo>
                  <a:pt x="4741" y="446"/>
                </a:lnTo>
                <a:lnTo>
                  <a:pt x="4734" y="454"/>
                </a:lnTo>
                <a:lnTo>
                  <a:pt x="4727" y="464"/>
                </a:lnTo>
                <a:lnTo>
                  <a:pt x="4719" y="470"/>
                </a:lnTo>
                <a:lnTo>
                  <a:pt x="4711" y="478"/>
                </a:lnTo>
                <a:lnTo>
                  <a:pt x="4703" y="484"/>
                </a:lnTo>
                <a:lnTo>
                  <a:pt x="4695" y="489"/>
                </a:lnTo>
                <a:lnTo>
                  <a:pt x="4687" y="493"/>
                </a:lnTo>
                <a:lnTo>
                  <a:pt x="4679" y="497"/>
                </a:lnTo>
                <a:lnTo>
                  <a:pt x="4671" y="500"/>
                </a:lnTo>
                <a:lnTo>
                  <a:pt x="4663" y="501"/>
                </a:lnTo>
                <a:lnTo>
                  <a:pt x="4657" y="502"/>
                </a:lnTo>
                <a:lnTo>
                  <a:pt x="4642" y="492"/>
                </a:lnTo>
                <a:lnTo>
                  <a:pt x="4628" y="482"/>
                </a:lnTo>
                <a:lnTo>
                  <a:pt x="4614" y="473"/>
                </a:lnTo>
                <a:lnTo>
                  <a:pt x="4600" y="464"/>
                </a:lnTo>
                <a:lnTo>
                  <a:pt x="4600" y="409"/>
                </a:lnTo>
                <a:lnTo>
                  <a:pt x="4613" y="412"/>
                </a:lnTo>
                <a:lnTo>
                  <a:pt x="4626" y="414"/>
                </a:lnTo>
                <a:lnTo>
                  <a:pt x="4614" y="396"/>
                </a:lnTo>
                <a:lnTo>
                  <a:pt x="4604" y="376"/>
                </a:lnTo>
                <a:lnTo>
                  <a:pt x="4590" y="372"/>
                </a:lnTo>
                <a:lnTo>
                  <a:pt x="4576" y="368"/>
                </a:lnTo>
                <a:lnTo>
                  <a:pt x="4561" y="364"/>
                </a:lnTo>
                <a:lnTo>
                  <a:pt x="4546" y="360"/>
                </a:lnTo>
                <a:lnTo>
                  <a:pt x="4538" y="372"/>
                </a:lnTo>
                <a:lnTo>
                  <a:pt x="4530" y="380"/>
                </a:lnTo>
                <a:lnTo>
                  <a:pt x="4526" y="383"/>
                </a:lnTo>
                <a:lnTo>
                  <a:pt x="4522" y="385"/>
                </a:lnTo>
                <a:lnTo>
                  <a:pt x="4518" y="387"/>
                </a:lnTo>
                <a:lnTo>
                  <a:pt x="4512" y="387"/>
                </a:lnTo>
                <a:lnTo>
                  <a:pt x="4509" y="406"/>
                </a:lnTo>
                <a:lnTo>
                  <a:pt x="4508" y="425"/>
                </a:lnTo>
                <a:lnTo>
                  <a:pt x="4496" y="424"/>
                </a:lnTo>
                <a:lnTo>
                  <a:pt x="4487" y="422"/>
                </a:lnTo>
                <a:lnTo>
                  <a:pt x="4480" y="418"/>
                </a:lnTo>
                <a:lnTo>
                  <a:pt x="4472" y="414"/>
                </a:lnTo>
                <a:lnTo>
                  <a:pt x="4471" y="397"/>
                </a:lnTo>
                <a:lnTo>
                  <a:pt x="4468" y="379"/>
                </a:lnTo>
                <a:lnTo>
                  <a:pt x="4467" y="361"/>
                </a:lnTo>
                <a:lnTo>
                  <a:pt x="4464" y="344"/>
                </a:lnTo>
                <a:lnTo>
                  <a:pt x="4471" y="343"/>
                </a:lnTo>
                <a:lnTo>
                  <a:pt x="4475" y="343"/>
                </a:lnTo>
                <a:lnTo>
                  <a:pt x="4479" y="340"/>
                </a:lnTo>
                <a:lnTo>
                  <a:pt x="4485" y="332"/>
                </a:lnTo>
                <a:lnTo>
                  <a:pt x="4449" y="333"/>
                </a:lnTo>
                <a:lnTo>
                  <a:pt x="4424" y="333"/>
                </a:lnTo>
                <a:lnTo>
                  <a:pt x="4399" y="332"/>
                </a:lnTo>
                <a:lnTo>
                  <a:pt x="4363" y="327"/>
                </a:lnTo>
                <a:lnTo>
                  <a:pt x="4363" y="295"/>
                </a:lnTo>
                <a:lnTo>
                  <a:pt x="4386" y="295"/>
                </a:lnTo>
                <a:lnTo>
                  <a:pt x="4386" y="277"/>
                </a:lnTo>
                <a:lnTo>
                  <a:pt x="4383" y="270"/>
                </a:lnTo>
                <a:lnTo>
                  <a:pt x="4380" y="262"/>
                </a:lnTo>
                <a:lnTo>
                  <a:pt x="4371" y="256"/>
                </a:lnTo>
                <a:lnTo>
                  <a:pt x="4362" y="251"/>
                </a:lnTo>
                <a:lnTo>
                  <a:pt x="4354" y="246"/>
                </a:lnTo>
                <a:lnTo>
                  <a:pt x="4346" y="239"/>
                </a:lnTo>
                <a:lnTo>
                  <a:pt x="4332" y="224"/>
                </a:lnTo>
                <a:lnTo>
                  <a:pt x="4320" y="210"/>
                </a:lnTo>
                <a:lnTo>
                  <a:pt x="4314" y="203"/>
                </a:lnTo>
                <a:lnTo>
                  <a:pt x="4307" y="196"/>
                </a:lnTo>
                <a:lnTo>
                  <a:pt x="4299" y="191"/>
                </a:lnTo>
                <a:lnTo>
                  <a:pt x="4291" y="186"/>
                </a:lnTo>
                <a:lnTo>
                  <a:pt x="4282" y="182"/>
                </a:lnTo>
                <a:lnTo>
                  <a:pt x="4271" y="178"/>
                </a:lnTo>
                <a:lnTo>
                  <a:pt x="4259" y="175"/>
                </a:lnTo>
                <a:lnTo>
                  <a:pt x="4245" y="174"/>
                </a:lnTo>
                <a:lnTo>
                  <a:pt x="4247" y="158"/>
                </a:lnTo>
                <a:lnTo>
                  <a:pt x="4250" y="142"/>
                </a:lnTo>
                <a:lnTo>
                  <a:pt x="4258" y="139"/>
                </a:lnTo>
                <a:lnTo>
                  <a:pt x="4266" y="137"/>
                </a:lnTo>
                <a:lnTo>
                  <a:pt x="4271" y="131"/>
                </a:lnTo>
                <a:lnTo>
                  <a:pt x="4275" y="127"/>
                </a:lnTo>
                <a:lnTo>
                  <a:pt x="4278" y="119"/>
                </a:lnTo>
                <a:lnTo>
                  <a:pt x="4279" y="111"/>
                </a:lnTo>
                <a:lnTo>
                  <a:pt x="4280" y="101"/>
                </a:lnTo>
                <a:lnTo>
                  <a:pt x="4280" y="87"/>
                </a:lnTo>
                <a:lnTo>
                  <a:pt x="4312" y="83"/>
                </a:lnTo>
                <a:lnTo>
                  <a:pt x="4343" y="81"/>
                </a:lnTo>
                <a:lnTo>
                  <a:pt x="4371" y="77"/>
                </a:lnTo>
                <a:lnTo>
                  <a:pt x="4397" y="73"/>
                </a:lnTo>
                <a:lnTo>
                  <a:pt x="4409" y="69"/>
                </a:lnTo>
                <a:lnTo>
                  <a:pt x="4420" y="65"/>
                </a:lnTo>
                <a:lnTo>
                  <a:pt x="4431" y="58"/>
                </a:lnTo>
                <a:lnTo>
                  <a:pt x="4441" y="51"/>
                </a:lnTo>
                <a:lnTo>
                  <a:pt x="4449" y="43"/>
                </a:lnTo>
                <a:lnTo>
                  <a:pt x="4459" y="34"/>
                </a:lnTo>
                <a:lnTo>
                  <a:pt x="4465" y="24"/>
                </a:lnTo>
                <a:lnTo>
                  <a:pt x="4472" y="10"/>
                </a:lnTo>
                <a:lnTo>
                  <a:pt x="4448" y="9"/>
                </a:lnTo>
                <a:lnTo>
                  <a:pt x="4423" y="8"/>
                </a:lnTo>
                <a:lnTo>
                  <a:pt x="4397" y="6"/>
                </a:lnTo>
                <a:lnTo>
                  <a:pt x="4372" y="5"/>
                </a:lnTo>
                <a:lnTo>
                  <a:pt x="4347" y="4"/>
                </a:lnTo>
                <a:lnTo>
                  <a:pt x="4322" y="2"/>
                </a:lnTo>
                <a:lnTo>
                  <a:pt x="4296" y="1"/>
                </a:lnTo>
                <a:lnTo>
                  <a:pt x="4271" y="0"/>
                </a:lnTo>
                <a:lnTo>
                  <a:pt x="4246" y="8"/>
                </a:lnTo>
                <a:lnTo>
                  <a:pt x="4225" y="17"/>
                </a:lnTo>
                <a:lnTo>
                  <a:pt x="4214" y="21"/>
                </a:lnTo>
                <a:lnTo>
                  <a:pt x="4205" y="24"/>
                </a:lnTo>
                <a:lnTo>
                  <a:pt x="4194" y="26"/>
                </a:lnTo>
                <a:lnTo>
                  <a:pt x="4183" y="27"/>
                </a:lnTo>
                <a:lnTo>
                  <a:pt x="4183" y="46"/>
                </a:lnTo>
                <a:lnTo>
                  <a:pt x="4182" y="63"/>
                </a:lnTo>
                <a:lnTo>
                  <a:pt x="4179" y="77"/>
                </a:lnTo>
                <a:lnTo>
                  <a:pt x="4179" y="87"/>
                </a:lnTo>
                <a:lnTo>
                  <a:pt x="4197" y="98"/>
                </a:lnTo>
                <a:lnTo>
                  <a:pt x="4214" y="109"/>
                </a:lnTo>
                <a:lnTo>
                  <a:pt x="4214" y="163"/>
                </a:lnTo>
                <a:lnTo>
                  <a:pt x="4199" y="168"/>
                </a:lnTo>
                <a:lnTo>
                  <a:pt x="4183" y="174"/>
                </a:lnTo>
                <a:lnTo>
                  <a:pt x="4183" y="207"/>
                </a:lnTo>
                <a:lnTo>
                  <a:pt x="4163" y="206"/>
                </a:lnTo>
                <a:lnTo>
                  <a:pt x="4149" y="207"/>
                </a:lnTo>
                <a:lnTo>
                  <a:pt x="4133" y="210"/>
                </a:lnTo>
                <a:lnTo>
                  <a:pt x="4109" y="212"/>
                </a:lnTo>
                <a:lnTo>
                  <a:pt x="4109" y="228"/>
                </a:lnTo>
                <a:lnTo>
                  <a:pt x="4125" y="230"/>
                </a:lnTo>
                <a:lnTo>
                  <a:pt x="4136" y="231"/>
                </a:lnTo>
                <a:lnTo>
                  <a:pt x="4141" y="234"/>
                </a:lnTo>
                <a:lnTo>
                  <a:pt x="4145" y="236"/>
                </a:lnTo>
                <a:lnTo>
                  <a:pt x="4149" y="240"/>
                </a:lnTo>
                <a:lnTo>
                  <a:pt x="4153" y="246"/>
                </a:lnTo>
                <a:lnTo>
                  <a:pt x="4146" y="264"/>
                </a:lnTo>
                <a:lnTo>
                  <a:pt x="4140" y="283"/>
                </a:lnTo>
                <a:lnTo>
                  <a:pt x="4175" y="295"/>
                </a:lnTo>
                <a:lnTo>
                  <a:pt x="4206" y="304"/>
                </a:lnTo>
                <a:lnTo>
                  <a:pt x="4235" y="315"/>
                </a:lnTo>
                <a:lnTo>
                  <a:pt x="4271" y="327"/>
                </a:lnTo>
                <a:lnTo>
                  <a:pt x="4270" y="337"/>
                </a:lnTo>
                <a:lnTo>
                  <a:pt x="4268" y="349"/>
                </a:lnTo>
                <a:lnTo>
                  <a:pt x="4268" y="360"/>
                </a:lnTo>
                <a:lnTo>
                  <a:pt x="4267" y="371"/>
                </a:lnTo>
                <a:lnTo>
                  <a:pt x="4263" y="373"/>
                </a:lnTo>
                <a:lnTo>
                  <a:pt x="4258" y="376"/>
                </a:lnTo>
                <a:lnTo>
                  <a:pt x="4268" y="372"/>
                </a:lnTo>
                <a:lnTo>
                  <a:pt x="4280" y="368"/>
                </a:lnTo>
                <a:lnTo>
                  <a:pt x="4291" y="364"/>
                </a:lnTo>
                <a:lnTo>
                  <a:pt x="4302" y="360"/>
                </a:lnTo>
                <a:lnTo>
                  <a:pt x="4302" y="409"/>
                </a:lnTo>
                <a:lnTo>
                  <a:pt x="4288" y="412"/>
                </a:lnTo>
                <a:lnTo>
                  <a:pt x="4272" y="416"/>
                </a:lnTo>
                <a:lnTo>
                  <a:pt x="4255" y="421"/>
                </a:lnTo>
                <a:lnTo>
                  <a:pt x="4239" y="428"/>
                </a:lnTo>
                <a:lnTo>
                  <a:pt x="4222" y="434"/>
                </a:lnTo>
                <a:lnTo>
                  <a:pt x="4209" y="442"/>
                </a:lnTo>
                <a:lnTo>
                  <a:pt x="4197" y="450"/>
                </a:lnTo>
                <a:lnTo>
                  <a:pt x="4189" y="458"/>
                </a:lnTo>
                <a:lnTo>
                  <a:pt x="4194" y="462"/>
                </a:lnTo>
                <a:lnTo>
                  <a:pt x="4198" y="465"/>
                </a:lnTo>
                <a:lnTo>
                  <a:pt x="4202" y="469"/>
                </a:lnTo>
                <a:lnTo>
                  <a:pt x="4205" y="473"/>
                </a:lnTo>
                <a:lnTo>
                  <a:pt x="4206" y="478"/>
                </a:lnTo>
                <a:lnTo>
                  <a:pt x="4209" y="484"/>
                </a:lnTo>
                <a:lnTo>
                  <a:pt x="4209" y="492"/>
                </a:lnTo>
                <a:lnTo>
                  <a:pt x="4210" y="502"/>
                </a:lnTo>
                <a:lnTo>
                  <a:pt x="4194" y="500"/>
                </a:lnTo>
                <a:lnTo>
                  <a:pt x="4179" y="496"/>
                </a:lnTo>
                <a:lnTo>
                  <a:pt x="4163" y="493"/>
                </a:lnTo>
                <a:lnTo>
                  <a:pt x="4149" y="490"/>
                </a:lnTo>
                <a:lnTo>
                  <a:pt x="4147" y="476"/>
                </a:lnTo>
                <a:lnTo>
                  <a:pt x="4146" y="461"/>
                </a:lnTo>
                <a:lnTo>
                  <a:pt x="4145" y="446"/>
                </a:lnTo>
                <a:lnTo>
                  <a:pt x="4145" y="430"/>
                </a:lnTo>
                <a:lnTo>
                  <a:pt x="4130" y="426"/>
                </a:lnTo>
                <a:lnTo>
                  <a:pt x="4116" y="422"/>
                </a:lnTo>
                <a:lnTo>
                  <a:pt x="4102" y="418"/>
                </a:lnTo>
                <a:lnTo>
                  <a:pt x="4088" y="414"/>
                </a:lnTo>
                <a:lnTo>
                  <a:pt x="4088" y="393"/>
                </a:lnTo>
                <a:lnTo>
                  <a:pt x="4094" y="389"/>
                </a:lnTo>
                <a:lnTo>
                  <a:pt x="4101" y="387"/>
                </a:lnTo>
                <a:lnTo>
                  <a:pt x="4108" y="389"/>
                </a:lnTo>
                <a:lnTo>
                  <a:pt x="4116" y="392"/>
                </a:lnTo>
                <a:lnTo>
                  <a:pt x="4125" y="394"/>
                </a:lnTo>
                <a:lnTo>
                  <a:pt x="4134" y="394"/>
                </a:lnTo>
                <a:lnTo>
                  <a:pt x="4140" y="394"/>
                </a:lnTo>
                <a:lnTo>
                  <a:pt x="4144" y="393"/>
                </a:lnTo>
                <a:lnTo>
                  <a:pt x="4149" y="392"/>
                </a:lnTo>
                <a:lnTo>
                  <a:pt x="4153" y="389"/>
                </a:lnTo>
                <a:lnTo>
                  <a:pt x="4157" y="387"/>
                </a:lnTo>
                <a:lnTo>
                  <a:pt x="4161" y="383"/>
                </a:lnTo>
                <a:lnTo>
                  <a:pt x="4163" y="377"/>
                </a:lnTo>
                <a:lnTo>
                  <a:pt x="4166" y="371"/>
                </a:lnTo>
                <a:lnTo>
                  <a:pt x="4158" y="367"/>
                </a:lnTo>
                <a:lnTo>
                  <a:pt x="4151" y="360"/>
                </a:lnTo>
                <a:lnTo>
                  <a:pt x="4149" y="355"/>
                </a:lnTo>
                <a:lnTo>
                  <a:pt x="4147" y="349"/>
                </a:lnTo>
                <a:lnTo>
                  <a:pt x="4147" y="341"/>
                </a:lnTo>
                <a:lnTo>
                  <a:pt x="4149" y="332"/>
                </a:lnTo>
                <a:lnTo>
                  <a:pt x="4133" y="333"/>
                </a:lnTo>
                <a:lnTo>
                  <a:pt x="4118" y="332"/>
                </a:lnTo>
                <a:lnTo>
                  <a:pt x="4102" y="331"/>
                </a:lnTo>
                <a:lnTo>
                  <a:pt x="4088" y="328"/>
                </a:lnTo>
                <a:lnTo>
                  <a:pt x="4074" y="323"/>
                </a:lnTo>
                <a:lnTo>
                  <a:pt x="4064" y="319"/>
                </a:lnTo>
                <a:lnTo>
                  <a:pt x="4060" y="315"/>
                </a:lnTo>
                <a:lnTo>
                  <a:pt x="4056" y="312"/>
                </a:lnTo>
                <a:lnTo>
                  <a:pt x="4054" y="309"/>
                </a:lnTo>
                <a:lnTo>
                  <a:pt x="4053" y="305"/>
                </a:lnTo>
                <a:lnTo>
                  <a:pt x="4030" y="319"/>
                </a:lnTo>
                <a:lnTo>
                  <a:pt x="4012" y="333"/>
                </a:lnTo>
                <a:lnTo>
                  <a:pt x="4003" y="341"/>
                </a:lnTo>
                <a:lnTo>
                  <a:pt x="3991" y="349"/>
                </a:lnTo>
                <a:lnTo>
                  <a:pt x="3979" y="357"/>
                </a:lnTo>
                <a:lnTo>
                  <a:pt x="3965" y="365"/>
                </a:lnTo>
                <a:lnTo>
                  <a:pt x="3988" y="371"/>
                </a:lnTo>
                <a:lnTo>
                  <a:pt x="4011" y="376"/>
                </a:lnTo>
                <a:lnTo>
                  <a:pt x="4034" y="381"/>
                </a:lnTo>
                <a:lnTo>
                  <a:pt x="4057" y="387"/>
                </a:lnTo>
                <a:lnTo>
                  <a:pt x="4057" y="404"/>
                </a:lnTo>
                <a:lnTo>
                  <a:pt x="4046" y="406"/>
                </a:lnTo>
                <a:lnTo>
                  <a:pt x="4038" y="410"/>
                </a:lnTo>
                <a:lnTo>
                  <a:pt x="4029" y="414"/>
                </a:lnTo>
                <a:lnTo>
                  <a:pt x="4022" y="420"/>
                </a:lnTo>
                <a:lnTo>
                  <a:pt x="4016" y="426"/>
                </a:lnTo>
                <a:lnTo>
                  <a:pt x="4009" y="434"/>
                </a:lnTo>
                <a:lnTo>
                  <a:pt x="4004" y="442"/>
                </a:lnTo>
                <a:lnTo>
                  <a:pt x="4000" y="453"/>
                </a:lnTo>
                <a:lnTo>
                  <a:pt x="3985" y="448"/>
                </a:lnTo>
                <a:lnTo>
                  <a:pt x="3969" y="441"/>
                </a:lnTo>
                <a:lnTo>
                  <a:pt x="3972" y="453"/>
                </a:lnTo>
                <a:lnTo>
                  <a:pt x="3973" y="464"/>
                </a:lnTo>
                <a:lnTo>
                  <a:pt x="3939" y="461"/>
                </a:lnTo>
                <a:lnTo>
                  <a:pt x="3896" y="460"/>
                </a:lnTo>
                <a:lnTo>
                  <a:pt x="3848" y="458"/>
                </a:lnTo>
                <a:lnTo>
                  <a:pt x="3799" y="457"/>
                </a:lnTo>
                <a:lnTo>
                  <a:pt x="3775" y="454"/>
                </a:lnTo>
                <a:lnTo>
                  <a:pt x="3751" y="452"/>
                </a:lnTo>
                <a:lnTo>
                  <a:pt x="3729" y="446"/>
                </a:lnTo>
                <a:lnTo>
                  <a:pt x="3707" y="441"/>
                </a:lnTo>
                <a:lnTo>
                  <a:pt x="3697" y="437"/>
                </a:lnTo>
                <a:lnTo>
                  <a:pt x="3687" y="433"/>
                </a:lnTo>
                <a:lnTo>
                  <a:pt x="3679" y="429"/>
                </a:lnTo>
                <a:lnTo>
                  <a:pt x="3671" y="424"/>
                </a:lnTo>
                <a:lnTo>
                  <a:pt x="3663" y="418"/>
                </a:lnTo>
                <a:lnTo>
                  <a:pt x="3657" y="412"/>
                </a:lnTo>
                <a:lnTo>
                  <a:pt x="3650" y="405"/>
                </a:lnTo>
                <a:lnTo>
                  <a:pt x="3645" y="398"/>
                </a:lnTo>
                <a:lnTo>
                  <a:pt x="3641" y="408"/>
                </a:lnTo>
                <a:lnTo>
                  <a:pt x="3640" y="412"/>
                </a:lnTo>
                <a:lnTo>
                  <a:pt x="3634" y="413"/>
                </a:lnTo>
                <a:lnTo>
                  <a:pt x="3624" y="414"/>
                </a:lnTo>
                <a:lnTo>
                  <a:pt x="3622" y="405"/>
                </a:lnTo>
                <a:lnTo>
                  <a:pt x="3620" y="397"/>
                </a:lnTo>
                <a:lnTo>
                  <a:pt x="3616" y="392"/>
                </a:lnTo>
                <a:lnTo>
                  <a:pt x="3612" y="387"/>
                </a:lnTo>
                <a:lnTo>
                  <a:pt x="3606" y="383"/>
                </a:lnTo>
                <a:lnTo>
                  <a:pt x="3601" y="380"/>
                </a:lnTo>
                <a:lnTo>
                  <a:pt x="3596" y="377"/>
                </a:lnTo>
                <a:lnTo>
                  <a:pt x="3589" y="376"/>
                </a:lnTo>
                <a:lnTo>
                  <a:pt x="3574" y="376"/>
                </a:lnTo>
                <a:lnTo>
                  <a:pt x="3560" y="377"/>
                </a:lnTo>
                <a:lnTo>
                  <a:pt x="3544" y="381"/>
                </a:lnTo>
                <a:lnTo>
                  <a:pt x="3526" y="385"/>
                </a:lnTo>
                <a:lnTo>
                  <a:pt x="3507" y="391"/>
                </a:lnTo>
                <a:lnTo>
                  <a:pt x="3487" y="393"/>
                </a:lnTo>
                <a:lnTo>
                  <a:pt x="3479" y="394"/>
                </a:lnTo>
                <a:lnTo>
                  <a:pt x="3469" y="394"/>
                </a:lnTo>
                <a:lnTo>
                  <a:pt x="3461" y="394"/>
                </a:lnTo>
                <a:lnTo>
                  <a:pt x="3453" y="393"/>
                </a:lnTo>
                <a:lnTo>
                  <a:pt x="3453" y="414"/>
                </a:lnTo>
                <a:lnTo>
                  <a:pt x="3459" y="416"/>
                </a:lnTo>
                <a:lnTo>
                  <a:pt x="3464" y="417"/>
                </a:lnTo>
                <a:lnTo>
                  <a:pt x="3469" y="418"/>
                </a:lnTo>
                <a:lnTo>
                  <a:pt x="3472" y="421"/>
                </a:lnTo>
                <a:lnTo>
                  <a:pt x="3475" y="424"/>
                </a:lnTo>
                <a:lnTo>
                  <a:pt x="3477" y="428"/>
                </a:lnTo>
                <a:lnTo>
                  <a:pt x="3477" y="430"/>
                </a:lnTo>
                <a:lnTo>
                  <a:pt x="3479" y="436"/>
                </a:lnTo>
                <a:lnTo>
                  <a:pt x="3479" y="444"/>
                </a:lnTo>
                <a:lnTo>
                  <a:pt x="3476" y="453"/>
                </a:lnTo>
                <a:lnTo>
                  <a:pt x="3473" y="464"/>
                </a:lnTo>
                <a:lnTo>
                  <a:pt x="3471" y="474"/>
                </a:lnTo>
                <a:lnTo>
                  <a:pt x="3457" y="477"/>
                </a:lnTo>
                <a:lnTo>
                  <a:pt x="3444" y="480"/>
                </a:lnTo>
                <a:lnTo>
                  <a:pt x="3431" y="482"/>
                </a:lnTo>
                <a:lnTo>
                  <a:pt x="3417" y="485"/>
                </a:lnTo>
                <a:lnTo>
                  <a:pt x="3413" y="485"/>
                </a:lnTo>
                <a:lnTo>
                  <a:pt x="3411" y="473"/>
                </a:lnTo>
                <a:lnTo>
                  <a:pt x="3409" y="461"/>
                </a:lnTo>
                <a:lnTo>
                  <a:pt x="3407" y="449"/>
                </a:lnTo>
                <a:lnTo>
                  <a:pt x="3404" y="436"/>
                </a:lnTo>
                <a:lnTo>
                  <a:pt x="3404" y="458"/>
                </a:lnTo>
                <a:lnTo>
                  <a:pt x="3363" y="461"/>
                </a:lnTo>
                <a:lnTo>
                  <a:pt x="3322" y="462"/>
                </a:lnTo>
                <a:lnTo>
                  <a:pt x="3280" y="461"/>
                </a:lnTo>
                <a:lnTo>
                  <a:pt x="3239" y="458"/>
                </a:lnTo>
                <a:lnTo>
                  <a:pt x="3195" y="454"/>
                </a:lnTo>
                <a:lnTo>
                  <a:pt x="3150" y="452"/>
                </a:lnTo>
                <a:lnTo>
                  <a:pt x="3102" y="449"/>
                </a:lnTo>
                <a:lnTo>
                  <a:pt x="3050" y="448"/>
                </a:lnTo>
                <a:lnTo>
                  <a:pt x="3050" y="414"/>
                </a:lnTo>
                <a:lnTo>
                  <a:pt x="3066" y="412"/>
                </a:lnTo>
                <a:lnTo>
                  <a:pt x="3084" y="409"/>
                </a:lnTo>
                <a:lnTo>
                  <a:pt x="3100" y="406"/>
                </a:lnTo>
                <a:lnTo>
                  <a:pt x="3116" y="404"/>
                </a:lnTo>
                <a:lnTo>
                  <a:pt x="3102" y="404"/>
                </a:lnTo>
                <a:lnTo>
                  <a:pt x="3098" y="397"/>
                </a:lnTo>
                <a:lnTo>
                  <a:pt x="3094" y="393"/>
                </a:lnTo>
                <a:lnTo>
                  <a:pt x="3089" y="388"/>
                </a:lnTo>
                <a:lnTo>
                  <a:pt x="3084" y="385"/>
                </a:lnTo>
                <a:lnTo>
                  <a:pt x="3070" y="380"/>
                </a:lnTo>
                <a:lnTo>
                  <a:pt x="3056" y="376"/>
                </a:lnTo>
                <a:lnTo>
                  <a:pt x="3040" y="375"/>
                </a:lnTo>
                <a:lnTo>
                  <a:pt x="3024" y="375"/>
                </a:lnTo>
                <a:lnTo>
                  <a:pt x="3007" y="375"/>
                </a:lnTo>
                <a:lnTo>
                  <a:pt x="2988" y="376"/>
                </a:lnTo>
                <a:lnTo>
                  <a:pt x="2964" y="377"/>
                </a:lnTo>
                <a:lnTo>
                  <a:pt x="2939" y="377"/>
                </a:lnTo>
                <a:lnTo>
                  <a:pt x="2927" y="377"/>
                </a:lnTo>
                <a:lnTo>
                  <a:pt x="2915" y="376"/>
                </a:lnTo>
                <a:lnTo>
                  <a:pt x="2904" y="373"/>
                </a:lnTo>
                <a:lnTo>
                  <a:pt x="2892" y="371"/>
                </a:lnTo>
                <a:lnTo>
                  <a:pt x="2862" y="361"/>
                </a:lnTo>
                <a:lnTo>
                  <a:pt x="2828" y="352"/>
                </a:lnTo>
                <a:lnTo>
                  <a:pt x="2794" y="343"/>
                </a:lnTo>
                <a:lnTo>
                  <a:pt x="2759" y="333"/>
                </a:lnTo>
                <a:lnTo>
                  <a:pt x="2726" y="325"/>
                </a:lnTo>
                <a:lnTo>
                  <a:pt x="2695" y="317"/>
                </a:lnTo>
                <a:lnTo>
                  <a:pt x="2667" y="311"/>
                </a:lnTo>
                <a:lnTo>
                  <a:pt x="2644" y="305"/>
                </a:lnTo>
                <a:lnTo>
                  <a:pt x="2634" y="304"/>
                </a:lnTo>
                <a:lnTo>
                  <a:pt x="2626" y="304"/>
                </a:lnTo>
                <a:lnTo>
                  <a:pt x="2620" y="307"/>
                </a:lnTo>
                <a:lnTo>
                  <a:pt x="2612" y="309"/>
                </a:lnTo>
                <a:lnTo>
                  <a:pt x="2598" y="316"/>
                </a:lnTo>
                <a:lnTo>
                  <a:pt x="2586" y="325"/>
                </a:lnTo>
                <a:lnTo>
                  <a:pt x="2578" y="331"/>
                </a:lnTo>
                <a:lnTo>
                  <a:pt x="2570" y="336"/>
                </a:lnTo>
                <a:lnTo>
                  <a:pt x="2562" y="341"/>
                </a:lnTo>
                <a:lnTo>
                  <a:pt x="2554" y="344"/>
                </a:lnTo>
                <a:lnTo>
                  <a:pt x="2546" y="347"/>
                </a:lnTo>
                <a:lnTo>
                  <a:pt x="2538" y="345"/>
                </a:lnTo>
                <a:lnTo>
                  <a:pt x="2531" y="343"/>
                </a:lnTo>
                <a:lnTo>
                  <a:pt x="2521" y="337"/>
                </a:lnTo>
                <a:lnTo>
                  <a:pt x="2516" y="329"/>
                </a:lnTo>
                <a:lnTo>
                  <a:pt x="2515" y="323"/>
                </a:lnTo>
                <a:lnTo>
                  <a:pt x="2513" y="315"/>
                </a:lnTo>
                <a:lnTo>
                  <a:pt x="2513" y="308"/>
                </a:lnTo>
                <a:lnTo>
                  <a:pt x="2512" y="301"/>
                </a:lnTo>
                <a:lnTo>
                  <a:pt x="2511" y="295"/>
                </a:lnTo>
                <a:lnTo>
                  <a:pt x="2508" y="288"/>
                </a:lnTo>
                <a:lnTo>
                  <a:pt x="2504" y="283"/>
                </a:lnTo>
                <a:lnTo>
                  <a:pt x="2499" y="293"/>
                </a:lnTo>
                <a:lnTo>
                  <a:pt x="2492" y="304"/>
                </a:lnTo>
                <a:lnTo>
                  <a:pt x="2485" y="313"/>
                </a:lnTo>
                <a:lnTo>
                  <a:pt x="2476" y="324"/>
                </a:lnTo>
                <a:lnTo>
                  <a:pt x="2468" y="333"/>
                </a:lnTo>
                <a:lnTo>
                  <a:pt x="2460" y="340"/>
                </a:lnTo>
                <a:lnTo>
                  <a:pt x="2452" y="345"/>
                </a:lnTo>
                <a:lnTo>
                  <a:pt x="2447" y="349"/>
                </a:lnTo>
                <a:lnTo>
                  <a:pt x="2435" y="344"/>
                </a:lnTo>
                <a:lnTo>
                  <a:pt x="2424" y="339"/>
                </a:lnTo>
                <a:lnTo>
                  <a:pt x="2413" y="332"/>
                </a:lnTo>
                <a:lnTo>
                  <a:pt x="2404" y="325"/>
                </a:lnTo>
                <a:lnTo>
                  <a:pt x="2387" y="312"/>
                </a:lnTo>
                <a:lnTo>
                  <a:pt x="2371" y="299"/>
                </a:lnTo>
                <a:lnTo>
                  <a:pt x="2355" y="285"/>
                </a:lnTo>
                <a:lnTo>
                  <a:pt x="2339" y="273"/>
                </a:lnTo>
                <a:lnTo>
                  <a:pt x="2331" y="268"/>
                </a:lnTo>
                <a:lnTo>
                  <a:pt x="2323" y="263"/>
                </a:lnTo>
                <a:lnTo>
                  <a:pt x="2315" y="259"/>
                </a:lnTo>
                <a:lnTo>
                  <a:pt x="2306" y="256"/>
                </a:lnTo>
                <a:lnTo>
                  <a:pt x="2310" y="263"/>
                </a:lnTo>
                <a:lnTo>
                  <a:pt x="2311" y="267"/>
                </a:lnTo>
                <a:lnTo>
                  <a:pt x="2312" y="272"/>
                </a:lnTo>
                <a:lnTo>
                  <a:pt x="2315" y="283"/>
                </a:lnTo>
                <a:lnTo>
                  <a:pt x="2307" y="285"/>
                </a:lnTo>
                <a:lnTo>
                  <a:pt x="2300" y="288"/>
                </a:lnTo>
                <a:lnTo>
                  <a:pt x="2295" y="291"/>
                </a:lnTo>
                <a:lnTo>
                  <a:pt x="2291" y="295"/>
                </a:lnTo>
                <a:lnTo>
                  <a:pt x="2283" y="304"/>
                </a:lnTo>
                <a:lnTo>
                  <a:pt x="2271" y="316"/>
                </a:lnTo>
                <a:lnTo>
                  <a:pt x="2253" y="317"/>
                </a:lnTo>
                <a:lnTo>
                  <a:pt x="2237" y="319"/>
                </a:lnTo>
                <a:lnTo>
                  <a:pt x="2223" y="323"/>
                </a:lnTo>
                <a:lnTo>
                  <a:pt x="2210" y="325"/>
                </a:lnTo>
                <a:lnTo>
                  <a:pt x="2198" y="329"/>
                </a:lnTo>
                <a:lnTo>
                  <a:pt x="2183" y="333"/>
                </a:lnTo>
                <a:lnTo>
                  <a:pt x="2167" y="336"/>
                </a:lnTo>
                <a:lnTo>
                  <a:pt x="2149" y="337"/>
                </a:lnTo>
                <a:lnTo>
                  <a:pt x="2149" y="305"/>
                </a:lnTo>
                <a:lnTo>
                  <a:pt x="2169" y="297"/>
                </a:lnTo>
                <a:lnTo>
                  <a:pt x="2189" y="289"/>
                </a:lnTo>
                <a:lnTo>
                  <a:pt x="2171" y="289"/>
                </a:lnTo>
                <a:lnTo>
                  <a:pt x="2157" y="291"/>
                </a:lnTo>
                <a:lnTo>
                  <a:pt x="2142" y="293"/>
                </a:lnTo>
                <a:lnTo>
                  <a:pt x="2129" y="296"/>
                </a:lnTo>
                <a:lnTo>
                  <a:pt x="2104" y="305"/>
                </a:lnTo>
                <a:lnTo>
                  <a:pt x="2080" y="315"/>
                </a:lnTo>
                <a:lnTo>
                  <a:pt x="2057" y="325"/>
                </a:lnTo>
                <a:lnTo>
                  <a:pt x="2032" y="335"/>
                </a:lnTo>
                <a:lnTo>
                  <a:pt x="2019" y="339"/>
                </a:lnTo>
                <a:lnTo>
                  <a:pt x="2005" y="341"/>
                </a:lnTo>
                <a:lnTo>
                  <a:pt x="1989" y="343"/>
                </a:lnTo>
                <a:lnTo>
                  <a:pt x="1973" y="344"/>
                </a:lnTo>
                <a:lnTo>
                  <a:pt x="1967" y="333"/>
                </a:lnTo>
                <a:lnTo>
                  <a:pt x="1963" y="328"/>
                </a:lnTo>
                <a:lnTo>
                  <a:pt x="1956" y="323"/>
                </a:lnTo>
                <a:lnTo>
                  <a:pt x="1943" y="316"/>
                </a:lnTo>
                <a:lnTo>
                  <a:pt x="1940" y="320"/>
                </a:lnTo>
                <a:lnTo>
                  <a:pt x="1936" y="324"/>
                </a:lnTo>
                <a:lnTo>
                  <a:pt x="1932" y="327"/>
                </a:lnTo>
                <a:lnTo>
                  <a:pt x="1927" y="329"/>
                </a:lnTo>
                <a:lnTo>
                  <a:pt x="1915" y="336"/>
                </a:lnTo>
                <a:lnTo>
                  <a:pt x="1902" y="341"/>
                </a:lnTo>
                <a:lnTo>
                  <a:pt x="1888" y="348"/>
                </a:lnTo>
                <a:lnTo>
                  <a:pt x="1874" y="356"/>
                </a:lnTo>
                <a:lnTo>
                  <a:pt x="1867" y="361"/>
                </a:lnTo>
                <a:lnTo>
                  <a:pt x="1860" y="368"/>
                </a:lnTo>
                <a:lnTo>
                  <a:pt x="1854" y="375"/>
                </a:lnTo>
                <a:lnTo>
                  <a:pt x="1847" y="381"/>
                </a:lnTo>
                <a:lnTo>
                  <a:pt x="1824" y="379"/>
                </a:lnTo>
                <a:lnTo>
                  <a:pt x="1793" y="373"/>
                </a:lnTo>
                <a:lnTo>
                  <a:pt x="1757" y="367"/>
                </a:lnTo>
                <a:lnTo>
                  <a:pt x="1717" y="357"/>
                </a:lnTo>
                <a:lnTo>
                  <a:pt x="1698" y="352"/>
                </a:lnTo>
                <a:lnTo>
                  <a:pt x="1679" y="347"/>
                </a:lnTo>
                <a:lnTo>
                  <a:pt x="1664" y="340"/>
                </a:lnTo>
                <a:lnTo>
                  <a:pt x="1649" y="333"/>
                </a:lnTo>
                <a:lnTo>
                  <a:pt x="1636" y="325"/>
                </a:lnTo>
                <a:lnTo>
                  <a:pt x="1625" y="317"/>
                </a:lnTo>
                <a:lnTo>
                  <a:pt x="1621" y="313"/>
                </a:lnTo>
                <a:lnTo>
                  <a:pt x="1618" y="309"/>
                </a:lnTo>
                <a:lnTo>
                  <a:pt x="1616" y="304"/>
                </a:lnTo>
                <a:lnTo>
                  <a:pt x="1614" y="300"/>
                </a:lnTo>
                <a:lnTo>
                  <a:pt x="1637" y="292"/>
                </a:lnTo>
                <a:lnTo>
                  <a:pt x="1658" y="283"/>
                </a:lnTo>
                <a:lnTo>
                  <a:pt x="1681" y="275"/>
                </a:lnTo>
                <a:lnTo>
                  <a:pt x="1702" y="267"/>
                </a:lnTo>
                <a:lnTo>
                  <a:pt x="1701" y="262"/>
                </a:lnTo>
                <a:lnTo>
                  <a:pt x="1698" y="256"/>
                </a:lnTo>
                <a:lnTo>
                  <a:pt x="1669" y="258"/>
                </a:lnTo>
                <a:lnTo>
                  <a:pt x="1644" y="258"/>
                </a:lnTo>
                <a:lnTo>
                  <a:pt x="1632" y="256"/>
                </a:lnTo>
                <a:lnTo>
                  <a:pt x="1620" y="254"/>
                </a:lnTo>
                <a:lnTo>
                  <a:pt x="1609" y="250"/>
                </a:lnTo>
                <a:lnTo>
                  <a:pt x="1597" y="246"/>
                </a:lnTo>
                <a:lnTo>
                  <a:pt x="1598" y="267"/>
                </a:lnTo>
                <a:lnTo>
                  <a:pt x="1597" y="283"/>
                </a:lnTo>
                <a:lnTo>
                  <a:pt x="1596" y="289"/>
                </a:lnTo>
                <a:lnTo>
                  <a:pt x="1593" y="295"/>
                </a:lnTo>
                <a:lnTo>
                  <a:pt x="1589" y="300"/>
                </a:lnTo>
                <a:lnTo>
                  <a:pt x="1584" y="305"/>
                </a:lnTo>
                <a:lnTo>
                  <a:pt x="1574" y="304"/>
                </a:lnTo>
                <a:lnTo>
                  <a:pt x="1548" y="301"/>
                </a:lnTo>
                <a:lnTo>
                  <a:pt x="1509" y="296"/>
                </a:lnTo>
                <a:lnTo>
                  <a:pt x="1465" y="291"/>
                </a:lnTo>
                <a:lnTo>
                  <a:pt x="1420" y="285"/>
                </a:lnTo>
                <a:lnTo>
                  <a:pt x="1379" y="280"/>
                </a:lnTo>
                <a:lnTo>
                  <a:pt x="1347" y="276"/>
                </a:lnTo>
                <a:lnTo>
                  <a:pt x="1331" y="272"/>
                </a:lnTo>
                <a:lnTo>
                  <a:pt x="1331" y="228"/>
                </a:lnTo>
                <a:lnTo>
                  <a:pt x="1261" y="199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24" name="Freeform 8"/>
          <p:cNvSpPr>
            <a:spLocks/>
          </p:cNvSpPr>
          <p:nvPr/>
        </p:nvSpPr>
        <p:spPr bwMode="auto">
          <a:xfrm>
            <a:off x="2112962" y="1339455"/>
            <a:ext cx="45719" cy="4763"/>
          </a:xfrm>
          <a:custGeom>
            <a:avLst/>
            <a:gdLst>
              <a:gd name="T0" fmla="*/ 0 w 13"/>
              <a:gd name="T1" fmla="*/ 0 h 16"/>
              <a:gd name="T2" fmla="*/ 1431681 w 13"/>
              <a:gd name="T3" fmla="*/ 1260078 h 16"/>
              <a:gd name="T4" fmla="*/ 3101731 w 13"/>
              <a:gd name="T5" fmla="*/ 2520156 h 16"/>
              <a:gd name="T6" fmla="*/ 1431681 w 13"/>
              <a:gd name="T7" fmla="*/ 1260078 h 16"/>
              <a:gd name="T8" fmla="*/ 0 w 13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" h="16">
                <a:moveTo>
                  <a:pt x="0" y="0"/>
                </a:moveTo>
                <a:lnTo>
                  <a:pt x="6" y="8"/>
                </a:lnTo>
                <a:lnTo>
                  <a:pt x="13" y="16"/>
                </a:lnTo>
                <a:lnTo>
                  <a:pt x="6" y="8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25" name="Freeform 9"/>
          <p:cNvSpPr>
            <a:spLocks/>
          </p:cNvSpPr>
          <p:nvPr/>
        </p:nvSpPr>
        <p:spPr bwMode="auto">
          <a:xfrm>
            <a:off x="2162174" y="1343027"/>
            <a:ext cx="45719" cy="4763"/>
          </a:xfrm>
          <a:custGeom>
            <a:avLst/>
            <a:gdLst>
              <a:gd name="T0" fmla="*/ 645472 w 83"/>
              <a:gd name="T1" fmla="*/ 0 h 16"/>
              <a:gd name="T2" fmla="*/ 0 w 83"/>
              <a:gd name="T3" fmla="*/ 787400 h 16"/>
              <a:gd name="T4" fmla="*/ 645472 w 83"/>
              <a:gd name="T5" fmla="*/ 1732756 h 16"/>
              <a:gd name="T6" fmla="*/ 1290542 w 83"/>
              <a:gd name="T7" fmla="*/ 2520156 h 16"/>
              <a:gd name="T8" fmla="*/ 2904021 w 83"/>
              <a:gd name="T9" fmla="*/ 2047478 h 16"/>
              <a:gd name="T10" fmla="*/ 4840035 w 83"/>
              <a:gd name="T11" fmla="*/ 1890316 h 16"/>
              <a:gd name="T12" fmla="*/ 6453514 w 83"/>
              <a:gd name="T13" fmla="*/ 1732756 h 16"/>
              <a:gd name="T14" fmla="*/ 8389126 w 83"/>
              <a:gd name="T15" fmla="*/ 1732756 h 16"/>
              <a:gd name="T16" fmla="*/ 10164073 w 83"/>
              <a:gd name="T17" fmla="*/ 1417638 h 16"/>
              <a:gd name="T18" fmla="*/ 11454615 w 83"/>
              <a:gd name="T19" fmla="*/ 1260078 h 16"/>
              <a:gd name="T20" fmla="*/ 12100087 w 83"/>
              <a:gd name="T21" fmla="*/ 1102519 h 16"/>
              <a:gd name="T22" fmla="*/ 12745158 w 83"/>
              <a:gd name="T23" fmla="*/ 787400 h 16"/>
              <a:gd name="T24" fmla="*/ 13229161 w 83"/>
              <a:gd name="T25" fmla="*/ 472678 h 16"/>
              <a:gd name="T26" fmla="*/ 13390629 w 83"/>
              <a:gd name="T27" fmla="*/ 0 h 16"/>
              <a:gd name="T28" fmla="*/ 645472 w 83"/>
              <a:gd name="T29" fmla="*/ 0 h 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3" h="16">
                <a:moveTo>
                  <a:pt x="4" y="0"/>
                </a:moveTo>
                <a:lnTo>
                  <a:pt x="0" y="5"/>
                </a:lnTo>
                <a:lnTo>
                  <a:pt x="4" y="11"/>
                </a:lnTo>
                <a:lnTo>
                  <a:pt x="8" y="16"/>
                </a:lnTo>
                <a:lnTo>
                  <a:pt x="18" y="13"/>
                </a:lnTo>
                <a:lnTo>
                  <a:pt x="30" y="12"/>
                </a:lnTo>
                <a:lnTo>
                  <a:pt x="40" y="11"/>
                </a:lnTo>
                <a:lnTo>
                  <a:pt x="52" y="11"/>
                </a:lnTo>
                <a:lnTo>
                  <a:pt x="63" y="9"/>
                </a:lnTo>
                <a:lnTo>
                  <a:pt x="71" y="8"/>
                </a:lnTo>
                <a:lnTo>
                  <a:pt x="75" y="7"/>
                </a:lnTo>
                <a:lnTo>
                  <a:pt x="79" y="5"/>
                </a:lnTo>
                <a:lnTo>
                  <a:pt x="82" y="3"/>
                </a:lnTo>
                <a:lnTo>
                  <a:pt x="83" y="0"/>
                </a:lnTo>
                <a:lnTo>
                  <a:pt x="4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26" name="Freeform 10"/>
          <p:cNvSpPr>
            <a:spLocks/>
          </p:cNvSpPr>
          <p:nvPr/>
        </p:nvSpPr>
        <p:spPr bwMode="auto">
          <a:xfrm>
            <a:off x="2239286" y="1343027"/>
            <a:ext cx="45719" cy="4763"/>
          </a:xfrm>
          <a:custGeom>
            <a:avLst/>
            <a:gdLst>
              <a:gd name="T0" fmla="*/ 5281842 w 145"/>
              <a:gd name="T1" fmla="*/ 0 h 16"/>
              <a:gd name="T2" fmla="*/ 2640724 w 145"/>
              <a:gd name="T3" fmla="*/ 787400 h 16"/>
              <a:gd name="T4" fmla="*/ 0 w 145"/>
              <a:gd name="T5" fmla="*/ 1732756 h 16"/>
              <a:gd name="T6" fmla="*/ 0 w 145"/>
              <a:gd name="T7" fmla="*/ 2520156 h 16"/>
              <a:gd name="T8" fmla="*/ 5592423 w 145"/>
              <a:gd name="T9" fmla="*/ 2362597 h 16"/>
              <a:gd name="T10" fmla="*/ 11184846 w 145"/>
              <a:gd name="T11" fmla="*/ 2047478 h 16"/>
              <a:gd name="T12" fmla="*/ 16932560 w 145"/>
              <a:gd name="T13" fmla="*/ 1890316 h 16"/>
              <a:gd name="T14" fmla="*/ 22524983 w 145"/>
              <a:gd name="T15" fmla="*/ 1732756 h 16"/>
              <a:gd name="T16" fmla="*/ 22524983 w 145"/>
              <a:gd name="T17" fmla="*/ 787400 h 16"/>
              <a:gd name="T18" fmla="*/ 19884259 w 145"/>
              <a:gd name="T19" fmla="*/ 630238 h 16"/>
              <a:gd name="T20" fmla="*/ 17398431 w 145"/>
              <a:gd name="T21" fmla="*/ 472678 h 16"/>
              <a:gd name="T22" fmla="*/ 15068287 w 145"/>
              <a:gd name="T23" fmla="*/ 472678 h 16"/>
              <a:gd name="T24" fmla="*/ 13204409 w 145"/>
              <a:gd name="T25" fmla="*/ 472678 h 16"/>
              <a:gd name="T26" fmla="*/ 11184846 w 145"/>
              <a:gd name="T27" fmla="*/ 630238 h 16"/>
              <a:gd name="T28" fmla="*/ 9320574 w 145"/>
              <a:gd name="T29" fmla="*/ 472678 h 16"/>
              <a:gd name="T30" fmla="*/ 7456696 w 145"/>
              <a:gd name="T31" fmla="*/ 472678 h 16"/>
              <a:gd name="T32" fmla="*/ 5281842 w 145"/>
              <a:gd name="T33" fmla="*/ 0 h 1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5" h="16">
                <a:moveTo>
                  <a:pt x="34" y="0"/>
                </a:moveTo>
                <a:lnTo>
                  <a:pt x="17" y="5"/>
                </a:lnTo>
                <a:lnTo>
                  <a:pt x="0" y="11"/>
                </a:lnTo>
                <a:lnTo>
                  <a:pt x="0" y="16"/>
                </a:lnTo>
                <a:lnTo>
                  <a:pt x="36" y="15"/>
                </a:lnTo>
                <a:lnTo>
                  <a:pt x="72" y="13"/>
                </a:lnTo>
                <a:lnTo>
                  <a:pt x="109" y="12"/>
                </a:lnTo>
                <a:lnTo>
                  <a:pt x="145" y="11"/>
                </a:lnTo>
                <a:lnTo>
                  <a:pt x="145" y="5"/>
                </a:lnTo>
                <a:lnTo>
                  <a:pt x="128" y="4"/>
                </a:lnTo>
                <a:lnTo>
                  <a:pt x="112" y="3"/>
                </a:lnTo>
                <a:lnTo>
                  <a:pt x="97" y="3"/>
                </a:lnTo>
                <a:lnTo>
                  <a:pt x="85" y="3"/>
                </a:lnTo>
                <a:lnTo>
                  <a:pt x="72" y="4"/>
                </a:lnTo>
                <a:lnTo>
                  <a:pt x="60" y="3"/>
                </a:lnTo>
                <a:lnTo>
                  <a:pt x="48" y="3"/>
                </a:lnTo>
                <a:lnTo>
                  <a:pt x="34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27" name="Freeform 11"/>
          <p:cNvSpPr>
            <a:spLocks/>
          </p:cNvSpPr>
          <p:nvPr/>
        </p:nvSpPr>
        <p:spPr bwMode="auto">
          <a:xfrm>
            <a:off x="2303462" y="1343026"/>
            <a:ext cx="45719" cy="5954"/>
          </a:xfrm>
          <a:custGeom>
            <a:avLst/>
            <a:gdLst>
              <a:gd name="T0" fmla="*/ 10028156 w 97"/>
              <a:gd name="T1" fmla="*/ 0 h 19"/>
              <a:gd name="T2" fmla="*/ 7559511 w 97"/>
              <a:gd name="T3" fmla="*/ 698126 h 19"/>
              <a:gd name="T4" fmla="*/ 4782532 w 97"/>
              <a:gd name="T5" fmla="*/ 872762 h 19"/>
              <a:gd name="T6" fmla="*/ 3239678 w 97"/>
              <a:gd name="T7" fmla="*/ 1222034 h 19"/>
              <a:gd name="T8" fmla="*/ 2005553 w 97"/>
              <a:gd name="T9" fmla="*/ 1570888 h 19"/>
              <a:gd name="T10" fmla="*/ 771427 w 97"/>
              <a:gd name="T11" fmla="*/ 2094379 h 19"/>
              <a:gd name="T12" fmla="*/ 0 w 97"/>
              <a:gd name="T13" fmla="*/ 2792923 h 19"/>
              <a:gd name="T14" fmla="*/ 1234126 w 97"/>
              <a:gd name="T15" fmla="*/ 2618287 h 19"/>
              <a:gd name="T16" fmla="*/ 2314280 w 97"/>
              <a:gd name="T17" fmla="*/ 2269015 h 19"/>
              <a:gd name="T18" fmla="*/ 3239678 w 97"/>
              <a:gd name="T19" fmla="*/ 2269015 h 19"/>
              <a:gd name="T20" fmla="*/ 4165469 w 97"/>
              <a:gd name="T21" fmla="*/ 2269015 h 19"/>
              <a:gd name="T22" fmla="*/ 6171022 w 97"/>
              <a:gd name="T23" fmla="*/ 2618287 h 19"/>
              <a:gd name="T24" fmla="*/ 7868239 w 97"/>
              <a:gd name="T25" fmla="*/ 2967141 h 19"/>
              <a:gd name="T26" fmla="*/ 9719428 w 97"/>
              <a:gd name="T27" fmla="*/ 3316413 h 19"/>
              <a:gd name="T28" fmla="*/ 11262281 w 97"/>
              <a:gd name="T29" fmla="*/ 2967141 h 19"/>
              <a:gd name="T30" fmla="*/ 12188072 w 97"/>
              <a:gd name="T31" fmla="*/ 2792923 h 19"/>
              <a:gd name="T32" fmla="*/ 13113863 w 97"/>
              <a:gd name="T33" fmla="*/ 2269015 h 19"/>
              <a:gd name="T34" fmla="*/ 14039261 w 97"/>
              <a:gd name="T35" fmla="*/ 1920160 h 19"/>
              <a:gd name="T36" fmla="*/ 14965052 w 97"/>
              <a:gd name="T37" fmla="*/ 872762 h 19"/>
              <a:gd name="T38" fmla="*/ 12496407 w 97"/>
              <a:gd name="T39" fmla="*/ 523490 h 19"/>
              <a:gd name="T40" fmla="*/ 10028156 w 97"/>
              <a:gd name="T41" fmla="*/ 0 h 1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7" h="19">
                <a:moveTo>
                  <a:pt x="65" y="0"/>
                </a:moveTo>
                <a:lnTo>
                  <a:pt x="49" y="4"/>
                </a:lnTo>
                <a:lnTo>
                  <a:pt x="31" y="5"/>
                </a:lnTo>
                <a:lnTo>
                  <a:pt x="21" y="7"/>
                </a:lnTo>
                <a:lnTo>
                  <a:pt x="13" y="9"/>
                </a:lnTo>
                <a:lnTo>
                  <a:pt x="5" y="12"/>
                </a:lnTo>
                <a:lnTo>
                  <a:pt x="0" y="16"/>
                </a:lnTo>
                <a:lnTo>
                  <a:pt x="8" y="15"/>
                </a:lnTo>
                <a:lnTo>
                  <a:pt x="15" y="13"/>
                </a:lnTo>
                <a:lnTo>
                  <a:pt x="21" y="13"/>
                </a:lnTo>
                <a:lnTo>
                  <a:pt x="27" y="13"/>
                </a:lnTo>
                <a:lnTo>
                  <a:pt x="40" y="15"/>
                </a:lnTo>
                <a:lnTo>
                  <a:pt x="51" y="17"/>
                </a:lnTo>
                <a:lnTo>
                  <a:pt x="63" y="19"/>
                </a:lnTo>
                <a:lnTo>
                  <a:pt x="73" y="17"/>
                </a:lnTo>
                <a:lnTo>
                  <a:pt x="79" y="16"/>
                </a:lnTo>
                <a:lnTo>
                  <a:pt x="85" y="13"/>
                </a:lnTo>
                <a:lnTo>
                  <a:pt x="91" y="11"/>
                </a:lnTo>
                <a:lnTo>
                  <a:pt x="97" y="5"/>
                </a:lnTo>
                <a:lnTo>
                  <a:pt x="81" y="3"/>
                </a:lnTo>
                <a:lnTo>
                  <a:pt x="65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28" name="Freeform 12"/>
          <p:cNvSpPr>
            <a:spLocks/>
          </p:cNvSpPr>
          <p:nvPr/>
        </p:nvSpPr>
        <p:spPr bwMode="auto">
          <a:xfrm>
            <a:off x="2362203" y="1344219"/>
            <a:ext cx="45719" cy="2381"/>
          </a:xfrm>
          <a:custGeom>
            <a:avLst/>
            <a:gdLst>
              <a:gd name="T0" fmla="*/ 0 w 13"/>
              <a:gd name="T1" fmla="*/ 0 h 6"/>
              <a:gd name="T2" fmla="*/ 671217 w 13"/>
              <a:gd name="T3" fmla="*/ 1680104 h 6"/>
              <a:gd name="T4" fmla="*/ 939777 w 13"/>
              <a:gd name="T5" fmla="*/ 1680104 h 6"/>
              <a:gd name="T6" fmla="*/ 1073873 w 13"/>
              <a:gd name="T7" fmla="*/ 1120246 h 6"/>
              <a:gd name="T8" fmla="*/ 1745090 w 13"/>
              <a:gd name="T9" fmla="*/ 0 h 6"/>
              <a:gd name="T10" fmla="*/ 0 w 13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" h="6">
                <a:moveTo>
                  <a:pt x="0" y="0"/>
                </a:moveTo>
                <a:lnTo>
                  <a:pt x="5" y="6"/>
                </a:lnTo>
                <a:lnTo>
                  <a:pt x="7" y="6"/>
                </a:lnTo>
                <a:lnTo>
                  <a:pt x="8" y="4"/>
                </a:lnTo>
                <a:lnTo>
                  <a:pt x="13" y="0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29" name="Freeform 13"/>
          <p:cNvSpPr>
            <a:spLocks/>
          </p:cNvSpPr>
          <p:nvPr/>
        </p:nvSpPr>
        <p:spPr bwMode="auto">
          <a:xfrm>
            <a:off x="2370137" y="1346598"/>
            <a:ext cx="45719" cy="1190"/>
          </a:xfrm>
          <a:custGeom>
            <a:avLst/>
            <a:gdLst>
              <a:gd name="T0" fmla="*/ 0 w 57"/>
              <a:gd name="T1" fmla="*/ 0 h 5"/>
              <a:gd name="T2" fmla="*/ 2618067 w 57"/>
              <a:gd name="T3" fmla="*/ 100933 h 5"/>
              <a:gd name="T4" fmla="*/ 5235716 w 57"/>
              <a:gd name="T5" fmla="*/ 201549 h 5"/>
              <a:gd name="T6" fmla="*/ 7679161 w 57"/>
              <a:gd name="T7" fmla="*/ 403098 h 5"/>
              <a:gd name="T8" fmla="*/ 9947985 w 57"/>
              <a:gd name="T9" fmla="*/ 504031 h 5"/>
              <a:gd name="T10" fmla="*/ 9947985 w 57"/>
              <a:gd name="T11" fmla="*/ 0 h 5"/>
              <a:gd name="T12" fmla="*/ 0 w 57"/>
              <a:gd name="T13" fmla="*/ 0 h 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" h="5">
                <a:moveTo>
                  <a:pt x="0" y="0"/>
                </a:moveTo>
                <a:lnTo>
                  <a:pt x="15" y="1"/>
                </a:lnTo>
                <a:lnTo>
                  <a:pt x="30" y="2"/>
                </a:lnTo>
                <a:lnTo>
                  <a:pt x="44" y="4"/>
                </a:lnTo>
                <a:lnTo>
                  <a:pt x="57" y="5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30" name="Freeform 14"/>
          <p:cNvSpPr>
            <a:spLocks/>
          </p:cNvSpPr>
          <p:nvPr/>
        </p:nvSpPr>
        <p:spPr bwMode="auto">
          <a:xfrm>
            <a:off x="2301878" y="1365650"/>
            <a:ext cx="45719" cy="2381"/>
          </a:xfrm>
          <a:custGeom>
            <a:avLst/>
            <a:gdLst>
              <a:gd name="T0" fmla="*/ 0 w 13"/>
              <a:gd name="T1" fmla="*/ 0 h 6"/>
              <a:gd name="T2" fmla="*/ 939777 w 13"/>
              <a:gd name="T3" fmla="*/ 1120246 h 6"/>
              <a:gd name="T4" fmla="*/ 1745090 w 13"/>
              <a:gd name="T5" fmla="*/ 1680104 h 6"/>
              <a:gd name="T6" fmla="*/ 939777 w 13"/>
              <a:gd name="T7" fmla="*/ 1120246 h 6"/>
              <a:gd name="T8" fmla="*/ 0 w 13"/>
              <a:gd name="T9" fmla="*/ 0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" h="6">
                <a:moveTo>
                  <a:pt x="0" y="0"/>
                </a:moveTo>
                <a:lnTo>
                  <a:pt x="7" y="4"/>
                </a:lnTo>
                <a:lnTo>
                  <a:pt x="13" y="6"/>
                </a:lnTo>
                <a:lnTo>
                  <a:pt x="7" y="4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31" name="Freeform 15"/>
          <p:cNvSpPr>
            <a:spLocks/>
          </p:cNvSpPr>
          <p:nvPr/>
        </p:nvSpPr>
        <p:spPr bwMode="auto">
          <a:xfrm>
            <a:off x="2973387" y="1390652"/>
            <a:ext cx="45719" cy="4763"/>
          </a:xfrm>
          <a:custGeom>
            <a:avLst/>
            <a:gdLst>
              <a:gd name="T0" fmla="*/ 0 w 12"/>
              <a:gd name="T1" fmla="*/ 0 h 16"/>
              <a:gd name="T2" fmla="*/ 945257 w 12"/>
              <a:gd name="T3" fmla="*/ 1260078 h 16"/>
              <a:gd name="T4" fmla="*/ 1890117 w 12"/>
              <a:gd name="T5" fmla="*/ 2520156 h 16"/>
              <a:gd name="T6" fmla="*/ 945257 w 12"/>
              <a:gd name="T7" fmla="*/ 1260078 h 16"/>
              <a:gd name="T8" fmla="*/ 0 w 12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" h="16">
                <a:moveTo>
                  <a:pt x="0" y="0"/>
                </a:moveTo>
                <a:lnTo>
                  <a:pt x="6" y="8"/>
                </a:lnTo>
                <a:lnTo>
                  <a:pt x="12" y="16"/>
                </a:lnTo>
                <a:lnTo>
                  <a:pt x="6" y="8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32" name="Freeform 16"/>
          <p:cNvSpPr>
            <a:spLocks/>
          </p:cNvSpPr>
          <p:nvPr/>
        </p:nvSpPr>
        <p:spPr bwMode="auto">
          <a:xfrm>
            <a:off x="3024189" y="1423990"/>
            <a:ext cx="45719" cy="3572"/>
          </a:xfrm>
          <a:custGeom>
            <a:avLst/>
            <a:gdLst>
              <a:gd name="T0" fmla="*/ 1260078 w 8"/>
              <a:gd name="T1" fmla="*/ 0 h 10"/>
              <a:gd name="T2" fmla="*/ 630238 w 8"/>
              <a:gd name="T3" fmla="*/ 453914 h 10"/>
              <a:gd name="T4" fmla="*/ 0 w 8"/>
              <a:gd name="T5" fmla="*/ 1134547 h 10"/>
              <a:gd name="T6" fmla="*/ 0 w 8"/>
              <a:gd name="T7" fmla="*/ 2268617 h 10"/>
              <a:gd name="T8" fmla="*/ 630238 w 8"/>
              <a:gd name="T9" fmla="*/ 1134547 h 10"/>
              <a:gd name="T10" fmla="*/ 1260078 w 8"/>
              <a:gd name="T11" fmla="*/ 0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" h="10">
                <a:moveTo>
                  <a:pt x="8" y="0"/>
                </a:moveTo>
                <a:lnTo>
                  <a:pt x="4" y="2"/>
                </a:lnTo>
                <a:lnTo>
                  <a:pt x="0" y="5"/>
                </a:lnTo>
                <a:lnTo>
                  <a:pt x="0" y="10"/>
                </a:lnTo>
                <a:lnTo>
                  <a:pt x="4" y="5"/>
                </a:lnTo>
                <a:lnTo>
                  <a:pt x="8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33" name="Freeform 17"/>
          <p:cNvSpPr>
            <a:spLocks/>
          </p:cNvSpPr>
          <p:nvPr/>
        </p:nvSpPr>
        <p:spPr bwMode="auto">
          <a:xfrm>
            <a:off x="2012951" y="1428752"/>
            <a:ext cx="45719" cy="8335"/>
          </a:xfrm>
          <a:custGeom>
            <a:avLst/>
            <a:gdLst>
              <a:gd name="T0" fmla="*/ 671217 w 13"/>
              <a:gd name="T1" fmla="*/ 0 h 27"/>
              <a:gd name="T2" fmla="*/ 268560 w 13"/>
              <a:gd name="T3" fmla="*/ 2202432 h 27"/>
              <a:gd name="T4" fmla="*/ 0 w 13"/>
              <a:gd name="T5" fmla="*/ 4574028 h 27"/>
              <a:gd name="T6" fmla="*/ 671217 w 13"/>
              <a:gd name="T7" fmla="*/ 4574028 h 27"/>
              <a:gd name="T8" fmla="*/ 1207970 w 13"/>
              <a:gd name="T9" fmla="*/ 4065712 h 27"/>
              <a:gd name="T10" fmla="*/ 1745090 w 13"/>
              <a:gd name="T11" fmla="*/ 3557395 h 27"/>
              <a:gd name="T12" fmla="*/ 1745090 w 13"/>
              <a:gd name="T13" fmla="*/ 2710337 h 27"/>
              <a:gd name="T14" fmla="*/ 1207970 w 13"/>
              <a:gd name="T15" fmla="*/ 1355374 h 27"/>
              <a:gd name="T16" fmla="*/ 671217 w 13"/>
              <a:gd name="T17" fmla="*/ 0 h 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" h="27">
                <a:moveTo>
                  <a:pt x="5" y="0"/>
                </a:moveTo>
                <a:lnTo>
                  <a:pt x="2" y="13"/>
                </a:lnTo>
                <a:lnTo>
                  <a:pt x="0" y="27"/>
                </a:lnTo>
                <a:lnTo>
                  <a:pt x="5" y="27"/>
                </a:lnTo>
                <a:lnTo>
                  <a:pt x="9" y="24"/>
                </a:lnTo>
                <a:lnTo>
                  <a:pt x="13" y="21"/>
                </a:lnTo>
                <a:lnTo>
                  <a:pt x="13" y="16"/>
                </a:lnTo>
                <a:lnTo>
                  <a:pt x="9" y="8"/>
                </a:lnTo>
                <a:lnTo>
                  <a:pt x="5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34" name="Freeform 18"/>
          <p:cNvSpPr>
            <a:spLocks/>
          </p:cNvSpPr>
          <p:nvPr/>
        </p:nvSpPr>
        <p:spPr bwMode="auto">
          <a:xfrm>
            <a:off x="2146299" y="1440656"/>
            <a:ext cx="45719" cy="1191"/>
          </a:xfrm>
          <a:custGeom>
            <a:avLst/>
            <a:gdLst>
              <a:gd name="T0" fmla="*/ 0 w 13"/>
              <a:gd name="T1" fmla="*/ 0 h 5"/>
              <a:gd name="T2" fmla="*/ 1431681 w 13"/>
              <a:gd name="T3" fmla="*/ 302673 h 5"/>
              <a:gd name="T4" fmla="*/ 3101731 w 13"/>
              <a:gd name="T5" fmla="*/ 504349 h 5"/>
              <a:gd name="T6" fmla="*/ 1431681 w 13"/>
              <a:gd name="T7" fmla="*/ 302673 h 5"/>
              <a:gd name="T8" fmla="*/ 0 w 13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" h="5">
                <a:moveTo>
                  <a:pt x="0" y="0"/>
                </a:moveTo>
                <a:lnTo>
                  <a:pt x="6" y="3"/>
                </a:lnTo>
                <a:lnTo>
                  <a:pt x="13" y="5"/>
                </a:lnTo>
                <a:lnTo>
                  <a:pt x="6" y="3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35" name="Freeform 19"/>
          <p:cNvSpPr>
            <a:spLocks/>
          </p:cNvSpPr>
          <p:nvPr/>
        </p:nvSpPr>
        <p:spPr bwMode="auto">
          <a:xfrm>
            <a:off x="3007636" y="1445419"/>
            <a:ext cx="46563" cy="19050"/>
          </a:xfrm>
          <a:custGeom>
            <a:avLst/>
            <a:gdLst>
              <a:gd name="T0" fmla="*/ 6671310 w 159"/>
              <a:gd name="T1" fmla="*/ 0 h 64"/>
              <a:gd name="T2" fmla="*/ 3638790 w 159"/>
              <a:gd name="T3" fmla="*/ 472678 h 64"/>
              <a:gd name="T4" fmla="*/ 606660 w 159"/>
              <a:gd name="T5" fmla="*/ 944959 h 64"/>
              <a:gd name="T6" fmla="*/ 454800 w 159"/>
              <a:gd name="T7" fmla="*/ 3780234 h 64"/>
              <a:gd name="T8" fmla="*/ 0 w 159"/>
              <a:gd name="T9" fmla="*/ 6773069 h 64"/>
              <a:gd name="T10" fmla="*/ 1667730 w 159"/>
              <a:gd name="T11" fmla="*/ 6930628 h 64"/>
              <a:gd name="T12" fmla="*/ 3032520 w 159"/>
              <a:gd name="T13" fmla="*/ 7245350 h 64"/>
              <a:gd name="T14" fmla="*/ 4700250 w 159"/>
              <a:gd name="T15" fmla="*/ 7402909 h 64"/>
              <a:gd name="T16" fmla="*/ 6367980 w 159"/>
              <a:gd name="T17" fmla="*/ 7875588 h 64"/>
              <a:gd name="T18" fmla="*/ 9552360 w 159"/>
              <a:gd name="T19" fmla="*/ 8820547 h 64"/>
              <a:gd name="T20" fmla="*/ 12736350 w 159"/>
              <a:gd name="T21" fmla="*/ 9765506 h 64"/>
              <a:gd name="T22" fmla="*/ 14100750 w 159"/>
              <a:gd name="T23" fmla="*/ 9923066 h 64"/>
              <a:gd name="T24" fmla="*/ 15768870 w 159"/>
              <a:gd name="T25" fmla="*/ 10080625 h 64"/>
              <a:gd name="T26" fmla="*/ 17133270 w 159"/>
              <a:gd name="T27" fmla="*/ 10080625 h 64"/>
              <a:gd name="T28" fmla="*/ 18801000 w 159"/>
              <a:gd name="T29" fmla="*/ 9765506 h 64"/>
              <a:gd name="T30" fmla="*/ 20165790 w 159"/>
              <a:gd name="T31" fmla="*/ 9293225 h 64"/>
              <a:gd name="T32" fmla="*/ 21378720 w 159"/>
              <a:gd name="T33" fmla="*/ 8505428 h 64"/>
              <a:gd name="T34" fmla="*/ 22894980 w 159"/>
              <a:gd name="T35" fmla="*/ 7402909 h 64"/>
              <a:gd name="T36" fmla="*/ 24107910 w 159"/>
              <a:gd name="T37" fmla="*/ 5985272 h 64"/>
              <a:gd name="T38" fmla="*/ 21378720 w 159"/>
              <a:gd name="T39" fmla="*/ 5670550 h 64"/>
              <a:gd name="T40" fmla="*/ 18952860 w 159"/>
              <a:gd name="T41" fmla="*/ 5355431 h 64"/>
              <a:gd name="T42" fmla="*/ 16829940 w 159"/>
              <a:gd name="T43" fmla="*/ 4725194 h 64"/>
              <a:gd name="T44" fmla="*/ 14707410 w 159"/>
              <a:gd name="T45" fmla="*/ 3780234 h 64"/>
              <a:gd name="T46" fmla="*/ 10916760 w 159"/>
              <a:gd name="T47" fmla="*/ 1890316 h 64"/>
              <a:gd name="T48" fmla="*/ 6671310 w 159"/>
              <a:gd name="T49" fmla="*/ 0 h 6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59" h="64">
                <a:moveTo>
                  <a:pt x="44" y="0"/>
                </a:moveTo>
                <a:lnTo>
                  <a:pt x="24" y="3"/>
                </a:lnTo>
                <a:lnTo>
                  <a:pt x="4" y="6"/>
                </a:lnTo>
                <a:lnTo>
                  <a:pt x="3" y="24"/>
                </a:lnTo>
                <a:lnTo>
                  <a:pt x="0" y="43"/>
                </a:lnTo>
                <a:lnTo>
                  <a:pt x="11" y="44"/>
                </a:lnTo>
                <a:lnTo>
                  <a:pt x="20" y="46"/>
                </a:lnTo>
                <a:lnTo>
                  <a:pt x="31" y="47"/>
                </a:lnTo>
                <a:lnTo>
                  <a:pt x="42" y="50"/>
                </a:lnTo>
                <a:lnTo>
                  <a:pt x="63" y="56"/>
                </a:lnTo>
                <a:lnTo>
                  <a:pt x="84" y="62"/>
                </a:lnTo>
                <a:lnTo>
                  <a:pt x="93" y="63"/>
                </a:lnTo>
                <a:lnTo>
                  <a:pt x="104" y="64"/>
                </a:lnTo>
                <a:lnTo>
                  <a:pt x="113" y="64"/>
                </a:lnTo>
                <a:lnTo>
                  <a:pt x="124" y="62"/>
                </a:lnTo>
                <a:lnTo>
                  <a:pt x="133" y="59"/>
                </a:lnTo>
                <a:lnTo>
                  <a:pt x="141" y="54"/>
                </a:lnTo>
                <a:lnTo>
                  <a:pt x="151" y="47"/>
                </a:lnTo>
                <a:lnTo>
                  <a:pt x="159" y="38"/>
                </a:lnTo>
                <a:lnTo>
                  <a:pt x="141" y="36"/>
                </a:lnTo>
                <a:lnTo>
                  <a:pt x="125" y="34"/>
                </a:lnTo>
                <a:lnTo>
                  <a:pt x="111" y="30"/>
                </a:lnTo>
                <a:lnTo>
                  <a:pt x="97" y="24"/>
                </a:lnTo>
                <a:lnTo>
                  <a:pt x="72" y="12"/>
                </a:lnTo>
                <a:lnTo>
                  <a:pt x="44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36" name="Freeform 20"/>
          <p:cNvSpPr>
            <a:spLocks/>
          </p:cNvSpPr>
          <p:nvPr/>
        </p:nvSpPr>
        <p:spPr bwMode="auto">
          <a:xfrm>
            <a:off x="2708274" y="1458519"/>
            <a:ext cx="45719" cy="2381"/>
          </a:xfrm>
          <a:custGeom>
            <a:avLst/>
            <a:gdLst>
              <a:gd name="T0" fmla="*/ 0 w 21"/>
              <a:gd name="T1" fmla="*/ 0 h 9"/>
              <a:gd name="T2" fmla="*/ 714420 w 21"/>
              <a:gd name="T3" fmla="*/ 871008 h 9"/>
              <a:gd name="T4" fmla="*/ 1285956 w 21"/>
              <a:gd name="T5" fmla="*/ 1120069 h 9"/>
              <a:gd name="T6" fmla="*/ 2143260 w 21"/>
              <a:gd name="T7" fmla="*/ 1120069 h 9"/>
              <a:gd name="T8" fmla="*/ 3000564 w 21"/>
              <a:gd name="T9" fmla="*/ 622300 h 9"/>
              <a:gd name="T10" fmla="*/ 1571724 w 21"/>
              <a:gd name="T11" fmla="*/ 373239 h 9"/>
              <a:gd name="T12" fmla="*/ 0 w 21"/>
              <a:gd name="T13" fmla="*/ 0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" h="9">
                <a:moveTo>
                  <a:pt x="0" y="0"/>
                </a:moveTo>
                <a:lnTo>
                  <a:pt x="5" y="7"/>
                </a:lnTo>
                <a:lnTo>
                  <a:pt x="9" y="9"/>
                </a:lnTo>
                <a:lnTo>
                  <a:pt x="15" y="9"/>
                </a:lnTo>
                <a:lnTo>
                  <a:pt x="21" y="5"/>
                </a:lnTo>
                <a:lnTo>
                  <a:pt x="11" y="3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37" name="Freeform 21"/>
          <p:cNvSpPr>
            <a:spLocks/>
          </p:cNvSpPr>
          <p:nvPr/>
        </p:nvSpPr>
        <p:spPr bwMode="auto">
          <a:xfrm>
            <a:off x="2489203" y="1462088"/>
            <a:ext cx="45719" cy="1191"/>
          </a:xfrm>
          <a:custGeom>
            <a:avLst/>
            <a:gdLst>
              <a:gd name="T0" fmla="*/ 0 w 13"/>
              <a:gd name="T1" fmla="*/ 0 h 5"/>
              <a:gd name="T2" fmla="*/ 939777 w 13"/>
              <a:gd name="T3" fmla="*/ 302673 h 5"/>
              <a:gd name="T4" fmla="*/ 1745090 w 13"/>
              <a:gd name="T5" fmla="*/ 504349 h 5"/>
              <a:gd name="T6" fmla="*/ 939777 w 13"/>
              <a:gd name="T7" fmla="*/ 302673 h 5"/>
              <a:gd name="T8" fmla="*/ 0 w 13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" h="5">
                <a:moveTo>
                  <a:pt x="0" y="0"/>
                </a:moveTo>
                <a:lnTo>
                  <a:pt x="7" y="3"/>
                </a:lnTo>
                <a:lnTo>
                  <a:pt x="13" y="5"/>
                </a:lnTo>
                <a:lnTo>
                  <a:pt x="7" y="3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38" name="Freeform 22"/>
          <p:cNvSpPr>
            <a:spLocks/>
          </p:cNvSpPr>
          <p:nvPr/>
        </p:nvSpPr>
        <p:spPr bwMode="auto">
          <a:xfrm>
            <a:off x="1955799" y="1468044"/>
            <a:ext cx="45719" cy="2381"/>
          </a:xfrm>
          <a:custGeom>
            <a:avLst/>
            <a:gdLst>
              <a:gd name="T0" fmla="*/ 0 w 17"/>
              <a:gd name="T1" fmla="*/ 0 h 8"/>
              <a:gd name="T2" fmla="*/ 697753 w 17"/>
              <a:gd name="T3" fmla="*/ 1102519 h 8"/>
              <a:gd name="T4" fmla="*/ 1116106 w 17"/>
              <a:gd name="T5" fmla="*/ 1260078 h 8"/>
              <a:gd name="T6" fmla="*/ 1534832 w 17"/>
              <a:gd name="T7" fmla="*/ 1260078 h 8"/>
              <a:gd name="T8" fmla="*/ 2371912 w 17"/>
              <a:gd name="T9" fmla="*/ 944959 h 8"/>
              <a:gd name="T10" fmla="*/ 1255806 w 17"/>
              <a:gd name="T11" fmla="*/ 472678 h 8"/>
              <a:gd name="T12" fmla="*/ 0 w 17"/>
              <a:gd name="T13" fmla="*/ 0 h 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8">
                <a:moveTo>
                  <a:pt x="0" y="0"/>
                </a:moveTo>
                <a:lnTo>
                  <a:pt x="5" y="7"/>
                </a:lnTo>
                <a:lnTo>
                  <a:pt x="8" y="8"/>
                </a:lnTo>
                <a:lnTo>
                  <a:pt x="11" y="8"/>
                </a:lnTo>
                <a:lnTo>
                  <a:pt x="17" y="6"/>
                </a:lnTo>
                <a:lnTo>
                  <a:pt x="9" y="3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39" name="Freeform 23"/>
          <p:cNvSpPr>
            <a:spLocks/>
          </p:cNvSpPr>
          <p:nvPr/>
        </p:nvSpPr>
        <p:spPr bwMode="auto">
          <a:xfrm>
            <a:off x="2505074" y="1469234"/>
            <a:ext cx="45719" cy="2381"/>
          </a:xfrm>
          <a:custGeom>
            <a:avLst/>
            <a:gdLst>
              <a:gd name="T0" fmla="*/ 0 w 21"/>
              <a:gd name="T1" fmla="*/ 0 h 6"/>
              <a:gd name="T2" fmla="*/ 571536 w 21"/>
              <a:gd name="T3" fmla="*/ 1400175 h 6"/>
              <a:gd name="T4" fmla="*/ 1000188 w 21"/>
              <a:gd name="T5" fmla="*/ 1680104 h 6"/>
              <a:gd name="T6" fmla="*/ 1571724 w 21"/>
              <a:gd name="T7" fmla="*/ 1400175 h 6"/>
              <a:gd name="T8" fmla="*/ 3000564 w 21"/>
              <a:gd name="T9" fmla="*/ 1400175 h 6"/>
              <a:gd name="T10" fmla="*/ 1571724 w 21"/>
              <a:gd name="T11" fmla="*/ 559858 h 6"/>
              <a:gd name="T12" fmla="*/ 0 w 21"/>
              <a:gd name="T13" fmla="*/ 0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" h="6">
                <a:moveTo>
                  <a:pt x="0" y="0"/>
                </a:moveTo>
                <a:lnTo>
                  <a:pt x="4" y="5"/>
                </a:lnTo>
                <a:lnTo>
                  <a:pt x="7" y="6"/>
                </a:lnTo>
                <a:lnTo>
                  <a:pt x="11" y="5"/>
                </a:lnTo>
                <a:lnTo>
                  <a:pt x="21" y="5"/>
                </a:lnTo>
                <a:lnTo>
                  <a:pt x="11" y="2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40" name="Freeform 24"/>
          <p:cNvSpPr>
            <a:spLocks/>
          </p:cNvSpPr>
          <p:nvPr/>
        </p:nvSpPr>
        <p:spPr bwMode="auto">
          <a:xfrm>
            <a:off x="2489199" y="1487093"/>
            <a:ext cx="45719" cy="16669"/>
          </a:xfrm>
          <a:custGeom>
            <a:avLst/>
            <a:gdLst>
              <a:gd name="T0" fmla="*/ 17180891 w 115"/>
              <a:gd name="T1" fmla="*/ 157559 h 56"/>
              <a:gd name="T2" fmla="*/ 14342276 w 115"/>
              <a:gd name="T3" fmla="*/ 0 h 56"/>
              <a:gd name="T4" fmla="*/ 11802441 w 115"/>
              <a:gd name="T5" fmla="*/ 0 h 56"/>
              <a:gd name="T6" fmla="*/ 9412191 w 115"/>
              <a:gd name="T7" fmla="*/ 0 h 56"/>
              <a:gd name="T8" fmla="*/ 7171138 w 115"/>
              <a:gd name="T9" fmla="*/ 157559 h 56"/>
              <a:gd name="T10" fmla="*/ 5228866 w 115"/>
              <a:gd name="T11" fmla="*/ 787400 h 56"/>
              <a:gd name="T12" fmla="*/ 3436178 w 115"/>
              <a:gd name="T13" fmla="*/ 1732756 h 56"/>
              <a:gd name="T14" fmla="*/ 1643490 w 115"/>
              <a:gd name="T15" fmla="*/ 2992834 h 56"/>
              <a:gd name="T16" fmla="*/ 0 w 115"/>
              <a:gd name="T17" fmla="*/ 4567634 h 56"/>
              <a:gd name="T18" fmla="*/ 0 w 115"/>
              <a:gd name="T19" fmla="*/ 8033147 h 56"/>
              <a:gd name="T20" fmla="*/ 896344 w 115"/>
              <a:gd name="T21" fmla="*/ 8033147 h 56"/>
              <a:gd name="T22" fmla="*/ 1045928 w 115"/>
              <a:gd name="T23" fmla="*/ 8033147 h 56"/>
              <a:gd name="T24" fmla="*/ 1195125 w 115"/>
              <a:gd name="T25" fmla="*/ 8033147 h 56"/>
              <a:gd name="T26" fmla="*/ 1942272 w 115"/>
              <a:gd name="T27" fmla="*/ 8820547 h 56"/>
              <a:gd name="T28" fmla="*/ 4183325 w 115"/>
              <a:gd name="T29" fmla="*/ 8820547 h 56"/>
              <a:gd name="T30" fmla="*/ 6423991 w 115"/>
              <a:gd name="T31" fmla="*/ 8820547 h 56"/>
              <a:gd name="T32" fmla="*/ 8217066 w 115"/>
              <a:gd name="T33" fmla="*/ 8662988 h 56"/>
              <a:gd name="T34" fmla="*/ 10009753 w 115"/>
              <a:gd name="T35" fmla="*/ 8190706 h 56"/>
              <a:gd name="T36" fmla="*/ 13296348 w 115"/>
              <a:gd name="T37" fmla="*/ 7402909 h 56"/>
              <a:gd name="T38" fmla="*/ 16583329 w 115"/>
              <a:gd name="T39" fmla="*/ 6300391 h 56"/>
              <a:gd name="T40" fmla="*/ 16732526 w 115"/>
              <a:gd name="T41" fmla="*/ 5512991 h 56"/>
              <a:gd name="T42" fmla="*/ 17180891 w 115"/>
              <a:gd name="T43" fmla="*/ 4567634 h 56"/>
              <a:gd name="T44" fmla="*/ 17180891 w 115"/>
              <a:gd name="T45" fmla="*/ 157559 h 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5" h="56">
                <a:moveTo>
                  <a:pt x="115" y="1"/>
                </a:moveTo>
                <a:lnTo>
                  <a:pt x="96" y="0"/>
                </a:lnTo>
                <a:lnTo>
                  <a:pt x="79" y="0"/>
                </a:lnTo>
                <a:lnTo>
                  <a:pt x="63" y="0"/>
                </a:lnTo>
                <a:lnTo>
                  <a:pt x="48" y="1"/>
                </a:lnTo>
                <a:lnTo>
                  <a:pt x="35" y="5"/>
                </a:lnTo>
                <a:lnTo>
                  <a:pt x="23" y="11"/>
                </a:lnTo>
                <a:lnTo>
                  <a:pt x="11" y="19"/>
                </a:lnTo>
                <a:lnTo>
                  <a:pt x="0" y="29"/>
                </a:lnTo>
                <a:lnTo>
                  <a:pt x="0" y="51"/>
                </a:lnTo>
                <a:lnTo>
                  <a:pt x="6" y="51"/>
                </a:lnTo>
                <a:lnTo>
                  <a:pt x="7" y="51"/>
                </a:lnTo>
                <a:lnTo>
                  <a:pt x="8" y="51"/>
                </a:lnTo>
                <a:lnTo>
                  <a:pt x="13" y="56"/>
                </a:lnTo>
                <a:lnTo>
                  <a:pt x="28" y="56"/>
                </a:lnTo>
                <a:lnTo>
                  <a:pt x="43" y="56"/>
                </a:lnTo>
                <a:lnTo>
                  <a:pt x="55" y="55"/>
                </a:lnTo>
                <a:lnTo>
                  <a:pt x="67" y="52"/>
                </a:lnTo>
                <a:lnTo>
                  <a:pt x="89" y="47"/>
                </a:lnTo>
                <a:lnTo>
                  <a:pt x="111" y="40"/>
                </a:lnTo>
                <a:lnTo>
                  <a:pt x="112" y="35"/>
                </a:lnTo>
                <a:lnTo>
                  <a:pt x="115" y="29"/>
                </a:lnTo>
                <a:lnTo>
                  <a:pt x="115" y="1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41" name="Freeform 25"/>
          <p:cNvSpPr>
            <a:spLocks/>
          </p:cNvSpPr>
          <p:nvPr/>
        </p:nvSpPr>
        <p:spPr bwMode="auto">
          <a:xfrm>
            <a:off x="1936751" y="1485902"/>
            <a:ext cx="45719" cy="1191"/>
          </a:xfrm>
          <a:custGeom>
            <a:avLst/>
            <a:gdLst>
              <a:gd name="T0" fmla="*/ 0 w 14"/>
              <a:gd name="T1" fmla="*/ 0 h 5"/>
              <a:gd name="T2" fmla="*/ 810390 w 14"/>
              <a:gd name="T3" fmla="*/ 302673 h 5"/>
              <a:gd name="T4" fmla="*/ 1620441 w 14"/>
              <a:gd name="T5" fmla="*/ 504349 h 5"/>
              <a:gd name="T6" fmla="*/ 810390 w 14"/>
              <a:gd name="T7" fmla="*/ 302673 h 5"/>
              <a:gd name="T8" fmla="*/ 0 w 14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5">
                <a:moveTo>
                  <a:pt x="0" y="0"/>
                </a:moveTo>
                <a:lnTo>
                  <a:pt x="7" y="3"/>
                </a:lnTo>
                <a:lnTo>
                  <a:pt x="14" y="5"/>
                </a:lnTo>
                <a:lnTo>
                  <a:pt x="7" y="3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42" name="Freeform 26"/>
          <p:cNvSpPr>
            <a:spLocks/>
          </p:cNvSpPr>
          <p:nvPr/>
        </p:nvSpPr>
        <p:spPr bwMode="auto">
          <a:xfrm>
            <a:off x="2266951" y="1487093"/>
            <a:ext cx="45719" cy="5953"/>
          </a:xfrm>
          <a:custGeom>
            <a:avLst/>
            <a:gdLst>
              <a:gd name="T0" fmla="*/ 497769 w 18"/>
              <a:gd name="T1" fmla="*/ 0 h 18"/>
              <a:gd name="T2" fmla="*/ 0 w 18"/>
              <a:gd name="T3" fmla="*/ 1166739 h 18"/>
              <a:gd name="T4" fmla="*/ 1244600 w 18"/>
              <a:gd name="T5" fmla="*/ 2139022 h 18"/>
              <a:gd name="T6" fmla="*/ 2240139 w 18"/>
              <a:gd name="T7" fmla="*/ 3500217 h 18"/>
              <a:gd name="T8" fmla="*/ 1991078 w 18"/>
              <a:gd name="T9" fmla="*/ 1555652 h 18"/>
              <a:gd name="T10" fmla="*/ 1742369 w 18"/>
              <a:gd name="T11" fmla="*/ 0 h 18"/>
              <a:gd name="T12" fmla="*/ 497769 w 18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" h="18">
                <a:moveTo>
                  <a:pt x="4" y="0"/>
                </a:moveTo>
                <a:lnTo>
                  <a:pt x="0" y="6"/>
                </a:lnTo>
                <a:lnTo>
                  <a:pt x="10" y="11"/>
                </a:lnTo>
                <a:lnTo>
                  <a:pt x="18" y="18"/>
                </a:lnTo>
                <a:lnTo>
                  <a:pt x="16" y="8"/>
                </a:lnTo>
                <a:lnTo>
                  <a:pt x="14" y="0"/>
                </a:lnTo>
                <a:lnTo>
                  <a:pt x="4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43" name="Freeform 27"/>
          <p:cNvSpPr>
            <a:spLocks/>
          </p:cNvSpPr>
          <p:nvPr/>
        </p:nvSpPr>
        <p:spPr bwMode="auto">
          <a:xfrm>
            <a:off x="3732955" y="1522812"/>
            <a:ext cx="175508" cy="64294"/>
          </a:xfrm>
          <a:custGeom>
            <a:avLst/>
            <a:gdLst>
              <a:gd name="T0" fmla="*/ 66696100 w 587"/>
              <a:gd name="T1" fmla="*/ 3369714 h 214"/>
              <a:gd name="T2" fmla="*/ 61164562 w 587"/>
              <a:gd name="T3" fmla="*/ 5295321 h 214"/>
              <a:gd name="T4" fmla="*/ 56739013 w 587"/>
              <a:gd name="T5" fmla="*/ 5135088 h 214"/>
              <a:gd name="T6" fmla="*/ 49626809 w 587"/>
              <a:gd name="T7" fmla="*/ 3690581 h 214"/>
              <a:gd name="T8" fmla="*/ 43463163 w 587"/>
              <a:gd name="T9" fmla="*/ 4492951 h 214"/>
              <a:gd name="T10" fmla="*/ 41250389 w 587"/>
              <a:gd name="T11" fmla="*/ 6258326 h 214"/>
              <a:gd name="T12" fmla="*/ 39511894 w 587"/>
              <a:gd name="T13" fmla="*/ 8504801 h 214"/>
              <a:gd name="T14" fmla="*/ 36034905 w 587"/>
              <a:gd name="T15" fmla="*/ 7863066 h 214"/>
              <a:gd name="T16" fmla="*/ 33190023 w 587"/>
              <a:gd name="T17" fmla="*/ 7060696 h 214"/>
              <a:gd name="T18" fmla="*/ 33664302 w 587"/>
              <a:gd name="T19" fmla="*/ 11714281 h 214"/>
              <a:gd name="T20" fmla="*/ 32557915 w 587"/>
              <a:gd name="T21" fmla="*/ 14120991 h 214"/>
              <a:gd name="T22" fmla="*/ 28764474 w 587"/>
              <a:gd name="T23" fmla="*/ 14120991 h 214"/>
              <a:gd name="T24" fmla="*/ 26552098 w 587"/>
              <a:gd name="T25" fmla="*/ 15083995 h 214"/>
              <a:gd name="T26" fmla="*/ 22916883 w 587"/>
              <a:gd name="T27" fmla="*/ 7863066 h 214"/>
              <a:gd name="T28" fmla="*/ 14540463 w 587"/>
              <a:gd name="T29" fmla="*/ 4653586 h 214"/>
              <a:gd name="T30" fmla="*/ 13275850 w 587"/>
              <a:gd name="T31" fmla="*/ 5776823 h 214"/>
              <a:gd name="T32" fmla="*/ 13908355 w 587"/>
              <a:gd name="T33" fmla="*/ 9788673 h 214"/>
              <a:gd name="T34" fmla="*/ 6164043 w 587"/>
              <a:gd name="T35" fmla="*/ 7060696 h 214"/>
              <a:gd name="T36" fmla="*/ 2212774 w 587"/>
              <a:gd name="T37" fmla="*/ 10269775 h 214"/>
              <a:gd name="T38" fmla="*/ 632108 w 587"/>
              <a:gd name="T39" fmla="*/ 13318621 h 214"/>
              <a:gd name="T40" fmla="*/ 7586086 w 587"/>
              <a:gd name="T41" fmla="*/ 11553647 h 214"/>
              <a:gd name="T42" fmla="*/ 15014345 w 587"/>
              <a:gd name="T43" fmla="*/ 11553647 h 214"/>
              <a:gd name="T44" fmla="*/ 18965614 w 587"/>
              <a:gd name="T45" fmla="*/ 14602493 h 214"/>
              <a:gd name="T46" fmla="*/ 16436786 w 587"/>
              <a:gd name="T47" fmla="*/ 18132840 h 214"/>
              <a:gd name="T48" fmla="*/ 13275850 w 587"/>
              <a:gd name="T49" fmla="*/ 19897814 h 214"/>
              <a:gd name="T50" fmla="*/ 11221302 w 587"/>
              <a:gd name="T51" fmla="*/ 19416713 h 214"/>
              <a:gd name="T52" fmla="*/ 13118022 w 587"/>
              <a:gd name="T53" fmla="*/ 21502554 h 214"/>
              <a:gd name="T54" fmla="*/ 16436786 w 587"/>
              <a:gd name="T55" fmla="*/ 23749030 h 214"/>
              <a:gd name="T56" fmla="*/ 19439893 w 587"/>
              <a:gd name="T57" fmla="*/ 27279377 h 214"/>
              <a:gd name="T58" fmla="*/ 18175280 w 587"/>
              <a:gd name="T59" fmla="*/ 31612095 h 214"/>
              <a:gd name="T60" fmla="*/ 22126549 w 587"/>
              <a:gd name="T61" fmla="*/ 32093597 h 214"/>
              <a:gd name="T62" fmla="*/ 26077818 w 587"/>
              <a:gd name="T63" fmla="*/ 31612095 h 214"/>
              <a:gd name="T64" fmla="*/ 34770292 w 587"/>
              <a:gd name="T65" fmla="*/ 33537703 h 214"/>
              <a:gd name="T66" fmla="*/ 41408615 w 587"/>
              <a:gd name="T67" fmla="*/ 34340073 h 214"/>
              <a:gd name="T68" fmla="*/ 51049250 w 587"/>
              <a:gd name="T69" fmla="*/ 33377069 h 214"/>
              <a:gd name="T70" fmla="*/ 65115433 w 587"/>
              <a:gd name="T71" fmla="*/ 29847122 h 214"/>
              <a:gd name="T72" fmla="*/ 75862853 w 587"/>
              <a:gd name="T73" fmla="*/ 25995906 h 214"/>
              <a:gd name="T74" fmla="*/ 85187831 w 587"/>
              <a:gd name="T75" fmla="*/ 21342320 h 214"/>
              <a:gd name="T76" fmla="*/ 90877197 w 587"/>
              <a:gd name="T77" fmla="*/ 16848968 h 214"/>
              <a:gd name="T78" fmla="*/ 92773918 w 587"/>
              <a:gd name="T79" fmla="*/ 14120991 h 214"/>
              <a:gd name="T80" fmla="*/ 90561144 w 587"/>
              <a:gd name="T81" fmla="*/ 11072145 h 214"/>
              <a:gd name="T82" fmla="*/ 87084154 w 587"/>
              <a:gd name="T83" fmla="*/ 9628039 h 214"/>
              <a:gd name="T84" fmla="*/ 80288003 w 587"/>
              <a:gd name="T85" fmla="*/ 5295321 h 214"/>
              <a:gd name="T86" fmla="*/ 75862853 w 587"/>
              <a:gd name="T87" fmla="*/ 4011850 h 214"/>
              <a:gd name="T88" fmla="*/ 72385863 w 587"/>
              <a:gd name="T89" fmla="*/ 2407110 h 21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87" h="214">
                <a:moveTo>
                  <a:pt x="451" y="0"/>
                </a:moveTo>
                <a:lnTo>
                  <a:pt x="435" y="12"/>
                </a:lnTo>
                <a:lnTo>
                  <a:pt x="422" y="21"/>
                </a:lnTo>
                <a:lnTo>
                  <a:pt x="408" y="27"/>
                </a:lnTo>
                <a:lnTo>
                  <a:pt x="398" y="31"/>
                </a:lnTo>
                <a:lnTo>
                  <a:pt x="387" y="33"/>
                </a:lnTo>
                <a:lnTo>
                  <a:pt x="378" y="33"/>
                </a:lnTo>
                <a:lnTo>
                  <a:pt x="369" y="33"/>
                </a:lnTo>
                <a:lnTo>
                  <a:pt x="359" y="32"/>
                </a:lnTo>
                <a:lnTo>
                  <a:pt x="342" y="28"/>
                </a:lnTo>
                <a:lnTo>
                  <a:pt x="325" y="24"/>
                </a:lnTo>
                <a:lnTo>
                  <a:pt x="314" y="23"/>
                </a:lnTo>
                <a:lnTo>
                  <a:pt x="302" y="24"/>
                </a:lnTo>
                <a:lnTo>
                  <a:pt x="290" y="25"/>
                </a:lnTo>
                <a:lnTo>
                  <a:pt x="275" y="28"/>
                </a:lnTo>
                <a:lnTo>
                  <a:pt x="270" y="31"/>
                </a:lnTo>
                <a:lnTo>
                  <a:pt x="265" y="35"/>
                </a:lnTo>
                <a:lnTo>
                  <a:pt x="261" y="39"/>
                </a:lnTo>
                <a:lnTo>
                  <a:pt x="258" y="44"/>
                </a:lnTo>
                <a:lnTo>
                  <a:pt x="254" y="48"/>
                </a:lnTo>
                <a:lnTo>
                  <a:pt x="250" y="53"/>
                </a:lnTo>
                <a:lnTo>
                  <a:pt x="245" y="57"/>
                </a:lnTo>
                <a:lnTo>
                  <a:pt x="237" y="61"/>
                </a:lnTo>
                <a:lnTo>
                  <a:pt x="228" y="49"/>
                </a:lnTo>
                <a:lnTo>
                  <a:pt x="220" y="39"/>
                </a:lnTo>
                <a:lnTo>
                  <a:pt x="214" y="41"/>
                </a:lnTo>
                <a:lnTo>
                  <a:pt x="210" y="44"/>
                </a:lnTo>
                <a:lnTo>
                  <a:pt x="212" y="60"/>
                </a:lnTo>
                <a:lnTo>
                  <a:pt x="213" y="69"/>
                </a:lnTo>
                <a:lnTo>
                  <a:pt x="213" y="73"/>
                </a:lnTo>
                <a:lnTo>
                  <a:pt x="212" y="77"/>
                </a:lnTo>
                <a:lnTo>
                  <a:pt x="209" y="83"/>
                </a:lnTo>
                <a:lnTo>
                  <a:pt x="206" y="88"/>
                </a:lnTo>
                <a:lnTo>
                  <a:pt x="194" y="87"/>
                </a:lnTo>
                <a:lnTo>
                  <a:pt x="188" y="87"/>
                </a:lnTo>
                <a:lnTo>
                  <a:pt x="182" y="88"/>
                </a:lnTo>
                <a:lnTo>
                  <a:pt x="178" y="91"/>
                </a:lnTo>
                <a:lnTo>
                  <a:pt x="174" y="92"/>
                </a:lnTo>
                <a:lnTo>
                  <a:pt x="168" y="94"/>
                </a:lnTo>
                <a:lnTo>
                  <a:pt x="158" y="94"/>
                </a:lnTo>
                <a:lnTo>
                  <a:pt x="145" y="93"/>
                </a:lnTo>
                <a:lnTo>
                  <a:pt x="145" y="49"/>
                </a:lnTo>
                <a:lnTo>
                  <a:pt x="128" y="43"/>
                </a:lnTo>
                <a:lnTo>
                  <a:pt x="109" y="36"/>
                </a:lnTo>
                <a:lnTo>
                  <a:pt x="92" y="29"/>
                </a:lnTo>
                <a:lnTo>
                  <a:pt x="75" y="23"/>
                </a:lnTo>
                <a:lnTo>
                  <a:pt x="75" y="28"/>
                </a:lnTo>
                <a:lnTo>
                  <a:pt x="84" y="36"/>
                </a:lnTo>
                <a:lnTo>
                  <a:pt x="92" y="44"/>
                </a:lnTo>
                <a:lnTo>
                  <a:pt x="91" y="52"/>
                </a:lnTo>
                <a:lnTo>
                  <a:pt x="88" y="61"/>
                </a:lnTo>
                <a:lnTo>
                  <a:pt x="72" y="56"/>
                </a:lnTo>
                <a:lnTo>
                  <a:pt x="55" y="49"/>
                </a:lnTo>
                <a:lnTo>
                  <a:pt x="39" y="44"/>
                </a:lnTo>
                <a:lnTo>
                  <a:pt x="23" y="39"/>
                </a:lnTo>
                <a:lnTo>
                  <a:pt x="18" y="55"/>
                </a:lnTo>
                <a:lnTo>
                  <a:pt x="14" y="64"/>
                </a:lnTo>
                <a:lnTo>
                  <a:pt x="7" y="72"/>
                </a:lnTo>
                <a:lnTo>
                  <a:pt x="0" y="83"/>
                </a:lnTo>
                <a:lnTo>
                  <a:pt x="4" y="83"/>
                </a:lnTo>
                <a:lnTo>
                  <a:pt x="19" y="79"/>
                </a:lnTo>
                <a:lnTo>
                  <a:pt x="32" y="75"/>
                </a:lnTo>
                <a:lnTo>
                  <a:pt x="48" y="72"/>
                </a:lnTo>
                <a:lnTo>
                  <a:pt x="64" y="71"/>
                </a:lnTo>
                <a:lnTo>
                  <a:pt x="80" y="71"/>
                </a:lnTo>
                <a:lnTo>
                  <a:pt x="95" y="72"/>
                </a:lnTo>
                <a:lnTo>
                  <a:pt x="109" y="76"/>
                </a:lnTo>
                <a:lnTo>
                  <a:pt x="123" y="83"/>
                </a:lnTo>
                <a:lnTo>
                  <a:pt x="120" y="91"/>
                </a:lnTo>
                <a:lnTo>
                  <a:pt x="116" y="98"/>
                </a:lnTo>
                <a:lnTo>
                  <a:pt x="111" y="106"/>
                </a:lnTo>
                <a:lnTo>
                  <a:pt x="104" y="113"/>
                </a:lnTo>
                <a:lnTo>
                  <a:pt x="97" y="120"/>
                </a:lnTo>
                <a:lnTo>
                  <a:pt x="89" y="124"/>
                </a:lnTo>
                <a:lnTo>
                  <a:pt x="84" y="124"/>
                </a:lnTo>
                <a:lnTo>
                  <a:pt x="80" y="124"/>
                </a:lnTo>
                <a:lnTo>
                  <a:pt x="76" y="122"/>
                </a:lnTo>
                <a:lnTo>
                  <a:pt x="71" y="121"/>
                </a:lnTo>
                <a:lnTo>
                  <a:pt x="72" y="126"/>
                </a:lnTo>
                <a:lnTo>
                  <a:pt x="75" y="132"/>
                </a:lnTo>
                <a:lnTo>
                  <a:pt x="83" y="134"/>
                </a:lnTo>
                <a:lnTo>
                  <a:pt x="91" y="138"/>
                </a:lnTo>
                <a:lnTo>
                  <a:pt x="99" y="142"/>
                </a:lnTo>
                <a:lnTo>
                  <a:pt x="104" y="148"/>
                </a:lnTo>
                <a:lnTo>
                  <a:pt x="111" y="153"/>
                </a:lnTo>
                <a:lnTo>
                  <a:pt x="116" y="161"/>
                </a:lnTo>
                <a:lnTo>
                  <a:pt x="123" y="170"/>
                </a:lnTo>
                <a:lnTo>
                  <a:pt x="128" y="181"/>
                </a:lnTo>
                <a:lnTo>
                  <a:pt x="121" y="189"/>
                </a:lnTo>
                <a:lnTo>
                  <a:pt x="115" y="197"/>
                </a:lnTo>
                <a:lnTo>
                  <a:pt x="123" y="200"/>
                </a:lnTo>
                <a:lnTo>
                  <a:pt x="132" y="202"/>
                </a:lnTo>
                <a:lnTo>
                  <a:pt x="140" y="200"/>
                </a:lnTo>
                <a:lnTo>
                  <a:pt x="148" y="198"/>
                </a:lnTo>
                <a:lnTo>
                  <a:pt x="157" y="197"/>
                </a:lnTo>
                <a:lnTo>
                  <a:pt x="165" y="197"/>
                </a:lnTo>
                <a:lnTo>
                  <a:pt x="182" y="200"/>
                </a:lnTo>
                <a:lnTo>
                  <a:pt x="201" y="204"/>
                </a:lnTo>
                <a:lnTo>
                  <a:pt x="220" y="209"/>
                </a:lnTo>
                <a:lnTo>
                  <a:pt x="241" y="213"/>
                </a:lnTo>
                <a:lnTo>
                  <a:pt x="252" y="214"/>
                </a:lnTo>
                <a:lnTo>
                  <a:pt x="262" y="214"/>
                </a:lnTo>
                <a:lnTo>
                  <a:pt x="273" y="214"/>
                </a:lnTo>
                <a:lnTo>
                  <a:pt x="285" y="214"/>
                </a:lnTo>
                <a:lnTo>
                  <a:pt x="323" y="208"/>
                </a:lnTo>
                <a:lnTo>
                  <a:pt x="366" y="198"/>
                </a:lnTo>
                <a:lnTo>
                  <a:pt x="389" y="193"/>
                </a:lnTo>
                <a:lnTo>
                  <a:pt x="412" y="186"/>
                </a:lnTo>
                <a:lnTo>
                  <a:pt x="435" y="178"/>
                </a:lnTo>
                <a:lnTo>
                  <a:pt x="459" y="170"/>
                </a:lnTo>
                <a:lnTo>
                  <a:pt x="480" y="162"/>
                </a:lnTo>
                <a:lnTo>
                  <a:pt x="502" y="153"/>
                </a:lnTo>
                <a:lnTo>
                  <a:pt x="521" y="144"/>
                </a:lnTo>
                <a:lnTo>
                  <a:pt x="539" y="133"/>
                </a:lnTo>
                <a:lnTo>
                  <a:pt x="555" y="122"/>
                </a:lnTo>
                <a:lnTo>
                  <a:pt x="569" y="112"/>
                </a:lnTo>
                <a:lnTo>
                  <a:pt x="575" y="105"/>
                </a:lnTo>
                <a:lnTo>
                  <a:pt x="580" y="100"/>
                </a:lnTo>
                <a:lnTo>
                  <a:pt x="584" y="94"/>
                </a:lnTo>
                <a:lnTo>
                  <a:pt x="587" y="88"/>
                </a:lnTo>
                <a:lnTo>
                  <a:pt x="585" y="80"/>
                </a:lnTo>
                <a:lnTo>
                  <a:pt x="583" y="72"/>
                </a:lnTo>
                <a:lnTo>
                  <a:pt x="573" y="69"/>
                </a:lnTo>
                <a:lnTo>
                  <a:pt x="565" y="67"/>
                </a:lnTo>
                <a:lnTo>
                  <a:pt x="557" y="64"/>
                </a:lnTo>
                <a:lnTo>
                  <a:pt x="551" y="60"/>
                </a:lnTo>
                <a:lnTo>
                  <a:pt x="536" y="51"/>
                </a:lnTo>
                <a:lnTo>
                  <a:pt x="521" y="41"/>
                </a:lnTo>
                <a:lnTo>
                  <a:pt x="508" y="33"/>
                </a:lnTo>
                <a:lnTo>
                  <a:pt x="495" y="28"/>
                </a:lnTo>
                <a:lnTo>
                  <a:pt x="487" y="25"/>
                </a:lnTo>
                <a:lnTo>
                  <a:pt x="480" y="25"/>
                </a:lnTo>
                <a:lnTo>
                  <a:pt x="472" y="25"/>
                </a:lnTo>
                <a:lnTo>
                  <a:pt x="464" y="28"/>
                </a:lnTo>
                <a:lnTo>
                  <a:pt x="458" y="15"/>
                </a:lnTo>
                <a:lnTo>
                  <a:pt x="451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44" name="Freeform 28"/>
          <p:cNvSpPr>
            <a:spLocks/>
          </p:cNvSpPr>
          <p:nvPr/>
        </p:nvSpPr>
        <p:spPr bwMode="auto">
          <a:xfrm>
            <a:off x="2308228" y="1535909"/>
            <a:ext cx="45719" cy="2381"/>
          </a:xfrm>
          <a:custGeom>
            <a:avLst/>
            <a:gdLst>
              <a:gd name="T0" fmla="*/ 0 w 14"/>
              <a:gd name="T1" fmla="*/ 0 h 5"/>
              <a:gd name="T2" fmla="*/ 810390 w 14"/>
              <a:gd name="T3" fmla="*/ 1209675 h 5"/>
              <a:gd name="T4" fmla="*/ 1620441 w 14"/>
              <a:gd name="T5" fmla="*/ 2016125 h 5"/>
              <a:gd name="T6" fmla="*/ 810390 w 14"/>
              <a:gd name="T7" fmla="*/ 1209675 h 5"/>
              <a:gd name="T8" fmla="*/ 0 w 14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5">
                <a:moveTo>
                  <a:pt x="0" y="0"/>
                </a:moveTo>
                <a:lnTo>
                  <a:pt x="7" y="3"/>
                </a:lnTo>
                <a:lnTo>
                  <a:pt x="14" y="5"/>
                </a:lnTo>
                <a:lnTo>
                  <a:pt x="7" y="3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45" name="Freeform 29"/>
          <p:cNvSpPr>
            <a:spLocks/>
          </p:cNvSpPr>
          <p:nvPr/>
        </p:nvSpPr>
        <p:spPr bwMode="auto">
          <a:xfrm>
            <a:off x="2281601" y="1539480"/>
            <a:ext cx="81187" cy="53578"/>
          </a:xfrm>
          <a:custGeom>
            <a:avLst/>
            <a:gdLst>
              <a:gd name="T0" fmla="*/ 10390387 w 270"/>
              <a:gd name="T1" fmla="*/ 21661375 h 179"/>
              <a:gd name="T2" fmla="*/ 10390387 w 270"/>
              <a:gd name="T3" fmla="*/ 24369196 h 179"/>
              <a:gd name="T4" fmla="*/ 10390387 w 270"/>
              <a:gd name="T5" fmla="*/ 25802326 h 179"/>
              <a:gd name="T6" fmla="*/ 10550313 w 270"/>
              <a:gd name="T7" fmla="*/ 27076618 h 179"/>
              <a:gd name="T8" fmla="*/ 11189617 w 270"/>
              <a:gd name="T9" fmla="*/ 28510148 h 179"/>
              <a:gd name="T10" fmla="*/ 14227010 w 270"/>
              <a:gd name="T11" fmla="*/ 26917382 h 179"/>
              <a:gd name="T12" fmla="*/ 17104078 w 270"/>
              <a:gd name="T13" fmla="*/ 25006143 h 179"/>
              <a:gd name="T14" fmla="*/ 19661693 w 270"/>
              <a:gd name="T15" fmla="*/ 22935667 h 179"/>
              <a:gd name="T16" fmla="*/ 22219309 w 270"/>
              <a:gd name="T17" fmla="*/ 21024428 h 179"/>
              <a:gd name="T18" fmla="*/ 24776924 w 270"/>
              <a:gd name="T19" fmla="*/ 19272026 h 179"/>
              <a:gd name="T20" fmla="*/ 27654391 w 270"/>
              <a:gd name="T21" fmla="*/ 17838896 h 179"/>
              <a:gd name="T22" fmla="*/ 29092925 w 270"/>
              <a:gd name="T23" fmla="*/ 17201551 h 179"/>
              <a:gd name="T24" fmla="*/ 30691384 w 270"/>
              <a:gd name="T25" fmla="*/ 16723841 h 179"/>
              <a:gd name="T26" fmla="*/ 32449770 w 270"/>
              <a:gd name="T27" fmla="*/ 16564604 h 179"/>
              <a:gd name="T28" fmla="*/ 34208156 w 270"/>
              <a:gd name="T29" fmla="*/ 16564604 h 179"/>
              <a:gd name="T30" fmla="*/ 34368081 w 270"/>
              <a:gd name="T31" fmla="*/ 16883077 h 179"/>
              <a:gd name="T32" fmla="*/ 35007385 w 270"/>
              <a:gd name="T33" fmla="*/ 17520024 h 179"/>
              <a:gd name="T34" fmla="*/ 35807015 w 270"/>
              <a:gd name="T35" fmla="*/ 18475843 h 179"/>
              <a:gd name="T36" fmla="*/ 37085623 w 270"/>
              <a:gd name="T37" fmla="*/ 19272026 h 179"/>
              <a:gd name="T38" fmla="*/ 38364630 w 270"/>
              <a:gd name="T39" fmla="*/ 19909372 h 179"/>
              <a:gd name="T40" fmla="*/ 39643238 w 270"/>
              <a:gd name="T41" fmla="*/ 20546319 h 179"/>
              <a:gd name="T42" fmla="*/ 41241698 w 270"/>
              <a:gd name="T43" fmla="*/ 21183665 h 179"/>
              <a:gd name="T44" fmla="*/ 42680631 w 270"/>
              <a:gd name="T45" fmla="*/ 21661375 h 179"/>
              <a:gd name="T46" fmla="*/ 42840157 w 270"/>
              <a:gd name="T47" fmla="*/ 19112790 h 179"/>
              <a:gd name="T48" fmla="*/ 43160009 w 270"/>
              <a:gd name="T49" fmla="*/ 17201551 h 179"/>
              <a:gd name="T50" fmla="*/ 43160009 w 270"/>
              <a:gd name="T51" fmla="*/ 16246131 h 179"/>
              <a:gd name="T52" fmla="*/ 42840157 w 270"/>
              <a:gd name="T53" fmla="*/ 15608785 h 179"/>
              <a:gd name="T54" fmla="*/ 42520705 w 270"/>
              <a:gd name="T55" fmla="*/ 14971838 h 179"/>
              <a:gd name="T56" fmla="*/ 41881002 w 270"/>
              <a:gd name="T57" fmla="*/ 14653365 h 179"/>
              <a:gd name="T58" fmla="*/ 40762320 w 270"/>
              <a:gd name="T59" fmla="*/ 13538309 h 179"/>
              <a:gd name="T60" fmla="*/ 39483312 w 270"/>
              <a:gd name="T61" fmla="*/ 12423253 h 179"/>
              <a:gd name="T62" fmla="*/ 38044779 w 270"/>
              <a:gd name="T63" fmla="*/ 11627070 h 179"/>
              <a:gd name="T64" fmla="*/ 36286393 w 270"/>
              <a:gd name="T65" fmla="*/ 10512014 h 179"/>
              <a:gd name="T66" fmla="*/ 32609696 w 270"/>
              <a:gd name="T67" fmla="*/ 8919249 h 179"/>
              <a:gd name="T68" fmla="*/ 28613547 w 270"/>
              <a:gd name="T69" fmla="*/ 7326483 h 179"/>
              <a:gd name="T70" fmla="*/ 26535309 w 270"/>
              <a:gd name="T71" fmla="*/ 7008010 h 179"/>
              <a:gd name="T72" fmla="*/ 24616998 w 270"/>
              <a:gd name="T73" fmla="*/ 6530300 h 179"/>
              <a:gd name="T74" fmla="*/ 22699086 w 270"/>
              <a:gd name="T75" fmla="*/ 6052590 h 179"/>
              <a:gd name="T76" fmla="*/ 20780775 w 270"/>
              <a:gd name="T77" fmla="*/ 5893353 h 179"/>
              <a:gd name="T78" fmla="*/ 19022389 w 270"/>
              <a:gd name="T79" fmla="*/ 5893353 h 179"/>
              <a:gd name="T80" fmla="*/ 17423930 w 270"/>
              <a:gd name="T81" fmla="*/ 6052590 h 179"/>
              <a:gd name="T82" fmla="*/ 15825470 w 270"/>
              <a:gd name="T83" fmla="*/ 6371063 h 179"/>
              <a:gd name="T84" fmla="*/ 14546462 w 270"/>
              <a:gd name="T85" fmla="*/ 6689536 h 179"/>
              <a:gd name="T86" fmla="*/ 14227010 w 270"/>
              <a:gd name="T87" fmla="*/ 5096771 h 179"/>
              <a:gd name="T88" fmla="*/ 13587307 w 270"/>
              <a:gd name="T89" fmla="*/ 3344768 h 179"/>
              <a:gd name="T90" fmla="*/ 13107929 w 270"/>
              <a:gd name="T91" fmla="*/ 1752002 h 179"/>
              <a:gd name="T92" fmla="*/ 12468625 w 270"/>
              <a:gd name="T93" fmla="*/ 0 h 179"/>
              <a:gd name="T94" fmla="*/ 10390387 w 270"/>
              <a:gd name="T95" fmla="*/ 159237 h 179"/>
              <a:gd name="T96" fmla="*/ 8951854 w 270"/>
              <a:gd name="T97" fmla="*/ 477710 h 179"/>
              <a:gd name="T98" fmla="*/ 8312150 w 270"/>
              <a:gd name="T99" fmla="*/ 636947 h 179"/>
              <a:gd name="T100" fmla="*/ 7672846 w 270"/>
              <a:gd name="T101" fmla="*/ 1115056 h 179"/>
              <a:gd name="T102" fmla="*/ 7033542 w 270"/>
              <a:gd name="T103" fmla="*/ 1752002 h 179"/>
              <a:gd name="T104" fmla="*/ 6394238 w 270"/>
              <a:gd name="T105" fmla="*/ 2548585 h 179"/>
              <a:gd name="T106" fmla="*/ 5435083 w 270"/>
              <a:gd name="T107" fmla="*/ 7008010 h 179"/>
              <a:gd name="T108" fmla="*/ 4795379 w 270"/>
              <a:gd name="T109" fmla="*/ 11627070 h 179"/>
              <a:gd name="T110" fmla="*/ 4156075 w 270"/>
              <a:gd name="T111" fmla="*/ 16086894 h 179"/>
              <a:gd name="T112" fmla="*/ 3356845 w 270"/>
              <a:gd name="T113" fmla="*/ 20705555 h 179"/>
              <a:gd name="T114" fmla="*/ 0 w 270"/>
              <a:gd name="T115" fmla="*/ 20705555 h 179"/>
              <a:gd name="T116" fmla="*/ 0 w 270"/>
              <a:gd name="T117" fmla="*/ 21661375 h 179"/>
              <a:gd name="T118" fmla="*/ 10390387 w 270"/>
              <a:gd name="T119" fmla="*/ 21661375 h 17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70" h="179">
                <a:moveTo>
                  <a:pt x="65" y="136"/>
                </a:moveTo>
                <a:lnTo>
                  <a:pt x="65" y="153"/>
                </a:lnTo>
                <a:lnTo>
                  <a:pt x="65" y="162"/>
                </a:lnTo>
                <a:lnTo>
                  <a:pt x="66" y="170"/>
                </a:lnTo>
                <a:lnTo>
                  <a:pt x="70" y="179"/>
                </a:lnTo>
                <a:lnTo>
                  <a:pt x="89" y="169"/>
                </a:lnTo>
                <a:lnTo>
                  <a:pt x="107" y="157"/>
                </a:lnTo>
                <a:lnTo>
                  <a:pt x="123" y="144"/>
                </a:lnTo>
                <a:lnTo>
                  <a:pt x="139" y="132"/>
                </a:lnTo>
                <a:lnTo>
                  <a:pt x="155" y="121"/>
                </a:lnTo>
                <a:lnTo>
                  <a:pt x="173" y="112"/>
                </a:lnTo>
                <a:lnTo>
                  <a:pt x="182" y="108"/>
                </a:lnTo>
                <a:lnTo>
                  <a:pt x="192" y="105"/>
                </a:lnTo>
                <a:lnTo>
                  <a:pt x="203" y="104"/>
                </a:lnTo>
                <a:lnTo>
                  <a:pt x="214" y="104"/>
                </a:lnTo>
                <a:lnTo>
                  <a:pt x="215" y="106"/>
                </a:lnTo>
                <a:lnTo>
                  <a:pt x="219" y="110"/>
                </a:lnTo>
                <a:lnTo>
                  <a:pt x="224" y="116"/>
                </a:lnTo>
                <a:lnTo>
                  <a:pt x="232" y="121"/>
                </a:lnTo>
                <a:lnTo>
                  <a:pt x="240" y="125"/>
                </a:lnTo>
                <a:lnTo>
                  <a:pt x="248" y="129"/>
                </a:lnTo>
                <a:lnTo>
                  <a:pt x="258" y="133"/>
                </a:lnTo>
                <a:lnTo>
                  <a:pt x="267" y="136"/>
                </a:lnTo>
                <a:lnTo>
                  <a:pt x="268" y="120"/>
                </a:lnTo>
                <a:lnTo>
                  <a:pt x="270" y="108"/>
                </a:lnTo>
                <a:lnTo>
                  <a:pt x="270" y="102"/>
                </a:lnTo>
                <a:lnTo>
                  <a:pt x="268" y="98"/>
                </a:lnTo>
                <a:lnTo>
                  <a:pt x="266" y="94"/>
                </a:lnTo>
                <a:lnTo>
                  <a:pt x="262" y="92"/>
                </a:lnTo>
                <a:lnTo>
                  <a:pt x="255" y="85"/>
                </a:lnTo>
                <a:lnTo>
                  <a:pt x="247" y="78"/>
                </a:lnTo>
                <a:lnTo>
                  <a:pt x="238" y="73"/>
                </a:lnTo>
                <a:lnTo>
                  <a:pt x="227" y="66"/>
                </a:lnTo>
                <a:lnTo>
                  <a:pt x="204" y="56"/>
                </a:lnTo>
                <a:lnTo>
                  <a:pt x="179" y="46"/>
                </a:lnTo>
                <a:lnTo>
                  <a:pt x="166" y="44"/>
                </a:lnTo>
                <a:lnTo>
                  <a:pt x="154" y="41"/>
                </a:lnTo>
                <a:lnTo>
                  <a:pt x="142" y="38"/>
                </a:lnTo>
                <a:lnTo>
                  <a:pt x="130" y="37"/>
                </a:lnTo>
                <a:lnTo>
                  <a:pt x="119" y="37"/>
                </a:lnTo>
                <a:lnTo>
                  <a:pt x="109" y="38"/>
                </a:lnTo>
                <a:lnTo>
                  <a:pt x="99" y="40"/>
                </a:lnTo>
                <a:lnTo>
                  <a:pt x="91" y="42"/>
                </a:lnTo>
                <a:lnTo>
                  <a:pt x="89" y="32"/>
                </a:lnTo>
                <a:lnTo>
                  <a:pt x="85" y="21"/>
                </a:lnTo>
                <a:lnTo>
                  <a:pt x="82" y="11"/>
                </a:lnTo>
                <a:lnTo>
                  <a:pt x="78" y="0"/>
                </a:lnTo>
                <a:lnTo>
                  <a:pt x="65" y="1"/>
                </a:lnTo>
                <a:lnTo>
                  <a:pt x="56" y="3"/>
                </a:lnTo>
                <a:lnTo>
                  <a:pt x="52" y="4"/>
                </a:lnTo>
                <a:lnTo>
                  <a:pt x="48" y="7"/>
                </a:lnTo>
                <a:lnTo>
                  <a:pt x="44" y="11"/>
                </a:lnTo>
                <a:lnTo>
                  <a:pt x="40" y="16"/>
                </a:lnTo>
                <a:lnTo>
                  <a:pt x="34" y="44"/>
                </a:lnTo>
                <a:lnTo>
                  <a:pt x="30" y="73"/>
                </a:lnTo>
                <a:lnTo>
                  <a:pt x="26" y="101"/>
                </a:lnTo>
                <a:lnTo>
                  <a:pt x="21" y="130"/>
                </a:lnTo>
                <a:lnTo>
                  <a:pt x="0" y="130"/>
                </a:lnTo>
                <a:lnTo>
                  <a:pt x="0" y="136"/>
                </a:lnTo>
                <a:lnTo>
                  <a:pt x="65" y="136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46" name="Freeform 30"/>
          <p:cNvSpPr>
            <a:spLocks/>
          </p:cNvSpPr>
          <p:nvPr/>
        </p:nvSpPr>
        <p:spPr bwMode="auto">
          <a:xfrm>
            <a:off x="3729041" y="1559720"/>
            <a:ext cx="45719" cy="1191"/>
          </a:xfrm>
          <a:custGeom>
            <a:avLst/>
            <a:gdLst>
              <a:gd name="T0" fmla="*/ 0 w 9"/>
              <a:gd name="T1" fmla="*/ 0 h 5"/>
              <a:gd name="T2" fmla="*/ 497769 w 9"/>
              <a:gd name="T3" fmla="*/ 302673 h 5"/>
              <a:gd name="T4" fmla="*/ 1120069 w 9"/>
              <a:gd name="T5" fmla="*/ 504349 h 5"/>
              <a:gd name="T6" fmla="*/ 497769 w 9"/>
              <a:gd name="T7" fmla="*/ 302673 h 5"/>
              <a:gd name="T8" fmla="*/ 0 w 9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5">
                <a:moveTo>
                  <a:pt x="0" y="0"/>
                </a:moveTo>
                <a:lnTo>
                  <a:pt x="4" y="3"/>
                </a:lnTo>
                <a:lnTo>
                  <a:pt x="9" y="5"/>
                </a:lnTo>
                <a:lnTo>
                  <a:pt x="4" y="3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47" name="Freeform 31"/>
          <p:cNvSpPr>
            <a:spLocks/>
          </p:cNvSpPr>
          <p:nvPr/>
        </p:nvSpPr>
        <p:spPr bwMode="auto">
          <a:xfrm>
            <a:off x="2379662" y="1576389"/>
            <a:ext cx="45719" cy="7144"/>
          </a:xfrm>
          <a:custGeom>
            <a:avLst/>
            <a:gdLst>
              <a:gd name="T0" fmla="*/ 2824223 w 74"/>
              <a:gd name="T1" fmla="*/ 0 h 24"/>
              <a:gd name="T2" fmla="*/ 1495057 w 74"/>
              <a:gd name="T3" fmla="*/ 1417638 h 24"/>
              <a:gd name="T4" fmla="*/ 0 w 74"/>
              <a:gd name="T5" fmla="*/ 2520156 h 24"/>
              <a:gd name="T6" fmla="*/ 3987498 w 74"/>
              <a:gd name="T7" fmla="*/ 3307556 h 24"/>
              <a:gd name="T8" fmla="*/ 6978019 w 74"/>
              <a:gd name="T9" fmla="*/ 3780234 h 24"/>
              <a:gd name="T10" fmla="*/ 8639375 w 74"/>
              <a:gd name="T11" fmla="*/ 3780234 h 24"/>
              <a:gd name="T12" fmla="*/ 9968133 w 74"/>
              <a:gd name="T13" fmla="*/ 3307556 h 24"/>
              <a:gd name="T14" fmla="*/ 10965110 w 74"/>
              <a:gd name="T15" fmla="*/ 2362597 h 24"/>
              <a:gd name="T16" fmla="*/ 12294276 w 74"/>
              <a:gd name="T17" fmla="*/ 787400 h 24"/>
              <a:gd name="T18" fmla="*/ 9968133 w 74"/>
              <a:gd name="T19" fmla="*/ 630238 h 24"/>
              <a:gd name="T20" fmla="*/ 7476100 w 74"/>
              <a:gd name="T21" fmla="*/ 472678 h 24"/>
              <a:gd name="T22" fmla="*/ 5316256 w 74"/>
              <a:gd name="T23" fmla="*/ 157559 h 24"/>
              <a:gd name="T24" fmla="*/ 2824223 w 74"/>
              <a:gd name="T25" fmla="*/ 0 h 2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4" h="24">
                <a:moveTo>
                  <a:pt x="17" y="0"/>
                </a:moveTo>
                <a:lnTo>
                  <a:pt x="9" y="9"/>
                </a:lnTo>
                <a:lnTo>
                  <a:pt x="0" y="16"/>
                </a:lnTo>
                <a:lnTo>
                  <a:pt x="24" y="21"/>
                </a:lnTo>
                <a:lnTo>
                  <a:pt x="42" y="24"/>
                </a:lnTo>
                <a:lnTo>
                  <a:pt x="52" y="24"/>
                </a:lnTo>
                <a:lnTo>
                  <a:pt x="60" y="21"/>
                </a:lnTo>
                <a:lnTo>
                  <a:pt x="66" y="15"/>
                </a:lnTo>
                <a:lnTo>
                  <a:pt x="74" y="5"/>
                </a:lnTo>
                <a:lnTo>
                  <a:pt x="60" y="4"/>
                </a:lnTo>
                <a:lnTo>
                  <a:pt x="45" y="3"/>
                </a:lnTo>
                <a:lnTo>
                  <a:pt x="32" y="1"/>
                </a:lnTo>
                <a:lnTo>
                  <a:pt x="17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48" name="Freeform 32"/>
          <p:cNvSpPr>
            <a:spLocks/>
          </p:cNvSpPr>
          <p:nvPr/>
        </p:nvSpPr>
        <p:spPr bwMode="auto">
          <a:xfrm>
            <a:off x="2266953" y="1579960"/>
            <a:ext cx="45719" cy="1190"/>
          </a:xfrm>
          <a:custGeom>
            <a:avLst/>
            <a:gdLst>
              <a:gd name="T0" fmla="*/ 0 w 10"/>
              <a:gd name="T1" fmla="*/ 0 h 5"/>
              <a:gd name="T2" fmla="*/ 403225 w 10"/>
              <a:gd name="T3" fmla="*/ 201549 h 5"/>
              <a:gd name="T4" fmla="*/ 1008063 w 10"/>
              <a:gd name="T5" fmla="*/ 504031 h 5"/>
              <a:gd name="T6" fmla="*/ 403225 w 10"/>
              <a:gd name="T7" fmla="*/ 201549 h 5"/>
              <a:gd name="T8" fmla="*/ 0 w 10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5">
                <a:moveTo>
                  <a:pt x="0" y="0"/>
                </a:moveTo>
                <a:lnTo>
                  <a:pt x="4" y="2"/>
                </a:lnTo>
                <a:lnTo>
                  <a:pt x="10" y="5"/>
                </a:lnTo>
                <a:lnTo>
                  <a:pt x="4" y="2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49" name="Freeform 33"/>
          <p:cNvSpPr>
            <a:spLocks/>
          </p:cNvSpPr>
          <p:nvPr/>
        </p:nvSpPr>
        <p:spPr bwMode="auto">
          <a:xfrm>
            <a:off x="2786064" y="1583531"/>
            <a:ext cx="45719" cy="1191"/>
          </a:xfrm>
          <a:custGeom>
            <a:avLst/>
            <a:gdLst>
              <a:gd name="T0" fmla="*/ 0 w 9"/>
              <a:gd name="T1" fmla="*/ 0 h 6"/>
              <a:gd name="T2" fmla="*/ 497769 w 9"/>
              <a:gd name="T3" fmla="*/ 210145 h 6"/>
              <a:gd name="T4" fmla="*/ 1120069 w 9"/>
              <a:gd name="T5" fmla="*/ 420291 h 6"/>
              <a:gd name="T6" fmla="*/ 497769 w 9"/>
              <a:gd name="T7" fmla="*/ 210145 h 6"/>
              <a:gd name="T8" fmla="*/ 0 w 9"/>
              <a:gd name="T9" fmla="*/ 0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6">
                <a:moveTo>
                  <a:pt x="0" y="0"/>
                </a:moveTo>
                <a:lnTo>
                  <a:pt x="4" y="3"/>
                </a:lnTo>
                <a:lnTo>
                  <a:pt x="9" y="6"/>
                </a:lnTo>
                <a:lnTo>
                  <a:pt x="4" y="3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50" name="Freeform 34"/>
          <p:cNvSpPr>
            <a:spLocks/>
          </p:cNvSpPr>
          <p:nvPr/>
        </p:nvSpPr>
        <p:spPr bwMode="auto">
          <a:xfrm>
            <a:off x="2339978" y="1601394"/>
            <a:ext cx="45719" cy="10715"/>
          </a:xfrm>
          <a:custGeom>
            <a:avLst/>
            <a:gdLst>
              <a:gd name="T0" fmla="*/ 2677716 w 88"/>
              <a:gd name="T1" fmla="*/ 0 h 39"/>
              <a:gd name="T2" fmla="*/ 1417638 w 88"/>
              <a:gd name="T3" fmla="*/ 2684124 h 39"/>
              <a:gd name="T4" fmla="*/ 0 w 88"/>
              <a:gd name="T5" fmla="*/ 5234171 h 39"/>
              <a:gd name="T6" fmla="*/ 3937794 w 88"/>
              <a:gd name="T7" fmla="*/ 4160448 h 39"/>
              <a:gd name="T8" fmla="*/ 7560469 w 88"/>
              <a:gd name="T9" fmla="*/ 3221169 h 39"/>
              <a:gd name="T10" fmla="*/ 9135666 w 88"/>
              <a:gd name="T11" fmla="*/ 2684124 h 39"/>
              <a:gd name="T12" fmla="*/ 10868025 w 88"/>
              <a:gd name="T13" fmla="*/ 2013002 h 39"/>
              <a:gd name="T14" fmla="*/ 12285663 w 88"/>
              <a:gd name="T15" fmla="*/ 1073723 h 39"/>
              <a:gd name="T16" fmla="*/ 13860859 w 88"/>
              <a:gd name="T17" fmla="*/ 0 h 39"/>
              <a:gd name="T18" fmla="*/ 10395744 w 88"/>
              <a:gd name="T19" fmla="*/ 671123 h 39"/>
              <a:gd name="T20" fmla="*/ 7560469 w 88"/>
              <a:gd name="T21" fmla="*/ 1073723 h 39"/>
              <a:gd name="T22" fmla="*/ 5985272 w 88"/>
              <a:gd name="T23" fmla="*/ 1073723 h 39"/>
              <a:gd name="T24" fmla="*/ 5040313 w 88"/>
              <a:gd name="T25" fmla="*/ 939645 h 39"/>
              <a:gd name="T26" fmla="*/ 3780234 w 88"/>
              <a:gd name="T27" fmla="*/ 536678 h 39"/>
              <a:gd name="T28" fmla="*/ 2677716 w 88"/>
              <a:gd name="T29" fmla="*/ 0 h 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8" h="39">
                <a:moveTo>
                  <a:pt x="17" y="0"/>
                </a:moveTo>
                <a:lnTo>
                  <a:pt x="9" y="20"/>
                </a:lnTo>
                <a:lnTo>
                  <a:pt x="0" y="39"/>
                </a:lnTo>
                <a:lnTo>
                  <a:pt x="25" y="31"/>
                </a:lnTo>
                <a:lnTo>
                  <a:pt x="48" y="24"/>
                </a:lnTo>
                <a:lnTo>
                  <a:pt x="58" y="20"/>
                </a:lnTo>
                <a:lnTo>
                  <a:pt x="69" y="15"/>
                </a:lnTo>
                <a:lnTo>
                  <a:pt x="78" y="8"/>
                </a:lnTo>
                <a:lnTo>
                  <a:pt x="88" y="0"/>
                </a:lnTo>
                <a:lnTo>
                  <a:pt x="66" y="5"/>
                </a:lnTo>
                <a:lnTo>
                  <a:pt x="48" y="8"/>
                </a:lnTo>
                <a:lnTo>
                  <a:pt x="38" y="8"/>
                </a:lnTo>
                <a:lnTo>
                  <a:pt x="32" y="7"/>
                </a:lnTo>
                <a:lnTo>
                  <a:pt x="24" y="4"/>
                </a:lnTo>
                <a:lnTo>
                  <a:pt x="17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51" name="Freeform 35"/>
          <p:cNvSpPr>
            <a:spLocks/>
          </p:cNvSpPr>
          <p:nvPr/>
        </p:nvSpPr>
        <p:spPr bwMode="auto">
          <a:xfrm>
            <a:off x="2420939" y="1612106"/>
            <a:ext cx="45719" cy="9525"/>
          </a:xfrm>
          <a:custGeom>
            <a:avLst/>
            <a:gdLst>
              <a:gd name="T0" fmla="*/ 2047478 w 40"/>
              <a:gd name="T1" fmla="*/ 0 h 29"/>
              <a:gd name="T2" fmla="*/ 1102519 w 40"/>
              <a:gd name="T3" fmla="*/ 2493141 h 29"/>
              <a:gd name="T4" fmla="*/ 0 w 40"/>
              <a:gd name="T5" fmla="*/ 5369910 h 29"/>
              <a:gd name="T6" fmla="*/ 1417638 w 40"/>
              <a:gd name="T7" fmla="*/ 5369910 h 29"/>
              <a:gd name="T8" fmla="*/ 2362597 w 40"/>
              <a:gd name="T9" fmla="*/ 5561724 h 29"/>
              <a:gd name="T10" fmla="*/ 3150394 w 40"/>
              <a:gd name="T11" fmla="*/ 5561724 h 29"/>
              <a:gd name="T12" fmla="*/ 3780234 w 40"/>
              <a:gd name="T13" fmla="*/ 5369910 h 29"/>
              <a:gd name="T14" fmla="*/ 4252913 w 40"/>
              <a:gd name="T15" fmla="*/ 4794469 h 29"/>
              <a:gd name="T16" fmla="*/ 5197872 w 40"/>
              <a:gd name="T17" fmla="*/ 3260397 h 29"/>
              <a:gd name="T18" fmla="*/ 6300391 w 40"/>
              <a:gd name="T19" fmla="*/ 959069 h 29"/>
              <a:gd name="T20" fmla="*/ 4252913 w 40"/>
              <a:gd name="T21" fmla="*/ 383628 h 29"/>
              <a:gd name="T22" fmla="*/ 2047478 w 40"/>
              <a:gd name="T23" fmla="*/ 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0" h="29">
                <a:moveTo>
                  <a:pt x="13" y="0"/>
                </a:moveTo>
                <a:lnTo>
                  <a:pt x="7" y="13"/>
                </a:lnTo>
                <a:lnTo>
                  <a:pt x="0" y="28"/>
                </a:lnTo>
                <a:lnTo>
                  <a:pt x="9" y="28"/>
                </a:lnTo>
                <a:lnTo>
                  <a:pt x="15" y="29"/>
                </a:lnTo>
                <a:lnTo>
                  <a:pt x="20" y="29"/>
                </a:lnTo>
                <a:lnTo>
                  <a:pt x="24" y="28"/>
                </a:lnTo>
                <a:lnTo>
                  <a:pt x="27" y="25"/>
                </a:lnTo>
                <a:lnTo>
                  <a:pt x="33" y="17"/>
                </a:lnTo>
                <a:lnTo>
                  <a:pt x="40" y="5"/>
                </a:lnTo>
                <a:lnTo>
                  <a:pt x="27" y="2"/>
                </a:lnTo>
                <a:lnTo>
                  <a:pt x="13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52" name="Freeform 36"/>
          <p:cNvSpPr>
            <a:spLocks/>
          </p:cNvSpPr>
          <p:nvPr/>
        </p:nvSpPr>
        <p:spPr bwMode="auto">
          <a:xfrm>
            <a:off x="2763840" y="1624012"/>
            <a:ext cx="45719" cy="5954"/>
          </a:xfrm>
          <a:custGeom>
            <a:avLst/>
            <a:gdLst>
              <a:gd name="T0" fmla="*/ 0 w 22"/>
              <a:gd name="T1" fmla="*/ 0 h 21"/>
              <a:gd name="T2" fmla="*/ 650834 w 22"/>
              <a:gd name="T3" fmla="*/ 1143072 h 21"/>
              <a:gd name="T4" fmla="*/ 1171429 w 22"/>
              <a:gd name="T5" fmla="*/ 1857492 h 21"/>
              <a:gd name="T6" fmla="*/ 1822263 w 22"/>
              <a:gd name="T7" fmla="*/ 2429028 h 21"/>
              <a:gd name="T8" fmla="*/ 2863814 w 22"/>
              <a:gd name="T9" fmla="*/ 3000564 h 21"/>
              <a:gd name="T10" fmla="*/ 2343219 w 22"/>
              <a:gd name="T11" fmla="*/ 1571724 h 21"/>
              <a:gd name="T12" fmla="*/ 1822263 w 22"/>
              <a:gd name="T13" fmla="*/ 1000188 h 21"/>
              <a:gd name="T14" fmla="*/ 1301668 w 22"/>
              <a:gd name="T15" fmla="*/ 571536 h 21"/>
              <a:gd name="T16" fmla="*/ 0 w 22"/>
              <a:gd name="T17" fmla="*/ 0 h 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2" h="21">
                <a:moveTo>
                  <a:pt x="0" y="0"/>
                </a:moveTo>
                <a:lnTo>
                  <a:pt x="5" y="8"/>
                </a:lnTo>
                <a:lnTo>
                  <a:pt x="9" y="13"/>
                </a:lnTo>
                <a:lnTo>
                  <a:pt x="14" y="17"/>
                </a:lnTo>
                <a:lnTo>
                  <a:pt x="22" y="21"/>
                </a:lnTo>
                <a:lnTo>
                  <a:pt x="18" y="11"/>
                </a:lnTo>
                <a:lnTo>
                  <a:pt x="14" y="7"/>
                </a:lnTo>
                <a:lnTo>
                  <a:pt x="10" y="4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53" name="Freeform 37"/>
          <p:cNvSpPr>
            <a:spLocks/>
          </p:cNvSpPr>
          <p:nvPr/>
        </p:nvSpPr>
        <p:spPr bwMode="auto">
          <a:xfrm>
            <a:off x="2693989" y="1651400"/>
            <a:ext cx="45719" cy="2381"/>
          </a:xfrm>
          <a:custGeom>
            <a:avLst/>
            <a:gdLst>
              <a:gd name="T0" fmla="*/ 0 w 8"/>
              <a:gd name="T1" fmla="*/ 0 h 6"/>
              <a:gd name="T2" fmla="*/ 630238 w 8"/>
              <a:gd name="T3" fmla="*/ 840317 h 6"/>
              <a:gd name="T4" fmla="*/ 1260078 w 8"/>
              <a:gd name="T5" fmla="*/ 1680104 h 6"/>
              <a:gd name="T6" fmla="*/ 630238 w 8"/>
              <a:gd name="T7" fmla="*/ 840317 h 6"/>
              <a:gd name="T8" fmla="*/ 0 w 8"/>
              <a:gd name="T9" fmla="*/ 0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" h="6">
                <a:moveTo>
                  <a:pt x="0" y="0"/>
                </a:moveTo>
                <a:lnTo>
                  <a:pt x="4" y="3"/>
                </a:lnTo>
                <a:lnTo>
                  <a:pt x="8" y="6"/>
                </a:lnTo>
                <a:lnTo>
                  <a:pt x="4" y="3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54" name="Freeform 38"/>
          <p:cNvSpPr>
            <a:spLocks/>
          </p:cNvSpPr>
          <p:nvPr/>
        </p:nvSpPr>
        <p:spPr bwMode="auto">
          <a:xfrm>
            <a:off x="2382839" y="1810942"/>
            <a:ext cx="45719" cy="1190"/>
          </a:xfrm>
          <a:custGeom>
            <a:avLst/>
            <a:gdLst>
              <a:gd name="T0" fmla="*/ 0 w 12"/>
              <a:gd name="T1" fmla="*/ 0 h 5"/>
              <a:gd name="T2" fmla="*/ 945257 w 12"/>
              <a:gd name="T3" fmla="*/ 201549 h 5"/>
              <a:gd name="T4" fmla="*/ 1890117 w 12"/>
              <a:gd name="T5" fmla="*/ 504031 h 5"/>
              <a:gd name="T6" fmla="*/ 945257 w 12"/>
              <a:gd name="T7" fmla="*/ 201549 h 5"/>
              <a:gd name="T8" fmla="*/ 0 w 12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" h="5">
                <a:moveTo>
                  <a:pt x="0" y="0"/>
                </a:moveTo>
                <a:lnTo>
                  <a:pt x="6" y="2"/>
                </a:lnTo>
                <a:lnTo>
                  <a:pt x="12" y="5"/>
                </a:lnTo>
                <a:lnTo>
                  <a:pt x="6" y="2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55" name="Freeform 39"/>
          <p:cNvSpPr>
            <a:spLocks/>
          </p:cNvSpPr>
          <p:nvPr/>
        </p:nvSpPr>
        <p:spPr bwMode="auto">
          <a:xfrm>
            <a:off x="2392364" y="1810942"/>
            <a:ext cx="45719" cy="1190"/>
          </a:xfrm>
          <a:custGeom>
            <a:avLst/>
            <a:gdLst>
              <a:gd name="T0" fmla="*/ 0 w 15"/>
              <a:gd name="T1" fmla="*/ 0 h 5"/>
              <a:gd name="T2" fmla="*/ 896197 w 15"/>
              <a:gd name="T3" fmla="*/ 403098 h 5"/>
              <a:gd name="T4" fmla="*/ 1971463 w 15"/>
              <a:gd name="T5" fmla="*/ 504031 h 5"/>
              <a:gd name="T6" fmla="*/ 2509097 w 15"/>
              <a:gd name="T7" fmla="*/ 504031 h 5"/>
              <a:gd name="T8" fmla="*/ 2688167 w 15"/>
              <a:gd name="T9" fmla="*/ 504031 h 5"/>
              <a:gd name="T10" fmla="*/ 2688167 w 15"/>
              <a:gd name="T11" fmla="*/ 201549 h 5"/>
              <a:gd name="T12" fmla="*/ 2329603 w 15"/>
              <a:gd name="T13" fmla="*/ 0 h 5"/>
              <a:gd name="T14" fmla="*/ 0 w 15"/>
              <a:gd name="T15" fmla="*/ 0 h 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5">
                <a:moveTo>
                  <a:pt x="0" y="0"/>
                </a:moveTo>
                <a:lnTo>
                  <a:pt x="5" y="4"/>
                </a:lnTo>
                <a:lnTo>
                  <a:pt x="11" y="5"/>
                </a:lnTo>
                <a:lnTo>
                  <a:pt x="14" y="5"/>
                </a:lnTo>
                <a:lnTo>
                  <a:pt x="15" y="5"/>
                </a:lnTo>
                <a:lnTo>
                  <a:pt x="15" y="2"/>
                </a:lnTo>
                <a:lnTo>
                  <a:pt x="13" y="0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56" name="Freeform 40"/>
          <p:cNvSpPr>
            <a:spLocks/>
          </p:cNvSpPr>
          <p:nvPr/>
        </p:nvSpPr>
        <p:spPr bwMode="auto">
          <a:xfrm>
            <a:off x="2976564" y="1850231"/>
            <a:ext cx="45719" cy="1191"/>
          </a:xfrm>
          <a:custGeom>
            <a:avLst/>
            <a:gdLst>
              <a:gd name="T0" fmla="*/ 0 w 10"/>
              <a:gd name="T1" fmla="*/ 0 h 5"/>
              <a:gd name="T2" fmla="*/ 907161 w 10"/>
              <a:gd name="T3" fmla="*/ 302673 h 5"/>
              <a:gd name="T4" fmla="*/ 2268141 w 10"/>
              <a:gd name="T5" fmla="*/ 504349 h 5"/>
              <a:gd name="T6" fmla="*/ 907161 w 10"/>
              <a:gd name="T7" fmla="*/ 302673 h 5"/>
              <a:gd name="T8" fmla="*/ 0 w 10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5">
                <a:moveTo>
                  <a:pt x="0" y="0"/>
                </a:moveTo>
                <a:lnTo>
                  <a:pt x="4" y="3"/>
                </a:lnTo>
                <a:lnTo>
                  <a:pt x="10" y="5"/>
                </a:lnTo>
                <a:lnTo>
                  <a:pt x="4" y="3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57" name="Freeform 41"/>
          <p:cNvSpPr>
            <a:spLocks/>
          </p:cNvSpPr>
          <p:nvPr/>
        </p:nvSpPr>
        <p:spPr bwMode="auto">
          <a:xfrm>
            <a:off x="2910990" y="1851424"/>
            <a:ext cx="100289" cy="88106"/>
          </a:xfrm>
          <a:custGeom>
            <a:avLst/>
            <a:gdLst>
              <a:gd name="T0" fmla="*/ 28183938 w 337"/>
              <a:gd name="T1" fmla="*/ 0 h 296"/>
              <a:gd name="T2" fmla="*/ 25208690 w 337"/>
              <a:gd name="T3" fmla="*/ 2362597 h 296"/>
              <a:gd name="T4" fmla="*/ 22546834 w 337"/>
              <a:gd name="T5" fmla="*/ 4882753 h 296"/>
              <a:gd name="T6" fmla="*/ 20041674 w 337"/>
              <a:gd name="T7" fmla="*/ 7402909 h 296"/>
              <a:gd name="T8" fmla="*/ 17693210 w 337"/>
              <a:gd name="T9" fmla="*/ 10395744 h 296"/>
              <a:gd name="T10" fmla="*/ 15501047 w 337"/>
              <a:gd name="T11" fmla="*/ 13545741 h 296"/>
              <a:gd name="T12" fmla="*/ 13622276 w 337"/>
              <a:gd name="T13" fmla="*/ 16538575 h 296"/>
              <a:gd name="T14" fmla="*/ 11743110 w 337"/>
              <a:gd name="T15" fmla="*/ 20318809 h 296"/>
              <a:gd name="T16" fmla="*/ 10334031 w 337"/>
              <a:gd name="T17" fmla="*/ 24099044 h 296"/>
              <a:gd name="T18" fmla="*/ 11273417 w 337"/>
              <a:gd name="T19" fmla="*/ 24571722 h 296"/>
              <a:gd name="T20" fmla="*/ 11586809 w 337"/>
              <a:gd name="T21" fmla="*/ 24728884 h 296"/>
              <a:gd name="T22" fmla="*/ 11586809 w 337"/>
              <a:gd name="T23" fmla="*/ 25674241 h 296"/>
              <a:gd name="T24" fmla="*/ 11743110 w 337"/>
              <a:gd name="T25" fmla="*/ 27721719 h 296"/>
              <a:gd name="T26" fmla="*/ 7515479 w 337"/>
              <a:gd name="T27" fmla="*/ 27721719 h 296"/>
              <a:gd name="T28" fmla="*/ 7359179 w 337"/>
              <a:gd name="T29" fmla="*/ 30084316 h 296"/>
              <a:gd name="T30" fmla="*/ 6889486 w 337"/>
              <a:gd name="T31" fmla="*/ 32132191 h 296"/>
              <a:gd name="T32" fmla="*/ 6106401 w 337"/>
              <a:gd name="T33" fmla="*/ 33864550 h 296"/>
              <a:gd name="T34" fmla="*/ 5010320 w 337"/>
              <a:gd name="T35" fmla="*/ 35282188 h 296"/>
              <a:gd name="T36" fmla="*/ 2818552 w 337"/>
              <a:gd name="T37" fmla="*/ 38117463 h 296"/>
              <a:gd name="T38" fmla="*/ 0 w 337"/>
              <a:gd name="T39" fmla="*/ 42212816 h 296"/>
              <a:gd name="T40" fmla="*/ 5480012 w 337"/>
              <a:gd name="T41" fmla="*/ 42212816 h 296"/>
              <a:gd name="T42" fmla="*/ 10647028 w 337"/>
              <a:gd name="T43" fmla="*/ 42212816 h 296"/>
              <a:gd name="T44" fmla="*/ 15814044 w 337"/>
              <a:gd name="T45" fmla="*/ 42212816 h 296"/>
              <a:gd name="T46" fmla="*/ 20824759 w 337"/>
              <a:gd name="T47" fmla="*/ 42369978 h 296"/>
              <a:gd name="T48" fmla="*/ 25678382 w 337"/>
              <a:gd name="T49" fmla="*/ 42369978 h 296"/>
              <a:gd name="T50" fmla="*/ 30219405 w 337"/>
              <a:gd name="T51" fmla="*/ 42369978 h 296"/>
              <a:gd name="T52" fmla="*/ 34446640 w 337"/>
              <a:gd name="T53" fmla="*/ 41897697 h 296"/>
              <a:gd name="T54" fmla="*/ 38361273 w 337"/>
              <a:gd name="T55" fmla="*/ 41267459 h 296"/>
              <a:gd name="T56" fmla="*/ 38361273 w 337"/>
              <a:gd name="T57" fmla="*/ 46622891 h 296"/>
              <a:gd name="T58" fmla="*/ 39143963 w 337"/>
              <a:gd name="T59" fmla="*/ 46622891 h 296"/>
              <a:gd name="T60" fmla="*/ 40866433 w 337"/>
              <a:gd name="T61" fmla="*/ 45520372 h 296"/>
              <a:gd name="T62" fmla="*/ 42745204 w 337"/>
              <a:gd name="T63" fmla="*/ 44102734 h 296"/>
              <a:gd name="T64" fmla="*/ 44624371 w 337"/>
              <a:gd name="T65" fmla="*/ 42527538 h 296"/>
              <a:gd name="T66" fmla="*/ 46503142 w 337"/>
              <a:gd name="T67" fmla="*/ 40952738 h 296"/>
              <a:gd name="T68" fmla="*/ 48381912 w 337"/>
              <a:gd name="T69" fmla="*/ 39219981 h 296"/>
              <a:gd name="T70" fmla="*/ 50104383 w 337"/>
              <a:gd name="T71" fmla="*/ 37329666 h 296"/>
              <a:gd name="T72" fmla="*/ 51513461 w 337"/>
              <a:gd name="T73" fmla="*/ 35439747 h 296"/>
              <a:gd name="T74" fmla="*/ 52766239 w 337"/>
              <a:gd name="T75" fmla="*/ 33549431 h 296"/>
              <a:gd name="T76" fmla="*/ 50104383 w 337"/>
              <a:gd name="T77" fmla="*/ 33549431 h 296"/>
              <a:gd name="T78" fmla="*/ 50261079 w 337"/>
              <a:gd name="T79" fmla="*/ 31501953 h 296"/>
              <a:gd name="T80" fmla="*/ 50417775 w 337"/>
              <a:gd name="T81" fmla="*/ 29454475 h 296"/>
              <a:gd name="T82" fmla="*/ 50730772 w 337"/>
              <a:gd name="T83" fmla="*/ 27249041 h 296"/>
              <a:gd name="T84" fmla="*/ 50887468 w 337"/>
              <a:gd name="T85" fmla="*/ 25044003 h 296"/>
              <a:gd name="T86" fmla="*/ 45876753 w 337"/>
              <a:gd name="T87" fmla="*/ 24099044 h 296"/>
              <a:gd name="T88" fmla="*/ 41492822 w 337"/>
              <a:gd name="T89" fmla="*/ 23311644 h 296"/>
              <a:gd name="T90" fmla="*/ 36638803 w 337"/>
              <a:gd name="T91" fmla="*/ 22681406 h 296"/>
              <a:gd name="T92" fmla="*/ 30219405 w 337"/>
              <a:gd name="T93" fmla="*/ 21578888 h 296"/>
              <a:gd name="T94" fmla="*/ 30219405 w 337"/>
              <a:gd name="T95" fmla="*/ 16381016 h 296"/>
              <a:gd name="T96" fmla="*/ 28183938 w 337"/>
              <a:gd name="T97" fmla="*/ 17168416 h 296"/>
              <a:gd name="T98" fmla="*/ 26148075 w 337"/>
              <a:gd name="T99" fmla="*/ 18271331 h 296"/>
              <a:gd name="T100" fmla="*/ 23956308 w 337"/>
              <a:gd name="T101" fmla="*/ 19058731 h 296"/>
              <a:gd name="T102" fmla="*/ 21920841 w 337"/>
              <a:gd name="T103" fmla="*/ 20003691 h 296"/>
              <a:gd name="T104" fmla="*/ 22390533 w 337"/>
              <a:gd name="T105" fmla="*/ 17168416 h 296"/>
              <a:gd name="T106" fmla="*/ 22703530 w 337"/>
              <a:gd name="T107" fmla="*/ 14805819 h 296"/>
              <a:gd name="T108" fmla="*/ 24582301 w 337"/>
              <a:gd name="T109" fmla="*/ 11970941 h 296"/>
              <a:gd name="T110" fmla="*/ 26461468 w 337"/>
              <a:gd name="T111" fmla="*/ 9135666 h 296"/>
              <a:gd name="T112" fmla="*/ 28340238 w 337"/>
              <a:gd name="T113" fmla="*/ 6300391 h 296"/>
              <a:gd name="T114" fmla="*/ 30219405 w 337"/>
              <a:gd name="T115" fmla="*/ 3622675 h 296"/>
              <a:gd name="T116" fmla="*/ 28966627 w 337"/>
              <a:gd name="T117" fmla="*/ 1890316 h 296"/>
              <a:gd name="T118" fmla="*/ 28183938 w 337"/>
              <a:gd name="T119" fmla="*/ 0 h 29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37" h="296">
                <a:moveTo>
                  <a:pt x="180" y="0"/>
                </a:moveTo>
                <a:lnTo>
                  <a:pt x="161" y="15"/>
                </a:lnTo>
                <a:lnTo>
                  <a:pt x="144" y="31"/>
                </a:lnTo>
                <a:lnTo>
                  <a:pt x="128" y="47"/>
                </a:lnTo>
                <a:lnTo>
                  <a:pt x="113" y="66"/>
                </a:lnTo>
                <a:lnTo>
                  <a:pt x="99" y="86"/>
                </a:lnTo>
                <a:lnTo>
                  <a:pt x="87" y="105"/>
                </a:lnTo>
                <a:lnTo>
                  <a:pt x="75" y="129"/>
                </a:lnTo>
                <a:lnTo>
                  <a:pt x="66" y="153"/>
                </a:lnTo>
                <a:lnTo>
                  <a:pt x="72" y="156"/>
                </a:lnTo>
                <a:lnTo>
                  <a:pt x="74" y="157"/>
                </a:lnTo>
                <a:lnTo>
                  <a:pt x="74" y="163"/>
                </a:lnTo>
                <a:lnTo>
                  <a:pt x="75" y="176"/>
                </a:lnTo>
                <a:lnTo>
                  <a:pt x="48" y="176"/>
                </a:lnTo>
                <a:lnTo>
                  <a:pt x="47" y="191"/>
                </a:lnTo>
                <a:lnTo>
                  <a:pt x="44" y="204"/>
                </a:lnTo>
                <a:lnTo>
                  <a:pt x="39" y="215"/>
                </a:lnTo>
                <a:lnTo>
                  <a:pt x="32" y="224"/>
                </a:lnTo>
                <a:lnTo>
                  <a:pt x="18" y="242"/>
                </a:lnTo>
                <a:lnTo>
                  <a:pt x="0" y="268"/>
                </a:lnTo>
                <a:lnTo>
                  <a:pt x="35" y="268"/>
                </a:lnTo>
                <a:lnTo>
                  <a:pt x="68" y="268"/>
                </a:lnTo>
                <a:lnTo>
                  <a:pt x="101" y="268"/>
                </a:lnTo>
                <a:lnTo>
                  <a:pt x="133" y="269"/>
                </a:lnTo>
                <a:lnTo>
                  <a:pt x="164" y="269"/>
                </a:lnTo>
                <a:lnTo>
                  <a:pt x="193" y="269"/>
                </a:lnTo>
                <a:lnTo>
                  <a:pt x="220" y="266"/>
                </a:lnTo>
                <a:lnTo>
                  <a:pt x="245" y="262"/>
                </a:lnTo>
                <a:lnTo>
                  <a:pt x="245" y="296"/>
                </a:lnTo>
                <a:lnTo>
                  <a:pt x="250" y="296"/>
                </a:lnTo>
                <a:lnTo>
                  <a:pt x="261" y="289"/>
                </a:lnTo>
                <a:lnTo>
                  <a:pt x="273" y="280"/>
                </a:lnTo>
                <a:lnTo>
                  <a:pt x="285" y="270"/>
                </a:lnTo>
                <a:lnTo>
                  <a:pt x="297" y="260"/>
                </a:lnTo>
                <a:lnTo>
                  <a:pt x="309" y="249"/>
                </a:lnTo>
                <a:lnTo>
                  <a:pt x="320" y="237"/>
                </a:lnTo>
                <a:lnTo>
                  <a:pt x="329" y="225"/>
                </a:lnTo>
                <a:lnTo>
                  <a:pt x="337" y="213"/>
                </a:lnTo>
                <a:lnTo>
                  <a:pt x="320" y="213"/>
                </a:lnTo>
                <a:lnTo>
                  <a:pt x="321" y="200"/>
                </a:lnTo>
                <a:lnTo>
                  <a:pt x="322" y="187"/>
                </a:lnTo>
                <a:lnTo>
                  <a:pt x="324" y="173"/>
                </a:lnTo>
                <a:lnTo>
                  <a:pt x="325" y="159"/>
                </a:lnTo>
                <a:lnTo>
                  <a:pt x="293" y="153"/>
                </a:lnTo>
                <a:lnTo>
                  <a:pt x="265" y="148"/>
                </a:lnTo>
                <a:lnTo>
                  <a:pt x="234" y="144"/>
                </a:lnTo>
                <a:lnTo>
                  <a:pt x="193" y="137"/>
                </a:lnTo>
                <a:lnTo>
                  <a:pt x="193" y="104"/>
                </a:lnTo>
                <a:lnTo>
                  <a:pt x="180" y="109"/>
                </a:lnTo>
                <a:lnTo>
                  <a:pt x="167" y="116"/>
                </a:lnTo>
                <a:lnTo>
                  <a:pt x="153" y="121"/>
                </a:lnTo>
                <a:lnTo>
                  <a:pt x="140" y="127"/>
                </a:lnTo>
                <a:lnTo>
                  <a:pt x="143" y="109"/>
                </a:lnTo>
                <a:lnTo>
                  <a:pt x="145" y="94"/>
                </a:lnTo>
                <a:lnTo>
                  <a:pt x="157" y="76"/>
                </a:lnTo>
                <a:lnTo>
                  <a:pt x="169" y="58"/>
                </a:lnTo>
                <a:lnTo>
                  <a:pt x="181" y="40"/>
                </a:lnTo>
                <a:lnTo>
                  <a:pt x="193" y="23"/>
                </a:lnTo>
                <a:lnTo>
                  <a:pt x="185" y="12"/>
                </a:lnTo>
                <a:lnTo>
                  <a:pt x="18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58" name="Freeform 42"/>
          <p:cNvSpPr>
            <a:spLocks/>
          </p:cNvSpPr>
          <p:nvPr/>
        </p:nvSpPr>
        <p:spPr bwMode="auto">
          <a:xfrm>
            <a:off x="2798766" y="1882381"/>
            <a:ext cx="45719" cy="10715"/>
          </a:xfrm>
          <a:custGeom>
            <a:avLst/>
            <a:gdLst>
              <a:gd name="T0" fmla="*/ 0 w 84"/>
              <a:gd name="T1" fmla="*/ 0 h 39"/>
              <a:gd name="T2" fmla="*/ 1260059 w 84"/>
              <a:gd name="T3" fmla="*/ 1207801 h 39"/>
              <a:gd name="T4" fmla="*/ 2520118 w 84"/>
              <a:gd name="T5" fmla="*/ 2147446 h 39"/>
              <a:gd name="T6" fmla="*/ 4095292 w 84"/>
              <a:gd name="T7" fmla="*/ 3086725 h 39"/>
              <a:gd name="T8" fmla="*/ 5670465 w 84"/>
              <a:gd name="T9" fmla="*/ 3623769 h 39"/>
              <a:gd name="T10" fmla="*/ 9293086 w 84"/>
              <a:gd name="T11" fmla="*/ 4697492 h 39"/>
              <a:gd name="T12" fmla="*/ 13230820 w 84"/>
              <a:gd name="T13" fmla="*/ 5234171 h 39"/>
              <a:gd name="T14" fmla="*/ 11813204 w 84"/>
              <a:gd name="T15" fmla="*/ 4160448 h 39"/>
              <a:gd name="T16" fmla="*/ 10395588 w 84"/>
              <a:gd name="T17" fmla="*/ 3221169 h 39"/>
              <a:gd name="T18" fmla="*/ 8820415 w 84"/>
              <a:gd name="T19" fmla="*/ 2550046 h 39"/>
              <a:gd name="T20" fmla="*/ 7245638 w 84"/>
              <a:gd name="T21" fmla="*/ 1744846 h 39"/>
              <a:gd name="T22" fmla="*/ 3780178 w 84"/>
              <a:gd name="T23" fmla="*/ 939645 h 39"/>
              <a:gd name="T24" fmla="*/ 0 w 84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4" h="39">
                <a:moveTo>
                  <a:pt x="0" y="0"/>
                </a:moveTo>
                <a:lnTo>
                  <a:pt x="8" y="9"/>
                </a:lnTo>
                <a:lnTo>
                  <a:pt x="16" y="16"/>
                </a:lnTo>
                <a:lnTo>
                  <a:pt x="26" y="23"/>
                </a:lnTo>
                <a:lnTo>
                  <a:pt x="36" y="27"/>
                </a:lnTo>
                <a:lnTo>
                  <a:pt x="59" y="35"/>
                </a:lnTo>
                <a:lnTo>
                  <a:pt x="84" y="39"/>
                </a:lnTo>
                <a:lnTo>
                  <a:pt x="75" y="31"/>
                </a:lnTo>
                <a:lnTo>
                  <a:pt x="66" y="24"/>
                </a:lnTo>
                <a:lnTo>
                  <a:pt x="56" y="19"/>
                </a:lnTo>
                <a:lnTo>
                  <a:pt x="46" y="13"/>
                </a:lnTo>
                <a:lnTo>
                  <a:pt x="24" y="7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59" name="Freeform 43"/>
          <p:cNvSpPr>
            <a:spLocks/>
          </p:cNvSpPr>
          <p:nvPr/>
        </p:nvSpPr>
        <p:spPr bwMode="auto">
          <a:xfrm>
            <a:off x="3035301" y="1924052"/>
            <a:ext cx="45719" cy="4763"/>
          </a:xfrm>
          <a:custGeom>
            <a:avLst/>
            <a:gdLst>
              <a:gd name="T0" fmla="*/ 1260210 w 12"/>
              <a:gd name="T1" fmla="*/ 0 h 16"/>
              <a:gd name="T2" fmla="*/ 630304 w 12"/>
              <a:gd name="T3" fmla="*/ 1260078 h 16"/>
              <a:gd name="T4" fmla="*/ 0 w 12"/>
              <a:gd name="T5" fmla="*/ 2520156 h 16"/>
              <a:gd name="T6" fmla="*/ 1102635 w 12"/>
              <a:gd name="T7" fmla="*/ 1260078 h 16"/>
              <a:gd name="T8" fmla="*/ 1890514 w 12"/>
              <a:gd name="T9" fmla="*/ 0 h 16"/>
              <a:gd name="T10" fmla="*/ 1260210 w 12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6">
                <a:moveTo>
                  <a:pt x="8" y="0"/>
                </a:moveTo>
                <a:lnTo>
                  <a:pt x="4" y="8"/>
                </a:lnTo>
                <a:lnTo>
                  <a:pt x="0" y="16"/>
                </a:lnTo>
                <a:lnTo>
                  <a:pt x="7" y="8"/>
                </a:lnTo>
                <a:lnTo>
                  <a:pt x="12" y="0"/>
                </a:lnTo>
                <a:lnTo>
                  <a:pt x="8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60" name="Freeform 44"/>
          <p:cNvSpPr>
            <a:spLocks/>
          </p:cNvSpPr>
          <p:nvPr/>
        </p:nvSpPr>
        <p:spPr bwMode="auto">
          <a:xfrm>
            <a:off x="3021013" y="1931194"/>
            <a:ext cx="45719" cy="19050"/>
          </a:xfrm>
          <a:custGeom>
            <a:avLst/>
            <a:gdLst>
              <a:gd name="T0" fmla="*/ 4455236 w 67"/>
              <a:gd name="T1" fmla="*/ 0 h 66"/>
              <a:gd name="T2" fmla="*/ 4742597 w 67"/>
              <a:gd name="T3" fmla="*/ 888615 h 66"/>
              <a:gd name="T4" fmla="*/ 5174018 w 67"/>
              <a:gd name="T5" fmla="*/ 1777230 h 66"/>
              <a:gd name="T6" fmla="*/ 2874370 w 67"/>
              <a:gd name="T7" fmla="*/ 2073564 h 66"/>
              <a:gd name="T8" fmla="*/ 1724546 w 67"/>
              <a:gd name="T9" fmla="*/ 2665845 h 66"/>
              <a:gd name="T10" fmla="*/ 1437185 w 67"/>
              <a:gd name="T11" fmla="*/ 3110345 h 66"/>
              <a:gd name="T12" fmla="*/ 1006143 w 67"/>
              <a:gd name="T13" fmla="*/ 3850794 h 66"/>
              <a:gd name="T14" fmla="*/ 574722 w 67"/>
              <a:gd name="T15" fmla="*/ 5035742 h 66"/>
              <a:gd name="T16" fmla="*/ 0 w 67"/>
              <a:gd name="T17" fmla="*/ 6516639 h 66"/>
              <a:gd name="T18" fmla="*/ 1437185 w 67"/>
              <a:gd name="T19" fmla="*/ 6812973 h 66"/>
              <a:gd name="T20" fmla="*/ 2299648 w 67"/>
              <a:gd name="T21" fmla="*/ 7109306 h 66"/>
              <a:gd name="T22" fmla="*/ 3161731 w 67"/>
              <a:gd name="T23" fmla="*/ 7405255 h 66"/>
              <a:gd name="T24" fmla="*/ 3449472 w 67"/>
              <a:gd name="T25" fmla="*/ 7849755 h 66"/>
              <a:gd name="T26" fmla="*/ 4598916 w 67"/>
              <a:gd name="T27" fmla="*/ 8886536 h 66"/>
              <a:gd name="T28" fmla="*/ 6323842 w 67"/>
              <a:gd name="T29" fmla="*/ 9775152 h 66"/>
              <a:gd name="T30" fmla="*/ 7042245 w 67"/>
              <a:gd name="T31" fmla="*/ 9775152 h 66"/>
              <a:gd name="T32" fmla="*/ 7617346 w 67"/>
              <a:gd name="T33" fmla="*/ 7849755 h 66"/>
              <a:gd name="T34" fmla="*/ 8192069 w 67"/>
              <a:gd name="T35" fmla="*/ 6072524 h 66"/>
              <a:gd name="T36" fmla="*/ 8766791 w 67"/>
              <a:gd name="T37" fmla="*/ 4295294 h 66"/>
              <a:gd name="T38" fmla="*/ 9629254 w 67"/>
              <a:gd name="T39" fmla="*/ 2517679 h 66"/>
              <a:gd name="T40" fmla="*/ 8766791 w 67"/>
              <a:gd name="T41" fmla="*/ 1777230 h 66"/>
              <a:gd name="T42" fmla="*/ 7329606 w 67"/>
              <a:gd name="T43" fmla="*/ 2517679 h 66"/>
              <a:gd name="T44" fmla="*/ 5748740 w 67"/>
              <a:gd name="T45" fmla="*/ 3258512 h 66"/>
              <a:gd name="T46" fmla="*/ 5605060 w 67"/>
              <a:gd name="T47" fmla="*/ 1777230 h 66"/>
              <a:gd name="T48" fmla="*/ 5317699 w 67"/>
              <a:gd name="T49" fmla="*/ 1184948 h 66"/>
              <a:gd name="T50" fmla="*/ 5174018 w 67"/>
              <a:gd name="T51" fmla="*/ 740448 h 66"/>
              <a:gd name="T52" fmla="*/ 4455236 w 67"/>
              <a:gd name="T53" fmla="*/ 0 h 6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7" h="66">
                <a:moveTo>
                  <a:pt x="31" y="0"/>
                </a:moveTo>
                <a:lnTo>
                  <a:pt x="33" y="6"/>
                </a:lnTo>
                <a:lnTo>
                  <a:pt x="36" y="12"/>
                </a:lnTo>
                <a:lnTo>
                  <a:pt x="20" y="14"/>
                </a:lnTo>
                <a:lnTo>
                  <a:pt x="12" y="18"/>
                </a:lnTo>
                <a:lnTo>
                  <a:pt x="10" y="21"/>
                </a:lnTo>
                <a:lnTo>
                  <a:pt x="7" y="26"/>
                </a:lnTo>
                <a:lnTo>
                  <a:pt x="4" y="34"/>
                </a:lnTo>
                <a:lnTo>
                  <a:pt x="0" y="44"/>
                </a:lnTo>
                <a:lnTo>
                  <a:pt x="10" y="46"/>
                </a:lnTo>
                <a:lnTo>
                  <a:pt x="16" y="48"/>
                </a:lnTo>
                <a:lnTo>
                  <a:pt x="22" y="50"/>
                </a:lnTo>
                <a:lnTo>
                  <a:pt x="24" y="53"/>
                </a:lnTo>
                <a:lnTo>
                  <a:pt x="32" y="60"/>
                </a:lnTo>
                <a:lnTo>
                  <a:pt x="44" y="66"/>
                </a:lnTo>
                <a:lnTo>
                  <a:pt x="49" y="66"/>
                </a:lnTo>
                <a:lnTo>
                  <a:pt x="53" y="53"/>
                </a:lnTo>
                <a:lnTo>
                  <a:pt x="57" y="41"/>
                </a:lnTo>
                <a:lnTo>
                  <a:pt x="61" y="29"/>
                </a:lnTo>
                <a:lnTo>
                  <a:pt x="67" y="17"/>
                </a:lnTo>
                <a:lnTo>
                  <a:pt x="61" y="12"/>
                </a:lnTo>
                <a:lnTo>
                  <a:pt x="51" y="17"/>
                </a:lnTo>
                <a:lnTo>
                  <a:pt x="40" y="22"/>
                </a:lnTo>
                <a:lnTo>
                  <a:pt x="39" y="12"/>
                </a:lnTo>
                <a:lnTo>
                  <a:pt x="37" y="8"/>
                </a:lnTo>
                <a:lnTo>
                  <a:pt x="36" y="5"/>
                </a:lnTo>
                <a:lnTo>
                  <a:pt x="31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61" name="Freeform 45"/>
          <p:cNvSpPr>
            <a:spLocks/>
          </p:cNvSpPr>
          <p:nvPr/>
        </p:nvSpPr>
        <p:spPr bwMode="auto">
          <a:xfrm>
            <a:off x="2981328" y="1941912"/>
            <a:ext cx="45719" cy="4763"/>
          </a:xfrm>
          <a:custGeom>
            <a:avLst/>
            <a:gdLst>
              <a:gd name="T0" fmla="*/ 3048381 w 25"/>
              <a:gd name="T1" fmla="*/ 0 h 16"/>
              <a:gd name="T2" fmla="*/ 1451610 w 25"/>
              <a:gd name="T3" fmla="*/ 1260078 h 16"/>
              <a:gd name="T4" fmla="*/ 0 w 25"/>
              <a:gd name="T5" fmla="*/ 2520156 h 16"/>
              <a:gd name="T6" fmla="*/ 1016127 w 25"/>
              <a:gd name="T7" fmla="*/ 2205038 h 16"/>
              <a:gd name="T8" fmla="*/ 2612898 w 25"/>
              <a:gd name="T9" fmla="*/ 1575197 h 16"/>
              <a:gd name="T10" fmla="*/ 3193542 w 25"/>
              <a:gd name="T11" fmla="*/ 1102519 h 16"/>
              <a:gd name="T12" fmla="*/ 3629025 w 25"/>
              <a:gd name="T13" fmla="*/ 630238 h 16"/>
              <a:gd name="T14" fmla="*/ 3629025 w 25"/>
              <a:gd name="T15" fmla="*/ 630238 h 16"/>
              <a:gd name="T16" fmla="*/ 3629025 w 25"/>
              <a:gd name="T17" fmla="*/ 472678 h 16"/>
              <a:gd name="T18" fmla="*/ 3338703 w 25"/>
              <a:gd name="T19" fmla="*/ 315119 h 16"/>
              <a:gd name="T20" fmla="*/ 3048381 w 25"/>
              <a:gd name="T21" fmla="*/ 0 h 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" h="16">
                <a:moveTo>
                  <a:pt x="21" y="0"/>
                </a:moveTo>
                <a:lnTo>
                  <a:pt x="10" y="8"/>
                </a:lnTo>
                <a:lnTo>
                  <a:pt x="0" y="16"/>
                </a:lnTo>
                <a:lnTo>
                  <a:pt x="7" y="14"/>
                </a:lnTo>
                <a:lnTo>
                  <a:pt x="18" y="10"/>
                </a:lnTo>
                <a:lnTo>
                  <a:pt x="22" y="7"/>
                </a:lnTo>
                <a:lnTo>
                  <a:pt x="25" y="4"/>
                </a:lnTo>
                <a:lnTo>
                  <a:pt x="25" y="3"/>
                </a:lnTo>
                <a:lnTo>
                  <a:pt x="23" y="2"/>
                </a:lnTo>
                <a:lnTo>
                  <a:pt x="21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62" name="Freeform 46"/>
          <p:cNvSpPr>
            <a:spLocks/>
          </p:cNvSpPr>
          <p:nvPr/>
        </p:nvSpPr>
        <p:spPr bwMode="auto">
          <a:xfrm>
            <a:off x="2817814" y="1957389"/>
            <a:ext cx="45719" cy="4763"/>
          </a:xfrm>
          <a:custGeom>
            <a:avLst/>
            <a:gdLst>
              <a:gd name="T0" fmla="*/ 0 w 18"/>
              <a:gd name="T1" fmla="*/ 0 h 16"/>
              <a:gd name="T2" fmla="*/ 746831 w 18"/>
              <a:gd name="T3" fmla="*/ 1260078 h 16"/>
              <a:gd name="T4" fmla="*/ 1244600 w 18"/>
              <a:gd name="T5" fmla="*/ 2520156 h 16"/>
              <a:gd name="T6" fmla="*/ 1742369 w 18"/>
              <a:gd name="T7" fmla="*/ 1732756 h 16"/>
              <a:gd name="T8" fmla="*/ 2240139 w 18"/>
              <a:gd name="T9" fmla="*/ 944959 h 16"/>
              <a:gd name="T10" fmla="*/ 1244600 w 18"/>
              <a:gd name="T11" fmla="*/ 472678 h 16"/>
              <a:gd name="T12" fmla="*/ 0 w 18"/>
              <a:gd name="T13" fmla="*/ 0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" h="16">
                <a:moveTo>
                  <a:pt x="0" y="0"/>
                </a:moveTo>
                <a:lnTo>
                  <a:pt x="6" y="8"/>
                </a:lnTo>
                <a:lnTo>
                  <a:pt x="10" y="16"/>
                </a:lnTo>
                <a:lnTo>
                  <a:pt x="14" y="11"/>
                </a:lnTo>
                <a:lnTo>
                  <a:pt x="18" y="6"/>
                </a:lnTo>
                <a:lnTo>
                  <a:pt x="10" y="3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63" name="Freeform 47"/>
          <p:cNvSpPr>
            <a:spLocks/>
          </p:cNvSpPr>
          <p:nvPr/>
        </p:nvSpPr>
        <p:spPr bwMode="auto">
          <a:xfrm>
            <a:off x="2511428" y="2137174"/>
            <a:ext cx="45719" cy="3572"/>
          </a:xfrm>
          <a:custGeom>
            <a:avLst/>
            <a:gdLst>
              <a:gd name="T0" fmla="*/ 403225 w 10"/>
              <a:gd name="T1" fmla="*/ 0 h 10"/>
              <a:gd name="T2" fmla="*/ 302578 w 10"/>
              <a:gd name="T3" fmla="*/ 1134308 h 10"/>
              <a:gd name="T4" fmla="*/ 0 w 10"/>
              <a:gd name="T5" fmla="*/ 2268141 h 10"/>
              <a:gd name="T6" fmla="*/ 403225 w 10"/>
              <a:gd name="T7" fmla="*/ 1134308 h 10"/>
              <a:gd name="T8" fmla="*/ 1008063 w 10"/>
              <a:gd name="T9" fmla="*/ 0 h 10"/>
              <a:gd name="T10" fmla="*/ 403225 w 10"/>
              <a:gd name="T11" fmla="*/ 0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" h="10">
                <a:moveTo>
                  <a:pt x="4" y="0"/>
                </a:moveTo>
                <a:lnTo>
                  <a:pt x="3" y="5"/>
                </a:lnTo>
                <a:lnTo>
                  <a:pt x="0" y="10"/>
                </a:lnTo>
                <a:lnTo>
                  <a:pt x="4" y="5"/>
                </a:lnTo>
                <a:lnTo>
                  <a:pt x="10" y="0"/>
                </a:lnTo>
                <a:lnTo>
                  <a:pt x="4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64" name="Freeform 48"/>
          <p:cNvSpPr>
            <a:spLocks/>
          </p:cNvSpPr>
          <p:nvPr/>
        </p:nvSpPr>
        <p:spPr bwMode="auto">
          <a:xfrm>
            <a:off x="2336667" y="2456260"/>
            <a:ext cx="168343" cy="65484"/>
          </a:xfrm>
          <a:custGeom>
            <a:avLst/>
            <a:gdLst>
              <a:gd name="T0" fmla="*/ 27223128 w 561"/>
              <a:gd name="T1" fmla="*/ 7311882 h 219"/>
              <a:gd name="T2" fmla="*/ 35342306 w 561"/>
              <a:gd name="T3" fmla="*/ 9060115 h 219"/>
              <a:gd name="T4" fmla="*/ 44416682 w 561"/>
              <a:gd name="T5" fmla="*/ 11603326 h 219"/>
              <a:gd name="T6" fmla="*/ 51580264 w 561"/>
              <a:gd name="T7" fmla="*/ 14623365 h 219"/>
              <a:gd name="T8" fmla="*/ 54127457 w 561"/>
              <a:gd name="T9" fmla="*/ 18120629 h 219"/>
              <a:gd name="T10" fmla="*/ 55560254 w 561"/>
              <a:gd name="T11" fmla="*/ 21776171 h 219"/>
              <a:gd name="T12" fmla="*/ 59699443 w 561"/>
              <a:gd name="T13" fmla="*/ 24478457 h 219"/>
              <a:gd name="T14" fmla="*/ 63679432 w 561"/>
              <a:gd name="T15" fmla="*/ 24955285 h 219"/>
              <a:gd name="T16" fmla="*/ 66067426 w 561"/>
              <a:gd name="T17" fmla="*/ 25750262 h 219"/>
              <a:gd name="T18" fmla="*/ 66863424 w 561"/>
              <a:gd name="T19" fmla="*/ 30677609 h 219"/>
              <a:gd name="T20" fmla="*/ 61291438 w 561"/>
              <a:gd name="T21" fmla="*/ 34810377 h 219"/>
              <a:gd name="T22" fmla="*/ 67341022 w 561"/>
              <a:gd name="T23" fmla="*/ 34174475 h 219"/>
              <a:gd name="T24" fmla="*/ 76415398 w 561"/>
              <a:gd name="T25" fmla="*/ 34015798 h 219"/>
              <a:gd name="T26" fmla="*/ 84852976 w 561"/>
              <a:gd name="T27" fmla="*/ 33220821 h 219"/>
              <a:gd name="T28" fmla="*/ 87877768 w 561"/>
              <a:gd name="T29" fmla="*/ 32108091 h 219"/>
              <a:gd name="T30" fmla="*/ 89310564 w 561"/>
              <a:gd name="T31" fmla="*/ 30677609 h 219"/>
              <a:gd name="T32" fmla="*/ 76415398 w 561"/>
              <a:gd name="T33" fmla="*/ 22253397 h 219"/>
              <a:gd name="T34" fmla="*/ 58425846 w 561"/>
              <a:gd name="T35" fmla="*/ 11762402 h 219"/>
              <a:gd name="T36" fmla="*/ 49351470 w 561"/>
              <a:gd name="T37" fmla="*/ 6993731 h 219"/>
              <a:gd name="T38" fmla="*/ 41073491 w 561"/>
              <a:gd name="T39" fmla="*/ 3179114 h 219"/>
              <a:gd name="T40" fmla="*/ 34227909 w 561"/>
              <a:gd name="T41" fmla="*/ 635902 h 219"/>
              <a:gd name="T42" fmla="*/ 31839916 w 561"/>
              <a:gd name="T43" fmla="*/ 159075 h 219"/>
              <a:gd name="T44" fmla="*/ 30088720 w 561"/>
              <a:gd name="T45" fmla="*/ 159075 h 219"/>
              <a:gd name="T46" fmla="*/ 25949531 w 561"/>
              <a:gd name="T47" fmla="*/ 635902 h 219"/>
              <a:gd name="T48" fmla="*/ 21173544 w 561"/>
              <a:gd name="T49" fmla="*/ 476827 h 219"/>
              <a:gd name="T50" fmla="*/ 11143970 w 561"/>
              <a:gd name="T51" fmla="*/ 0 h 219"/>
              <a:gd name="T52" fmla="*/ 6686382 w 561"/>
              <a:gd name="T53" fmla="*/ 635902 h 219"/>
              <a:gd name="T54" fmla="*/ 3183992 w 561"/>
              <a:gd name="T55" fmla="*/ 2384136 h 219"/>
              <a:gd name="T56" fmla="*/ 1910395 w 561"/>
              <a:gd name="T57" fmla="*/ 3655941 h 219"/>
              <a:gd name="T58" fmla="*/ 795998 w 561"/>
              <a:gd name="T59" fmla="*/ 5563250 h 219"/>
              <a:gd name="T60" fmla="*/ 159200 w 561"/>
              <a:gd name="T61" fmla="*/ 7788709 h 219"/>
              <a:gd name="T62" fmla="*/ 0 w 561"/>
              <a:gd name="T63" fmla="*/ 10490995 h 219"/>
              <a:gd name="T64" fmla="*/ 4616788 w 561"/>
              <a:gd name="T65" fmla="*/ 6358227 h 219"/>
              <a:gd name="T66" fmla="*/ 10188773 w 561"/>
              <a:gd name="T67" fmla="*/ 3020038 h 219"/>
              <a:gd name="T68" fmla="*/ 13213565 w 561"/>
              <a:gd name="T69" fmla="*/ 1907309 h 219"/>
              <a:gd name="T70" fmla="*/ 16715956 w 561"/>
              <a:gd name="T71" fmla="*/ 1271805 h 219"/>
              <a:gd name="T72" fmla="*/ 20218346 w 561"/>
              <a:gd name="T73" fmla="*/ 1271805 h 219"/>
              <a:gd name="T74" fmla="*/ 24516735 w 561"/>
              <a:gd name="T75" fmla="*/ 1907309 h 21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61" h="219">
                <a:moveTo>
                  <a:pt x="154" y="45"/>
                </a:moveTo>
                <a:lnTo>
                  <a:pt x="171" y="46"/>
                </a:lnTo>
                <a:lnTo>
                  <a:pt x="195" y="50"/>
                </a:lnTo>
                <a:lnTo>
                  <a:pt x="222" y="57"/>
                </a:lnTo>
                <a:lnTo>
                  <a:pt x="251" y="65"/>
                </a:lnTo>
                <a:lnTo>
                  <a:pt x="279" y="73"/>
                </a:lnTo>
                <a:lnTo>
                  <a:pt x="304" y="82"/>
                </a:lnTo>
                <a:lnTo>
                  <a:pt x="324" y="92"/>
                </a:lnTo>
                <a:lnTo>
                  <a:pt x="337" y="100"/>
                </a:lnTo>
                <a:lnTo>
                  <a:pt x="340" y="114"/>
                </a:lnTo>
                <a:lnTo>
                  <a:pt x="344" y="125"/>
                </a:lnTo>
                <a:lnTo>
                  <a:pt x="349" y="137"/>
                </a:lnTo>
                <a:lnTo>
                  <a:pt x="355" y="154"/>
                </a:lnTo>
                <a:lnTo>
                  <a:pt x="375" y="154"/>
                </a:lnTo>
                <a:lnTo>
                  <a:pt x="392" y="156"/>
                </a:lnTo>
                <a:lnTo>
                  <a:pt x="400" y="157"/>
                </a:lnTo>
                <a:lnTo>
                  <a:pt x="408" y="160"/>
                </a:lnTo>
                <a:lnTo>
                  <a:pt x="415" y="162"/>
                </a:lnTo>
                <a:lnTo>
                  <a:pt x="420" y="165"/>
                </a:lnTo>
                <a:lnTo>
                  <a:pt x="420" y="193"/>
                </a:lnTo>
                <a:lnTo>
                  <a:pt x="403" y="206"/>
                </a:lnTo>
                <a:lnTo>
                  <a:pt x="385" y="219"/>
                </a:lnTo>
                <a:lnTo>
                  <a:pt x="400" y="217"/>
                </a:lnTo>
                <a:lnTo>
                  <a:pt x="423" y="215"/>
                </a:lnTo>
                <a:lnTo>
                  <a:pt x="450" y="214"/>
                </a:lnTo>
                <a:lnTo>
                  <a:pt x="480" y="214"/>
                </a:lnTo>
                <a:lnTo>
                  <a:pt x="508" y="211"/>
                </a:lnTo>
                <a:lnTo>
                  <a:pt x="533" y="209"/>
                </a:lnTo>
                <a:lnTo>
                  <a:pt x="542" y="206"/>
                </a:lnTo>
                <a:lnTo>
                  <a:pt x="552" y="202"/>
                </a:lnTo>
                <a:lnTo>
                  <a:pt x="557" y="198"/>
                </a:lnTo>
                <a:lnTo>
                  <a:pt x="561" y="193"/>
                </a:lnTo>
                <a:lnTo>
                  <a:pt x="526" y="169"/>
                </a:lnTo>
                <a:lnTo>
                  <a:pt x="480" y="140"/>
                </a:lnTo>
                <a:lnTo>
                  <a:pt x="425" y="106"/>
                </a:lnTo>
                <a:lnTo>
                  <a:pt x="367" y="74"/>
                </a:lnTo>
                <a:lnTo>
                  <a:pt x="337" y="58"/>
                </a:lnTo>
                <a:lnTo>
                  <a:pt x="310" y="44"/>
                </a:lnTo>
                <a:lnTo>
                  <a:pt x="282" y="31"/>
                </a:lnTo>
                <a:lnTo>
                  <a:pt x="258" y="20"/>
                </a:lnTo>
                <a:lnTo>
                  <a:pt x="235" y="11"/>
                </a:lnTo>
                <a:lnTo>
                  <a:pt x="215" y="4"/>
                </a:lnTo>
                <a:lnTo>
                  <a:pt x="207" y="3"/>
                </a:lnTo>
                <a:lnTo>
                  <a:pt x="200" y="1"/>
                </a:lnTo>
                <a:lnTo>
                  <a:pt x="194" y="1"/>
                </a:lnTo>
                <a:lnTo>
                  <a:pt x="189" y="1"/>
                </a:lnTo>
                <a:lnTo>
                  <a:pt x="177" y="3"/>
                </a:lnTo>
                <a:lnTo>
                  <a:pt x="163" y="4"/>
                </a:lnTo>
                <a:lnTo>
                  <a:pt x="149" y="4"/>
                </a:lnTo>
                <a:lnTo>
                  <a:pt x="133" y="3"/>
                </a:lnTo>
                <a:lnTo>
                  <a:pt x="101" y="0"/>
                </a:lnTo>
                <a:lnTo>
                  <a:pt x="70" y="0"/>
                </a:lnTo>
                <a:lnTo>
                  <a:pt x="56" y="1"/>
                </a:lnTo>
                <a:lnTo>
                  <a:pt x="42" y="4"/>
                </a:lnTo>
                <a:lnTo>
                  <a:pt x="30" y="8"/>
                </a:lnTo>
                <a:lnTo>
                  <a:pt x="20" y="15"/>
                </a:lnTo>
                <a:lnTo>
                  <a:pt x="16" y="19"/>
                </a:lnTo>
                <a:lnTo>
                  <a:pt x="12" y="23"/>
                </a:lnTo>
                <a:lnTo>
                  <a:pt x="8" y="28"/>
                </a:lnTo>
                <a:lnTo>
                  <a:pt x="5" y="35"/>
                </a:lnTo>
                <a:lnTo>
                  <a:pt x="2" y="41"/>
                </a:lnTo>
                <a:lnTo>
                  <a:pt x="1" y="49"/>
                </a:lnTo>
                <a:lnTo>
                  <a:pt x="0" y="57"/>
                </a:lnTo>
                <a:lnTo>
                  <a:pt x="0" y="66"/>
                </a:lnTo>
                <a:lnTo>
                  <a:pt x="14" y="53"/>
                </a:lnTo>
                <a:lnTo>
                  <a:pt x="29" y="40"/>
                </a:lnTo>
                <a:lnTo>
                  <a:pt x="46" y="29"/>
                </a:lnTo>
                <a:lnTo>
                  <a:pt x="64" y="19"/>
                </a:lnTo>
                <a:lnTo>
                  <a:pt x="73" y="15"/>
                </a:lnTo>
                <a:lnTo>
                  <a:pt x="83" y="12"/>
                </a:lnTo>
                <a:lnTo>
                  <a:pt x="93" y="9"/>
                </a:lnTo>
                <a:lnTo>
                  <a:pt x="105" y="8"/>
                </a:lnTo>
                <a:lnTo>
                  <a:pt x="115" y="7"/>
                </a:lnTo>
                <a:lnTo>
                  <a:pt x="127" y="8"/>
                </a:lnTo>
                <a:lnTo>
                  <a:pt x="141" y="9"/>
                </a:lnTo>
                <a:lnTo>
                  <a:pt x="154" y="12"/>
                </a:lnTo>
                <a:lnTo>
                  <a:pt x="154" y="45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65" name="Freeform 49"/>
          <p:cNvSpPr>
            <a:spLocks/>
          </p:cNvSpPr>
          <p:nvPr/>
        </p:nvSpPr>
        <p:spPr bwMode="auto">
          <a:xfrm>
            <a:off x="2580051" y="2524126"/>
            <a:ext cx="81187" cy="41672"/>
          </a:xfrm>
          <a:custGeom>
            <a:avLst/>
            <a:gdLst>
              <a:gd name="T0" fmla="*/ 1575197 w 272"/>
              <a:gd name="T1" fmla="*/ 0 h 142"/>
              <a:gd name="T2" fmla="*/ 630238 w 272"/>
              <a:gd name="T3" fmla="*/ 306379 h 142"/>
              <a:gd name="T4" fmla="*/ 0 w 272"/>
              <a:gd name="T5" fmla="*/ 765361 h 142"/>
              <a:gd name="T6" fmla="*/ 2362597 w 272"/>
              <a:gd name="T7" fmla="*/ 1224734 h 142"/>
              <a:gd name="T8" fmla="*/ 4882753 w 272"/>
              <a:gd name="T9" fmla="*/ 1531113 h 142"/>
              <a:gd name="T10" fmla="*/ 4882753 w 272"/>
              <a:gd name="T11" fmla="*/ 4286959 h 142"/>
              <a:gd name="T12" fmla="*/ 5040313 w 272"/>
              <a:gd name="T13" fmla="*/ 6277445 h 142"/>
              <a:gd name="T14" fmla="*/ 5512991 w 272"/>
              <a:gd name="T15" fmla="*/ 7502179 h 142"/>
              <a:gd name="T16" fmla="*/ 6142831 w 272"/>
              <a:gd name="T17" fmla="*/ 8726913 h 142"/>
              <a:gd name="T18" fmla="*/ 6773069 w 272"/>
              <a:gd name="T19" fmla="*/ 9645659 h 142"/>
              <a:gd name="T20" fmla="*/ 7560469 w 272"/>
              <a:gd name="T21" fmla="*/ 10870784 h 142"/>
              <a:gd name="T22" fmla="*/ 8033147 w 272"/>
              <a:gd name="T23" fmla="*/ 12554890 h 142"/>
              <a:gd name="T24" fmla="*/ 8190706 w 272"/>
              <a:gd name="T25" fmla="*/ 15004358 h 142"/>
              <a:gd name="T26" fmla="*/ 5512991 w 272"/>
              <a:gd name="T27" fmla="*/ 15004358 h 142"/>
              <a:gd name="T28" fmla="*/ 7560469 w 272"/>
              <a:gd name="T29" fmla="*/ 16229483 h 142"/>
              <a:gd name="T30" fmla="*/ 9607947 w 272"/>
              <a:gd name="T31" fmla="*/ 17454216 h 142"/>
              <a:gd name="T32" fmla="*/ 10710863 w 272"/>
              <a:gd name="T33" fmla="*/ 17607210 h 142"/>
              <a:gd name="T34" fmla="*/ 11813381 w 272"/>
              <a:gd name="T35" fmla="*/ 18066583 h 142"/>
              <a:gd name="T36" fmla="*/ 12600781 w 272"/>
              <a:gd name="T37" fmla="*/ 18525956 h 142"/>
              <a:gd name="T38" fmla="*/ 13388181 w 272"/>
              <a:gd name="T39" fmla="*/ 18832335 h 142"/>
              <a:gd name="T40" fmla="*/ 15120938 w 272"/>
              <a:gd name="T41" fmla="*/ 20363057 h 142"/>
              <a:gd name="T42" fmla="*/ 17168416 w 272"/>
              <a:gd name="T43" fmla="*/ 21741176 h 142"/>
              <a:gd name="T44" fmla="*/ 17798653 w 272"/>
              <a:gd name="T45" fmla="*/ 19904075 h 142"/>
              <a:gd name="T46" fmla="*/ 18428494 w 272"/>
              <a:gd name="T47" fmla="*/ 18219577 h 142"/>
              <a:gd name="T48" fmla="*/ 19373850 w 272"/>
              <a:gd name="T49" fmla="*/ 16994844 h 142"/>
              <a:gd name="T50" fmla="*/ 20318809 w 272"/>
              <a:gd name="T51" fmla="*/ 16076098 h 142"/>
              <a:gd name="T52" fmla="*/ 21578888 w 272"/>
              <a:gd name="T53" fmla="*/ 15157743 h 142"/>
              <a:gd name="T54" fmla="*/ 23154084 w 272"/>
              <a:gd name="T55" fmla="*/ 14851364 h 142"/>
              <a:gd name="T56" fmla="*/ 24571722 w 272"/>
              <a:gd name="T57" fmla="*/ 14391991 h 142"/>
              <a:gd name="T58" fmla="*/ 26304081 w 272"/>
              <a:gd name="T59" fmla="*/ 13932618 h 142"/>
              <a:gd name="T60" fmla="*/ 29769197 w 272"/>
              <a:gd name="T61" fmla="*/ 13932618 h 142"/>
              <a:gd name="T62" fmla="*/ 33706991 w 272"/>
              <a:gd name="T63" fmla="*/ 14238997 h 142"/>
              <a:gd name="T64" fmla="*/ 38117463 w 272"/>
              <a:gd name="T65" fmla="*/ 14544985 h 142"/>
              <a:gd name="T66" fmla="*/ 42842656 w 272"/>
              <a:gd name="T67" fmla="*/ 15004358 h 142"/>
              <a:gd name="T68" fmla="*/ 42212816 w 272"/>
              <a:gd name="T69" fmla="*/ 14238997 h 142"/>
              <a:gd name="T70" fmla="*/ 41267459 w 272"/>
              <a:gd name="T71" fmla="*/ 13320251 h 142"/>
              <a:gd name="T72" fmla="*/ 40322500 w 272"/>
              <a:gd name="T73" fmla="*/ 11483150 h 142"/>
              <a:gd name="T74" fmla="*/ 38747303 w 272"/>
              <a:gd name="T75" fmla="*/ 9952038 h 142"/>
              <a:gd name="T76" fmla="*/ 36857384 w 272"/>
              <a:gd name="T77" fmla="*/ 8573919 h 142"/>
              <a:gd name="T78" fmla="*/ 34809509 w 272"/>
              <a:gd name="T79" fmla="*/ 7042806 h 142"/>
              <a:gd name="T80" fmla="*/ 32446913 w 272"/>
              <a:gd name="T81" fmla="*/ 6124451 h 142"/>
              <a:gd name="T82" fmla="*/ 29926756 w 272"/>
              <a:gd name="T83" fmla="*/ 5052711 h 142"/>
              <a:gd name="T84" fmla="*/ 27406600 w 272"/>
              <a:gd name="T85" fmla="*/ 3980972 h 142"/>
              <a:gd name="T86" fmla="*/ 24571722 w 272"/>
              <a:gd name="T87" fmla="*/ 3215220 h 142"/>
              <a:gd name="T88" fmla="*/ 18743613 w 272"/>
              <a:gd name="T89" fmla="*/ 1990486 h 142"/>
              <a:gd name="T90" fmla="*/ 12600781 w 272"/>
              <a:gd name="T91" fmla="*/ 918746 h 142"/>
              <a:gd name="T92" fmla="*/ 6930628 w 272"/>
              <a:gd name="T93" fmla="*/ 306379 h 142"/>
              <a:gd name="T94" fmla="*/ 1575197 w 272"/>
              <a:gd name="T95" fmla="*/ 0 h 14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72" h="142">
                <a:moveTo>
                  <a:pt x="10" y="0"/>
                </a:moveTo>
                <a:lnTo>
                  <a:pt x="4" y="2"/>
                </a:lnTo>
                <a:lnTo>
                  <a:pt x="0" y="5"/>
                </a:lnTo>
                <a:lnTo>
                  <a:pt x="15" y="8"/>
                </a:lnTo>
                <a:lnTo>
                  <a:pt x="31" y="10"/>
                </a:lnTo>
                <a:lnTo>
                  <a:pt x="31" y="28"/>
                </a:lnTo>
                <a:lnTo>
                  <a:pt x="32" y="41"/>
                </a:lnTo>
                <a:lnTo>
                  <a:pt x="35" y="49"/>
                </a:lnTo>
                <a:lnTo>
                  <a:pt x="39" y="57"/>
                </a:lnTo>
                <a:lnTo>
                  <a:pt x="43" y="63"/>
                </a:lnTo>
                <a:lnTo>
                  <a:pt x="48" y="71"/>
                </a:lnTo>
                <a:lnTo>
                  <a:pt x="51" y="82"/>
                </a:lnTo>
                <a:lnTo>
                  <a:pt x="52" y="98"/>
                </a:lnTo>
                <a:lnTo>
                  <a:pt x="35" y="98"/>
                </a:lnTo>
                <a:lnTo>
                  <a:pt x="48" y="106"/>
                </a:lnTo>
                <a:lnTo>
                  <a:pt x="61" y="114"/>
                </a:lnTo>
                <a:lnTo>
                  <a:pt x="68" y="115"/>
                </a:lnTo>
                <a:lnTo>
                  <a:pt x="75" y="118"/>
                </a:lnTo>
                <a:lnTo>
                  <a:pt x="80" y="121"/>
                </a:lnTo>
                <a:lnTo>
                  <a:pt x="85" y="123"/>
                </a:lnTo>
                <a:lnTo>
                  <a:pt x="96" y="133"/>
                </a:lnTo>
                <a:lnTo>
                  <a:pt x="109" y="142"/>
                </a:lnTo>
                <a:lnTo>
                  <a:pt x="113" y="130"/>
                </a:lnTo>
                <a:lnTo>
                  <a:pt x="117" y="119"/>
                </a:lnTo>
                <a:lnTo>
                  <a:pt x="123" y="111"/>
                </a:lnTo>
                <a:lnTo>
                  <a:pt x="129" y="105"/>
                </a:lnTo>
                <a:lnTo>
                  <a:pt x="137" y="99"/>
                </a:lnTo>
                <a:lnTo>
                  <a:pt x="147" y="97"/>
                </a:lnTo>
                <a:lnTo>
                  <a:pt x="156" y="94"/>
                </a:lnTo>
                <a:lnTo>
                  <a:pt x="167" y="91"/>
                </a:lnTo>
                <a:lnTo>
                  <a:pt x="189" y="91"/>
                </a:lnTo>
                <a:lnTo>
                  <a:pt x="214" y="93"/>
                </a:lnTo>
                <a:lnTo>
                  <a:pt x="242" y="95"/>
                </a:lnTo>
                <a:lnTo>
                  <a:pt x="272" y="98"/>
                </a:lnTo>
                <a:lnTo>
                  <a:pt x="268" y="93"/>
                </a:lnTo>
                <a:lnTo>
                  <a:pt x="262" y="87"/>
                </a:lnTo>
                <a:lnTo>
                  <a:pt x="256" y="75"/>
                </a:lnTo>
                <a:lnTo>
                  <a:pt x="246" y="65"/>
                </a:lnTo>
                <a:lnTo>
                  <a:pt x="234" y="56"/>
                </a:lnTo>
                <a:lnTo>
                  <a:pt x="221" y="46"/>
                </a:lnTo>
                <a:lnTo>
                  <a:pt x="206" y="40"/>
                </a:lnTo>
                <a:lnTo>
                  <a:pt x="190" y="33"/>
                </a:lnTo>
                <a:lnTo>
                  <a:pt x="174" y="26"/>
                </a:lnTo>
                <a:lnTo>
                  <a:pt x="156" y="21"/>
                </a:lnTo>
                <a:lnTo>
                  <a:pt x="119" y="13"/>
                </a:lnTo>
                <a:lnTo>
                  <a:pt x="80" y="6"/>
                </a:lnTo>
                <a:lnTo>
                  <a:pt x="44" y="2"/>
                </a:lnTo>
                <a:lnTo>
                  <a:pt x="1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66" name="Freeform 50"/>
          <p:cNvSpPr>
            <a:spLocks/>
          </p:cNvSpPr>
          <p:nvPr/>
        </p:nvSpPr>
        <p:spPr bwMode="auto">
          <a:xfrm>
            <a:off x="2578101" y="2556274"/>
            <a:ext cx="45719" cy="1190"/>
          </a:xfrm>
          <a:custGeom>
            <a:avLst/>
            <a:gdLst>
              <a:gd name="T0" fmla="*/ 0 w 17"/>
              <a:gd name="T1" fmla="*/ 0 h 5"/>
              <a:gd name="T2" fmla="*/ 1255806 w 17"/>
              <a:gd name="T3" fmla="*/ 201549 h 5"/>
              <a:gd name="T4" fmla="*/ 2371912 w 17"/>
              <a:gd name="T5" fmla="*/ 504031 h 5"/>
              <a:gd name="T6" fmla="*/ 1255806 w 17"/>
              <a:gd name="T7" fmla="*/ 201549 h 5"/>
              <a:gd name="T8" fmla="*/ 0 w 17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5">
                <a:moveTo>
                  <a:pt x="0" y="0"/>
                </a:moveTo>
                <a:lnTo>
                  <a:pt x="9" y="2"/>
                </a:lnTo>
                <a:lnTo>
                  <a:pt x="17" y="5"/>
                </a:lnTo>
                <a:lnTo>
                  <a:pt x="9" y="2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67" name="Freeform 51"/>
          <p:cNvSpPr>
            <a:spLocks/>
          </p:cNvSpPr>
          <p:nvPr/>
        </p:nvSpPr>
        <p:spPr bwMode="auto">
          <a:xfrm>
            <a:off x="2293941" y="2737250"/>
            <a:ext cx="45719" cy="2381"/>
          </a:xfrm>
          <a:custGeom>
            <a:avLst/>
            <a:gdLst>
              <a:gd name="T0" fmla="*/ 630238 w 8"/>
              <a:gd name="T1" fmla="*/ 0 h 11"/>
              <a:gd name="T2" fmla="*/ 157559 w 8"/>
              <a:gd name="T3" fmla="*/ 416502 h 11"/>
              <a:gd name="T4" fmla="*/ 0 w 8"/>
              <a:gd name="T5" fmla="*/ 916420 h 11"/>
              <a:gd name="T6" fmla="*/ 630238 w 8"/>
              <a:gd name="T7" fmla="*/ 416502 h 11"/>
              <a:gd name="T8" fmla="*/ 1260078 w 8"/>
              <a:gd name="T9" fmla="*/ 0 h 11"/>
              <a:gd name="T10" fmla="*/ 630238 w 8"/>
              <a:gd name="T11" fmla="*/ 0 h 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" h="11">
                <a:moveTo>
                  <a:pt x="4" y="0"/>
                </a:moveTo>
                <a:lnTo>
                  <a:pt x="1" y="5"/>
                </a:lnTo>
                <a:lnTo>
                  <a:pt x="0" y="11"/>
                </a:lnTo>
                <a:lnTo>
                  <a:pt x="4" y="5"/>
                </a:lnTo>
                <a:lnTo>
                  <a:pt x="8" y="0"/>
                </a:lnTo>
                <a:lnTo>
                  <a:pt x="4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68" name="Freeform 52"/>
          <p:cNvSpPr>
            <a:spLocks/>
          </p:cNvSpPr>
          <p:nvPr/>
        </p:nvSpPr>
        <p:spPr bwMode="auto">
          <a:xfrm>
            <a:off x="2516187" y="3949303"/>
            <a:ext cx="45719" cy="3572"/>
          </a:xfrm>
          <a:custGeom>
            <a:avLst/>
            <a:gdLst>
              <a:gd name="T0" fmla="*/ 2520156 w 9"/>
              <a:gd name="T1" fmla="*/ 0 h 10"/>
              <a:gd name="T2" fmla="*/ 1120128 w 9"/>
              <a:gd name="T3" fmla="*/ 453819 h 10"/>
              <a:gd name="T4" fmla="*/ 0 w 9"/>
              <a:gd name="T5" fmla="*/ 1134308 h 10"/>
              <a:gd name="T6" fmla="*/ 0 w 9"/>
              <a:gd name="T7" fmla="*/ 2268141 h 10"/>
              <a:gd name="T8" fmla="*/ 1120128 w 9"/>
              <a:gd name="T9" fmla="*/ 1134308 h 10"/>
              <a:gd name="T10" fmla="*/ 2520156 w 9"/>
              <a:gd name="T11" fmla="*/ 0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" h="10">
                <a:moveTo>
                  <a:pt x="9" y="0"/>
                </a:moveTo>
                <a:lnTo>
                  <a:pt x="4" y="2"/>
                </a:lnTo>
                <a:lnTo>
                  <a:pt x="0" y="5"/>
                </a:lnTo>
                <a:lnTo>
                  <a:pt x="0" y="10"/>
                </a:lnTo>
                <a:lnTo>
                  <a:pt x="4" y="5"/>
                </a:lnTo>
                <a:lnTo>
                  <a:pt x="9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69" name="Freeform 53"/>
          <p:cNvSpPr>
            <a:spLocks/>
          </p:cNvSpPr>
          <p:nvPr/>
        </p:nvSpPr>
        <p:spPr bwMode="auto">
          <a:xfrm>
            <a:off x="2590803" y="4114803"/>
            <a:ext cx="45719" cy="2381"/>
          </a:xfrm>
          <a:custGeom>
            <a:avLst/>
            <a:gdLst>
              <a:gd name="T0" fmla="*/ 0 w 9"/>
              <a:gd name="T1" fmla="*/ 0 h 6"/>
              <a:gd name="T2" fmla="*/ 1400322 w 9"/>
              <a:gd name="T3" fmla="*/ 559858 h 6"/>
              <a:gd name="T4" fmla="*/ 2520685 w 9"/>
              <a:gd name="T5" fmla="*/ 1680104 h 6"/>
              <a:gd name="T6" fmla="*/ 1400322 w 9"/>
              <a:gd name="T7" fmla="*/ 559858 h 6"/>
              <a:gd name="T8" fmla="*/ 0 w 9"/>
              <a:gd name="T9" fmla="*/ 0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6">
                <a:moveTo>
                  <a:pt x="0" y="0"/>
                </a:moveTo>
                <a:lnTo>
                  <a:pt x="5" y="2"/>
                </a:lnTo>
                <a:lnTo>
                  <a:pt x="9" y="6"/>
                </a:lnTo>
                <a:lnTo>
                  <a:pt x="5" y="2"/>
                </a:lnTo>
                <a:lnTo>
                  <a:pt x="0" y="0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70" name="Freeform 54"/>
          <p:cNvSpPr>
            <a:spLocks/>
          </p:cNvSpPr>
          <p:nvPr/>
        </p:nvSpPr>
        <p:spPr bwMode="auto">
          <a:xfrm>
            <a:off x="2493966" y="2397921"/>
            <a:ext cx="45719" cy="59531"/>
          </a:xfrm>
          <a:custGeom>
            <a:avLst/>
            <a:gdLst>
              <a:gd name="T0" fmla="*/ 0 w 105"/>
              <a:gd name="T1" fmla="*/ 30884268 h 204"/>
              <a:gd name="T2" fmla="*/ 16225006 w 105"/>
              <a:gd name="T3" fmla="*/ 15442328 h 204"/>
              <a:gd name="T4" fmla="*/ 154486 w 105"/>
              <a:gd name="T5" fmla="*/ 0 h 204"/>
              <a:gd name="T6" fmla="*/ 0 w 105"/>
              <a:gd name="T7" fmla="*/ 30884268 h 2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5" h="204">
                <a:moveTo>
                  <a:pt x="0" y="204"/>
                </a:moveTo>
                <a:lnTo>
                  <a:pt x="105" y="102"/>
                </a:lnTo>
                <a:lnTo>
                  <a:pt x="1" y="0"/>
                </a:lnTo>
                <a:lnTo>
                  <a:pt x="0" y="204"/>
                </a:lnTo>
                <a:close/>
              </a:path>
            </a:pathLst>
          </a:custGeom>
          <a:solidFill>
            <a:srgbClr val="C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71" name="Freeform 55"/>
          <p:cNvSpPr>
            <a:spLocks/>
          </p:cNvSpPr>
          <p:nvPr/>
        </p:nvSpPr>
        <p:spPr bwMode="auto">
          <a:xfrm>
            <a:off x="2383891" y="2045496"/>
            <a:ext cx="47757" cy="46435"/>
          </a:xfrm>
          <a:custGeom>
            <a:avLst/>
            <a:gdLst>
              <a:gd name="T0" fmla="*/ 25520570 w 158"/>
              <a:gd name="T1" fmla="*/ 13205102 h 158"/>
              <a:gd name="T2" fmla="*/ 25197443 w 158"/>
              <a:gd name="T3" fmla="*/ 15662030 h 158"/>
              <a:gd name="T4" fmla="*/ 24066902 w 158"/>
              <a:gd name="T5" fmla="*/ 17965350 h 158"/>
              <a:gd name="T6" fmla="*/ 22774797 w 158"/>
              <a:gd name="T7" fmla="*/ 19807850 h 158"/>
              <a:gd name="T8" fmla="*/ 20998003 w 158"/>
              <a:gd name="T9" fmla="*/ 21497134 h 158"/>
              <a:gd name="T10" fmla="*/ 18898082 w 158"/>
              <a:gd name="T11" fmla="*/ 22878813 h 158"/>
              <a:gd name="T12" fmla="*/ 16475437 w 158"/>
              <a:gd name="T13" fmla="*/ 23646847 h 158"/>
              <a:gd name="T14" fmla="*/ 14213953 w 158"/>
              <a:gd name="T15" fmla="*/ 24260883 h 158"/>
              <a:gd name="T16" fmla="*/ 11629744 w 158"/>
              <a:gd name="T17" fmla="*/ 24260883 h 158"/>
              <a:gd name="T18" fmla="*/ 9045133 w 158"/>
              <a:gd name="T19" fmla="*/ 23646847 h 158"/>
              <a:gd name="T20" fmla="*/ 6622487 w 158"/>
              <a:gd name="T21" fmla="*/ 22878813 h 158"/>
              <a:gd name="T22" fmla="*/ 4684130 w 158"/>
              <a:gd name="T23" fmla="*/ 21497134 h 158"/>
              <a:gd name="T24" fmla="*/ 3068899 w 158"/>
              <a:gd name="T25" fmla="*/ 19807850 h 158"/>
              <a:gd name="T26" fmla="*/ 1453668 w 158"/>
              <a:gd name="T27" fmla="*/ 17965350 h 158"/>
              <a:gd name="T28" fmla="*/ 646253 w 158"/>
              <a:gd name="T29" fmla="*/ 15662030 h 158"/>
              <a:gd name="T30" fmla="*/ 0 w 158"/>
              <a:gd name="T31" fmla="*/ 13205102 h 158"/>
              <a:gd name="T32" fmla="*/ 0 w 158"/>
              <a:gd name="T33" fmla="*/ 10748567 h 158"/>
              <a:gd name="T34" fmla="*/ 646253 w 158"/>
              <a:gd name="T35" fmla="*/ 8598854 h 158"/>
              <a:gd name="T36" fmla="*/ 1453668 w 158"/>
              <a:gd name="T37" fmla="*/ 6295533 h 158"/>
              <a:gd name="T38" fmla="*/ 3068899 w 158"/>
              <a:gd name="T39" fmla="*/ 4299427 h 158"/>
              <a:gd name="T40" fmla="*/ 4684130 w 158"/>
              <a:gd name="T41" fmla="*/ 2610534 h 158"/>
              <a:gd name="T42" fmla="*/ 6622487 w 158"/>
              <a:gd name="T43" fmla="*/ 1382071 h 158"/>
              <a:gd name="T44" fmla="*/ 9045133 w 158"/>
              <a:gd name="T45" fmla="*/ 460821 h 158"/>
              <a:gd name="T46" fmla="*/ 11629744 w 158"/>
              <a:gd name="T47" fmla="*/ 0 h 158"/>
              <a:gd name="T48" fmla="*/ 14213953 w 158"/>
              <a:gd name="T49" fmla="*/ 0 h 158"/>
              <a:gd name="T50" fmla="*/ 16475437 w 158"/>
              <a:gd name="T51" fmla="*/ 460821 h 158"/>
              <a:gd name="T52" fmla="*/ 18898082 w 158"/>
              <a:gd name="T53" fmla="*/ 1382071 h 158"/>
              <a:gd name="T54" fmla="*/ 20998003 w 158"/>
              <a:gd name="T55" fmla="*/ 2610534 h 158"/>
              <a:gd name="T56" fmla="*/ 22774797 w 158"/>
              <a:gd name="T57" fmla="*/ 4299427 h 158"/>
              <a:gd name="T58" fmla="*/ 24066902 w 158"/>
              <a:gd name="T59" fmla="*/ 6295533 h 158"/>
              <a:gd name="T60" fmla="*/ 25197443 w 158"/>
              <a:gd name="T61" fmla="*/ 8598854 h 158"/>
              <a:gd name="T62" fmla="*/ 25520570 w 158"/>
              <a:gd name="T63" fmla="*/ 10748567 h 15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58" h="158">
                <a:moveTo>
                  <a:pt x="158" y="78"/>
                </a:moveTo>
                <a:lnTo>
                  <a:pt x="158" y="86"/>
                </a:lnTo>
                <a:lnTo>
                  <a:pt x="157" y="94"/>
                </a:lnTo>
                <a:lnTo>
                  <a:pt x="156" y="102"/>
                </a:lnTo>
                <a:lnTo>
                  <a:pt x="153" y="109"/>
                </a:lnTo>
                <a:lnTo>
                  <a:pt x="149" y="117"/>
                </a:lnTo>
                <a:lnTo>
                  <a:pt x="145" y="124"/>
                </a:lnTo>
                <a:lnTo>
                  <a:pt x="141" y="129"/>
                </a:lnTo>
                <a:lnTo>
                  <a:pt x="136" y="134"/>
                </a:lnTo>
                <a:lnTo>
                  <a:pt x="130" y="140"/>
                </a:lnTo>
                <a:lnTo>
                  <a:pt x="124" y="145"/>
                </a:lnTo>
                <a:lnTo>
                  <a:pt x="117" y="149"/>
                </a:lnTo>
                <a:lnTo>
                  <a:pt x="110" y="152"/>
                </a:lnTo>
                <a:lnTo>
                  <a:pt x="102" y="154"/>
                </a:lnTo>
                <a:lnTo>
                  <a:pt x="96" y="157"/>
                </a:lnTo>
                <a:lnTo>
                  <a:pt x="88" y="158"/>
                </a:lnTo>
                <a:lnTo>
                  <a:pt x="80" y="158"/>
                </a:lnTo>
                <a:lnTo>
                  <a:pt x="72" y="158"/>
                </a:lnTo>
                <a:lnTo>
                  <a:pt x="64" y="157"/>
                </a:lnTo>
                <a:lnTo>
                  <a:pt x="56" y="154"/>
                </a:lnTo>
                <a:lnTo>
                  <a:pt x="48" y="152"/>
                </a:lnTo>
                <a:lnTo>
                  <a:pt x="41" y="149"/>
                </a:lnTo>
                <a:lnTo>
                  <a:pt x="35" y="145"/>
                </a:lnTo>
                <a:lnTo>
                  <a:pt x="29" y="140"/>
                </a:lnTo>
                <a:lnTo>
                  <a:pt x="24" y="134"/>
                </a:lnTo>
                <a:lnTo>
                  <a:pt x="19" y="129"/>
                </a:lnTo>
                <a:lnTo>
                  <a:pt x="13" y="124"/>
                </a:lnTo>
                <a:lnTo>
                  <a:pt x="9" y="117"/>
                </a:lnTo>
                <a:lnTo>
                  <a:pt x="7" y="109"/>
                </a:lnTo>
                <a:lnTo>
                  <a:pt x="4" y="102"/>
                </a:lnTo>
                <a:lnTo>
                  <a:pt x="1" y="94"/>
                </a:lnTo>
                <a:lnTo>
                  <a:pt x="0" y="86"/>
                </a:lnTo>
                <a:lnTo>
                  <a:pt x="0" y="78"/>
                </a:lnTo>
                <a:lnTo>
                  <a:pt x="0" y="70"/>
                </a:lnTo>
                <a:lnTo>
                  <a:pt x="1" y="63"/>
                </a:lnTo>
                <a:lnTo>
                  <a:pt x="4" y="56"/>
                </a:lnTo>
                <a:lnTo>
                  <a:pt x="7" y="48"/>
                </a:lnTo>
                <a:lnTo>
                  <a:pt x="9" y="41"/>
                </a:lnTo>
                <a:lnTo>
                  <a:pt x="13" y="35"/>
                </a:lnTo>
                <a:lnTo>
                  <a:pt x="19" y="28"/>
                </a:lnTo>
                <a:lnTo>
                  <a:pt x="24" y="23"/>
                </a:lnTo>
                <a:lnTo>
                  <a:pt x="29" y="17"/>
                </a:lnTo>
                <a:lnTo>
                  <a:pt x="35" y="13"/>
                </a:lnTo>
                <a:lnTo>
                  <a:pt x="41" y="9"/>
                </a:lnTo>
                <a:lnTo>
                  <a:pt x="48" y="5"/>
                </a:lnTo>
                <a:lnTo>
                  <a:pt x="56" y="3"/>
                </a:lnTo>
                <a:lnTo>
                  <a:pt x="64" y="1"/>
                </a:lnTo>
                <a:lnTo>
                  <a:pt x="72" y="0"/>
                </a:lnTo>
                <a:lnTo>
                  <a:pt x="80" y="0"/>
                </a:lnTo>
                <a:lnTo>
                  <a:pt x="88" y="0"/>
                </a:lnTo>
                <a:lnTo>
                  <a:pt x="96" y="1"/>
                </a:lnTo>
                <a:lnTo>
                  <a:pt x="102" y="3"/>
                </a:lnTo>
                <a:lnTo>
                  <a:pt x="110" y="5"/>
                </a:lnTo>
                <a:lnTo>
                  <a:pt x="117" y="9"/>
                </a:lnTo>
                <a:lnTo>
                  <a:pt x="124" y="13"/>
                </a:lnTo>
                <a:lnTo>
                  <a:pt x="130" y="17"/>
                </a:lnTo>
                <a:lnTo>
                  <a:pt x="136" y="23"/>
                </a:lnTo>
                <a:lnTo>
                  <a:pt x="141" y="28"/>
                </a:lnTo>
                <a:lnTo>
                  <a:pt x="145" y="35"/>
                </a:lnTo>
                <a:lnTo>
                  <a:pt x="149" y="41"/>
                </a:lnTo>
                <a:lnTo>
                  <a:pt x="153" y="48"/>
                </a:lnTo>
                <a:lnTo>
                  <a:pt x="156" y="56"/>
                </a:lnTo>
                <a:lnTo>
                  <a:pt x="157" y="63"/>
                </a:lnTo>
                <a:lnTo>
                  <a:pt x="158" y="70"/>
                </a:lnTo>
                <a:lnTo>
                  <a:pt x="158" y="78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72" name="Freeform 56"/>
          <p:cNvSpPr>
            <a:spLocks/>
          </p:cNvSpPr>
          <p:nvPr/>
        </p:nvSpPr>
        <p:spPr bwMode="auto">
          <a:xfrm>
            <a:off x="2459950" y="2140745"/>
            <a:ext cx="46564" cy="47625"/>
          </a:xfrm>
          <a:custGeom>
            <a:avLst/>
            <a:gdLst>
              <a:gd name="T0" fmla="*/ 24108299 w 159"/>
              <a:gd name="T1" fmla="*/ 13890826 h 158"/>
              <a:gd name="T2" fmla="*/ 23501630 w 159"/>
              <a:gd name="T3" fmla="*/ 16475437 h 158"/>
              <a:gd name="T4" fmla="*/ 22592015 w 159"/>
              <a:gd name="T5" fmla="*/ 18898082 h 158"/>
              <a:gd name="T6" fmla="*/ 21227592 w 159"/>
              <a:gd name="T7" fmla="*/ 20836440 h 158"/>
              <a:gd name="T8" fmla="*/ 19559446 w 159"/>
              <a:gd name="T9" fmla="*/ 22451671 h 158"/>
              <a:gd name="T10" fmla="*/ 17740216 w 159"/>
              <a:gd name="T11" fmla="*/ 24066902 h 158"/>
              <a:gd name="T12" fmla="*/ 15617262 w 159"/>
              <a:gd name="T13" fmla="*/ 24874316 h 158"/>
              <a:gd name="T14" fmla="*/ 13191363 w 159"/>
              <a:gd name="T15" fmla="*/ 25359006 h 158"/>
              <a:gd name="T16" fmla="*/ 10765464 w 159"/>
              <a:gd name="T17" fmla="*/ 25359006 h 158"/>
              <a:gd name="T18" fmla="*/ 8491037 w 159"/>
              <a:gd name="T19" fmla="*/ 24874316 h 158"/>
              <a:gd name="T20" fmla="*/ 6368083 w 159"/>
              <a:gd name="T21" fmla="*/ 24066902 h 158"/>
              <a:gd name="T22" fmla="*/ 4245518 w 159"/>
              <a:gd name="T23" fmla="*/ 22451671 h 158"/>
              <a:gd name="T24" fmla="*/ 2729234 w 159"/>
              <a:gd name="T25" fmla="*/ 20836440 h 158"/>
              <a:gd name="T26" fmla="*/ 1516284 w 159"/>
              <a:gd name="T27" fmla="*/ 18898082 h 158"/>
              <a:gd name="T28" fmla="*/ 454807 w 159"/>
              <a:gd name="T29" fmla="*/ 16475437 h 158"/>
              <a:gd name="T30" fmla="*/ 0 w 159"/>
              <a:gd name="T31" fmla="*/ 13890826 h 158"/>
              <a:gd name="T32" fmla="*/ 0 w 159"/>
              <a:gd name="T33" fmla="*/ 11306617 h 158"/>
              <a:gd name="T34" fmla="*/ 454807 w 159"/>
              <a:gd name="T35" fmla="*/ 8722408 h 158"/>
              <a:gd name="T36" fmla="*/ 1516284 w 159"/>
              <a:gd name="T37" fmla="*/ 6622487 h 158"/>
              <a:gd name="T38" fmla="*/ 2729234 w 159"/>
              <a:gd name="T39" fmla="*/ 4522566 h 158"/>
              <a:gd name="T40" fmla="*/ 4245518 w 159"/>
              <a:gd name="T41" fmla="*/ 2745772 h 158"/>
              <a:gd name="T42" fmla="*/ 6368083 w 159"/>
              <a:gd name="T43" fmla="*/ 1453668 h 158"/>
              <a:gd name="T44" fmla="*/ 8491037 w 159"/>
              <a:gd name="T45" fmla="*/ 323127 h 158"/>
              <a:gd name="T46" fmla="*/ 10765464 w 159"/>
              <a:gd name="T47" fmla="*/ 0 h 158"/>
              <a:gd name="T48" fmla="*/ 13191363 w 159"/>
              <a:gd name="T49" fmla="*/ 0 h 158"/>
              <a:gd name="T50" fmla="*/ 15617262 w 159"/>
              <a:gd name="T51" fmla="*/ 323127 h 158"/>
              <a:gd name="T52" fmla="*/ 17740216 w 159"/>
              <a:gd name="T53" fmla="*/ 1453668 h 158"/>
              <a:gd name="T54" fmla="*/ 19559446 w 159"/>
              <a:gd name="T55" fmla="*/ 2745772 h 158"/>
              <a:gd name="T56" fmla="*/ 21227592 w 159"/>
              <a:gd name="T57" fmla="*/ 4522566 h 158"/>
              <a:gd name="T58" fmla="*/ 22592015 w 159"/>
              <a:gd name="T59" fmla="*/ 6622487 h 158"/>
              <a:gd name="T60" fmla="*/ 23501630 w 159"/>
              <a:gd name="T61" fmla="*/ 8722408 h 158"/>
              <a:gd name="T62" fmla="*/ 24108299 w 159"/>
              <a:gd name="T63" fmla="*/ 11306617 h 15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59" h="158">
                <a:moveTo>
                  <a:pt x="159" y="78"/>
                </a:moveTo>
                <a:lnTo>
                  <a:pt x="159" y="86"/>
                </a:lnTo>
                <a:lnTo>
                  <a:pt x="157" y="94"/>
                </a:lnTo>
                <a:lnTo>
                  <a:pt x="155" y="102"/>
                </a:lnTo>
                <a:lnTo>
                  <a:pt x="152" y="109"/>
                </a:lnTo>
                <a:lnTo>
                  <a:pt x="149" y="117"/>
                </a:lnTo>
                <a:lnTo>
                  <a:pt x="145" y="122"/>
                </a:lnTo>
                <a:lnTo>
                  <a:pt x="140" y="129"/>
                </a:lnTo>
                <a:lnTo>
                  <a:pt x="136" y="134"/>
                </a:lnTo>
                <a:lnTo>
                  <a:pt x="129" y="139"/>
                </a:lnTo>
                <a:lnTo>
                  <a:pt x="124" y="145"/>
                </a:lnTo>
                <a:lnTo>
                  <a:pt x="117" y="149"/>
                </a:lnTo>
                <a:lnTo>
                  <a:pt x="111" y="151"/>
                </a:lnTo>
                <a:lnTo>
                  <a:pt x="103" y="154"/>
                </a:lnTo>
                <a:lnTo>
                  <a:pt x="95" y="157"/>
                </a:lnTo>
                <a:lnTo>
                  <a:pt x="87" y="157"/>
                </a:lnTo>
                <a:lnTo>
                  <a:pt x="79" y="158"/>
                </a:lnTo>
                <a:lnTo>
                  <a:pt x="71" y="157"/>
                </a:lnTo>
                <a:lnTo>
                  <a:pt x="63" y="157"/>
                </a:lnTo>
                <a:lnTo>
                  <a:pt x="56" y="154"/>
                </a:lnTo>
                <a:lnTo>
                  <a:pt x="48" y="151"/>
                </a:lnTo>
                <a:lnTo>
                  <a:pt x="42" y="149"/>
                </a:lnTo>
                <a:lnTo>
                  <a:pt x="35" y="145"/>
                </a:lnTo>
                <a:lnTo>
                  <a:pt x="28" y="139"/>
                </a:lnTo>
                <a:lnTo>
                  <a:pt x="23" y="134"/>
                </a:lnTo>
                <a:lnTo>
                  <a:pt x="18" y="129"/>
                </a:lnTo>
                <a:lnTo>
                  <a:pt x="14" y="122"/>
                </a:lnTo>
                <a:lnTo>
                  <a:pt x="10" y="117"/>
                </a:lnTo>
                <a:lnTo>
                  <a:pt x="6" y="109"/>
                </a:lnTo>
                <a:lnTo>
                  <a:pt x="3" y="102"/>
                </a:lnTo>
                <a:lnTo>
                  <a:pt x="2" y="94"/>
                </a:lnTo>
                <a:lnTo>
                  <a:pt x="0" y="86"/>
                </a:lnTo>
                <a:lnTo>
                  <a:pt x="0" y="78"/>
                </a:lnTo>
                <a:lnTo>
                  <a:pt x="0" y="70"/>
                </a:lnTo>
                <a:lnTo>
                  <a:pt x="2" y="62"/>
                </a:lnTo>
                <a:lnTo>
                  <a:pt x="3" y="54"/>
                </a:lnTo>
                <a:lnTo>
                  <a:pt x="6" y="48"/>
                </a:lnTo>
                <a:lnTo>
                  <a:pt x="10" y="41"/>
                </a:lnTo>
                <a:lnTo>
                  <a:pt x="14" y="34"/>
                </a:lnTo>
                <a:lnTo>
                  <a:pt x="18" y="28"/>
                </a:lnTo>
                <a:lnTo>
                  <a:pt x="23" y="22"/>
                </a:lnTo>
                <a:lnTo>
                  <a:pt x="28" y="17"/>
                </a:lnTo>
                <a:lnTo>
                  <a:pt x="35" y="13"/>
                </a:lnTo>
                <a:lnTo>
                  <a:pt x="42" y="9"/>
                </a:lnTo>
                <a:lnTo>
                  <a:pt x="48" y="5"/>
                </a:lnTo>
                <a:lnTo>
                  <a:pt x="56" y="2"/>
                </a:lnTo>
                <a:lnTo>
                  <a:pt x="63" y="1"/>
                </a:lnTo>
                <a:lnTo>
                  <a:pt x="71" y="0"/>
                </a:lnTo>
                <a:lnTo>
                  <a:pt x="79" y="0"/>
                </a:lnTo>
                <a:lnTo>
                  <a:pt x="87" y="0"/>
                </a:lnTo>
                <a:lnTo>
                  <a:pt x="95" y="1"/>
                </a:lnTo>
                <a:lnTo>
                  <a:pt x="103" y="2"/>
                </a:lnTo>
                <a:lnTo>
                  <a:pt x="111" y="5"/>
                </a:lnTo>
                <a:lnTo>
                  <a:pt x="117" y="9"/>
                </a:lnTo>
                <a:lnTo>
                  <a:pt x="124" y="13"/>
                </a:lnTo>
                <a:lnTo>
                  <a:pt x="129" y="17"/>
                </a:lnTo>
                <a:lnTo>
                  <a:pt x="136" y="22"/>
                </a:lnTo>
                <a:lnTo>
                  <a:pt x="140" y="28"/>
                </a:lnTo>
                <a:lnTo>
                  <a:pt x="145" y="34"/>
                </a:lnTo>
                <a:lnTo>
                  <a:pt x="149" y="41"/>
                </a:lnTo>
                <a:lnTo>
                  <a:pt x="152" y="48"/>
                </a:lnTo>
                <a:lnTo>
                  <a:pt x="155" y="54"/>
                </a:lnTo>
                <a:lnTo>
                  <a:pt x="157" y="62"/>
                </a:lnTo>
                <a:lnTo>
                  <a:pt x="159" y="70"/>
                </a:lnTo>
                <a:lnTo>
                  <a:pt x="159" y="78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73" name="Freeform 57"/>
          <p:cNvSpPr>
            <a:spLocks/>
          </p:cNvSpPr>
          <p:nvPr/>
        </p:nvSpPr>
        <p:spPr bwMode="auto">
          <a:xfrm>
            <a:off x="1990191" y="2234804"/>
            <a:ext cx="47757" cy="47625"/>
          </a:xfrm>
          <a:custGeom>
            <a:avLst/>
            <a:gdLst>
              <a:gd name="T0" fmla="*/ 25200714 w 159"/>
              <a:gd name="T1" fmla="*/ 14035896 h 159"/>
              <a:gd name="T2" fmla="*/ 24722267 w 159"/>
              <a:gd name="T3" fmla="*/ 16428129 h 159"/>
              <a:gd name="T4" fmla="*/ 23764975 w 159"/>
              <a:gd name="T5" fmla="*/ 18661013 h 159"/>
              <a:gd name="T6" fmla="*/ 22488984 w 159"/>
              <a:gd name="T7" fmla="*/ 20575198 h 159"/>
              <a:gd name="T8" fmla="*/ 20734547 w 159"/>
              <a:gd name="T9" fmla="*/ 22329635 h 159"/>
              <a:gd name="T10" fmla="*/ 18661013 w 159"/>
              <a:gd name="T11" fmla="*/ 23764975 h 159"/>
              <a:gd name="T12" fmla="*/ 16428129 w 159"/>
              <a:gd name="T13" fmla="*/ 24722267 h 159"/>
              <a:gd name="T14" fmla="*/ 13876148 w 159"/>
              <a:gd name="T15" fmla="*/ 25360063 h 159"/>
              <a:gd name="T16" fmla="*/ 11324167 w 159"/>
              <a:gd name="T17" fmla="*/ 25360063 h 159"/>
              <a:gd name="T18" fmla="*/ 8772186 w 159"/>
              <a:gd name="T19" fmla="*/ 24722267 h 159"/>
              <a:gd name="T20" fmla="*/ 6699050 w 159"/>
              <a:gd name="T21" fmla="*/ 23764975 h 159"/>
              <a:gd name="T22" fmla="*/ 4625516 w 159"/>
              <a:gd name="T23" fmla="*/ 22329635 h 159"/>
              <a:gd name="T24" fmla="*/ 2871079 w 159"/>
              <a:gd name="T25" fmla="*/ 20575198 h 159"/>
              <a:gd name="T26" fmla="*/ 1595088 w 159"/>
              <a:gd name="T27" fmla="*/ 18661013 h 159"/>
              <a:gd name="T28" fmla="*/ 637796 w 159"/>
              <a:gd name="T29" fmla="*/ 16428129 h 159"/>
              <a:gd name="T30" fmla="*/ 159349 w 159"/>
              <a:gd name="T31" fmla="*/ 14035896 h 159"/>
              <a:gd name="T32" fmla="*/ 159349 w 159"/>
              <a:gd name="T33" fmla="*/ 11324167 h 159"/>
              <a:gd name="T34" fmla="*/ 637796 w 159"/>
              <a:gd name="T35" fmla="*/ 8931934 h 159"/>
              <a:gd name="T36" fmla="*/ 1595088 w 159"/>
              <a:gd name="T37" fmla="*/ 6699050 h 159"/>
              <a:gd name="T38" fmla="*/ 2871079 w 159"/>
              <a:gd name="T39" fmla="*/ 4784865 h 159"/>
              <a:gd name="T40" fmla="*/ 4625516 w 159"/>
              <a:gd name="T41" fmla="*/ 3030428 h 159"/>
              <a:gd name="T42" fmla="*/ 6699050 w 159"/>
              <a:gd name="T43" fmla="*/ 1595088 h 159"/>
              <a:gd name="T44" fmla="*/ 8772186 w 159"/>
              <a:gd name="T45" fmla="*/ 637796 h 159"/>
              <a:gd name="T46" fmla="*/ 11324167 w 159"/>
              <a:gd name="T47" fmla="*/ 0 h 159"/>
              <a:gd name="T48" fmla="*/ 13876148 w 159"/>
              <a:gd name="T49" fmla="*/ 0 h 159"/>
              <a:gd name="T50" fmla="*/ 16428129 w 159"/>
              <a:gd name="T51" fmla="*/ 637796 h 159"/>
              <a:gd name="T52" fmla="*/ 18661013 w 159"/>
              <a:gd name="T53" fmla="*/ 1595088 h 159"/>
              <a:gd name="T54" fmla="*/ 20734547 w 159"/>
              <a:gd name="T55" fmla="*/ 3030428 h 159"/>
              <a:gd name="T56" fmla="*/ 22488984 w 159"/>
              <a:gd name="T57" fmla="*/ 4784865 h 159"/>
              <a:gd name="T58" fmla="*/ 23764975 w 159"/>
              <a:gd name="T59" fmla="*/ 6699050 h 159"/>
              <a:gd name="T60" fmla="*/ 24722267 w 159"/>
              <a:gd name="T61" fmla="*/ 8931934 h 159"/>
              <a:gd name="T62" fmla="*/ 25200714 w 159"/>
              <a:gd name="T63" fmla="*/ 11324167 h 1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59" h="159">
                <a:moveTo>
                  <a:pt x="159" y="79"/>
                </a:moveTo>
                <a:lnTo>
                  <a:pt x="158" y="88"/>
                </a:lnTo>
                <a:lnTo>
                  <a:pt x="157" y="96"/>
                </a:lnTo>
                <a:lnTo>
                  <a:pt x="155" y="103"/>
                </a:lnTo>
                <a:lnTo>
                  <a:pt x="153" y="111"/>
                </a:lnTo>
                <a:lnTo>
                  <a:pt x="149" y="117"/>
                </a:lnTo>
                <a:lnTo>
                  <a:pt x="145" y="124"/>
                </a:lnTo>
                <a:lnTo>
                  <a:pt x="141" y="129"/>
                </a:lnTo>
                <a:lnTo>
                  <a:pt x="135" y="136"/>
                </a:lnTo>
                <a:lnTo>
                  <a:pt x="130" y="140"/>
                </a:lnTo>
                <a:lnTo>
                  <a:pt x="123" y="145"/>
                </a:lnTo>
                <a:lnTo>
                  <a:pt x="117" y="149"/>
                </a:lnTo>
                <a:lnTo>
                  <a:pt x="110" y="152"/>
                </a:lnTo>
                <a:lnTo>
                  <a:pt x="103" y="155"/>
                </a:lnTo>
                <a:lnTo>
                  <a:pt x="95" y="157"/>
                </a:lnTo>
                <a:lnTo>
                  <a:pt x="87" y="159"/>
                </a:lnTo>
                <a:lnTo>
                  <a:pt x="79" y="159"/>
                </a:lnTo>
                <a:lnTo>
                  <a:pt x="71" y="159"/>
                </a:lnTo>
                <a:lnTo>
                  <a:pt x="63" y="157"/>
                </a:lnTo>
                <a:lnTo>
                  <a:pt x="55" y="155"/>
                </a:lnTo>
                <a:lnTo>
                  <a:pt x="49" y="152"/>
                </a:lnTo>
                <a:lnTo>
                  <a:pt x="42" y="149"/>
                </a:lnTo>
                <a:lnTo>
                  <a:pt x="36" y="145"/>
                </a:lnTo>
                <a:lnTo>
                  <a:pt x="29" y="140"/>
                </a:lnTo>
                <a:lnTo>
                  <a:pt x="24" y="136"/>
                </a:lnTo>
                <a:lnTo>
                  <a:pt x="18" y="129"/>
                </a:lnTo>
                <a:lnTo>
                  <a:pt x="14" y="124"/>
                </a:lnTo>
                <a:lnTo>
                  <a:pt x="10" y="117"/>
                </a:lnTo>
                <a:lnTo>
                  <a:pt x="6" y="111"/>
                </a:lnTo>
                <a:lnTo>
                  <a:pt x="4" y="103"/>
                </a:lnTo>
                <a:lnTo>
                  <a:pt x="2" y="96"/>
                </a:lnTo>
                <a:lnTo>
                  <a:pt x="1" y="88"/>
                </a:lnTo>
                <a:lnTo>
                  <a:pt x="0" y="79"/>
                </a:lnTo>
                <a:lnTo>
                  <a:pt x="1" y="71"/>
                </a:lnTo>
                <a:lnTo>
                  <a:pt x="2" y="63"/>
                </a:lnTo>
                <a:lnTo>
                  <a:pt x="4" y="56"/>
                </a:lnTo>
                <a:lnTo>
                  <a:pt x="6" y="48"/>
                </a:lnTo>
                <a:lnTo>
                  <a:pt x="10" y="42"/>
                </a:lnTo>
                <a:lnTo>
                  <a:pt x="14" y="35"/>
                </a:lnTo>
                <a:lnTo>
                  <a:pt x="18" y="30"/>
                </a:lnTo>
                <a:lnTo>
                  <a:pt x="24" y="23"/>
                </a:lnTo>
                <a:lnTo>
                  <a:pt x="29" y="19"/>
                </a:lnTo>
                <a:lnTo>
                  <a:pt x="36" y="14"/>
                </a:lnTo>
                <a:lnTo>
                  <a:pt x="42" y="10"/>
                </a:lnTo>
                <a:lnTo>
                  <a:pt x="49" y="7"/>
                </a:lnTo>
                <a:lnTo>
                  <a:pt x="55" y="4"/>
                </a:lnTo>
                <a:lnTo>
                  <a:pt x="63" y="2"/>
                </a:lnTo>
                <a:lnTo>
                  <a:pt x="71" y="0"/>
                </a:lnTo>
                <a:lnTo>
                  <a:pt x="79" y="0"/>
                </a:lnTo>
                <a:lnTo>
                  <a:pt x="87" y="0"/>
                </a:lnTo>
                <a:lnTo>
                  <a:pt x="95" y="2"/>
                </a:lnTo>
                <a:lnTo>
                  <a:pt x="103" y="4"/>
                </a:lnTo>
                <a:lnTo>
                  <a:pt x="110" y="7"/>
                </a:lnTo>
                <a:lnTo>
                  <a:pt x="117" y="10"/>
                </a:lnTo>
                <a:lnTo>
                  <a:pt x="123" y="14"/>
                </a:lnTo>
                <a:lnTo>
                  <a:pt x="130" y="19"/>
                </a:lnTo>
                <a:lnTo>
                  <a:pt x="135" y="23"/>
                </a:lnTo>
                <a:lnTo>
                  <a:pt x="141" y="30"/>
                </a:lnTo>
                <a:lnTo>
                  <a:pt x="145" y="35"/>
                </a:lnTo>
                <a:lnTo>
                  <a:pt x="149" y="42"/>
                </a:lnTo>
                <a:lnTo>
                  <a:pt x="153" y="48"/>
                </a:lnTo>
                <a:lnTo>
                  <a:pt x="155" y="56"/>
                </a:lnTo>
                <a:lnTo>
                  <a:pt x="157" y="63"/>
                </a:lnTo>
                <a:lnTo>
                  <a:pt x="158" y="71"/>
                </a:lnTo>
                <a:lnTo>
                  <a:pt x="159" y="79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74" name="Freeform 58"/>
          <p:cNvSpPr>
            <a:spLocks/>
          </p:cNvSpPr>
          <p:nvPr/>
        </p:nvSpPr>
        <p:spPr bwMode="auto">
          <a:xfrm>
            <a:off x="1856700" y="2390777"/>
            <a:ext cx="46564" cy="47625"/>
          </a:xfrm>
          <a:custGeom>
            <a:avLst/>
            <a:gdLst>
              <a:gd name="T0" fmla="*/ 24260883 w 158"/>
              <a:gd name="T1" fmla="*/ 13876148 h 159"/>
              <a:gd name="T2" fmla="*/ 23800063 w 158"/>
              <a:gd name="T3" fmla="*/ 16428129 h 159"/>
              <a:gd name="T4" fmla="*/ 22725206 w 158"/>
              <a:gd name="T5" fmla="*/ 18661013 h 159"/>
              <a:gd name="T6" fmla="*/ 21497134 w 158"/>
              <a:gd name="T7" fmla="*/ 20734547 h 159"/>
              <a:gd name="T8" fmla="*/ 19961457 w 158"/>
              <a:gd name="T9" fmla="*/ 22329635 h 159"/>
              <a:gd name="T10" fmla="*/ 17965350 w 158"/>
              <a:gd name="T11" fmla="*/ 23605626 h 159"/>
              <a:gd name="T12" fmla="*/ 15662030 w 158"/>
              <a:gd name="T13" fmla="*/ 24722267 h 159"/>
              <a:gd name="T14" fmla="*/ 13358709 w 158"/>
              <a:gd name="T15" fmla="*/ 25200714 h 159"/>
              <a:gd name="T16" fmla="*/ 10902174 w 158"/>
              <a:gd name="T17" fmla="*/ 25200714 h 159"/>
              <a:gd name="T18" fmla="*/ 8445247 w 158"/>
              <a:gd name="T19" fmla="*/ 24722267 h 159"/>
              <a:gd name="T20" fmla="*/ 6295533 w 158"/>
              <a:gd name="T21" fmla="*/ 23605626 h 159"/>
              <a:gd name="T22" fmla="*/ 4453034 w 158"/>
              <a:gd name="T23" fmla="*/ 22329635 h 159"/>
              <a:gd name="T24" fmla="*/ 2763749 w 158"/>
              <a:gd name="T25" fmla="*/ 20734547 h 159"/>
              <a:gd name="T26" fmla="*/ 1382071 w 158"/>
              <a:gd name="T27" fmla="*/ 18661013 h 159"/>
              <a:gd name="T28" fmla="*/ 614036 w 158"/>
              <a:gd name="T29" fmla="*/ 16428129 h 159"/>
              <a:gd name="T30" fmla="*/ 0 w 158"/>
              <a:gd name="T31" fmla="*/ 13876148 h 159"/>
              <a:gd name="T32" fmla="*/ 0 w 158"/>
              <a:gd name="T33" fmla="*/ 11324167 h 159"/>
              <a:gd name="T34" fmla="*/ 614036 w 158"/>
              <a:gd name="T35" fmla="*/ 8772186 h 159"/>
              <a:gd name="T36" fmla="*/ 1382071 w 158"/>
              <a:gd name="T37" fmla="*/ 6699050 h 159"/>
              <a:gd name="T38" fmla="*/ 2763749 w 158"/>
              <a:gd name="T39" fmla="*/ 4625516 h 159"/>
              <a:gd name="T40" fmla="*/ 4453034 w 158"/>
              <a:gd name="T41" fmla="*/ 2871079 h 159"/>
              <a:gd name="T42" fmla="*/ 6295533 w 158"/>
              <a:gd name="T43" fmla="*/ 1595088 h 159"/>
              <a:gd name="T44" fmla="*/ 8445247 w 158"/>
              <a:gd name="T45" fmla="*/ 637796 h 159"/>
              <a:gd name="T46" fmla="*/ 10902174 w 158"/>
              <a:gd name="T47" fmla="*/ 159349 h 159"/>
              <a:gd name="T48" fmla="*/ 13358709 w 158"/>
              <a:gd name="T49" fmla="*/ 159349 h 159"/>
              <a:gd name="T50" fmla="*/ 15662030 w 158"/>
              <a:gd name="T51" fmla="*/ 637796 h 159"/>
              <a:gd name="T52" fmla="*/ 17965350 w 158"/>
              <a:gd name="T53" fmla="*/ 1595088 h 159"/>
              <a:gd name="T54" fmla="*/ 19961457 w 158"/>
              <a:gd name="T55" fmla="*/ 2871079 h 159"/>
              <a:gd name="T56" fmla="*/ 21497134 w 158"/>
              <a:gd name="T57" fmla="*/ 4625516 h 159"/>
              <a:gd name="T58" fmla="*/ 22725206 w 158"/>
              <a:gd name="T59" fmla="*/ 6699050 h 159"/>
              <a:gd name="T60" fmla="*/ 23800063 w 158"/>
              <a:gd name="T61" fmla="*/ 8772186 h 159"/>
              <a:gd name="T62" fmla="*/ 24260883 w 158"/>
              <a:gd name="T63" fmla="*/ 11324167 h 1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58" h="159">
                <a:moveTo>
                  <a:pt x="158" y="79"/>
                </a:moveTo>
                <a:lnTo>
                  <a:pt x="158" y="87"/>
                </a:lnTo>
                <a:lnTo>
                  <a:pt x="156" y="95"/>
                </a:lnTo>
                <a:lnTo>
                  <a:pt x="155" y="103"/>
                </a:lnTo>
                <a:lnTo>
                  <a:pt x="152" y="110"/>
                </a:lnTo>
                <a:lnTo>
                  <a:pt x="148" y="117"/>
                </a:lnTo>
                <a:lnTo>
                  <a:pt x="144" y="123"/>
                </a:lnTo>
                <a:lnTo>
                  <a:pt x="140" y="130"/>
                </a:lnTo>
                <a:lnTo>
                  <a:pt x="135" y="135"/>
                </a:lnTo>
                <a:lnTo>
                  <a:pt x="130" y="140"/>
                </a:lnTo>
                <a:lnTo>
                  <a:pt x="123" y="144"/>
                </a:lnTo>
                <a:lnTo>
                  <a:pt x="117" y="148"/>
                </a:lnTo>
                <a:lnTo>
                  <a:pt x="110" y="152"/>
                </a:lnTo>
                <a:lnTo>
                  <a:pt x="102" y="155"/>
                </a:lnTo>
                <a:lnTo>
                  <a:pt x="95" y="156"/>
                </a:lnTo>
                <a:lnTo>
                  <a:pt x="87" y="158"/>
                </a:lnTo>
                <a:lnTo>
                  <a:pt x="79" y="159"/>
                </a:lnTo>
                <a:lnTo>
                  <a:pt x="71" y="158"/>
                </a:lnTo>
                <a:lnTo>
                  <a:pt x="63" y="156"/>
                </a:lnTo>
                <a:lnTo>
                  <a:pt x="55" y="155"/>
                </a:lnTo>
                <a:lnTo>
                  <a:pt x="47" y="152"/>
                </a:lnTo>
                <a:lnTo>
                  <a:pt x="41" y="148"/>
                </a:lnTo>
                <a:lnTo>
                  <a:pt x="34" y="144"/>
                </a:lnTo>
                <a:lnTo>
                  <a:pt x="29" y="140"/>
                </a:lnTo>
                <a:lnTo>
                  <a:pt x="23" y="135"/>
                </a:lnTo>
                <a:lnTo>
                  <a:pt x="18" y="130"/>
                </a:lnTo>
                <a:lnTo>
                  <a:pt x="13" y="123"/>
                </a:lnTo>
                <a:lnTo>
                  <a:pt x="9" y="117"/>
                </a:lnTo>
                <a:lnTo>
                  <a:pt x="6" y="110"/>
                </a:lnTo>
                <a:lnTo>
                  <a:pt x="4" y="103"/>
                </a:lnTo>
                <a:lnTo>
                  <a:pt x="1" y="95"/>
                </a:lnTo>
                <a:lnTo>
                  <a:pt x="0" y="87"/>
                </a:lnTo>
                <a:lnTo>
                  <a:pt x="0" y="79"/>
                </a:lnTo>
                <a:lnTo>
                  <a:pt x="0" y="71"/>
                </a:lnTo>
                <a:lnTo>
                  <a:pt x="1" y="63"/>
                </a:lnTo>
                <a:lnTo>
                  <a:pt x="4" y="55"/>
                </a:lnTo>
                <a:lnTo>
                  <a:pt x="6" y="49"/>
                </a:lnTo>
                <a:lnTo>
                  <a:pt x="9" y="42"/>
                </a:lnTo>
                <a:lnTo>
                  <a:pt x="13" y="35"/>
                </a:lnTo>
                <a:lnTo>
                  <a:pt x="18" y="29"/>
                </a:lnTo>
                <a:lnTo>
                  <a:pt x="23" y="23"/>
                </a:lnTo>
                <a:lnTo>
                  <a:pt x="29" y="18"/>
                </a:lnTo>
                <a:lnTo>
                  <a:pt x="34" y="14"/>
                </a:lnTo>
                <a:lnTo>
                  <a:pt x="41" y="10"/>
                </a:lnTo>
                <a:lnTo>
                  <a:pt x="47" y="6"/>
                </a:lnTo>
                <a:lnTo>
                  <a:pt x="55" y="4"/>
                </a:lnTo>
                <a:lnTo>
                  <a:pt x="63" y="2"/>
                </a:lnTo>
                <a:lnTo>
                  <a:pt x="71" y="1"/>
                </a:lnTo>
                <a:lnTo>
                  <a:pt x="79" y="0"/>
                </a:lnTo>
                <a:lnTo>
                  <a:pt x="87" y="1"/>
                </a:lnTo>
                <a:lnTo>
                  <a:pt x="95" y="2"/>
                </a:lnTo>
                <a:lnTo>
                  <a:pt x="102" y="4"/>
                </a:lnTo>
                <a:lnTo>
                  <a:pt x="110" y="6"/>
                </a:lnTo>
                <a:lnTo>
                  <a:pt x="117" y="10"/>
                </a:lnTo>
                <a:lnTo>
                  <a:pt x="123" y="14"/>
                </a:lnTo>
                <a:lnTo>
                  <a:pt x="130" y="18"/>
                </a:lnTo>
                <a:lnTo>
                  <a:pt x="135" y="23"/>
                </a:lnTo>
                <a:lnTo>
                  <a:pt x="140" y="29"/>
                </a:lnTo>
                <a:lnTo>
                  <a:pt x="144" y="35"/>
                </a:lnTo>
                <a:lnTo>
                  <a:pt x="148" y="42"/>
                </a:lnTo>
                <a:lnTo>
                  <a:pt x="152" y="49"/>
                </a:lnTo>
                <a:lnTo>
                  <a:pt x="155" y="55"/>
                </a:lnTo>
                <a:lnTo>
                  <a:pt x="156" y="63"/>
                </a:lnTo>
                <a:lnTo>
                  <a:pt x="158" y="71"/>
                </a:lnTo>
                <a:lnTo>
                  <a:pt x="158" y="79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75" name="Freeform 59"/>
          <p:cNvSpPr>
            <a:spLocks/>
          </p:cNvSpPr>
          <p:nvPr/>
        </p:nvSpPr>
        <p:spPr bwMode="auto">
          <a:xfrm>
            <a:off x="3299734" y="3245646"/>
            <a:ext cx="46563" cy="46435"/>
          </a:xfrm>
          <a:custGeom>
            <a:avLst/>
            <a:gdLst>
              <a:gd name="T0" fmla="*/ 24260491 w 158"/>
              <a:gd name="T1" fmla="*/ 13205102 h 158"/>
              <a:gd name="T2" fmla="*/ 23953283 w 158"/>
              <a:gd name="T3" fmla="*/ 15662030 h 158"/>
              <a:gd name="T4" fmla="*/ 22878443 w 158"/>
              <a:gd name="T5" fmla="*/ 17965350 h 158"/>
              <a:gd name="T6" fmla="*/ 21649999 w 158"/>
              <a:gd name="T7" fmla="*/ 19807850 h 158"/>
              <a:gd name="T8" fmla="*/ 19961134 w 158"/>
              <a:gd name="T9" fmla="*/ 21343527 h 158"/>
              <a:gd name="T10" fmla="*/ 17965060 w 158"/>
              <a:gd name="T11" fmla="*/ 22878813 h 158"/>
              <a:gd name="T12" fmla="*/ 15661777 w 158"/>
              <a:gd name="T13" fmla="*/ 23646847 h 158"/>
              <a:gd name="T14" fmla="*/ 13512098 w 158"/>
              <a:gd name="T15" fmla="*/ 24260883 h 158"/>
              <a:gd name="T16" fmla="*/ 11055602 w 158"/>
              <a:gd name="T17" fmla="*/ 24260883 h 158"/>
              <a:gd name="T18" fmla="*/ 8598715 w 158"/>
              <a:gd name="T19" fmla="*/ 23646847 h 158"/>
              <a:gd name="T20" fmla="*/ 6295432 w 158"/>
              <a:gd name="T21" fmla="*/ 22878813 h 158"/>
              <a:gd name="T22" fmla="*/ 4452962 w 158"/>
              <a:gd name="T23" fmla="*/ 21343527 h 158"/>
              <a:gd name="T24" fmla="*/ 2917309 w 158"/>
              <a:gd name="T25" fmla="*/ 19807850 h 158"/>
              <a:gd name="T26" fmla="*/ 1382048 w 158"/>
              <a:gd name="T27" fmla="*/ 17965350 h 158"/>
              <a:gd name="T28" fmla="*/ 614026 w 158"/>
              <a:gd name="T29" fmla="*/ 15662030 h 158"/>
              <a:gd name="T30" fmla="*/ 0 w 158"/>
              <a:gd name="T31" fmla="*/ 13205102 h 158"/>
              <a:gd name="T32" fmla="*/ 0 w 158"/>
              <a:gd name="T33" fmla="*/ 10748567 h 158"/>
              <a:gd name="T34" fmla="*/ 614026 w 158"/>
              <a:gd name="T35" fmla="*/ 8598854 h 158"/>
              <a:gd name="T36" fmla="*/ 1382048 w 158"/>
              <a:gd name="T37" fmla="*/ 6295533 h 158"/>
              <a:gd name="T38" fmla="*/ 2917309 w 158"/>
              <a:gd name="T39" fmla="*/ 4299427 h 158"/>
              <a:gd name="T40" fmla="*/ 4452962 w 158"/>
              <a:gd name="T41" fmla="*/ 2610534 h 158"/>
              <a:gd name="T42" fmla="*/ 6295432 w 158"/>
              <a:gd name="T43" fmla="*/ 1382071 h 158"/>
              <a:gd name="T44" fmla="*/ 8598715 w 158"/>
              <a:gd name="T45" fmla="*/ 307214 h 158"/>
              <a:gd name="T46" fmla="*/ 11055602 w 158"/>
              <a:gd name="T47" fmla="*/ 0 h 158"/>
              <a:gd name="T48" fmla="*/ 13512098 w 158"/>
              <a:gd name="T49" fmla="*/ 0 h 158"/>
              <a:gd name="T50" fmla="*/ 15661777 w 158"/>
              <a:gd name="T51" fmla="*/ 307214 h 158"/>
              <a:gd name="T52" fmla="*/ 17965060 w 158"/>
              <a:gd name="T53" fmla="*/ 1382071 h 158"/>
              <a:gd name="T54" fmla="*/ 19961134 w 158"/>
              <a:gd name="T55" fmla="*/ 2610534 h 158"/>
              <a:gd name="T56" fmla="*/ 21649999 w 158"/>
              <a:gd name="T57" fmla="*/ 4299427 h 158"/>
              <a:gd name="T58" fmla="*/ 22878443 w 158"/>
              <a:gd name="T59" fmla="*/ 6295533 h 158"/>
              <a:gd name="T60" fmla="*/ 23953283 w 158"/>
              <a:gd name="T61" fmla="*/ 8598854 h 158"/>
              <a:gd name="T62" fmla="*/ 24260491 w 158"/>
              <a:gd name="T63" fmla="*/ 10748567 h 15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58" h="158">
                <a:moveTo>
                  <a:pt x="158" y="78"/>
                </a:moveTo>
                <a:lnTo>
                  <a:pt x="158" y="86"/>
                </a:lnTo>
                <a:lnTo>
                  <a:pt x="157" y="94"/>
                </a:lnTo>
                <a:lnTo>
                  <a:pt x="156" y="102"/>
                </a:lnTo>
                <a:lnTo>
                  <a:pt x="153" y="109"/>
                </a:lnTo>
                <a:lnTo>
                  <a:pt x="149" y="117"/>
                </a:lnTo>
                <a:lnTo>
                  <a:pt x="145" y="123"/>
                </a:lnTo>
                <a:lnTo>
                  <a:pt x="141" y="129"/>
                </a:lnTo>
                <a:lnTo>
                  <a:pt x="136" y="134"/>
                </a:lnTo>
                <a:lnTo>
                  <a:pt x="130" y="139"/>
                </a:lnTo>
                <a:lnTo>
                  <a:pt x="124" y="145"/>
                </a:lnTo>
                <a:lnTo>
                  <a:pt x="117" y="149"/>
                </a:lnTo>
                <a:lnTo>
                  <a:pt x="110" y="151"/>
                </a:lnTo>
                <a:lnTo>
                  <a:pt x="102" y="154"/>
                </a:lnTo>
                <a:lnTo>
                  <a:pt x="96" y="157"/>
                </a:lnTo>
                <a:lnTo>
                  <a:pt x="88" y="158"/>
                </a:lnTo>
                <a:lnTo>
                  <a:pt x="80" y="158"/>
                </a:lnTo>
                <a:lnTo>
                  <a:pt x="72" y="158"/>
                </a:lnTo>
                <a:lnTo>
                  <a:pt x="64" y="157"/>
                </a:lnTo>
                <a:lnTo>
                  <a:pt x="56" y="154"/>
                </a:lnTo>
                <a:lnTo>
                  <a:pt x="49" y="151"/>
                </a:lnTo>
                <a:lnTo>
                  <a:pt x="41" y="149"/>
                </a:lnTo>
                <a:lnTo>
                  <a:pt x="35" y="145"/>
                </a:lnTo>
                <a:lnTo>
                  <a:pt x="29" y="139"/>
                </a:lnTo>
                <a:lnTo>
                  <a:pt x="24" y="134"/>
                </a:lnTo>
                <a:lnTo>
                  <a:pt x="19" y="129"/>
                </a:lnTo>
                <a:lnTo>
                  <a:pt x="13" y="123"/>
                </a:lnTo>
                <a:lnTo>
                  <a:pt x="9" y="117"/>
                </a:lnTo>
                <a:lnTo>
                  <a:pt x="7" y="109"/>
                </a:lnTo>
                <a:lnTo>
                  <a:pt x="4" y="102"/>
                </a:lnTo>
                <a:lnTo>
                  <a:pt x="1" y="94"/>
                </a:lnTo>
                <a:lnTo>
                  <a:pt x="0" y="86"/>
                </a:lnTo>
                <a:lnTo>
                  <a:pt x="0" y="78"/>
                </a:lnTo>
                <a:lnTo>
                  <a:pt x="0" y="70"/>
                </a:lnTo>
                <a:lnTo>
                  <a:pt x="1" y="62"/>
                </a:lnTo>
                <a:lnTo>
                  <a:pt x="4" y="56"/>
                </a:lnTo>
                <a:lnTo>
                  <a:pt x="7" y="48"/>
                </a:lnTo>
                <a:lnTo>
                  <a:pt x="9" y="41"/>
                </a:lnTo>
                <a:lnTo>
                  <a:pt x="13" y="34"/>
                </a:lnTo>
                <a:lnTo>
                  <a:pt x="19" y="28"/>
                </a:lnTo>
                <a:lnTo>
                  <a:pt x="24" y="22"/>
                </a:lnTo>
                <a:lnTo>
                  <a:pt x="29" y="17"/>
                </a:lnTo>
                <a:lnTo>
                  <a:pt x="35" y="13"/>
                </a:lnTo>
                <a:lnTo>
                  <a:pt x="41" y="9"/>
                </a:lnTo>
                <a:lnTo>
                  <a:pt x="49" y="5"/>
                </a:lnTo>
                <a:lnTo>
                  <a:pt x="56" y="2"/>
                </a:lnTo>
                <a:lnTo>
                  <a:pt x="64" y="1"/>
                </a:lnTo>
                <a:lnTo>
                  <a:pt x="72" y="0"/>
                </a:lnTo>
                <a:lnTo>
                  <a:pt x="80" y="0"/>
                </a:lnTo>
                <a:lnTo>
                  <a:pt x="88" y="0"/>
                </a:lnTo>
                <a:lnTo>
                  <a:pt x="96" y="1"/>
                </a:lnTo>
                <a:lnTo>
                  <a:pt x="102" y="2"/>
                </a:lnTo>
                <a:lnTo>
                  <a:pt x="110" y="5"/>
                </a:lnTo>
                <a:lnTo>
                  <a:pt x="117" y="9"/>
                </a:lnTo>
                <a:lnTo>
                  <a:pt x="124" y="13"/>
                </a:lnTo>
                <a:lnTo>
                  <a:pt x="130" y="17"/>
                </a:lnTo>
                <a:lnTo>
                  <a:pt x="136" y="22"/>
                </a:lnTo>
                <a:lnTo>
                  <a:pt x="141" y="28"/>
                </a:lnTo>
                <a:lnTo>
                  <a:pt x="145" y="34"/>
                </a:lnTo>
                <a:lnTo>
                  <a:pt x="149" y="41"/>
                </a:lnTo>
                <a:lnTo>
                  <a:pt x="153" y="48"/>
                </a:lnTo>
                <a:lnTo>
                  <a:pt x="156" y="56"/>
                </a:lnTo>
                <a:lnTo>
                  <a:pt x="157" y="62"/>
                </a:lnTo>
                <a:lnTo>
                  <a:pt x="158" y="70"/>
                </a:lnTo>
                <a:lnTo>
                  <a:pt x="158" y="78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76" name="Freeform 60"/>
          <p:cNvSpPr>
            <a:spLocks/>
          </p:cNvSpPr>
          <p:nvPr/>
        </p:nvSpPr>
        <p:spPr bwMode="auto">
          <a:xfrm>
            <a:off x="3066516" y="3506391"/>
            <a:ext cx="47757" cy="46434"/>
          </a:xfrm>
          <a:custGeom>
            <a:avLst/>
            <a:gdLst>
              <a:gd name="T0" fmla="*/ 25359006 w 158"/>
              <a:gd name="T1" fmla="*/ 13358494 h 158"/>
              <a:gd name="T2" fmla="*/ 24874316 w 158"/>
              <a:gd name="T3" fmla="*/ 15661777 h 158"/>
              <a:gd name="T4" fmla="*/ 24066902 w 158"/>
              <a:gd name="T5" fmla="*/ 17965060 h 158"/>
              <a:gd name="T6" fmla="*/ 22451671 w 158"/>
              <a:gd name="T7" fmla="*/ 19807530 h 158"/>
              <a:gd name="T8" fmla="*/ 20836440 w 158"/>
              <a:gd name="T9" fmla="*/ 21496787 h 158"/>
              <a:gd name="T10" fmla="*/ 18898082 w 158"/>
              <a:gd name="T11" fmla="*/ 22878443 h 158"/>
              <a:gd name="T12" fmla="*/ 16475437 w 158"/>
              <a:gd name="T13" fmla="*/ 23646466 h 158"/>
              <a:gd name="T14" fmla="*/ 13890826 w 158"/>
              <a:gd name="T15" fmla="*/ 24106887 h 158"/>
              <a:gd name="T16" fmla="*/ 11306617 w 158"/>
              <a:gd name="T17" fmla="*/ 24106887 h 158"/>
              <a:gd name="T18" fmla="*/ 8722408 w 158"/>
              <a:gd name="T19" fmla="*/ 23646466 h 158"/>
              <a:gd name="T20" fmla="*/ 6622487 w 158"/>
              <a:gd name="T21" fmla="*/ 22878443 h 158"/>
              <a:gd name="T22" fmla="*/ 4522566 w 158"/>
              <a:gd name="T23" fmla="*/ 21496787 h 158"/>
              <a:gd name="T24" fmla="*/ 2745772 w 158"/>
              <a:gd name="T25" fmla="*/ 19807530 h 158"/>
              <a:gd name="T26" fmla="*/ 1453668 w 158"/>
              <a:gd name="T27" fmla="*/ 17965060 h 158"/>
              <a:gd name="T28" fmla="*/ 323127 w 158"/>
              <a:gd name="T29" fmla="*/ 15661777 h 158"/>
              <a:gd name="T30" fmla="*/ 0 w 158"/>
              <a:gd name="T31" fmla="*/ 13358494 h 158"/>
              <a:gd name="T32" fmla="*/ 0 w 158"/>
              <a:gd name="T33" fmla="*/ 10901998 h 158"/>
              <a:gd name="T34" fmla="*/ 323127 w 158"/>
              <a:gd name="T35" fmla="*/ 8445110 h 158"/>
              <a:gd name="T36" fmla="*/ 1453668 w 158"/>
              <a:gd name="T37" fmla="*/ 6295432 h 158"/>
              <a:gd name="T38" fmla="*/ 2745772 w 158"/>
              <a:gd name="T39" fmla="*/ 4299357 h 158"/>
              <a:gd name="T40" fmla="*/ 4522566 w 158"/>
              <a:gd name="T41" fmla="*/ 2610492 h 158"/>
              <a:gd name="T42" fmla="*/ 6622487 w 158"/>
              <a:gd name="T43" fmla="*/ 1382048 h 158"/>
              <a:gd name="T44" fmla="*/ 8722408 w 158"/>
              <a:gd name="T45" fmla="*/ 460813 h 158"/>
              <a:gd name="T46" fmla="*/ 11306617 w 158"/>
              <a:gd name="T47" fmla="*/ 0 h 158"/>
              <a:gd name="T48" fmla="*/ 13890826 w 158"/>
              <a:gd name="T49" fmla="*/ 0 h 158"/>
              <a:gd name="T50" fmla="*/ 16475437 w 158"/>
              <a:gd name="T51" fmla="*/ 460813 h 158"/>
              <a:gd name="T52" fmla="*/ 18898082 w 158"/>
              <a:gd name="T53" fmla="*/ 1382048 h 158"/>
              <a:gd name="T54" fmla="*/ 20836440 w 158"/>
              <a:gd name="T55" fmla="*/ 2610492 h 158"/>
              <a:gd name="T56" fmla="*/ 22451671 w 158"/>
              <a:gd name="T57" fmla="*/ 4299357 h 158"/>
              <a:gd name="T58" fmla="*/ 24066902 w 158"/>
              <a:gd name="T59" fmla="*/ 6295432 h 158"/>
              <a:gd name="T60" fmla="*/ 24874316 w 158"/>
              <a:gd name="T61" fmla="*/ 8445110 h 158"/>
              <a:gd name="T62" fmla="*/ 25359006 w 158"/>
              <a:gd name="T63" fmla="*/ 10901998 h 15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58" h="158">
                <a:moveTo>
                  <a:pt x="158" y="79"/>
                </a:moveTo>
                <a:lnTo>
                  <a:pt x="157" y="87"/>
                </a:lnTo>
                <a:lnTo>
                  <a:pt x="155" y="94"/>
                </a:lnTo>
                <a:lnTo>
                  <a:pt x="154" y="102"/>
                </a:lnTo>
                <a:lnTo>
                  <a:pt x="151" y="109"/>
                </a:lnTo>
                <a:lnTo>
                  <a:pt x="149" y="117"/>
                </a:lnTo>
                <a:lnTo>
                  <a:pt x="145" y="122"/>
                </a:lnTo>
                <a:lnTo>
                  <a:pt x="139" y="129"/>
                </a:lnTo>
                <a:lnTo>
                  <a:pt x="134" y="134"/>
                </a:lnTo>
                <a:lnTo>
                  <a:pt x="129" y="140"/>
                </a:lnTo>
                <a:lnTo>
                  <a:pt x="122" y="145"/>
                </a:lnTo>
                <a:lnTo>
                  <a:pt x="117" y="149"/>
                </a:lnTo>
                <a:lnTo>
                  <a:pt x="109" y="152"/>
                </a:lnTo>
                <a:lnTo>
                  <a:pt x="102" y="154"/>
                </a:lnTo>
                <a:lnTo>
                  <a:pt x="94" y="157"/>
                </a:lnTo>
                <a:lnTo>
                  <a:pt x="86" y="157"/>
                </a:lnTo>
                <a:lnTo>
                  <a:pt x="78" y="158"/>
                </a:lnTo>
                <a:lnTo>
                  <a:pt x="70" y="157"/>
                </a:lnTo>
                <a:lnTo>
                  <a:pt x="62" y="157"/>
                </a:lnTo>
                <a:lnTo>
                  <a:pt x="54" y="154"/>
                </a:lnTo>
                <a:lnTo>
                  <a:pt x="48" y="152"/>
                </a:lnTo>
                <a:lnTo>
                  <a:pt x="41" y="149"/>
                </a:lnTo>
                <a:lnTo>
                  <a:pt x="34" y="145"/>
                </a:lnTo>
                <a:lnTo>
                  <a:pt x="28" y="140"/>
                </a:lnTo>
                <a:lnTo>
                  <a:pt x="22" y="134"/>
                </a:lnTo>
                <a:lnTo>
                  <a:pt x="17" y="129"/>
                </a:lnTo>
                <a:lnTo>
                  <a:pt x="13" y="122"/>
                </a:lnTo>
                <a:lnTo>
                  <a:pt x="9" y="117"/>
                </a:lnTo>
                <a:lnTo>
                  <a:pt x="5" y="109"/>
                </a:lnTo>
                <a:lnTo>
                  <a:pt x="2" y="102"/>
                </a:lnTo>
                <a:lnTo>
                  <a:pt x="1" y="94"/>
                </a:lnTo>
                <a:lnTo>
                  <a:pt x="0" y="87"/>
                </a:lnTo>
                <a:lnTo>
                  <a:pt x="0" y="79"/>
                </a:lnTo>
                <a:lnTo>
                  <a:pt x="0" y="71"/>
                </a:lnTo>
                <a:lnTo>
                  <a:pt x="1" y="63"/>
                </a:lnTo>
                <a:lnTo>
                  <a:pt x="2" y="55"/>
                </a:lnTo>
                <a:lnTo>
                  <a:pt x="5" y="48"/>
                </a:lnTo>
                <a:lnTo>
                  <a:pt x="9" y="41"/>
                </a:lnTo>
                <a:lnTo>
                  <a:pt x="13" y="35"/>
                </a:lnTo>
                <a:lnTo>
                  <a:pt x="17" y="28"/>
                </a:lnTo>
                <a:lnTo>
                  <a:pt x="22" y="23"/>
                </a:lnTo>
                <a:lnTo>
                  <a:pt x="28" y="17"/>
                </a:lnTo>
                <a:lnTo>
                  <a:pt x="34" y="13"/>
                </a:lnTo>
                <a:lnTo>
                  <a:pt x="41" y="9"/>
                </a:lnTo>
                <a:lnTo>
                  <a:pt x="48" y="5"/>
                </a:lnTo>
                <a:lnTo>
                  <a:pt x="54" y="3"/>
                </a:lnTo>
                <a:lnTo>
                  <a:pt x="62" y="1"/>
                </a:lnTo>
                <a:lnTo>
                  <a:pt x="70" y="0"/>
                </a:lnTo>
                <a:lnTo>
                  <a:pt x="78" y="0"/>
                </a:lnTo>
                <a:lnTo>
                  <a:pt x="86" y="0"/>
                </a:lnTo>
                <a:lnTo>
                  <a:pt x="94" y="1"/>
                </a:lnTo>
                <a:lnTo>
                  <a:pt x="102" y="3"/>
                </a:lnTo>
                <a:lnTo>
                  <a:pt x="109" y="5"/>
                </a:lnTo>
                <a:lnTo>
                  <a:pt x="117" y="9"/>
                </a:lnTo>
                <a:lnTo>
                  <a:pt x="122" y="13"/>
                </a:lnTo>
                <a:lnTo>
                  <a:pt x="129" y="17"/>
                </a:lnTo>
                <a:lnTo>
                  <a:pt x="134" y="23"/>
                </a:lnTo>
                <a:lnTo>
                  <a:pt x="139" y="28"/>
                </a:lnTo>
                <a:lnTo>
                  <a:pt x="145" y="35"/>
                </a:lnTo>
                <a:lnTo>
                  <a:pt x="149" y="41"/>
                </a:lnTo>
                <a:lnTo>
                  <a:pt x="151" y="48"/>
                </a:lnTo>
                <a:lnTo>
                  <a:pt x="154" y="55"/>
                </a:lnTo>
                <a:lnTo>
                  <a:pt x="155" y="63"/>
                </a:lnTo>
                <a:lnTo>
                  <a:pt x="157" y="71"/>
                </a:lnTo>
                <a:lnTo>
                  <a:pt x="158" y="79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77" name="Freeform 61"/>
          <p:cNvSpPr>
            <a:spLocks/>
          </p:cNvSpPr>
          <p:nvPr/>
        </p:nvSpPr>
        <p:spPr bwMode="auto">
          <a:xfrm>
            <a:off x="2596616" y="3696893"/>
            <a:ext cx="47757" cy="47625"/>
          </a:xfrm>
          <a:custGeom>
            <a:avLst/>
            <a:gdLst>
              <a:gd name="T0" fmla="*/ 25520570 w 158"/>
              <a:gd name="T1" fmla="*/ 13860859 h 160"/>
              <a:gd name="T2" fmla="*/ 25035880 w 158"/>
              <a:gd name="T3" fmla="*/ 16381016 h 160"/>
              <a:gd name="T4" fmla="*/ 24066902 w 158"/>
              <a:gd name="T5" fmla="*/ 18428494 h 160"/>
              <a:gd name="T6" fmla="*/ 22774797 w 158"/>
              <a:gd name="T7" fmla="*/ 20633928 h 160"/>
              <a:gd name="T8" fmla="*/ 20998003 w 158"/>
              <a:gd name="T9" fmla="*/ 22208728 h 160"/>
              <a:gd name="T10" fmla="*/ 18898082 w 158"/>
              <a:gd name="T11" fmla="*/ 23468806 h 160"/>
              <a:gd name="T12" fmla="*/ 16798161 w 158"/>
              <a:gd name="T13" fmla="*/ 24571722 h 160"/>
              <a:gd name="T14" fmla="*/ 14213953 w 158"/>
              <a:gd name="T15" fmla="*/ 25044003 h 160"/>
              <a:gd name="T16" fmla="*/ 11629744 w 158"/>
              <a:gd name="T17" fmla="*/ 25044003 h 160"/>
              <a:gd name="T18" fmla="*/ 9045133 w 158"/>
              <a:gd name="T19" fmla="*/ 24571722 h 160"/>
              <a:gd name="T20" fmla="*/ 6622487 w 158"/>
              <a:gd name="T21" fmla="*/ 23468806 h 160"/>
              <a:gd name="T22" fmla="*/ 4684130 w 158"/>
              <a:gd name="T23" fmla="*/ 22208728 h 160"/>
              <a:gd name="T24" fmla="*/ 2907335 w 158"/>
              <a:gd name="T25" fmla="*/ 20633928 h 160"/>
              <a:gd name="T26" fmla="*/ 1453668 w 158"/>
              <a:gd name="T27" fmla="*/ 18428494 h 160"/>
              <a:gd name="T28" fmla="*/ 646253 w 158"/>
              <a:gd name="T29" fmla="*/ 16381016 h 160"/>
              <a:gd name="T30" fmla="*/ 161563 w 158"/>
              <a:gd name="T31" fmla="*/ 13860859 h 160"/>
              <a:gd name="T32" fmla="*/ 161563 w 158"/>
              <a:gd name="T33" fmla="*/ 11340703 h 160"/>
              <a:gd name="T34" fmla="*/ 646253 w 158"/>
              <a:gd name="T35" fmla="*/ 8820547 h 160"/>
              <a:gd name="T36" fmla="*/ 1453668 w 158"/>
              <a:gd name="T37" fmla="*/ 6773069 h 160"/>
              <a:gd name="T38" fmla="*/ 2907335 w 158"/>
              <a:gd name="T39" fmla="*/ 4725194 h 160"/>
              <a:gd name="T40" fmla="*/ 4684130 w 158"/>
              <a:gd name="T41" fmla="*/ 2992834 h 160"/>
              <a:gd name="T42" fmla="*/ 6622487 w 158"/>
              <a:gd name="T43" fmla="*/ 1575197 h 160"/>
              <a:gd name="T44" fmla="*/ 9045133 w 158"/>
              <a:gd name="T45" fmla="*/ 630238 h 160"/>
              <a:gd name="T46" fmla="*/ 11629744 w 158"/>
              <a:gd name="T47" fmla="*/ 315119 h 160"/>
              <a:gd name="T48" fmla="*/ 14213953 w 158"/>
              <a:gd name="T49" fmla="*/ 315119 h 160"/>
              <a:gd name="T50" fmla="*/ 16798161 w 158"/>
              <a:gd name="T51" fmla="*/ 630238 h 160"/>
              <a:gd name="T52" fmla="*/ 18898082 w 158"/>
              <a:gd name="T53" fmla="*/ 1575197 h 160"/>
              <a:gd name="T54" fmla="*/ 20998003 w 158"/>
              <a:gd name="T55" fmla="*/ 2992834 h 160"/>
              <a:gd name="T56" fmla="*/ 22774797 w 158"/>
              <a:gd name="T57" fmla="*/ 4725194 h 160"/>
              <a:gd name="T58" fmla="*/ 24066902 w 158"/>
              <a:gd name="T59" fmla="*/ 6773069 h 160"/>
              <a:gd name="T60" fmla="*/ 25035880 w 158"/>
              <a:gd name="T61" fmla="*/ 8820547 h 160"/>
              <a:gd name="T62" fmla="*/ 25520570 w 158"/>
              <a:gd name="T63" fmla="*/ 11340703 h 1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58" h="160">
                <a:moveTo>
                  <a:pt x="158" y="80"/>
                </a:moveTo>
                <a:lnTo>
                  <a:pt x="158" y="88"/>
                </a:lnTo>
                <a:lnTo>
                  <a:pt x="157" y="96"/>
                </a:lnTo>
                <a:lnTo>
                  <a:pt x="155" y="104"/>
                </a:lnTo>
                <a:lnTo>
                  <a:pt x="153" y="111"/>
                </a:lnTo>
                <a:lnTo>
                  <a:pt x="149" y="117"/>
                </a:lnTo>
                <a:lnTo>
                  <a:pt x="145" y="124"/>
                </a:lnTo>
                <a:lnTo>
                  <a:pt x="141" y="131"/>
                </a:lnTo>
                <a:lnTo>
                  <a:pt x="135" y="136"/>
                </a:lnTo>
                <a:lnTo>
                  <a:pt x="130" y="141"/>
                </a:lnTo>
                <a:lnTo>
                  <a:pt x="123" y="145"/>
                </a:lnTo>
                <a:lnTo>
                  <a:pt x="117" y="149"/>
                </a:lnTo>
                <a:lnTo>
                  <a:pt x="110" y="153"/>
                </a:lnTo>
                <a:lnTo>
                  <a:pt x="104" y="156"/>
                </a:lnTo>
                <a:lnTo>
                  <a:pt x="96" y="157"/>
                </a:lnTo>
                <a:lnTo>
                  <a:pt x="88" y="159"/>
                </a:lnTo>
                <a:lnTo>
                  <a:pt x="80" y="160"/>
                </a:lnTo>
                <a:lnTo>
                  <a:pt x="72" y="159"/>
                </a:lnTo>
                <a:lnTo>
                  <a:pt x="64" y="157"/>
                </a:lnTo>
                <a:lnTo>
                  <a:pt x="56" y="156"/>
                </a:lnTo>
                <a:lnTo>
                  <a:pt x="49" y="153"/>
                </a:lnTo>
                <a:lnTo>
                  <a:pt x="41" y="149"/>
                </a:lnTo>
                <a:lnTo>
                  <a:pt x="34" y="145"/>
                </a:lnTo>
                <a:lnTo>
                  <a:pt x="29" y="141"/>
                </a:lnTo>
                <a:lnTo>
                  <a:pt x="24" y="136"/>
                </a:lnTo>
                <a:lnTo>
                  <a:pt x="18" y="131"/>
                </a:lnTo>
                <a:lnTo>
                  <a:pt x="13" y="124"/>
                </a:lnTo>
                <a:lnTo>
                  <a:pt x="9" y="117"/>
                </a:lnTo>
                <a:lnTo>
                  <a:pt x="6" y="111"/>
                </a:lnTo>
                <a:lnTo>
                  <a:pt x="4" y="104"/>
                </a:lnTo>
                <a:lnTo>
                  <a:pt x="1" y="96"/>
                </a:lnTo>
                <a:lnTo>
                  <a:pt x="1" y="88"/>
                </a:lnTo>
                <a:lnTo>
                  <a:pt x="0" y="80"/>
                </a:lnTo>
                <a:lnTo>
                  <a:pt x="1" y="72"/>
                </a:lnTo>
                <a:lnTo>
                  <a:pt x="1" y="64"/>
                </a:lnTo>
                <a:lnTo>
                  <a:pt x="4" y="56"/>
                </a:lnTo>
                <a:lnTo>
                  <a:pt x="6" y="50"/>
                </a:lnTo>
                <a:lnTo>
                  <a:pt x="9" y="43"/>
                </a:lnTo>
                <a:lnTo>
                  <a:pt x="13" y="36"/>
                </a:lnTo>
                <a:lnTo>
                  <a:pt x="18" y="30"/>
                </a:lnTo>
                <a:lnTo>
                  <a:pt x="24" y="24"/>
                </a:lnTo>
                <a:lnTo>
                  <a:pt x="29" y="19"/>
                </a:lnTo>
                <a:lnTo>
                  <a:pt x="34" y="14"/>
                </a:lnTo>
                <a:lnTo>
                  <a:pt x="41" y="10"/>
                </a:lnTo>
                <a:lnTo>
                  <a:pt x="49" y="7"/>
                </a:lnTo>
                <a:lnTo>
                  <a:pt x="56" y="4"/>
                </a:lnTo>
                <a:lnTo>
                  <a:pt x="64" y="3"/>
                </a:lnTo>
                <a:lnTo>
                  <a:pt x="72" y="2"/>
                </a:lnTo>
                <a:lnTo>
                  <a:pt x="80" y="0"/>
                </a:lnTo>
                <a:lnTo>
                  <a:pt x="88" y="2"/>
                </a:lnTo>
                <a:lnTo>
                  <a:pt x="96" y="3"/>
                </a:lnTo>
                <a:lnTo>
                  <a:pt x="104" y="4"/>
                </a:lnTo>
                <a:lnTo>
                  <a:pt x="110" y="7"/>
                </a:lnTo>
                <a:lnTo>
                  <a:pt x="117" y="10"/>
                </a:lnTo>
                <a:lnTo>
                  <a:pt x="123" y="14"/>
                </a:lnTo>
                <a:lnTo>
                  <a:pt x="130" y="19"/>
                </a:lnTo>
                <a:lnTo>
                  <a:pt x="135" y="24"/>
                </a:lnTo>
                <a:lnTo>
                  <a:pt x="141" y="30"/>
                </a:lnTo>
                <a:lnTo>
                  <a:pt x="145" y="36"/>
                </a:lnTo>
                <a:lnTo>
                  <a:pt x="149" y="43"/>
                </a:lnTo>
                <a:lnTo>
                  <a:pt x="153" y="50"/>
                </a:lnTo>
                <a:lnTo>
                  <a:pt x="155" y="56"/>
                </a:lnTo>
                <a:lnTo>
                  <a:pt x="157" y="64"/>
                </a:lnTo>
                <a:lnTo>
                  <a:pt x="158" y="72"/>
                </a:lnTo>
                <a:lnTo>
                  <a:pt x="158" y="80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78" name="Freeform 62"/>
          <p:cNvSpPr>
            <a:spLocks/>
          </p:cNvSpPr>
          <p:nvPr/>
        </p:nvSpPr>
        <p:spPr bwMode="auto">
          <a:xfrm>
            <a:off x="2531529" y="3702846"/>
            <a:ext cx="47757" cy="46435"/>
          </a:xfrm>
          <a:custGeom>
            <a:avLst/>
            <a:gdLst>
              <a:gd name="T0" fmla="*/ 25359006 w 158"/>
              <a:gd name="T1" fmla="*/ 13358709 h 158"/>
              <a:gd name="T2" fmla="*/ 24874316 w 158"/>
              <a:gd name="T3" fmla="*/ 15662030 h 158"/>
              <a:gd name="T4" fmla="*/ 23743775 w 158"/>
              <a:gd name="T5" fmla="*/ 17965350 h 158"/>
              <a:gd name="T6" fmla="*/ 22451671 w 158"/>
              <a:gd name="T7" fmla="*/ 19807850 h 158"/>
              <a:gd name="T8" fmla="*/ 20836440 w 158"/>
              <a:gd name="T9" fmla="*/ 21343527 h 158"/>
              <a:gd name="T10" fmla="*/ 18898082 w 158"/>
              <a:gd name="T11" fmla="*/ 22878813 h 158"/>
              <a:gd name="T12" fmla="*/ 16475437 w 158"/>
              <a:gd name="T13" fmla="*/ 23646847 h 158"/>
              <a:gd name="T14" fmla="*/ 13890826 w 158"/>
              <a:gd name="T15" fmla="*/ 24260883 h 158"/>
              <a:gd name="T16" fmla="*/ 11306617 w 158"/>
              <a:gd name="T17" fmla="*/ 24260883 h 158"/>
              <a:gd name="T18" fmla="*/ 8722408 w 158"/>
              <a:gd name="T19" fmla="*/ 23646847 h 158"/>
              <a:gd name="T20" fmla="*/ 6622487 w 158"/>
              <a:gd name="T21" fmla="*/ 22878813 h 158"/>
              <a:gd name="T22" fmla="*/ 4522566 w 158"/>
              <a:gd name="T23" fmla="*/ 21343527 h 158"/>
              <a:gd name="T24" fmla="*/ 2745772 w 158"/>
              <a:gd name="T25" fmla="*/ 19807850 h 158"/>
              <a:gd name="T26" fmla="*/ 1453668 w 158"/>
              <a:gd name="T27" fmla="*/ 17965350 h 158"/>
              <a:gd name="T28" fmla="*/ 323127 w 158"/>
              <a:gd name="T29" fmla="*/ 15662030 h 158"/>
              <a:gd name="T30" fmla="*/ 0 w 158"/>
              <a:gd name="T31" fmla="*/ 13358709 h 158"/>
              <a:gd name="T32" fmla="*/ 0 w 158"/>
              <a:gd name="T33" fmla="*/ 10748567 h 158"/>
              <a:gd name="T34" fmla="*/ 323127 w 158"/>
              <a:gd name="T35" fmla="*/ 8445247 h 158"/>
              <a:gd name="T36" fmla="*/ 1453668 w 158"/>
              <a:gd name="T37" fmla="*/ 6295533 h 158"/>
              <a:gd name="T38" fmla="*/ 2745772 w 158"/>
              <a:gd name="T39" fmla="*/ 4453034 h 158"/>
              <a:gd name="T40" fmla="*/ 4522566 w 158"/>
              <a:gd name="T41" fmla="*/ 2610534 h 158"/>
              <a:gd name="T42" fmla="*/ 6622487 w 158"/>
              <a:gd name="T43" fmla="*/ 1382071 h 158"/>
              <a:gd name="T44" fmla="*/ 8722408 w 158"/>
              <a:gd name="T45" fmla="*/ 614036 h 158"/>
              <a:gd name="T46" fmla="*/ 11306617 w 158"/>
              <a:gd name="T47" fmla="*/ 0 h 158"/>
              <a:gd name="T48" fmla="*/ 13890826 w 158"/>
              <a:gd name="T49" fmla="*/ 0 h 158"/>
              <a:gd name="T50" fmla="*/ 16475437 w 158"/>
              <a:gd name="T51" fmla="*/ 614036 h 158"/>
              <a:gd name="T52" fmla="*/ 18898082 w 158"/>
              <a:gd name="T53" fmla="*/ 1382071 h 158"/>
              <a:gd name="T54" fmla="*/ 20836440 w 158"/>
              <a:gd name="T55" fmla="*/ 2610534 h 158"/>
              <a:gd name="T56" fmla="*/ 22451671 w 158"/>
              <a:gd name="T57" fmla="*/ 4453034 h 158"/>
              <a:gd name="T58" fmla="*/ 23743775 w 158"/>
              <a:gd name="T59" fmla="*/ 6295533 h 158"/>
              <a:gd name="T60" fmla="*/ 24874316 w 158"/>
              <a:gd name="T61" fmla="*/ 8445247 h 158"/>
              <a:gd name="T62" fmla="*/ 25359006 w 158"/>
              <a:gd name="T63" fmla="*/ 10748567 h 15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58" h="158">
                <a:moveTo>
                  <a:pt x="158" y="78"/>
                </a:moveTo>
                <a:lnTo>
                  <a:pt x="157" y="87"/>
                </a:lnTo>
                <a:lnTo>
                  <a:pt x="155" y="94"/>
                </a:lnTo>
                <a:lnTo>
                  <a:pt x="154" y="102"/>
                </a:lnTo>
                <a:lnTo>
                  <a:pt x="151" y="110"/>
                </a:lnTo>
                <a:lnTo>
                  <a:pt x="147" y="117"/>
                </a:lnTo>
                <a:lnTo>
                  <a:pt x="145" y="123"/>
                </a:lnTo>
                <a:lnTo>
                  <a:pt x="139" y="129"/>
                </a:lnTo>
                <a:lnTo>
                  <a:pt x="134" y="135"/>
                </a:lnTo>
                <a:lnTo>
                  <a:pt x="129" y="139"/>
                </a:lnTo>
                <a:lnTo>
                  <a:pt x="122" y="145"/>
                </a:lnTo>
                <a:lnTo>
                  <a:pt x="117" y="149"/>
                </a:lnTo>
                <a:lnTo>
                  <a:pt x="109" y="151"/>
                </a:lnTo>
                <a:lnTo>
                  <a:pt x="102" y="154"/>
                </a:lnTo>
                <a:lnTo>
                  <a:pt x="94" y="157"/>
                </a:lnTo>
                <a:lnTo>
                  <a:pt x="86" y="158"/>
                </a:lnTo>
                <a:lnTo>
                  <a:pt x="78" y="158"/>
                </a:lnTo>
                <a:lnTo>
                  <a:pt x="70" y="158"/>
                </a:lnTo>
                <a:lnTo>
                  <a:pt x="62" y="157"/>
                </a:lnTo>
                <a:lnTo>
                  <a:pt x="54" y="154"/>
                </a:lnTo>
                <a:lnTo>
                  <a:pt x="47" y="151"/>
                </a:lnTo>
                <a:lnTo>
                  <a:pt x="41" y="149"/>
                </a:lnTo>
                <a:lnTo>
                  <a:pt x="34" y="145"/>
                </a:lnTo>
                <a:lnTo>
                  <a:pt x="28" y="139"/>
                </a:lnTo>
                <a:lnTo>
                  <a:pt x="22" y="135"/>
                </a:lnTo>
                <a:lnTo>
                  <a:pt x="17" y="129"/>
                </a:lnTo>
                <a:lnTo>
                  <a:pt x="13" y="123"/>
                </a:lnTo>
                <a:lnTo>
                  <a:pt x="9" y="117"/>
                </a:lnTo>
                <a:lnTo>
                  <a:pt x="5" y="110"/>
                </a:lnTo>
                <a:lnTo>
                  <a:pt x="2" y="102"/>
                </a:lnTo>
                <a:lnTo>
                  <a:pt x="1" y="94"/>
                </a:lnTo>
                <a:lnTo>
                  <a:pt x="0" y="87"/>
                </a:lnTo>
                <a:lnTo>
                  <a:pt x="0" y="78"/>
                </a:lnTo>
                <a:lnTo>
                  <a:pt x="0" y="70"/>
                </a:lnTo>
                <a:lnTo>
                  <a:pt x="1" y="62"/>
                </a:lnTo>
                <a:lnTo>
                  <a:pt x="2" y="55"/>
                </a:lnTo>
                <a:lnTo>
                  <a:pt x="5" y="48"/>
                </a:lnTo>
                <a:lnTo>
                  <a:pt x="9" y="41"/>
                </a:lnTo>
                <a:lnTo>
                  <a:pt x="13" y="34"/>
                </a:lnTo>
                <a:lnTo>
                  <a:pt x="17" y="29"/>
                </a:lnTo>
                <a:lnTo>
                  <a:pt x="22" y="22"/>
                </a:lnTo>
                <a:lnTo>
                  <a:pt x="28" y="17"/>
                </a:lnTo>
                <a:lnTo>
                  <a:pt x="34" y="13"/>
                </a:lnTo>
                <a:lnTo>
                  <a:pt x="41" y="9"/>
                </a:lnTo>
                <a:lnTo>
                  <a:pt x="47" y="6"/>
                </a:lnTo>
                <a:lnTo>
                  <a:pt x="54" y="4"/>
                </a:lnTo>
                <a:lnTo>
                  <a:pt x="62" y="1"/>
                </a:lnTo>
                <a:lnTo>
                  <a:pt x="70" y="0"/>
                </a:lnTo>
                <a:lnTo>
                  <a:pt x="78" y="0"/>
                </a:lnTo>
                <a:lnTo>
                  <a:pt x="86" y="0"/>
                </a:lnTo>
                <a:lnTo>
                  <a:pt x="94" y="1"/>
                </a:lnTo>
                <a:lnTo>
                  <a:pt x="102" y="4"/>
                </a:lnTo>
                <a:lnTo>
                  <a:pt x="109" y="6"/>
                </a:lnTo>
                <a:lnTo>
                  <a:pt x="117" y="9"/>
                </a:lnTo>
                <a:lnTo>
                  <a:pt x="122" y="13"/>
                </a:lnTo>
                <a:lnTo>
                  <a:pt x="129" y="17"/>
                </a:lnTo>
                <a:lnTo>
                  <a:pt x="134" y="22"/>
                </a:lnTo>
                <a:lnTo>
                  <a:pt x="139" y="29"/>
                </a:lnTo>
                <a:lnTo>
                  <a:pt x="145" y="34"/>
                </a:lnTo>
                <a:lnTo>
                  <a:pt x="147" y="41"/>
                </a:lnTo>
                <a:lnTo>
                  <a:pt x="151" y="48"/>
                </a:lnTo>
                <a:lnTo>
                  <a:pt x="154" y="55"/>
                </a:lnTo>
                <a:lnTo>
                  <a:pt x="155" y="62"/>
                </a:lnTo>
                <a:lnTo>
                  <a:pt x="157" y="70"/>
                </a:lnTo>
                <a:lnTo>
                  <a:pt x="158" y="78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79" name="Freeform 63"/>
          <p:cNvSpPr>
            <a:spLocks/>
          </p:cNvSpPr>
          <p:nvPr/>
        </p:nvSpPr>
        <p:spPr bwMode="auto">
          <a:xfrm>
            <a:off x="2342616" y="2297909"/>
            <a:ext cx="47757" cy="46435"/>
          </a:xfrm>
          <a:custGeom>
            <a:avLst/>
            <a:gdLst>
              <a:gd name="T0" fmla="*/ 25520570 w 158"/>
              <a:gd name="T1" fmla="*/ 13191363 h 159"/>
              <a:gd name="T2" fmla="*/ 24874316 w 158"/>
              <a:gd name="T3" fmla="*/ 15617262 h 159"/>
              <a:gd name="T4" fmla="*/ 23905339 w 158"/>
              <a:gd name="T5" fmla="*/ 17740216 h 159"/>
              <a:gd name="T6" fmla="*/ 22613234 w 158"/>
              <a:gd name="T7" fmla="*/ 19559446 h 159"/>
              <a:gd name="T8" fmla="*/ 20836440 w 158"/>
              <a:gd name="T9" fmla="*/ 21227592 h 159"/>
              <a:gd name="T10" fmla="*/ 18898082 w 158"/>
              <a:gd name="T11" fmla="*/ 22592015 h 159"/>
              <a:gd name="T12" fmla="*/ 16475437 w 158"/>
              <a:gd name="T13" fmla="*/ 23501630 h 159"/>
              <a:gd name="T14" fmla="*/ 14052389 w 158"/>
              <a:gd name="T15" fmla="*/ 23804964 h 159"/>
              <a:gd name="T16" fmla="*/ 11306617 w 158"/>
              <a:gd name="T17" fmla="*/ 23804964 h 159"/>
              <a:gd name="T18" fmla="*/ 8883570 w 158"/>
              <a:gd name="T19" fmla="*/ 23501630 h 159"/>
              <a:gd name="T20" fmla="*/ 6622487 w 158"/>
              <a:gd name="T21" fmla="*/ 22592015 h 159"/>
              <a:gd name="T22" fmla="*/ 4684130 w 158"/>
              <a:gd name="T23" fmla="*/ 21227592 h 159"/>
              <a:gd name="T24" fmla="*/ 2907335 w 158"/>
              <a:gd name="T25" fmla="*/ 19559446 h 159"/>
              <a:gd name="T26" fmla="*/ 1453668 w 158"/>
              <a:gd name="T27" fmla="*/ 17740216 h 159"/>
              <a:gd name="T28" fmla="*/ 646253 w 158"/>
              <a:gd name="T29" fmla="*/ 15617262 h 159"/>
              <a:gd name="T30" fmla="*/ 0 w 158"/>
              <a:gd name="T31" fmla="*/ 13191363 h 159"/>
              <a:gd name="T32" fmla="*/ 0 w 158"/>
              <a:gd name="T33" fmla="*/ 10765464 h 159"/>
              <a:gd name="T34" fmla="*/ 646253 w 158"/>
              <a:gd name="T35" fmla="*/ 8491037 h 159"/>
              <a:gd name="T36" fmla="*/ 1453668 w 158"/>
              <a:gd name="T37" fmla="*/ 6368083 h 159"/>
              <a:gd name="T38" fmla="*/ 2907335 w 158"/>
              <a:gd name="T39" fmla="*/ 4245518 h 159"/>
              <a:gd name="T40" fmla="*/ 4684130 w 158"/>
              <a:gd name="T41" fmla="*/ 2729234 h 159"/>
              <a:gd name="T42" fmla="*/ 6622487 w 158"/>
              <a:gd name="T43" fmla="*/ 1516284 h 159"/>
              <a:gd name="T44" fmla="*/ 8883570 w 158"/>
              <a:gd name="T45" fmla="*/ 454807 h 159"/>
              <a:gd name="T46" fmla="*/ 11306617 w 158"/>
              <a:gd name="T47" fmla="*/ 0 h 159"/>
              <a:gd name="T48" fmla="*/ 14052389 w 158"/>
              <a:gd name="T49" fmla="*/ 0 h 159"/>
              <a:gd name="T50" fmla="*/ 16475437 w 158"/>
              <a:gd name="T51" fmla="*/ 454807 h 159"/>
              <a:gd name="T52" fmla="*/ 18898082 w 158"/>
              <a:gd name="T53" fmla="*/ 1516284 h 159"/>
              <a:gd name="T54" fmla="*/ 20836440 w 158"/>
              <a:gd name="T55" fmla="*/ 2729234 h 159"/>
              <a:gd name="T56" fmla="*/ 22613234 w 158"/>
              <a:gd name="T57" fmla="*/ 4245518 h 159"/>
              <a:gd name="T58" fmla="*/ 23905339 w 158"/>
              <a:gd name="T59" fmla="*/ 6368083 h 159"/>
              <a:gd name="T60" fmla="*/ 24874316 w 158"/>
              <a:gd name="T61" fmla="*/ 8491037 h 159"/>
              <a:gd name="T62" fmla="*/ 25520570 w 158"/>
              <a:gd name="T63" fmla="*/ 10765464 h 1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58" h="159">
                <a:moveTo>
                  <a:pt x="158" y="79"/>
                </a:moveTo>
                <a:lnTo>
                  <a:pt x="158" y="87"/>
                </a:lnTo>
                <a:lnTo>
                  <a:pt x="156" y="95"/>
                </a:lnTo>
                <a:lnTo>
                  <a:pt x="154" y="103"/>
                </a:lnTo>
                <a:lnTo>
                  <a:pt x="151" y="109"/>
                </a:lnTo>
                <a:lnTo>
                  <a:pt x="148" y="117"/>
                </a:lnTo>
                <a:lnTo>
                  <a:pt x="144" y="124"/>
                </a:lnTo>
                <a:lnTo>
                  <a:pt x="140" y="129"/>
                </a:lnTo>
                <a:lnTo>
                  <a:pt x="135" y="135"/>
                </a:lnTo>
                <a:lnTo>
                  <a:pt x="129" y="140"/>
                </a:lnTo>
                <a:lnTo>
                  <a:pt x="123" y="145"/>
                </a:lnTo>
                <a:lnTo>
                  <a:pt x="117" y="149"/>
                </a:lnTo>
                <a:lnTo>
                  <a:pt x="110" y="152"/>
                </a:lnTo>
                <a:lnTo>
                  <a:pt x="102" y="155"/>
                </a:lnTo>
                <a:lnTo>
                  <a:pt x="95" y="157"/>
                </a:lnTo>
                <a:lnTo>
                  <a:pt x="87" y="157"/>
                </a:lnTo>
                <a:lnTo>
                  <a:pt x="79" y="159"/>
                </a:lnTo>
                <a:lnTo>
                  <a:pt x="70" y="157"/>
                </a:lnTo>
                <a:lnTo>
                  <a:pt x="63" y="157"/>
                </a:lnTo>
                <a:lnTo>
                  <a:pt x="55" y="155"/>
                </a:lnTo>
                <a:lnTo>
                  <a:pt x="47" y="152"/>
                </a:lnTo>
                <a:lnTo>
                  <a:pt x="41" y="149"/>
                </a:lnTo>
                <a:lnTo>
                  <a:pt x="34" y="145"/>
                </a:lnTo>
                <a:lnTo>
                  <a:pt x="29" y="140"/>
                </a:lnTo>
                <a:lnTo>
                  <a:pt x="22" y="135"/>
                </a:lnTo>
                <a:lnTo>
                  <a:pt x="18" y="129"/>
                </a:lnTo>
                <a:lnTo>
                  <a:pt x="13" y="124"/>
                </a:lnTo>
                <a:lnTo>
                  <a:pt x="9" y="117"/>
                </a:lnTo>
                <a:lnTo>
                  <a:pt x="6" y="109"/>
                </a:lnTo>
                <a:lnTo>
                  <a:pt x="4" y="103"/>
                </a:lnTo>
                <a:lnTo>
                  <a:pt x="1" y="95"/>
                </a:lnTo>
                <a:lnTo>
                  <a:pt x="0" y="87"/>
                </a:lnTo>
                <a:lnTo>
                  <a:pt x="0" y="79"/>
                </a:lnTo>
                <a:lnTo>
                  <a:pt x="0" y="71"/>
                </a:lnTo>
                <a:lnTo>
                  <a:pt x="1" y="63"/>
                </a:lnTo>
                <a:lnTo>
                  <a:pt x="4" y="56"/>
                </a:lnTo>
                <a:lnTo>
                  <a:pt x="6" y="48"/>
                </a:lnTo>
                <a:lnTo>
                  <a:pt x="9" y="42"/>
                </a:lnTo>
                <a:lnTo>
                  <a:pt x="13" y="35"/>
                </a:lnTo>
                <a:lnTo>
                  <a:pt x="18" y="28"/>
                </a:lnTo>
                <a:lnTo>
                  <a:pt x="22" y="23"/>
                </a:lnTo>
                <a:lnTo>
                  <a:pt x="29" y="18"/>
                </a:lnTo>
                <a:lnTo>
                  <a:pt x="34" y="14"/>
                </a:lnTo>
                <a:lnTo>
                  <a:pt x="41" y="10"/>
                </a:lnTo>
                <a:lnTo>
                  <a:pt x="47" y="6"/>
                </a:lnTo>
                <a:lnTo>
                  <a:pt x="55" y="3"/>
                </a:lnTo>
                <a:lnTo>
                  <a:pt x="63" y="2"/>
                </a:lnTo>
                <a:lnTo>
                  <a:pt x="70" y="0"/>
                </a:lnTo>
                <a:lnTo>
                  <a:pt x="79" y="0"/>
                </a:lnTo>
                <a:lnTo>
                  <a:pt x="87" y="0"/>
                </a:lnTo>
                <a:lnTo>
                  <a:pt x="95" y="2"/>
                </a:lnTo>
                <a:lnTo>
                  <a:pt x="102" y="3"/>
                </a:lnTo>
                <a:lnTo>
                  <a:pt x="110" y="6"/>
                </a:lnTo>
                <a:lnTo>
                  <a:pt x="117" y="10"/>
                </a:lnTo>
                <a:lnTo>
                  <a:pt x="123" y="14"/>
                </a:lnTo>
                <a:lnTo>
                  <a:pt x="129" y="18"/>
                </a:lnTo>
                <a:lnTo>
                  <a:pt x="135" y="23"/>
                </a:lnTo>
                <a:lnTo>
                  <a:pt x="140" y="28"/>
                </a:lnTo>
                <a:lnTo>
                  <a:pt x="144" y="35"/>
                </a:lnTo>
                <a:lnTo>
                  <a:pt x="148" y="42"/>
                </a:lnTo>
                <a:lnTo>
                  <a:pt x="151" y="48"/>
                </a:lnTo>
                <a:lnTo>
                  <a:pt x="154" y="56"/>
                </a:lnTo>
                <a:lnTo>
                  <a:pt x="156" y="63"/>
                </a:lnTo>
                <a:lnTo>
                  <a:pt x="158" y="71"/>
                </a:lnTo>
                <a:lnTo>
                  <a:pt x="158" y="79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80" name="Freeform 64"/>
          <p:cNvSpPr>
            <a:spLocks/>
          </p:cNvSpPr>
          <p:nvPr/>
        </p:nvSpPr>
        <p:spPr bwMode="auto">
          <a:xfrm>
            <a:off x="1582204" y="2283620"/>
            <a:ext cx="47757" cy="47625"/>
          </a:xfrm>
          <a:custGeom>
            <a:avLst/>
            <a:gdLst>
              <a:gd name="T0" fmla="*/ 25044003 w 160"/>
              <a:gd name="T1" fmla="*/ 13890826 h 158"/>
              <a:gd name="T2" fmla="*/ 24571722 w 160"/>
              <a:gd name="T3" fmla="*/ 16475437 h 158"/>
              <a:gd name="T4" fmla="*/ 23468806 w 160"/>
              <a:gd name="T5" fmla="*/ 18898082 h 158"/>
              <a:gd name="T6" fmla="*/ 22208728 w 160"/>
              <a:gd name="T7" fmla="*/ 20836440 h 158"/>
              <a:gd name="T8" fmla="*/ 20633928 w 160"/>
              <a:gd name="T9" fmla="*/ 22451671 h 158"/>
              <a:gd name="T10" fmla="*/ 18428494 w 160"/>
              <a:gd name="T11" fmla="*/ 24066902 h 158"/>
              <a:gd name="T12" fmla="*/ 16381016 w 160"/>
              <a:gd name="T13" fmla="*/ 24874316 h 158"/>
              <a:gd name="T14" fmla="*/ 13860859 w 160"/>
              <a:gd name="T15" fmla="*/ 25359006 h 158"/>
              <a:gd name="T16" fmla="*/ 11340703 w 160"/>
              <a:gd name="T17" fmla="*/ 25359006 h 158"/>
              <a:gd name="T18" fmla="*/ 8820547 w 160"/>
              <a:gd name="T19" fmla="*/ 24874316 h 158"/>
              <a:gd name="T20" fmla="*/ 6773069 w 160"/>
              <a:gd name="T21" fmla="*/ 24066902 h 158"/>
              <a:gd name="T22" fmla="*/ 4725194 w 160"/>
              <a:gd name="T23" fmla="*/ 22451671 h 158"/>
              <a:gd name="T24" fmla="*/ 2992834 w 160"/>
              <a:gd name="T25" fmla="*/ 20836440 h 158"/>
              <a:gd name="T26" fmla="*/ 1732756 w 160"/>
              <a:gd name="T27" fmla="*/ 18898082 h 158"/>
              <a:gd name="T28" fmla="*/ 630238 w 160"/>
              <a:gd name="T29" fmla="*/ 16475437 h 158"/>
              <a:gd name="T30" fmla="*/ 315119 w 160"/>
              <a:gd name="T31" fmla="*/ 13890826 h 158"/>
              <a:gd name="T32" fmla="*/ 315119 w 160"/>
              <a:gd name="T33" fmla="*/ 11306617 h 158"/>
              <a:gd name="T34" fmla="*/ 630238 w 160"/>
              <a:gd name="T35" fmla="*/ 8722408 h 158"/>
              <a:gd name="T36" fmla="*/ 1732756 w 160"/>
              <a:gd name="T37" fmla="*/ 6622487 h 158"/>
              <a:gd name="T38" fmla="*/ 2992834 w 160"/>
              <a:gd name="T39" fmla="*/ 4522566 h 158"/>
              <a:gd name="T40" fmla="*/ 4725194 w 160"/>
              <a:gd name="T41" fmla="*/ 2745772 h 158"/>
              <a:gd name="T42" fmla="*/ 6773069 w 160"/>
              <a:gd name="T43" fmla="*/ 1453668 h 158"/>
              <a:gd name="T44" fmla="*/ 8820547 w 160"/>
              <a:gd name="T45" fmla="*/ 484690 h 158"/>
              <a:gd name="T46" fmla="*/ 11340703 w 160"/>
              <a:gd name="T47" fmla="*/ 0 h 158"/>
              <a:gd name="T48" fmla="*/ 13860859 w 160"/>
              <a:gd name="T49" fmla="*/ 0 h 158"/>
              <a:gd name="T50" fmla="*/ 16381016 w 160"/>
              <a:gd name="T51" fmla="*/ 484690 h 158"/>
              <a:gd name="T52" fmla="*/ 18428494 w 160"/>
              <a:gd name="T53" fmla="*/ 1453668 h 158"/>
              <a:gd name="T54" fmla="*/ 20633928 w 160"/>
              <a:gd name="T55" fmla="*/ 2745772 h 158"/>
              <a:gd name="T56" fmla="*/ 22208728 w 160"/>
              <a:gd name="T57" fmla="*/ 4522566 h 158"/>
              <a:gd name="T58" fmla="*/ 23468806 w 160"/>
              <a:gd name="T59" fmla="*/ 6622487 h 158"/>
              <a:gd name="T60" fmla="*/ 24571722 w 160"/>
              <a:gd name="T61" fmla="*/ 8722408 h 158"/>
              <a:gd name="T62" fmla="*/ 25044003 w 160"/>
              <a:gd name="T63" fmla="*/ 11306617 h 15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60" h="158">
                <a:moveTo>
                  <a:pt x="160" y="78"/>
                </a:moveTo>
                <a:lnTo>
                  <a:pt x="159" y="86"/>
                </a:lnTo>
                <a:lnTo>
                  <a:pt x="157" y="94"/>
                </a:lnTo>
                <a:lnTo>
                  <a:pt x="156" y="102"/>
                </a:lnTo>
                <a:lnTo>
                  <a:pt x="153" y="109"/>
                </a:lnTo>
                <a:lnTo>
                  <a:pt x="149" y="117"/>
                </a:lnTo>
                <a:lnTo>
                  <a:pt x="145" y="124"/>
                </a:lnTo>
                <a:lnTo>
                  <a:pt x="141" y="129"/>
                </a:lnTo>
                <a:lnTo>
                  <a:pt x="136" y="134"/>
                </a:lnTo>
                <a:lnTo>
                  <a:pt x="131" y="139"/>
                </a:lnTo>
                <a:lnTo>
                  <a:pt x="124" y="145"/>
                </a:lnTo>
                <a:lnTo>
                  <a:pt x="117" y="149"/>
                </a:lnTo>
                <a:lnTo>
                  <a:pt x="111" y="151"/>
                </a:lnTo>
                <a:lnTo>
                  <a:pt x="104" y="154"/>
                </a:lnTo>
                <a:lnTo>
                  <a:pt x="96" y="157"/>
                </a:lnTo>
                <a:lnTo>
                  <a:pt x="88" y="157"/>
                </a:lnTo>
                <a:lnTo>
                  <a:pt x="80" y="158"/>
                </a:lnTo>
                <a:lnTo>
                  <a:pt x="72" y="157"/>
                </a:lnTo>
                <a:lnTo>
                  <a:pt x="64" y="157"/>
                </a:lnTo>
                <a:lnTo>
                  <a:pt x="56" y="154"/>
                </a:lnTo>
                <a:lnTo>
                  <a:pt x="50" y="151"/>
                </a:lnTo>
                <a:lnTo>
                  <a:pt x="43" y="149"/>
                </a:lnTo>
                <a:lnTo>
                  <a:pt x="36" y="145"/>
                </a:lnTo>
                <a:lnTo>
                  <a:pt x="30" y="139"/>
                </a:lnTo>
                <a:lnTo>
                  <a:pt x="24" y="134"/>
                </a:lnTo>
                <a:lnTo>
                  <a:pt x="19" y="129"/>
                </a:lnTo>
                <a:lnTo>
                  <a:pt x="15" y="124"/>
                </a:lnTo>
                <a:lnTo>
                  <a:pt x="11" y="117"/>
                </a:lnTo>
                <a:lnTo>
                  <a:pt x="7" y="109"/>
                </a:lnTo>
                <a:lnTo>
                  <a:pt x="4" y="102"/>
                </a:lnTo>
                <a:lnTo>
                  <a:pt x="3" y="94"/>
                </a:lnTo>
                <a:lnTo>
                  <a:pt x="2" y="86"/>
                </a:lnTo>
                <a:lnTo>
                  <a:pt x="0" y="78"/>
                </a:lnTo>
                <a:lnTo>
                  <a:pt x="2" y="70"/>
                </a:lnTo>
                <a:lnTo>
                  <a:pt x="3" y="62"/>
                </a:lnTo>
                <a:lnTo>
                  <a:pt x="4" y="54"/>
                </a:lnTo>
                <a:lnTo>
                  <a:pt x="7" y="48"/>
                </a:lnTo>
                <a:lnTo>
                  <a:pt x="11" y="41"/>
                </a:lnTo>
                <a:lnTo>
                  <a:pt x="15" y="34"/>
                </a:lnTo>
                <a:lnTo>
                  <a:pt x="19" y="28"/>
                </a:lnTo>
                <a:lnTo>
                  <a:pt x="24" y="22"/>
                </a:lnTo>
                <a:lnTo>
                  <a:pt x="30" y="17"/>
                </a:lnTo>
                <a:lnTo>
                  <a:pt x="36" y="13"/>
                </a:lnTo>
                <a:lnTo>
                  <a:pt x="43" y="9"/>
                </a:lnTo>
                <a:lnTo>
                  <a:pt x="50" y="5"/>
                </a:lnTo>
                <a:lnTo>
                  <a:pt x="56" y="3"/>
                </a:lnTo>
                <a:lnTo>
                  <a:pt x="64" y="1"/>
                </a:lnTo>
                <a:lnTo>
                  <a:pt x="72" y="0"/>
                </a:lnTo>
                <a:lnTo>
                  <a:pt x="80" y="0"/>
                </a:lnTo>
                <a:lnTo>
                  <a:pt x="88" y="0"/>
                </a:lnTo>
                <a:lnTo>
                  <a:pt x="96" y="1"/>
                </a:lnTo>
                <a:lnTo>
                  <a:pt x="104" y="3"/>
                </a:lnTo>
                <a:lnTo>
                  <a:pt x="111" y="5"/>
                </a:lnTo>
                <a:lnTo>
                  <a:pt x="117" y="9"/>
                </a:lnTo>
                <a:lnTo>
                  <a:pt x="124" y="13"/>
                </a:lnTo>
                <a:lnTo>
                  <a:pt x="131" y="17"/>
                </a:lnTo>
                <a:lnTo>
                  <a:pt x="136" y="22"/>
                </a:lnTo>
                <a:lnTo>
                  <a:pt x="141" y="28"/>
                </a:lnTo>
                <a:lnTo>
                  <a:pt x="145" y="34"/>
                </a:lnTo>
                <a:lnTo>
                  <a:pt x="149" y="41"/>
                </a:lnTo>
                <a:lnTo>
                  <a:pt x="153" y="48"/>
                </a:lnTo>
                <a:lnTo>
                  <a:pt x="156" y="54"/>
                </a:lnTo>
                <a:lnTo>
                  <a:pt x="157" y="62"/>
                </a:lnTo>
                <a:lnTo>
                  <a:pt x="159" y="70"/>
                </a:lnTo>
                <a:lnTo>
                  <a:pt x="160" y="78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81" name="Freeform 65"/>
          <p:cNvSpPr>
            <a:spLocks/>
          </p:cNvSpPr>
          <p:nvPr/>
        </p:nvSpPr>
        <p:spPr bwMode="auto">
          <a:xfrm>
            <a:off x="2888716" y="2859881"/>
            <a:ext cx="47757" cy="47625"/>
          </a:xfrm>
          <a:custGeom>
            <a:avLst/>
            <a:gdLst>
              <a:gd name="T0" fmla="*/ 25200714 w 159"/>
              <a:gd name="T1" fmla="*/ 13890826 h 158"/>
              <a:gd name="T2" fmla="*/ 24722267 w 159"/>
              <a:gd name="T3" fmla="*/ 16475437 h 158"/>
              <a:gd name="T4" fmla="*/ 23764975 w 159"/>
              <a:gd name="T5" fmla="*/ 18898082 h 158"/>
              <a:gd name="T6" fmla="*/ 22488984 w 159"/>
              <a:gd name="T7" fmla="*/ 20836440 h 158"/>
              <a:gd name="T8" fmla="*/ 20734547 w 159"/>
              <a:gd name="T9" fmla="*/ 22613234 h 158"/>
              <a:gd name="T10" fmla="*/ 18661013 w 159"/>
              <a:gd name="T11" fmla="*/ 24066902 h 158"/>
              <a:gd name="T12" fmla="*/ 16587877 w 159"/>
              <a:gd name="T13" fmla="*/ 24874316 h 158"/>
              <a:gd name="T14" fmla="*/ 14035896 w 159"/>
              <a:gd name="T15" fmla="*/ 25359006 h 158"/>
              <a:gd name="T16" fmla="*/ 11483915 w 159"/>
              <a:gd name="T17" fmla="*/ 25359006 h 158"/>
              <a:gd name="T18" fmla="*/ 8931934 w 159"/>
              <a:gd name="T19" fmla="*/ 24874316 h 158"/>
              <a:gd name="T20" fmla="*/ 6699050 w 159"/>
              <a:gd name="T21" fmla="*/ 24066902 h 158"/>
              <a:gd name="T22" fmla="*/ 4625516 w 159"/>
              <a:gd name="T23" fmla="*/ 22613234 h 158"/>
              <a:gd name="T24" fmla="*/ 2871079 w 159"/>
              <a:gd name="T25" fmla="*/ 20836440 h 158"/>
              <a:gd name="T26" fmla="*/ 1595088 w 159"/>
              <a:gd name="T27" fmla="*/ 18898082 h 158"/>
              <a:gd name="T28" fmla="*/ 637796 w 159"/>
              <a:gd name="T29" fmla="*/ 16475437 h 158"/>
              <a:gd name="T30" fmla="*/ 159349 w 159"/>
              <a:gd name="T31" fmla="*/ 13890826 h 158"/>
              <a:gd name="T32" fmla="*/ 159349 w 159"/>
              <a:gd name="T33" fmla="*/ 11306617 h 158"/>
              <a:gd name="T34" fmla="*/ 637796 w 159"/>
              <a:gd name="T35" fmla="*/ 8722408 h 158"/>
              <a:gd name="T36" fmla="*/ 1595088 w 159"/>
              <a:gd name="T37" fmla="*/ 6622487 h 158"/>
              <a:gd name="T38" fmla="*/ 2871079 w 159"/>
              <a:gd name="T39" fmla="*/ 4522566 h 158"/>
              <a:gd name="T40" fmla="*/ 4625516 w 159"/>
              <a:gd name="T41" fmla="*/ 2745772 h 158"/>
              <a:gd name="T42" fmla="*/ 6699050 w 159"/>
              <a:gd name="T43" fmla="*/ 1453668 h 158"/>
              <a:gd name="T44" fmla="*/ 8931934 w 159"/>
              <a:gd name="T45" fmla="*/ 484690 h 158"/>
              <a:gd name="T46" fmla="*/ 11483915 w 159"/>
              <a:gd name="T47" fmla="*/ 0 h 158"/>
              <a:gd name="T48" fmla="*/ 14035896 w 159"/>
              <a:gd name="T49" fmla="*/ 0 h 158"/>
              <a:gd name="T50" fmla="*/ 16587877 w 159"/>
              <a:gd name="T51" fmla="*/ 484690 h 158"/>
              <a:gd name="T52" fmla="*/ 18661013 w 159"/>
              <a:gd name="T53" fmla="*/ 1453668 h 158"/>
              <a:gd name="T54" fmla="*/ 20734547 w 159"/>
              <a:gd name="T55" fmla="*/ 2745772 h 158"/>
              <a:gd name="T56" fmla="*/ 22488984 w 159"/>
              <a:gd name="T57" fmla="*/ 4522566 h 158"/>
              <a:gd name="T58" fmla="*/ 23764975 w 159"/>
              <a:gd name="T59" fmla="*/ 6622487 h 158"/>
              <a:gd name="T60" fmla="*/ 24722267 w 159"/>
              <a:gd name="T61" fmla="*/ 8722408 h 158"/>
              <a:gd name="T62" fmla="*/ 25200714 w 159"/>
              <a:gd name="T63" fmla="*/ 11306617 h 15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59" h="158">
                <a:moveTo>
                  <a:pt x="159" y="78"/>
                </a:moveTo>
                <a:lnTo>
                  <a:pt x="158" y="86"/>
                </a:lnTo>
                <a:lnTo>
                  <a:pt x="157" y="94"/>
                </a:lnTo>
                <a:lnTo>
                  <a:pt x="155" y="102"/>
                </a:lnTo>
                <a:lnTo>
                  <a:pt x="153" y="109"/>
                </a:lnTo>
                <a:lnTo>
                  <a:pt x="149" y="117"/>
                </a:lnTo>
                <a:lnTo>
                  <a:pt x="145" y="122"/>
                </a:lnTo>
                <a:lnTo>
                  <a:pt x="141" y="129"/>
                </a:lnTo>
                <a:lnTo>
                  <a:pt x="135" y="134"/>
                </a:lnTo>
                <a:lnTo>
                  <a:pt x="130" y="140"/>
                </a:lnTo>
                <a:lnTo>
                  <a:pt x="124" y="145"/>
                </a:lnTo>
                <a:lnTo>
                  <a:pt x="117" y="149"/>
                </a:lnTo>
                <a:lnTo>
                  <a:pt x="110" y="152"/>
                </a:lnTo>
                <a:lnTo>
                  <a:pt x="104" y="154"/>
                </a:lnTo>
                <a:lnTo>
                  <a:pt x="96" y="157"/>
                </a:lnTo>
                <a:lnTo>
                  <a:pt x="88" y="157"/>
                </a:lnTo>
                <a:lnTo>
                  <a:pt x="80" y="158"/>
                </a:lnTo>
                <a:lnTo>
                  <a:pt x="72" y="157"/>
                </a:lnTo>
                <a:lnTo>
                  <a:pt x="64" y="157"/>
                </a:lnTo>
                <a:lnTo>
                  <a:pt x="56" y="154"/>
                </a:lnTo>
                <a:lnTo>
                  <a:pt x="49" y="152"/>
                </a:lnTo>
                <a:lnTo>
                  <a:pt x="42" y="149"/>
                </a:lnTo>
                <a:lnTo>
                  <a:pt x="36" y="145"/>
                </a:lnTo>
                <a:lnTo>
                  <a:pt x="29" y="140"/>
                </a:lnTo>
                <a:lnTo>
                  <a:pt x="24" y="134"/>
                </a:lnTo>
                <a:lnTo>
                  <a:pt x="18" y="129"/>
                </a:lnTo>
                <a:lnTo>
                  <a:pt x="14" y="122"/>
                </a:lnTo>
                <a:lnTo>
                  <a:pt x="10" y="117"/>
                </a:lnTo>
                <a:lnTo>
                  <a:pt x="6" y="109"/>
                </a:lnTo>
                <a:lnTo>
                  <a:pt x="4" y="102"/>
                </a:lnTo>
                <a:lnTo>
                  <a:pt x="2" y="94"/>
                </a:lnTo>
                <a:lnTo>
                  <a:pt x="1" y="86"/>
                </a:lnTo>
                <a:lnTo>
                  <a:pt x="0" y="78"/>
                </a:lnTo>
                <a:lnTo>
                  <a:pt x="1" y="70"/>
                </a:lnTo>
                <a:lnTo>
                  <a:pt x="2" y="62"/>
                </a:lnTo>
                <a:lnTo>
                  <a:pt x="4" y="54"/>
                </a:lnTo>
                <a:lnTo>
                  <a:pt x="6" y="48"/>
                </a:lnTo>
                <a:lnTo>
                  <a:pt x="10" y="41"/>
                </a:lnTo>
                <a:lnTo>
                  <a:pt x="14" y="35"/>
                </a:lnTo>
                <a:lnTo>
                  <a:pt x="18" y="28"/>
                </a:lnTo>
                <a:lnTo>
                  <a:pt x="24" y="23"/>
                </a:lnTo>
                <a:lnTo>
                  <a:pt x="29" y="17"/>
                </a:lnTo>
                <a:lnTo>
                  <a:pt x="36" y="13"/>
                </a:lnTo>
                <a:lnTo>
                  <a:pt x="42" y="9"/>
                </a:lnTo>
                <a:lnTo>
                  <a:pt x="49" y="5"/>
                </a:lnTo>
                <a:lnTo>
                  <a:pt x="56" y="3"/>
                </a:lnTo>
                <a:lnTo>
                  <a:pt x="64" y="1"/>
                </a:lnTo>
                <a:lnTo>
                  <a:pt x="72" y="0"/>
                </a:lnTo>
                <a:lnTo>
                  <a:pt x="80" y="0"/>
                </a:lnTo>
                <a:lnTo>
                  <a:pt x="88" y="0"/>
                </a:lnTo>
                <a:lnTo>
                  <a:pt x="96" y="1"/>
                </a:lnTo>
                <a:lnTo>
                  <a:pt x="104" y="3"/>
                </a:lnTo>
                <a:lnTo>
                  <a:pt x="110" y="5"/>
                </a:lnTo>
                <a:lnTo>
                  <a:pt x="117" y="9"/>
                </a:lnTo>
                <a:lnTo>
                  <a:pt x="124" y="13"/>
                </a:lnTo>
                <a:lnTo>
                  <a:pt x="130" y="17"/>
                </a:lnTo>
                <a:lnTo>
                  <a:pt x="135" y="23"/>
                </a:lnTo>
                <a:lnTo>
                  <a:pt x="141" y="28"/>
                </a:lnTo>
                <a:lnTo>
                  <a:pt x="145" y="35"/>
                </a:lnTo>
                <a:lnTo>
                  <a:pt x="149" y="41"/>
                </a:lnTo>
                <a:lnTo>
                  <a:pt x="153" y="48"/>
                </a:lnTo>
                <a:lnTo>
                  <a:pt x="155" y="54"/>
                </a:lnTo>
                <a:lnTo>
                  <a:pt x="157" y="62"/>
                </a:lnTo>
                <a:lnTo>
                  <a:pt x="158" y="70"/>
                </a:lnTo>
                <a:lnTo>
                  <a:pt x="159" y="78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82" name="Freeform 66"/>
          <p:cNvSpPr>
            <a:spLocks/>
          </p:cNvSpPr>
          <p:nvPr/>
        </p:nvSpPr>
        <p:spPr bwMode="auto">
          <a:xfrm>
            <a:off x="2539466" y="2895602"/>
            <a:ext cx="47757" cy="47625"/>
          </a:xfrm>
          <a:custGeom>
            <a:avLst/>
            <a:gdLst>
              <a:gd name="T0" fmla="*/ 25520570 w 158"/>
              <a:gd name="T1" fmla="*/ 13890826 h 158"/>
              <a:gd name="T2" fmla="*/ 24874316 w 158"/>
              <a:gd name="T3" fmla="*/ 16475437 h 158"/>
              <a:gd name="T4" fmla="*/ 23905339 w 158"/>
              <a:gd name="T5" fmla="*/ 18898082 h 158"/>
              <a:gd name="T6" fmla="*/ 22613234 w 158"/>
              <a:gd name="T7" fmla="*/ 20836440 h 158"/>
              <a:gd name="T8" fmla="*/ 20836440 w 158"/>
              <a:gd name="T9" fmla="*/ 22613234 h 158"/>
              <a:gd name="T10" fmla="*/ 18898082 w 158"/>
              <a:gd name="T11" fmla="*/ 24066902 h 158"/>
              <a:gd name="T12" fmla="*/ 16475437 w 158"/>
              <a:gd name="T13" fmla="*/ 24874316 h 158"/>
              <a:gd name="T14" fmla="*/ 14052389 w 158"/>
              <a:gd name="T15" fmla="*/ 25520570 h 158"/>
              <a:gd name="T16" fmla="*/ 11306617 w 158"/>
              <a:gd name="T17" fmla="*/ 25520570 h 158"/>
              <a:gd name="T18" fmla="*/ 8883570 w 158"/>
              <a:gd name="T19" fmla="*/ 24874316 h 158"/>
              <a:gd name="T20" fmla="*/ 6622487 w 158"/>
              <a:gd name="T21" fmla="*/ 24066902 h 158"/>
              <a:gd name="T22" fmla="*/ 4684130 w 158"/>
              <a:gd name="T23" fmla="*/ 22613234 h 158"/>
              <a:gd name="T24" fmla="*/ 2907335 w 158"/>
              <a:gd name="T25" fmla="*/ 20836440 h 158"/>
              <a:gd name="T26" fmla="*/ 1453668 w 158"/>
              <a:gd name="T27" fmla="*/ 18898082 h 158"/>
              <a:gd name="T28" fmla="*/ 646253 w 158"/>
              <a:gd name="T29" fmla="*/ 16475437 h 158"/>
              <a:gd name="T30" fmla="*/ 0 w 158"/>
              <a:gd name="T31" fmla="*/ 13890826 h 158"/>
              <a:gd name="T32" fmla="*/ 0 w 158"/>
              <a:gd name="T33" fmla="*/ 11306617 h 158"/>
              <a:gd name="T34" fmla="*/ 646253 w 158"/>
              <a:gd name="T35" fmla="*/ 9045133 h 158"/>
              <a:gd name="T36" fmla="*/ 1453668 w 158"/>
              <a:gd name="T37" fmla="*/ 6622487 h 158"/>
              <a:gd name="T38" fmla="*/ 2907335 w 158"/>
              <a:gd name="T39" fmla="*/ 4522566 h 158"/>
              <a:gd name="T40" fmla="*/ 4684130 w 158"/>
              <a:gd name="T41" fmla="*/ 2745772 h 158"/>
              <a:gd name="T42" fmla="*/ 6622487 w 158"/>
              <a:gd name="T43" fmla="*/ 1453668 h 158"/>
              <a:gd name="T44" fmla="*/ 8883570 w 158"/>
              <a:gd name="T45" fmla="*/ 484690 h 158"/>
              <a:gd name="T46" fmla="*/ 11306617 w 158"/>
              <a:gd name="T47" fmla="*/ 0 h 158"/>
              <a:gd name="T48" fmla="*/ 14052389 w 158"/>
              <a:gd name="T49" fmla="*/ 0 h 158"/>
              <a:gd name="T50" fmla="*/ 16475437 w 158"/>
              <a:gd name="T51" fmla="*/ 484690 h 158"/>
              <a:gd name="T52" fmla="*/ 18898082 w 158"/>
              <a:gd name="T53" fmla="*/ 1453668 h 158"/>
              <a:gd name="T54" fmla="*/ 20836440 w 158"/>
              <a:gd name="T55" fmla="*/ 2745772 h 158"/>
              <a:gd name="T56" fmla="*/ 22613234 w 158"/>
              <a:gd name="T57" fmla="*/ 4522566 h 158"/>
              <a:gd name="T58" fmla="*/ 23905339 w 158"/>
              <a:gd name="T59" fmla="*/ 6622487 h 158"/>
              <a:gd name="T60" fmla="*/ 24874316 w 158"/>
              <a:gd name="T61" fmla="*/ 9045133 h 158"/>
              <a:gd name="T62" fmla="*/ 25520570 w 158"/>
              <a:gd name="T63" fmla="*/ 11306617 h 15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58" h="158">
                <a:moveTo>
                  <a:pt x="158" y="78"/>
                </a:moveTo>
                <a:lnTo>
                  <a:pt x="158" y="86"/>
                </a:lnTo>
                <a:lnTo>
                  <a:pt x="156" y="94"/>
                </a:lnTo>
                <a:lnTo>
                  <a:pt x="154" y="102"/>
                </a:lnTo>
                <a:lnTo>
                  <a:pt x="151" y="110"/>
                </a:lnTo>
                <a:lnTo>
                  <a:pt x="148" y="117"/>
                </a:lnTo>
                <a:lnTo>
                  <a:pt x="144" y="124"/>
                </a:lnTo>
                <a:lnTo>
                  <a:pt x="140" y="129"/>
                </a:lnTo>
                <a:lnTo>
                  <a:pt x="135" y="134"/>
                </a:lnTo>
                <a:lnTo>
                  <a:pt x="129" y="140"/>
                </a:lnTo>
                <a:lnTo>
                  <a:pt x="123" y="145"/>
                </a:lnTo>
                <a:lnTo>
                  <a:pt x="117" y="149"/>
                </a:lnTo>
                <a:lnTo>
                  <a:pt x="110" y="152"/>
                </a:lnTo>
                <a:lnTo>
                  <a:pt x="102" y="154"/>
                </a:lnTo>
                <a:lnTo>
                  <a:pt x="95" y="157"/>
                </a:lnTo>
                <a:lnTo>
                  <a:pt x="87" y="158"/>
                </a:lnTo>
                <a:lnTo>
                  <a:pt x="79" y="158"/>
                </a:lnTo>
                <a:lnTo>
                  <a:pt x="70" y="158"/>
                </a:lnTo>
                <a:lnTo>
                  <a:pt x="63" y="157"/>
                </a:lnTo>
                <a:lnTo>
                  <a:pt x="55" y="154"/>
                </a:lnTo>
                <a:lnTo>
                  <a:pt x="47" y="152"/>
                </a:lnTo>
                <a:lnTo>
                  <a:pt x="41" y="149"/>
                </a:lnTo>
                <a:lnTo>
                  <a:pt x="34" y="145"/>
                </a:lnTo>
                <a:lnTo>
                  <a:pt x="29" y="140"/>
                </a:lnTo>
                <a:lnTo>
                  <a:pt x="22" y="134"/>
                </a:lnTo>
                <a:lnTo>
                  <a:pt x="18" y="129"/>
                </a:lnTo>
                <a:lnTo>
                  <a:pt x="13" y="124"/>
                </a:lnTo>
                <a:lnTo>
                  <a:pt x="9" y="117"/>
                </a:lnTo>
                <a:lnTo>
                  <a:pt x="6" y="110"/>
                </a:lnTo>
                <a:lnTo>
                  <a:pt x="4" y="102"/>
                </a:lnTo>
                <a:lnTo>
                  <a:pt x="1" y="94"/>
                </a:lnTo>
                <a:lnTo>
                  <a:pt x="0" y="86"/>
                </a:lnTo>
                <a:lnTo>
                  <a:pt x="0" y="78"/>
                </a:lnTo>
                <a:lnTo>
                  <a:pt x="0" y="70"/>
                </a:lnTo>
                <a:lnTo>
                  <a:pt x="1" y="62"/>
                </a:lnTo>
                <a:lnTo>
                  <a:pt x="4" y="56"/>
                </a:lnTo>
                <a:lnTo>
                  <a:pt x="6" y="48"/>
                </a:lnTo>
                <a:lnTo>
                  <a:pt x="9" y="41"/>
                </a:lnTo>
                <a:lnTo>
                  <a:pt x="13" y="35"/>
                </a:lnTo>
                <a:lnTo>
                  <a:pt x="18" y="28"/>
                </a:lnTo>
                <a:lnTo>
                  <a:pt x="22" y="23"/>
                </a:lnTo>
                <a:lnTo>
                  <a:pt x="29" y="17"/>
                </a:lnTo>
                <a:lnTo>
                  <a:pt x="34" y="13"/>
                </a:lnTo>
                <a:lnTo>
                  <a:pt x="41" y="9"/>
                </a:lnTo>
                <a:lnTo>
                  <a:pt x="47" y="5"/>
                </a:lnTo>
                <a:lnTo>
                  <a:pt x="55" y="3"/>
                </a:lnTo>
                <a:lnTo>
                  <a:pt x="63" y="1"/>
                </a:lnTo>
                <a:lnTo>
                  <a:pt x="70" y="0"/>
                </a:lnTo>
                <a:lnTo>
                  <a:pt x="79" y="0"/>
                </a:lnTo>
                <a:lnTo>
                  <a:pt x="87" y="0"/>
                </a:lnTo>
                <a:lnTo>
                  <a:pt x="95" y="1"/>
                </a:lnTo>
                <a:lnTo>
                  <a:pt x="102" y="3"/>
                </a:lnTo>
                <a:lnTo>
                  <a:pt x="110" y="5"/>
                </a:lnTo>
                <a:lnTo>
                  <a:pt x="117" y="9"/>
                </a:lnTo>
                <a:lnTo>
                  <a:pt x="123" y="13"/>
                </a:lnTo>
                <a:lnTo>
                  <a:pt x="129" y="17"/>
                </a:lnTo>
                <a:lnTo>
                  <a:pt x="135" y="23"/>
                </a:lnTo>
                <a:lnTo>
                  <a:pt x="140" y="28"/>
                </a:lnTo>
                <a:lnTo>
                  <a:pt x="144" y="35"/>
                </a:lnTo>
                <a:lnTo>
                  <a:pt x="148" y="41"/>
                </a:lnTo>
                <a:lnTo>
                  <a:pt x="151" y="48"/>
                </a:lnTo>
                <a:lnTo>
                  <a:pt x="154" y="56"/>
                </a:lnTo>
                <a:lnTo>
                  <a:pt x="156" y="62"/>
                </a:lnTo>
                <a:lnTo>
                  <a:pt x="158" y="70"/>
                </a:lnTo>
                <a:lnTo>
                  <a:pt x="158" y="78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83" name="Freeform 67"/>
          <p:cNvSpPr>
            <a:spLocks/>
          </p:cNvSpPr>
          <p:nvPr/>
        </p:nvSpPr>
        <p:spPr bwMode="auto">
          <a:xfrm>
            <a:off x="3045879" y="3551636"/>
            <a:ext cx="47757" cy="47625"/>
          </a:xfrm>
          <a:custGeom>
            <a:avLst/>
            <a:gdLst>
              <a:gd name="T0" fmla="*/ 25520570 w 158"/>
              <a:gd name="T1" fmla="*/ 14213953 h 158"/>
              <a:gd name="T2" fmla="*/ 24874316 w 158"/>
              <a:gd name="T3" fmla="*/ 16798161 h 158"/>
              <a:gd name="T4" fmla="*/ 24066902 w 158"/>
              <a:gd name="T5" fmla="*/ 18898082 h 158"/>
              <a:gd name="T6" fmla="*/ 22774797 w 158"/>
              <a:gd name="T7" fmla="*/ 20998003 h 158"/>
              <a:gd name="T8" fmla="*/ 20836440 w 158"/>
              <a:gd name="T9" fmla="*/ 22774797 h 158"/>
              <a:gd name="T10" fmla="*/ 18898082 w 158"/>
              <a:gd name="T11" fmla="*/ 24066902 h 158"/>
              <a:gd name="T12" fmla="*/ 16475437 w 158"/>
              <a:gd name="T13" fmla="*/ 25197443 h 158"/>
              <a:gd name="T14" fmla="*/ 14213953 w 158"/>
              <a:gd name="T15" fmla="*/ 25520570 h 158"/>
              <a:gd name="T16" fmla="*/ 11306617 w 158"/>
              <a:gd name="T17" fmla="*/ 25520570 h 158"/>
              <a:gd name="T18" fmla="*/ 9045133 w 158"/>
              <a:gd name="T19" fmla="*/ 25197443 h 158"/>
              <a:gd name="T20" fmla="*/ 6622487 w 158"/>
              <a:gd name="T21" fmla="*/ 24066902 h 158"/>
              <a:gd name="T22" fmla="*/ 4684130 w 158"/>
              <a:gd name="T23" fmla="*/ 22774797 h 158"/>
              <a:gd name="T24" fmla="*/ 2907335 w 158"/>
              <a:gd name="T25" fmla="*/ 20998003 h 158"/>
              <a:gd name="T26" fmla="*/ 1453668 w 158"/>
              <a:gd name="T27" fmla="*/ 18898082 h 158"/>
              <a:gd name="T28" fmla="*/ 646253 w 158"/>
              <a:gd name="T29" fmla="*/ 16798161 h 158"/>
              <a:gd name="T30" fmla="*/ 0 w 158"/>
              <a:gd name="T31" fmla="*/ 14213953 h 158"/>
              <a:gd name="T32" fmla="*/ 0 w 158"/>
              <a:gd name="T33" fmla="*/ 11629744 h 158"/>
              <a:gd name="T34" fmla="*/ 646253 w 158"/>
              <a:gd name="T35" fmla="*/ 9045133 h 158"/>
              <a:gd name="T36" fmla="*/ 1453668 w 158"/>
              <a:gd name="T37" fmla="*/ 6622487 h 158"/>
              <a:gd name="T38" fmla="*/ 2907335 w 158"/>
              <a:gd name="T39" fmla="*/ 4684130 h 158"/>
              <a:gd name="T40" fmla="*/ 4684130 w 158"/>
              <a:gd name="T41" fmla="*/ 3068899 h 158"/>
              <a:gd name="T42" fmla="*/ 6622487 w 158"/>
              <a:gd name="T43" fmla="*/ 1453668 h 158"/>
              <a:gd name="T44" fmla="*/ 9045133 w 158"/>
              <a:gd name="T45" fmla="*/ 646253 h 158"/>
              <a:gd name="T46" fmla="*/ 11306617 w 158"/>
              <a:gd name="T47" fmla="*/ 161563 h 158"/>
              <a:gd name="T48" fmla="*/ 14213953 w 158"/>
              <a:gd name="T49" fmla="*/ 161563 h 158"/>
              <a:gd name="T50" fmla="*/ 16475437 w 158"/>
              <a:gd name="T51" fmla="*/ 646253 h 158"/>
              <a:gd name="T52" fmla="*/ 18898082 w 158"/>
              <a:gd name="T53" fmla="*/ 1453668 h 158"/>
              <a:gd name="T54" fmla="*/ 20836440 w 158"/>
              <a:gd name="T55" fmla="*/ 3068899 h 158"/>
              <a:gd name="T56" fmla="*/ 22774797 w 158"/>
              <a:gd name="T57" fmla="*/ 4684130 h 158"/>
              <a:gd name="T58" fmla="*/ 24066902 w 158"/>
              <a:gd name="T59" fmla="*/ 6622487 h 158"/>
              <a:gd name="T60" fmla="*/ 24874316 w 158"/>
              <a:gd name="T61" fmla="*/ 9045133 h 158"/>
              <a:gd name="T62" fmla="*/ 25520570 w 158"/>
              <a:gd name="T63" fmla="*/ 11629744 h 15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58" h="158">
                <a:moveTo>
                  <a:pt x="158" y="80"/>
                </a:moveTo>
                <a:lnTo>
                  <a:pt x="158" y="88"/>
                </a:lnTo>
                <a:lnTo>
                  <a:pt x="157" y="96"/>
                </a:lnTo>
                <a:lnTo>
                  <a:pt x="154" y="104"/>
                </a:lnTo>
                <a:lnTo>
                  <a:pt x="151" y="110"/>
                </a:lnTo>
                <a:lnTo>
                  <a:pt x="149" y="117"/>
                </a:lnTo>
                <a:lnTo>
                  <a:pt x="145" y="124"/>
                </a:lnTo>
                <a:lnTo>
                  <a:pt x="141" y="130"/>
                </a:lnTo>
                <a:lnTo>
                  <a:pt x="135" y="136"/>
                </a:lnTo>
                <a:lnTo>
                  <a:pt x="129" y="141"/>
                </a:lnTo>
                <a:lnTo>
                  <a:pt x="123" y="145"/>
                </a:lnTo>
                <a:lnTo>
                  <a:pt x="117" y="149"/>
                </a:lnTo>
                <a:lnTo>
                  <a:pt x="110" y="153"/>
                </a:lnTo>
                <a:lnTo>
                  <a:pt x="102" y="156"/>
                </a:lnTo>
                <a:lnTo>
                  <a:pt x="96" y="157"/>
                </a:lnTo>
                <a:lnTo>
                  <a:pt x="88" y="158"/>
                </a:lnTo>
                <a:lnTo>
                  <a:pt x="80" y="158"/>
                </a:lnTo>
                <a:lnTo>
                  <a:pt x="70" y="158"/>
                </a:lnTo>
                <a:lnTo>
                  <a:pt x="64" y="157"/>
                </a:lnTo>
                <a:lnTo>
                  <a:pt x="56" y="156"/>
                </a:lnTo>
                <a:lnTo>
                  <a:pt x="48" y="153"/>
                </a:lnTo>
                <a:lnTo>
                  <a:pt x="41" y="149"/>
                </a:lnTo>
                <a:lnTo>
                  <a:pt x="34" y="145"/>
                </a:lnTo>
                <a:lnTo>
                  <a:pt x="29" y="141"/>
                </a:lnTo>
                <a:lnTo>
                  <a:pt x="22" y="136"/>
                </a:lnTo>
                <a:lnTo>
                  <a:pt x="18" y="130"/>
                </a:lnTo>
                <a:lnTo>
                  <a:pt x="13" y="124"/>
                </a:lnTo>
                <a:lnTo>
                  <a:pt x="9" y="117"/>
                </a:lnTo>
                <a:lnTo>
                  <a:pt x="6" y="110"/>
                </a:lnTo>
                <a:lnTo>
                  <a:pt x="4" y="104"/>
                </a:lnTo>
                <a:lnTo>
                  <a:pt x="1" y="96"/>
                </a:lnTo>
                <a:lnTo>
                  <a:pt x="0" y="88"/>
                </a:lnTo>
                <a:lnTo>
                  <a:pt x="0" y="80"/>
                </a:lnTo>
                <a:lnTo>
                  <a:pt x="0" y="72"/>
                </a:lnTo>
                <a:lnTo>
                  <a:pt x="1" y="64"/>
                </a:lnTo>
                <a:lnTo>
                  <a:pt x="4" y="56"/>
                </a:lnTo>
                <a:lnTo>
                  <a:pt x="6" y="49"/>
                </a:lnTo>
                <a:lnTo>
                  <a:pt x="9" y="41"/>
                </a:lnTo>
                <a:lnTo>
                  <a:pt x="13" y="36"/>
                </a:lnTo>
                <a:lnTo>
                  <a:pt x="18" y="29"/>
                </a:lnTo>
                <a:lnTo>
                  <a:pt x="22" y="24"/>
                </a:lnTo>
                <a:lnTo>
                  <a:pt x="29" y="19"/>
                </a:lnTo>
                <a:lnTo>
                  <a:pt x="34" y="13"/>
                </a:lnTo>
                <a:lnTo>
                  <a:pt x="41" y="9"/>
                </a:lnTo>
                <a:lnTo>
                  <a:pt x="48" y="7"/>
                </a:lnTo>
                <a:lnTo>
                  <a:pt x="56" y="4"/>
                </a:lnTo>
                <a:lnTo>
                  <a:pt x="64" y="1"/>
                </a:lnTo>
                <a:lnTo>
                  <a:pt x="70" y="1"/>
                </a:lnTo>
                <a:lnTo>
                  <a:pt x="80" y="0"/>
                </a:lnTo>
                <a:lnTo>
                  <a:pt x="88" y="1"/>
                </a:lnTo>
                <a:lnTo>
                  <a:pt x="96" y="1"/>
                </a:lnTo>
                <a:lnTo>
                  <a:pt x="102" y="4"/>
                </a:lnTo>
                <a:lnTo>
                  <a:pt x="110" y="7"/>
                </a:lnTo>
                <a:lnTo>
                  <a:pt x="117" y="9"/>
                </a:lnTo>
                <a:lnTo>
                  <a:pt x="123" y="13"/>
                </a:lnTo>
                <a:lnTo>
                  <a:pt x="129" y="19"/>
                </a:lnTo>
                <a:lnTo>
                  <a:pt x="135" y="24"/>
                </a:lnTo>
                <a:lnTo>
                  <a:pt x="141" y="29"/>
                </a:lnTo>
                <a:lnTo>
                  <a:pt x="145" y="36"/>
                </a:lnTo>
                <a:lnTo>
                  <a:pt x="149" y="41"/>
                </a:lnTo>
                <a:lnTo>
                  <a:pt x="151" y="49"/>
                </a:lnTo>
                <a:lnTo>
                  <a:pt x="154" y="56"/>
                </a:lnTo>
                <a:lnTo>
                  <a:pt x="157" y="64"/>
                </a:lnTo>
                <a:lnTo>
                  <a:pt x="158" y="72"/>
                </a:lnTo>
                <a:lnTo>
                  <a:pt x="158" y="80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pic>
        <p:nvPicPr>
          <p:cNvPr id="9284" name="Picture 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2" y="3384949"/>
            <a:ext cx="45719" cy="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85" name="Freeform 69"/>
          <p:cNvSpPr>
            <a:spLocks/>
          </p:cNvSpPr>
          <p:nvPr/>
        </p:nvSpPr>
        <p:spPr bwMode="auto">
          <a:xfrm>
            <a:off x="2565401" y="3417094"/>
            <a:ext cx="45719" cy="5954"/>
          </a:xfrm>
          <a:custGeom>
            <a:avLst/>
            <a:gdLst>
              <a:gd name="T0" fmla="*/ 6930827 w 44"/>
              <a:gd name="T1" fmla="*/ 0 h 21"/>
              <a:gd name="T2" fmla="*/ 6930827 w 44"/>
              <a:gd name="T3" fmla="*/ 3000564 h 21"/>
              <a:gd name="T4" fmla="*/ 157564 w 44"/>
              <a:gd name="T5" fmla="*/ 3000564 h 21"/>
              <a:gd name="T6" fmla="*/ 0 w 44"/>
              <a:gd name="T7" fmla="*/ 2143260 h 21"/>
              <a:gd name="T8" fmla="*/ 0 w 44"/>
              <a:gd name="T9" fmla="*/ 1000188 h 21"/>
              <a:gd name="T10" fmla="*/ 6930827 w 44"/>
              <a:gd name="T11" fmla="*/ 0 h 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4" h="21">
                <a:moveTo>
                  <a:pt x="44" y="0"/>
                </a:moveTo>
                <a:lnTo>
                  <a:pt x="44" y="21"/>
                </a:lnTo>
                <a:lnTo>
                  <a:pt x="1" y="21"/>
                </a:lnTo>
                <a:lnTo>
                  <a:pt x="0" y="15"/>
                </a:lnTo>
                <a:lnTo>
                  <a:pt x="0" y="7"/>
                </a:lnTo>
                <a:lnTo>
                  <a:pt x="44" y="0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86" name="Freeform 70"/>
          <p:cNvSpPr>
            <a:spLocks/>
          </p:cNvSpPr>
          <p:nvPr/>
        </p:nvSpPr>
        <p:spPr bwMode="auto">
          <a:xfrm>
            <a:off x="2573337" y="3415905"/>
            <a:ext cx="45719" cy="7144"/>
          </a:xfrm>
          <a:custGeom>
            <a:avLst/>
            <a:gdLst>
              <a:gd name="T0" fmla="*/ 0 w 47"/>
              <a:gd name="T1" fmla="*/ 3489447 h 26"/>
              <a:gd name="T2" fmla="*/ 0 w 47"/>
              <a:gd name="T3" fmla="*/ 1207843 h 26"/>
              <a:gd name="T4" fmla="*/ 7721330 w 47"/>
              <a:gd name="T5" fmla="*/ 0 h 26"/>
              <a:gd name="T6" fmla="*/ 7721330 w 47"/>
              <a:gd name="T7" fmla="*/ 3489447 h 26"/>
              <a:gd name="T8" fmla="*/ 0 w 47"/>
              <a:gd name="T9" fmla="*/ 3489447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26">
                <a:moveTo>
                  <a:pt x="0" y="26"/>
                </a:moveTo>
                <a:lnTo>
                  <a:pt x="0" y="9"/>
                </a:lnTo>
                <a:lnTo>
                  <a:pt x="47" y="0"/>
                </a:lnTo>
                <a:lnTo>
                  <a:pt x="47" y="26"/>
                </a:lnTo>
                <a:lnTo>
                  <a:pt x="0" y="26"/>
                </a:lnTo>
                <a:close/>
              </a:path>
            </a:pathLst>
          </a:custGeom>
          <a:solidFill>
            <a:srgbClr val="98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87" name="Freeform 71"/>
          <p:cNvSpPr>
            <a:spLocks/>
          </p:cNvSpPr>
          <p:nvPr/>
        </p:nvSpPr>
        <p:spPr bwMode="auto">
          <a:xfrm>
            <a:off x="2582862" y="3414715"/>
            <a:ext cx="45719" cy="8335"/>
          </a:xfrm>
          <a:custGeom>
            <a:avLst/>
            <a:gdLst>
              <a:gd name="T0" fmla="*/ 0 w 47"/>
              <a:gd name="T1" fmla="*/ 4116626 h 30"/>
              <a:gd name="T2" fmla="*/ 0 w 47"/>
              <a:gd name="T3" fmla="*/ 1235025 h 30"/>
              <a:gd name="T4" fmla="*/ 7721330 w 47"/>
              <a:gd name="T5" fmla="*/ 0 h 30"/>
              <a:gd name="T6" fmla="*/ 7721330 w 47"/>
              <a:gd name="T7" fmla="*/ 4116626 h 30"/>
              <a:gd name="T8" fmla="*/ 0 w 47"/>
              <a:gd name="T9" fmla="*/ 4116626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0">
                <a:moveTo>
                  <a:pt x="0" y="30"/>
                </a:moveTo>
                <a:lnTo>
                  <a:pt x="0" y="9"/>
                </a:lnTo>
                <a:lnTo>
                  <a:pt x="47" y="0"/>
                </a:lnTo>
                <a:lnTo>
                  <a:pt x="47" y="30"/>
                </a:lnTo>
                <a:lnTo>
                  <a:pt x="0" y="30"/>
                </a:lnTo>
                <a:close/>
              </a:path>
            </a:pathLst>
          </a:custGeom>
          <a:solidFill>
            <a:srgbClr val="999A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88" name="Freeform 72"/>
          <p:cNvSpPr>
            <a:spLocks/>
          </p:cNvSpPr>
          <p:nvPr/>
        </p:nvSpPr>
        <p:spPr bwMode="auto">
          <a:xfrm>
            <a:off x="2592387" y="3413522"/>
            <a:ext cx="45719" cy="9525"/>
          </a:xfrm>
          <a:custGeom>
            <a:avLst/>
            <a:gdLst>
              <a:gd name="T0" fmla="*/ 0 w 47"/>
              <a:gd name="T1" fmla="*/ 4743824 h 34"/>
              <a:gd name="T2" fmla="*/ 0 w 47"/>
              <a:gd name="T3" fmla="*/ 1116106 h 34"/>
              <a:gd name="T4" fmla="*/ 6488062 w 47"/>
              <a:gd name="T5" fmla="*/ 0 h 34"/>
              <a:gd name="T6" fmla="*/ 6488062 w 47"/>
              <a:gd name="T7" fmla="*/ 4743824 h 34"/>
              <a:gd name="T8" fmla="*/ 0 w 47"/>
              <a:gd name="T9" fmla="*/ 4743824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4">
                <a:moveTo>
                  <a:pt x="0" y="34"/>
                </a:moveTo>
                <a:lnTo>
                  <a:pt x="0" y="8"/>
                </a:lnTo>
                <a:lnTo>
                  <a:pt x="47" y="0"/>
                </a:lnTo>
                <a:lnTo>
                  <a:pt x="47" y="34"/>
                </a:lnTo>
                <a:lnTo>
                  <a:pt x="0" y="34"/>
                </a:lnTo>
                <a:close/>
              </a:path>
            </a:pathLst>
          </a:custGeom>
          <a:solidFill>
            <a:srgbClr val="9B9B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89" name="Freeform 73"/>
          <p:cNvSpPr>
            <a:spLocks/>
          </p:cNvSpPr>
          <p:nvPr/>
        </p:nvSpPr>
        <p:spPr bwMode="auto">
          <a:xfrm>
            <a:off x="2601912" y="3411142"/>
            <a:ext cx="45719" cy="11906"/>
          </a:xfrm>
          <a:custGeom>
            <a:avLst/>
            <a:gdLst>
              <a:gd name="T0" fmla="*/ 0 w 47"/>
              <a:gd name="T1" fmla="*/ 6300391 h 40"/>
              <a:gd name="T2" fmla="*/ 0 w 47"/>
              <a:gd name="T3" fmla="*/ 1575197 h 40"/>
              <a:gd name="T4" fmla="*/ 6488062 w 47"/>
              <a:gd name="T5" fmla="*/ 0 h 40"/>
              <a:gd name="T6" fmla="*/ 6488062 w 47"/>
              <a:gd name="T7" fmla="*/ 6300391 h 40"/>
              <a:gd name="T8" fmla="*/ 0 w 47"/>
              <a:gd name="T9" fmla="*/ 6300391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0">
                <a:moveTo>
                  <a:pt x="0" y="40"/>
                </a:moveTo>
                <a:lnTo>
                  <a:pt x="0" y="10"/>
                </a:lnTo>
                <a:lnTo>
                  <a:pt x="47" y="0"/>
                </a:lnTo>
                <a:lnTo>
                  <a:pt x="47" y="40"/>
                </a:lnTo>
                <a:lnTo>
                  <a:pt x="0" y="40"/>
                </a:lnTo>
                <a:close/>
              </a:path>
            </a:pathLst>
          </a:cu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90" name="Freeform 74"/>
          <p:cNvSpPr>
            <a:spLocks/>
          </p:cNvSpPr>
          <p:nvPr/>
        </p:nvSpPr>
        <p:spPr bwMode="auto">
          <a:xfrm>
            <a:off x="2609849" y="3409953"/>
            <a:ext cx="45719" cy="13097"/>
          </a:xfrm>
          <a:custGeom>
            <a:avLst/>
            <a:gdLst>
              <a:gd name="T0" fmla="*/ 0 w 48"/>
              <a:gd name="T1" fmla="*/ 6930827 h 44"/>
              <a:gd name="T2" fmla="*/ 0 w 48"/>
              <a:gd name="T3" fmla="*/ 1575242 h 44"/>
              <a:gd name="T4" fmla="*/ 7560469 w 48"/>
              <a:gd name="T5" fmla="*/ 0 h 44"/>
              <a:gd name="T6" fmla="*/ 7560469 w 48"/>
              <a:gd name="T7" fmla="*/ 6930827 h 44"/>
              <a:gd name="T8" fmla="*/ 0 w 48"/>
              <a:gd name="T9" fmla="*/ 693082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4">
                <a:moveTo>
                  <a:pt x="0" y="44"/>
                </a:moveTo>
                <a:lnTo>
                  <a:pt x="0" y="10"/>
                </a:lnTo>
                <a:lnTo>
                  <a:pt x="48" y="0"/>
                </a:lnTo>
                <a:lnTo>
                  <a:pt x="48" y="44"/>
                </a:lnTo>
                <a:lnTo>
                  <a:pt x="0" y="44"/>
                </a:lnTo>
                <a:close/>
              </a:path>
            </a:pathLst>
          </a:custGeom>
          <a:solidFill>
            <a:srgbClr val="9D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91" name="Freeform 75"/>
          <p:cNvSpPr>
            <a:spLocks/>
          </p:cNvSpPr>
          <p:nvPr/>
        </p:nvSpPr>
        <p:spPr bwMode="auto">
          <a:xfrm>
            <a:off x="2619374" y="3408760"/>
            <a:ext cx="45719" cy="14288"/>
          </a:xfrm>
          <a:custGeom>
            <a:avLst/>
            <a:gdLst>
              <a:gd name="T0" fmla="*/ 0 w 48"/>
              <a:gd name="T1" fmla="*/ 7560469 h 48"/>
              <a:gd name="T2" fmla="*/ 0 w 48"/>
              <a:gd name="T3" fmla="*/ 1260078 h 48"/>
              <a:gd name="T4" fmla="*/ 7560469 w 48"/>
              <a:gd name="T5" fmla="*/ 0 h 48"/>
              <a:gd name="T6" fmla="*/ 7560469 w 48"/>
              <a:gd name="T7" fmla="*/ 7560469 h 48"/>
              <a:gd name="T8" fmla="*/ 0 w 48"/>
              <a:gd name="T9" fmla="*/ 7560469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8">
                <a:moveTo>
                  <a:pt x="0" y="48"/>
                </a:moveTo>
                <a:lnTo>
                  <a:pt x="0" y="8"/>
                </a:lnTo>
                <a:lnTo>
                  <a:pt x="48" y="0"/>
                </a:lnTo>
                <a:lnTo>
                  <a:pt x="48" y="48"/>
                </a:lnTo>
                <a:lnTo>
                  <a:pt x="0" y="48"/>
                </a:lnTo>
                <a:close/>
              </a:path>
            </a:pathLst>
          </a:custGeom>
          <a:solidFill>
            <a:srgbClr val="9E9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92" name="Freeform 76"/>
          <p:cNvSpPr>
            <a:spLocks/>
          </p:cNvSpPr>
          <p:nvPr/>
        </p:nvSpPr>
        <p:spPr bwMode="auto">
          <a:xfrm>
            <a:off x="2628899" y="3407571"/>
            <a:ext cx="45719" cy="15479"/>
          </a:xfrm>
          <a:custGeom>
            <a:avLst/>
            <a:gdLst>
              <a:gd name="T0" fmla="*/ 0 w 48"/>
              <a:gd name="T1" fmla="*/ 8190905 h 52"/>
              <a:gd name="T2" fmla="*/ 0 w 48"/>
              <a:gd name="T3" fmla="*/ 1260109 h 52"/>
              <a:gd name="T4" fmla="*/ 7560469 w 48"/>
              <a:gd name="T5" fmla="*/ 0 h 52"/>
              <a:gd name="T6" fmla="*/ 7560469 w 48"/>
              <a:gd name="T7" fmla="*/ 8190905 h 52"/>
              <a:gd name="T8" fmla="*/ 0 w 48"/>
              <a:gd name="T9" fmla="*/ 8190905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52">
                <a:moveTo>
                  <a:pt x="0" y="52"/>
                </a:moveTo>
                <a:lnTo>
                  <a:pt x="0" y="8"/>
                </a:lnTo>
                <a:lnTo>
                  <a:pt x="48" y="0"/>
                </a:lnTo>
                <a:lnTo>
                  <a:pt x="48" y="52"/>
                </a:lnTo>
                <a:lnTo>
                  <a:pt x="0" y="52"/>
                </a:lnTo>
                <a:close/>
              </a:path>
            </a:pathLst>
          </a:custGeom>
          <a:solidFill>
            <a:srgbClr val="A0A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93" name="Freeform 77"/>
          <p:cNvSpPr>
            <a:spLocks/>
          </p:cNvSpPr>
          <p:nvPr/>
        </p:nvSpPr>
        <p:spPr bwMode="auto">
          <a:xfrm>
            <a:off x="2638424" y="3406381"/>
            <a:ext cx="45719" cy="16669"/>
          </a:xfrm>
          <a:custGeom>
            <a:avLst/>
            <a:gdLst>
              <a:gd name="T0" fmla="*/ 0 w 48"/>
              <a:gd name="T1" fmla="*/ 8665800 h 57"/>
              <a:gd name="T2" fmla="*/ 0 w 48"/>
              <a:gd name="T3" fmla="*/ 1368202 h 57"/>
              <a:gd name="T4" fmla="*/ 7560469 w 48"/>
              <a:gd name="T5" fmla="*/ 0 h 57"/>
              <a:gd name="T6" fmla="*/ 7560469 w 48"/>
              <a:gd name="T7" fmla="*/ 8665800 h 57"/>
              <a:gd name="T8" fmla="*/ 0 w 48"/>
              <a:gd name="T9" fmla="*/ 866580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57">
                <a:moveTo>
                  <a:pt x="0" y="57"/>
                </a:moveTo>
                <a:lnTo>
                  <a:pt x="0" y="9"/>
                </a:lnTo>
                <a:lnTo>
                  <a:pt x="48" y="0"/>
                </a:lnTo>
                <a:lnTo>
                  <a:pt x="48" y="57"/>
                </a:lnTo>
                <a:lnTo>
                  <a:pt x="0" y="57"/>
                </a:lnTo>
                <a:close/>
              </a:path>
            </a:pathLst>
          </a:custGeom>
          <a:solidFill>
            <a:srgbClr val="A1A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94" name="Freeform 78"/>
          <p:cNvSpPr>
            <a:spLocks/>
          </p:cNvSpPr>
          <p:nvPr/>
        </p:nvSpPr>
        <p:spPr bwMode="auto">
          <a:xfrm>
            <a:off x="2647949" y="3405189"/>
            <a:ext cx="45719" cy="17860"/>
          </a:xfrm>
          <a:custGeom>
            <a:avLst/>
            <a:gdLst>
              <a:gd name="T0" fmla="*/ 0 w 48"/>
              <a:gd name="T1" fmla="*/ 9296049 h 61"/>
              <a:gd name="T2" fmla="*/ 0 w 48"/>
              <a:gd name="T3" fmla="*/ 1371395 h 61"/>
              <a:gd name="T4" fmla="*/ 7560469 w 48"/>
              <a:gd name="T5" fmla="*/ 0 h 61"/>
              <a:gd name="T6" fmla="*/ 7560469 w 48"/>
              <a:gd name="T7" fmla="*/ 9296049 h 61"/>
              <a:gd name="T8" fmla="*/ 0 w 48"/>
              <a:gd name="T9" fmla="*/ 9296049 h 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61">
                <a:moveTo>
                  <a:pt x="0" y="61"/>
                </a:moveTo>
                <a:lnTo>
                  <a:pt x="0" y="9"/>
                </a:lnTo>
                <a:lnTo>
                  <a:pt x="48" y="0"/>
                </a:lnTo>
                <a:lnTo>
                  <a:pt x="48" y="61"/>
                </a:lnTo>
                <a:lnTo>
                  <a:pt x="0" y="61"/>
                </a:lnTo>
                <a:close/>
              </a:path>
            </a:pathLst>
          </a:custGeom>
          <a:solidFill>
            <a:srgbClr val="A2A3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95" name="Freeform 79"/>
          <p:cNvSpPr>
            <a:spLocks/>
          </p:cNvSpPr>
          <p:nvPr/>
        </p:nvSpPr>
        <p:spPr bwMode="auto">
          <a:xfrm>
            <a:off x="2657474" y="3403997"/>
            <a:ext cx="45719" cy="19050"/>
          </a:xfrm>
          <a:custGeom>
            <a:avLst/>
            <a:gdLst>
              <a:gd name="T0" fmla="*/ 0 w 48"/>
              <a:gd name="T1" fmla="*/ 9925538 h 65"/>
              <a:gd name="T2" fmla="*/ 0 w 48"/>
              <a:gd name="T3" fmla="*/ 1221545 h 65"/>
              <a:gd name="T4" fmla="*/ 7560469 w 48"/>
              <a:gd name="T5" fmla="*/ 0 h 65"/>
              <a:gd name="T6" fmla="*/ 7560469 w 48"/>
              <a:gd name="T7" fmla="*/ 9925538 h 65"/>
              <a:gd name="T8" fmla="*/ 0 w 48"/>
              <a:gd name="T9" fmla="*/ 9925538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65">
                <a:moveTo>
                  <a:pt x="0" y="65"/>
                </a:moveTo>
                <a:lnTo>
                  <a:pt x="0" y="8"/>
                </a:lnTo>
                <a:lnTo>
                  <a:pt x="48" y="0"/>
                </a:lnTo>
                <a:lnTo>
                  <a:pt x="48" y="65"/>
                </a:lnTo>
                <a:lnTo>
                  <a:pt x="0" y="65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96" name="Freeform 80"/>
          <p:cNvSpPr>
            <a:spLocks/>
          </p:cNvSpPr>
          <p:nvPr/>
        </p:nvSpPr>
        <p:spPr bwMode="auto">
          <a:xfrm>
            <a:off x="2666999" y="3402806"/>
            <a:ext cx="45719" cy="20241"/>
          </a:xfrm>
          <a:custGeom>
            <a:avLst/>
            <a:gdLst>
              <a:gd name="T0" fmla="*/ 0 w 48"/>
              <a:gd name="T1" fmla="*/ 10555828 h 69"/>
              <a:gd name="T2" fmla="*/ 0 w 48"/>
              <a:gd name="T3" fmla="*/ 1223847 h 69"/>
              <a:gd name="T4" fmla="*/ 7560469 w 48"/>
              <a:gd name="T5" fmla="*/ 0 h 69"/>
              <a:gd name="T6" fmla="*/ 7560469 w 48"/>
              <a:gd name="T7" fmla="*/ 10555828 h 69"/>
              <a:gd name="T8" fmla="*/ 0 w 48"/>
              <a:gd name="T9" fmla="*/ 10555828 h 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69">
                <a:moveTo>
                  <a:pt x="0" y="69"/>
                </a:moveTo>
                <a:lnTo>
                  <a:pt x="0" y="8"/>
                </a:lnTo>
                <a:lnTo>
                  <a:pt x="48" y="0"/>
                </a:lnTo>
                <a:lnTo>
                  <a:pt x="48" y="69"/>
                </a:lnTo>
                <a:lnTo>
                  <a:pt x="0" y="69"/>
                </a:lnTo>
                <a:close/>
              </a:path>
            </a:pathLst>
          </a:custGeom>
          <a:solidFill>
            <a:srgbClr val="A4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97" name="Freeform 81"/>
          <p:cNvSpPr>
            <a:spLocks/>
          </p:cNvSpPr>
          <p:nvPr/>
        </p:nvSpPr>
        <p:spPr bwMode="auto">
          <a:xfrm>
            <a:off x="2676524" y="3401619"/>
            <a:ext cx="45719" cy="21431"/>
          </a:xfrm>
          <a:custGeom>
            <a:avLst/>
            <a:gdLst>
              <a:gd name="T0" fmla="*/ 0 w 47"/>
              <a:gd name="T1" fmla="*/ 11034198 h 74"/>
              <a:gd name="T2" fmla="*/ 0 w 47"/>
              <a:gd name="T3" fmla="*/ 1341867 h 74"/>
              <a:gd name="T4" fmla="*/ 7721330 w 47"/>
              <a:gd name="T5" fmla="*/ 0 h 74"/>
              <a:gd name="T6" fmla="*/ 7721330 w 47"/>
              <a:gd name="T7" fmla="*/ 11034198 h 74"/>
              <a:gd name="T8" fmla="*/ 0 w 47"/>
              <a:gd name="T9" fmla="*/ 11034198 h 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74">
                <a:moveTo>
                  <a:pt x="0" y="74"/>
                </a:moveTo>
                <a:lnTo>
                  <a:pt x="0" y="9"/>
                </a:lnTo>
                <a:lnTo>
                  <a:pt x="47" y="0"/>
                </a:lnTo>
                <a:lnTo>
                  <a:pt x="47" y="74"/>
                </a:lnTo>
                <a:lnTo>
                  <a:pt x="0" y="74"/>
                </a:lnTo>
                <a:close/>
              </a:path>
            </a:pathLst>
          </a:custGeom>
          <a:solidFill>
            <a:srgbClr val="A6A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98" name="Freeform 82"/>
          <p:cNvSpPr>
            <a:spLocks/>
          </p:cNvSpPr>
          <p:nvPr/>
        </p:nvSpPr>
        <p:spPr bwMode="auto">
          <a:xfrm>
            <a:off x="2686049" y="3400426"/>
            <a:ext cx="45719" cy="22622"/>
          </a:xfrm>
          <a:custGeom>
            <a:avLst/>
            <a:gdLst>
              <a:gd name="T0" fmla="*/ 0 w 46"/>
              <a:gd name="T1" fmla="*/ 11664187 h 78"/>
              <a:gd name="T2" fmla="*/ 0 w 46"/>
              <a:gd name="T3" fmla="*/ 1345734 h 78"/>
              <a:gd name="T4" fmla="*/ 7889185 w 46"/>
              <a:gd name="T5" fmla="*/ 0 h 78"/>
              <a:gd name="T6" fmla="*/ 7889185 w 46"/>
              <a:gd name="T7" fmla="*/ 11664187 h 78"/>
              <a:gd name="T8" fmla="*/ 0 w 46"/>
              <a:gd name="T9" fmla="*/ 11664187 h 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" h="78">
                <a:moveTo>
                  <a:pt x="0" y="78"/>
                </a:moveTo>
                <a:lnTo>
                  <a:pt x="0" y="9"/>
                </a:lnTo>
                <a:lnTo>
                  <a:pt x="46" y="0"/>
                </a:lnTo>
                <a:lnTo>
                  <a:pt x="46" y="78"/>
                </a:lnTo>
                <a:lnTo>
                  <a:pt x="0" y="78"/>
                </a:lnTo>
                <a:close/>
              </a:path>
            </a:pathLst>
          </a:custGeom>
          <a:solidFill>
            <a:srgbClr val="A7A7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299" name="Freeform 83"/>
          <p:cNvSpPr>
            <a:spLocks/>
          </p:cNvSpPr>
          <p:nvPr/>
        </p:nvSpPr>
        <p:spPr bwMode="auto">
          <a:xfrm>
            <a:off x="2695574" y="3399237"/>
            <a:ext cx="45719" cy="23813"/>
          </a:xfrm>
          <a:custGeom>
            <a:avLst/>
            <a:gdLst>
              <a:gd name="T0" fmla="*/ 0 w 47"/>
              <a:gd name="T1" fmla="*/ 12293445 h 82"/>
              <a:gd name="T2" fmla="*/ 0 w 47"/>
              <a:gd name="T3" fmla="*/ 1199530 h 82"/>
              <a:gd name="T4" fmla="*/ 7721330 w 47"/>
              <a:gd name="T5" fmla="*/ 0 h 82"/>
              <a:gd name="T6" fmla="*/ 7721330 w 47"/>
              <a:gd name="T7" fmla="*/ 12293445 h 82"/>
              <a:gd name="T8" fmla="*/ 0 w 47"/>
              <a:gd name="T9" fmla="*/ 12293445 h 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82">
                <a:moveTo>
                  <a:pt x="0" y="82"/>
                </a:moveTo>
                <a:lnTo>
                  <a:pt x="0" y="8"/>
                </a:lnTo>
                <a:lnTo>
                  <a:pt x="47" y="0"/>
                </a:lnTo>
                <a:lnTo>
                  <a:pt x="47" y="82"/>
                </a:lnTo>
                <a:lnTo>
                  <a:pt x="0" y="82"/>
                </a:lnTo>
                <a:close/>
              </a:path>
            </a:pathLst>
          </a:custGeom>
          <a:solidFill>
            <a:srgbClr val="A9A9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00" name="Freeform 84"/>
          <p:cNvSpPr>
            <a:spLocks/>
          </p:cNvSpPr>
          <p:nvPr/>
        </p:nvSpPr>
        <p:spPr bwMode="auto">
          <a:xfrm>
            <a:off x="2705099" y="3398044"/>
            <a:ext cx="45719" cy="25004"/>
          </a:xfrm>
          <a:custGeom>
            <a:avLst/>
            <a:gdLst>
              <a:gd name="T0" fmla="*/ 0 w 48"/>
              <a:gd name="T1" fmla="*/ 12923514 h 86"/>
              <a:gd name="T2" fmla="*/ 0 w 48"/>
              <a:gd name="T3" fmla="*/ 1202106 h 86"/>
              <a:gd name="T4" fmla="*/ 7560469 w 48"/>
              <a:gd name="T5" fmla="*/ 0 h 86"/>
              <a:gd name="T6" fmla="*/ 7560469 w 48"/>
              <a:gd name="T7" fmla="*/ 12923514 h 86"/>
              <a:gd name="T8" fmla="*/ 0 w 48"/>
              <a:gd name="T9" fmla="*/ 12923514 h 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86">
                <a:moveTo>
                  <a:pt x="0" y="86"/>
                </a:moveTo>
                <a:lnTo>
                  <a:pt x="0" y="8"/>
                </a:lnTo>
                <a:lnTo>
                  <a:pt x="48" y="0"/>
                </a:lnTo>
                <a:lnTo>
                  <a:pt x="48" y="86"/>
                </a:lnTo>
                <a:lnTo>
                  <a:pt x="0" y="86"/>
                </a:lnTo>
                <a:close/>
              </a:path>
            </a:pathLst>
          </a:custGeom>
          <a:solidFill>
            <a:srgbClr val="A9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01" name="Freeform 85"/>
          <p:cNvSpPr>
            <a:spLocks/>
          </p:cNvSpPr>
          <p:nvPr/>
        </p:nvSpPr>
        <p:spPr bwMode="auto">
          <a:xfrm>
            <a:off x="2714624" y="3395665"/>
            <a:ext cx="45719" cy="27385"/>
          </a:xfrm>
          <a:custGeom>
            <a:avLst/>
            <a:gdLst>
              <a:gd name="T0" fmla="*/ 0 w 48"/>
              <a:gd name="T1" fmla="*/ 14491295 h 92"/>
              <a:gd name="T2" fmla="*/ 0 w 48"/>
              <a:gd name="T3" fmla="*/ 1575218 h 92"/>
              <a:gd name="T4" fmla="*/ 7560469 w 48"/>
              <a:gd name="T5" fmla="*/ 0 h 92"/>
              <a:gd name="T6" fmla="*/ 7560469 w 48"/>
              <a:gd name="T7" fmla="*/ 14491295 h 92"/>
              <a:gd name="T8" fmla="*/ 0 w 48"/>
              <a:gd name="T9" fmla="*/ 14491295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92">
                <a:moveTo>
                  <a:pt x="0" y="92"/>
                </a:moveTo>
                <a:lnTo>
                  <a:pt x="0" y="10"/>
                </a:lnTo>
                <a:lnTo>
                  <a:pt x="48" y="0"/>
                </a:lnTo>
                <a:lnTo>
                  <a:pt x="48" y="92"/>
                </a:lnTo>
                <a:lnTo>
                  <a:pt x="0" y="92"/>
                </a:lnTo>
                <a:close/>
              </a:path>
            </a:pathLst>
          </a:custGeom>
          <a:solidFill>
            <a:srgbClr val="ABAC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02" name="Freeform 86"/>
          <p:cNvSpPr>
            <a:spLocks/>
          </p:cNvSpPr>
          <p:nvPr/>
        </p:nvSpPr>
        <p:spPr bwMode="auto">
          <a:xfrm>
            <a:off x="2724149" y="3394472"/>
            <a:ext cx="45719" cy="28575"/>
          </a:xfrm>
          <a:custGeom>
            <a:avLst/>
            <a:gdLst>
              <a:gd name="T0" fmla="*/ 0 w 48"/>
              <a:gd name="T1" fmla="*/ 15120938 h 96"/>
              <a:gd name="T2" fmla="*/ 0 w 48"/>
              <a:gd name="T3" fmla="*/ 1575197 h 96"/>
              <a:gd name="T4" fmla="*/ 7560469 w 48"/>
              <a:gd name="T5" fmla="*/ 0 h 96"/>
              <a:gd name="T6" fmla="*/ 7560469 w 48"/>
              <a:gd name="T7" fmla="*/ 15120938 h 96"/>
              <a:gd name="T8" fmla="*/ 0 w 48"/>
              <a:gd name="T9" fmla="*/ 15120938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96">
                <a:moveTo>
                  <a:pt x="0" y="96"/>
                </a:moveTo>
                <a:lnTo>
                  <a:pt x="0" y="10"/>
                </a:lnTo>
                <a:lnTo>
                  <a:pt x="48" y="0"/>
                </a:lnTo>
                <a:lnTo>
                  <a:pt x="48" y="96"/>
                </a:lnTo>
                <a:lnTo>
                  <a:pt x="0" y="96"/>
                </a:lnTo>
                <a:close/>
              </a:path>
            </a:pathLst>
          </a:custGeom>
          <a:solidFill>
            <a:srgbClr val="AD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03" name="Freeform 87"/>
          <p:cNvSpPr>
            <a:spLocks/>
          </p:cNvSpPr>
          <p:nvPr/>
        </p:nvSpPr>
        <p:spPr bwMode="auto">
          <a:xfrm>
            <a:off x="2733674" y="3393281"/>
            <a:ext cx="45719" cy="29766"/>
          </a:xfrm>
          <a:custGeom>
            <a:avLst/>
            <a:gdLst>
              <a:gd name="T0" fmla="*/ 0 w 48"/>
              <a:gd name="T1" fmla="*/ 15751373 h 100"/>
              <a:gd name="T2" fmla="*/ 0 w 48"/>
              <a:gd name="T3" fmla="*/ 1260094 h 100"/>
              <a:gd name="T4" fmla="*/ 7560469 w 48"/>
              <a:gd name="T5" fmla="*/ 0 h 100"/>
              <a:gd name="T6" fmla="*/ 7560469 w 48"/>
              <a:gd name="T7" fmla="*/ 15751373 h 100"/>
              <a:gd name="T8" fmla="*/ 0 w 48"/>
              <a:gd name="T9" fmla="*/ 15751373 h 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00">
                <a:moveTo>
                  <a:pt x="0" y="100"/>
                </a:moveTo>
                <a:lnTo>
                  <a:pt x="0" y="8"/>
                </a:lnTo>
                <a:lnTo>
                  <a:pt x="48" y="0"/>
                </a:lnTo>
                <a:lnTo>
                  <a:pt x="48" y="100"/>
                </a:lnTo>
                <a:lnTo>
                  <a:pt x="0" y="100"/>
                </a:lnTo>
                <a:close/>
              </a:path>
            </a:pathLst>
          </a:custGeom>
          <a:solidFill>
            <a:srgbClr val="ADAE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04" name="Freeform 88"/>
          <p:cNvSpPr>
            <a:spLocks/>
          </p:cNvSpPr>
          <p:nvPr/>
        </p:nvSpPr>
        <p:spPr bwMode="auto">
          <a:xfrm>
            <a:off x="2743199" y="3392092"/>
            <a:ext cx="45719" cy="30956"/>
          </a:xfrm>
          <a:custGeom>
            <a:avLst/>
            <a:gdLst>
              <a:gd name="T0" fmla="*/ 0 w 48"/>
              <a:gd name="T1" fmla="*/ 16381016 h 104"/>
              <a:gd name="T2" fmla="*/ 0 w 48"/>
              <a:gd name="T3" fmla="*/ 1260078 h 104"/>
              <a:gd name="T4" fmla="*/ 7560469 w 48"/>
              <a:gd name="T5" fmla="*/ 0 h 104"/>
              <a:gd name="T6" fmla="*/ 7560469 w 48"/>
              <a:gd name="T7" fmla="*/ 16381016 h 104"/>
              <a:gd name="T8" fmla="*/ 0 w 48"/>
              <a:gd name="T9" fmla="*/ 16381016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04">
                <a:moveTo>
                  <a:pt x="0" y="104"/>
                </a:moveTo>
                <a:lnTo>
                  <a:pt x="0" y="8"/>
                </a:lnTo>
                <a:lnTo>
                  <a:pt x="48" y="0"/>
                </a:lnTo>
                <a:lnTo>
                  <a:pt x="48" y="104"/>
                </a:lnTo>
                <a:lnTo>
                  <a:pt x="0" y="104"/>
                </a:lnTo>
                <a:close/>
              </a:path>
            </a:pathLst>
          </a:custGeom>
          <a:solidFill>
            <a:srgbClr val="AFB0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05" name="Freeform 89"/>
          <p:cNvSpPr>
            <a:spLocks/>
          </p:cNvSpPr>
          <p:nvPr/>
        </p:nvSpPr>
        <p:spPr bwMode="auto">
          <a:xfrm>
            <a:off x="2752724" y="3390903"/>
            <a:ext cx="45719" cy="32147"/>
          </a:xfrm>
          <a:custGeom>
            <a:avLst/>
            <a:gdLst>
              <a:gd name="T0" fmla="*/ 0 w 48"/>
              <a:gd name="T1" fmla="*/ 16855383 h 109"/>
              <a:gd name="T2" fmla="*/ 0 w 48"/>
              <a:gd name="T3" fmla="*/ 1391671 h 109"/>
              <a:gd name="T4" fmla="*/ 7560469 w 48"/>
              <a:gd name="T5" fmla="*/ 0 h 109"/>
              <a:gd name="T6" fmla="*/ 7560469 w 48"/>
              <a:gd name="T7" fmla="*/ 16855383 h 109"/>
              <a:gd name="T8" fmla="*/ 0 w 48"/>
              <a:gd name="T9" fmla="*/ 16855383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09">
                <a:moveTo>
                  <a:pt x="0" y="109"/>
                </a:moveTo>
                <a:lnTo>
                  <a:pt x="0" y="9"/>
                </a:lnTo>
                <a:lnTo>
                  <a:pt x="48" y="0"/>
                </a:lnTo>
                <a:lnTo>
                  <a:pt x="4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B0B0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06" name="Freeform 90"/>
          <p:cNvSpPr>
            <a:spLocks/>
          </p:cNvSpPr>
          <p:nvPr/>
        </p:nvSpPr>
        <p:spPr bwMode="auto">
          <a:xfrm>
            <a:off x="2762249" y="3389710"/>
            <a:ext cx="45719" cy="33338"/>
          </a:xfrm>
          <a:custGeom>
            <a:avLst/>
            <a:gdLst>
              <a:gd name="T0" fmla="*/ 0 w 48"/>
              <a:gd name="T1" fmla="*/ 17484978 h 113"/>
              <a:gd name="T2" fmla="*/ 0 w 48"/>
              <a:gd name="T3" fmla="*/ 1392504 h 113"/>
              <a:gd name="T4" fmla="*/ 7560469 w 48"/>
              <a:gd name="T5" fmla="*/ 0 h 113"/>
              <a:gd name="T6" fmla="*/ 7560469 w 48"/>
              <a:gd name="T7" fmla="*/ 17484978 h 113"/>
              <a:gd name="T8" fmla="*/ 0 w 48"/>
              <a:gd name="T9" fmla="*/ 17484978 h 1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13">
                <a:moveTo>
                  <a:pt x="0" y="113"/>
                </a:moveTo>
                <a:lnTo>
                  <a:pt x="0" y="9"/>
                </a:lnTo>
                <a:lnTo>
                  <a:pt x="48" y="0"/>
                </a:lnTo>
                <a:lnTo>
                  <a:pt x="48" y="113"/>
                </a:lnTo>
                <a:lnTo>
                  <a:pt x="0" y="113"/>
                </a:lnTo>
                <a:close/>
              </a:path>
            </a:pathLst>
          </a:custGeom>
          <a:solidFill>
            <a:srgbClr val="B1B2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07" name="Freeform 91"/>
          <p:cNvSpPr>
            <a:spLocks/>
          </p:cNvSpPr>
          <p:nvPr/>
        </p:nvSpPr>
        <p:spPr bwMode="auto">
          <a:xfrm>
            <a:off x="2771777" y="3388521"/>
            <a:ext cx="45719" cy="34529"/>
          </a:xfrm>
          <a:custGeom>
            <a:avLst/>
            <a:gdLst>
              <a:gd name="T0" fmla="*/ 0 w 46"/>
              <a:gd name="T1" fmla="*/ 18115363 h 117"/>
              <a:gd name="T2" fmla="*/ 0 w 46"/>
              <a:gd name="T3" fmla="*/ 1238698 h 117"/>
              <a:gd name="T4" fmla="*/ 6629486 w 46"/>
              <a:gd name="T5" fmla="*/ 0 h 117"/>
              <a:gd name="T6" fmla="*/ 6629486 w 46"/>
              <a:gd name="T7" fmla="*/ 18115363 h 117"/>
              <a:gd name="T8" fmla="*/ 0 w 46"/>
              <a:gd name="T9" fmla="*/ 18115363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" h="117">
                <a:moveTo>
                  <a:pt x="0" y="117"/>
                </a:moveTo>
                <a:lnTo>
                  <a:pt x="0" y="8"/>
                </a:lnTo>
                <a:lnTo>
                  <a:pt x="46" y="0"/>
                </a:lnTo>
                <a:lnTo>
                  <a:pt x="46" y="117"/>
                </a:lnTo>
                <a:lnTo>
                  <a:pt x="0" y="117"/>
                </a:lnTo>
                <a:close/>
              </a:path>
            </a:pathLst>
          </a:custGeom>
          <a:solidFill>
            <a:srgbClr val="B2B3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08" name="Freeform 92"/>
          <p:cNvSpPr>
            <a:spLocks/>
          </p:cNvSpPr>
          <p:nvPr/>
        </p:nvSpPr>
        <p:spPr bwMode="auto">
          <a:xfrm>
            <a:off x="2781303" y="3387331"/>
            <a:ext cx="45719" cy="35719"/>
          </a:xfrm>
          <a:custGeom>
            <a:avLst/>
            <a:gdLst>
              <a:gd name="T0" fmla="*/ 0 w 46"/>
              <a:gd name="T1" fmla="*/ 18591317 h 122"/>
              <a:gd name="T2" fmla="*/ 0 w 46"/>
              <a:gd name="T3" fmla="*/ 1371366 h 122"/>
              <a:gd name="T4" fmla="*/ 6629486 w 46"/>
              <a:gd name="T5" fmla="*/ 0 h 122"/>
              <a:gd name="T6" fmla="*/ 6629486 w 46"/>
              <a:gd name="T7" fmla="*/ 18591317 h 122"/>
              <a:gd name="T8" fmla="*/ 0 w 46"/>
              <a:gd name="T9" fmla="*/ 18591317 h 1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" h="122">
                <a:moveTo>
                  <a:pt x="0" y="122"/>
                </a:moveTo>
                <a:lnTo>
                  <a:pt x="0" y="9"/>
                </a:lnTo>
                <a:lnTo>
                  <a:pt x="46" y="0"/>
                </a:lnTo>
                <a:lnTo>
                  <a:pt x="46" y="122"/>
                </a:lnTo>
                <a:lnTo>
                  <a:pt x="0" y="122"/>
                </a:lnTo>
                <a:close/>
              </a:path>
            </a:pathLst>
          </a:custGeom>
          <a:solidFill>
            <a:srgbClr val="B4B4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09" name="Freeform 93"/>
          <p:cNvSpPr>
            <a:spLocks/>
          </p:cNvSpPr>
          <p:nvPr/>
        </p:nvSpPr>
        <p:spPr bwMode="auto">
          <a:xfrm>
            <a:off x="2789237" y="3386139"/>
            <a:ext cx="45719" cy="36910"/>
          </a:xfrm>
          <a:custGeom>
            <a:avLst/>
            <a:gdLst>
              <a:gd name="T0" fmla="*/ 0 w 48"/>
              <a:gd name="T1" fmla="*/ 19221582 h 126"/>
              <a:gd name="T2" fmla="*/ 0 w 48"/>
              <a:gd name="T3" fmla="*/ 1372886 h 126"/>
              <a:gd name="T4" fmla="*/ 7560469 w 48"/>
              <a:gd name="T5" fmla="*/ 0 h 126"/>
              <a:gd name="T6" fmla="*/ 7560469 w 48"/>
              <a:gd name="T7" fmla="*/ 19221582 h 126"/>
              <a:gd name="T8" fmla="*/ 0 w 48"/>
              <a:gd name="T9" fmla="*/ 19221582 h 1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26">
                <a:moveTo>
                  <a:pt x="0" y="126"/>
                </a:moveTo>
                <a:lnTo>
                  <a:pt x="0" y="9"/>
                </a:lnTo>
                <a:lnTo>
                  <a:pt x="48" y="0"/>
                </a:lnTo>
                <a:lnTo>
                  <a:pt x="48" y="126"/>
                </a:lnTo>
                <a:lnTo>
                  <a:pt x="0" y="126"/>
                </a:lnTo>
                <a:close/>
              </a:path>
            </a:pathLst>
          </a:custGeom>
          <a:solidFill>
            <a:srgbClr val="B5B5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10" name="Freeform 94"/>
          <p:cNvSpPr>
            <a:spLocks/>
          </p:cNvSpPr>
          <p:nvPr/>
        </p:nvSpPr>
        <p:spPr bwMode="auto">
          <a:xfrm>
            <a:off x="2798762" y="3384947"/>
            <a:ext cx="45719" cy="38100"/>
          </a:xfrm>
          <a:custGeom>
            <a:avLst/>
            <a:gdLst>
              <a:gd name="T0" fmla="*/ 0 w 48"/>
              <a:gd name="T1" fmla="*/ 19851077 h 130"/>
              <a:gd name="T2" fmla="*/ 0 w 48"/>
              <a:gd name="T3" fmla="*/ 1221545 h 130"/>
              <a:gd name="T4" fmla="*/ 7560469 w 48"/>
              <a:gd name="T5" fmla="*/ 0 h 130"/>
              <a:gd name="T6" fmla="*/ 7560469 w 48"/>
              <a:gd name="T7" fmla="*/ 19851077 h 130"/>
              <a:gd name="T8" fmla="*/ 0 w 48"/>
              <a:gd name="T9" fmla="*/ 19851077 h 1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30">
                <a:moveTo>
                  <a:pt x="0" y="130"/>
                </a:moveTo>
                <a:lnTo>
                  <a:pt x="0" y="8"/>
                </a:lnTo>
                <a:lnTo>
                  <a:pt x="48" y="0"/>
                </a:lnTo>
                <a:lnTo>
                  <a:pt x="48" y="130"/>
                </a:lnTo>
                <a:lnTo>
                  <a:pt x="0" y="130"/>
                </a:lnTo>
                <a:close/>
              </a:path>
            </a:pathLst>
          </a:custGeom>
          <a:solidFill>
            <a:srgbClr val="B6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11" name="Freeform 95"/>
          <p:cNvSpPr>
            <a:spLocks/>
          </p:cNvSpPr>
          <p:nvPr/>
        </p:nvSpPr>
        <p:spPr bwMode="auto">
          <a:xfrm>
            <a:off x="2808287" y="3383756"/>
            <a:ext cx="45719" cy="39291"/>
          </a:xfrm>
          <a:custGeom>
            <a:avLst/>
            <a:gdLst>
              <a:gd name="T0" fmla="*/ 0 w 48"/>
              <a:gd name="T1" fmla="*/ 20481362 h 134"/>
              <a:gd name="T2" fmla="*/ 0 w 48"/>
              <a:gd name="T3" fmla="*/ 1222908 h 134"/>
              <a:gd name="T4" fmla="*/ 7560469 w 48"/>
              <a:gd name="T5" fmla="*/ 0 h 134"/>
              <a:gd name="T6" fmla="*/ 7560469 w 48"/>
              <a:gd name="T7" fmla="*/ 20481362 h 134"/>
              <a:gd name="T8" fmla="*/ 0 w 48"/>
              <a:gd name="T9" fmla="*/ 20481362 h 1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34">
                <a:moveTo>
                  <a:pt x="0" y="134"/>
                </a:moveTo>
                <a:lnTo>
                  <a:pt x="0" y="8"/>
                </a:lnTo>
                <a:lnTo>
                  <a:pt x="48" y="0"/>
                </a:lnTo>
                <a:lnTo>
                  <a:pt x="48" y="134"/>
                </a:lnTo>
                <a:lnTo>
                  <a:pt x="0" y="134"/>
                </a:lnTo>
                <a:close/>
              </a:path>
            </a:pathLst>
          </a:custGeom>
          <a:solidFill>
            <a:srgbClr val="B7B8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12" name="Freeform 96"/>
          <p:cNvSpPr>
            <a:spLocks/>
          </p:cNvSpPr>
          <p:nvPr/>
        </p:nvSpPr>
        <p:spPr bwMode="auto">
          <a:xfrm>
            <a:off x="2817812" y="3381376"/>
            <a:ext cx="45719" cy="41672"/>
          </a:xfrm>
          <a:custGeom>
            <a:avLst/>
            <a:gdLst>
              <a:gd name="T0" fmla="*/ 0 w 48"/>
              <a:gd name="T1" fmla="*/ 22210410 h 139"/>
              <a:gd name="T2" fmla="*/ 0 w 48"/>
              <a:gd name="T3" fmla="*/ 1438242 h 139"/>
              <a:gd name="T4" fmla="*/ 7560469 w 48"/>
              <a:gd name="T5" fmla="*/ 0 h 139"/>
              <a:gd name="T6" fmla="*/ 7560469 w 48"/>
              <a:gd name="T7" fmla="*/ 22210410 h 139"/>
              <a:gd name="T8" fmla="*/ 0 w 48"/>
              <a:gd name="T9" fmla="*/ 22210410 h 1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39">
                <a:moveTo>
                  <a:pt x="0" y="139"/>
                </a:moveTo>
                <a:lnTo>
                  <a:pt x="0" y="9"/>
                </a:lnTo>
                <a:lnTo>
                  <a:pt x="48" y="0"/>
                </a:lnTo>
                <a:lnTo>
                  <a:pt x="48" y="139"/>
                </a:lnTo>
                <a:lnTo>
                  <a:pt x="0" y="139"/>
                </a:lnTo>
                <a:close/>
              </a:path>
            </a:pathLst>
          </a:custGeom>
          <a:solidFill>
            <a:srgbClr val="B8B9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13" name="Freeform 97"/>
          <p:cNvSpPr>
            <a:spLocks/>
          </p:cNvSpPr>
          <p:nvPr/>
        </p:nvSpPr>
        <p:spPr bwMode="auto">
          <a:xfrm>
            <a:off x="2827337" y="3380187"/>
            <a:ext cx="45719" cy="42863"/>
          </a:xfrm>
          <a:custGeom>
            <a:avLst/>
            <a:gdLst>
              <a:gd name="T0" fmla="*/ 0 w 48"/>
              <a:gd name="T1" fmla="*/ 22840017 h 143"/>
              <a:gd name="T2" fmla="*/ 0 w 48"/>
              <a:gd name="T3" fmla="*/ 1437542 h 143"/>
              <a:gd name="T4" fmla="*/ 7560469 w 48"/>
              <a:gd name="T5" fmla="*/ 0 h 143"/>
              <a:gd name="T6" fmla="*/ 7560469 w 48"/>
              <a:gd name="T7" fmla="*/ 22840017 h 143"/>
              <a:gd name="T8" fmla="*/ 0 w 48"/>
              <a:gd name="T9" fmla="*/ 22840017 h 1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43">
                <a:moveTo>
                  <a:pt x="0" y="143"/>
                </a:moveTo>
                <a:lnTo>
                  <a:pt x="0" y="9"/>
                </a:lnTo>
                <a:lnTo>
                  <a:pt x="48" y="0"/>
                </a:lnTo>
                <a:lnTo>
                  <a:pt x="48" y="143"/>
                </a:lnTo>
                <a:lnTo>
                  <a:pt x="0" y="143"/>
                </a:lnTo>
                <a:close/>
              </a:path>
            </a:pathLst>
          </a:custGeom>
          <a:solidFill>
            <a:srgbClr val="BABB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14" name="Freeform 98"/>
          <p:cNvSpPr>
            <a:spLocks/>
          </p:cNvSpPr>
          <p:nvPr/>
        </p:nvSpPr>
        <p:spPr bwMode="auto">
          <a:xfrm>
            <a:off x="2836862" y="3378994"/>
            <a:ext cx="45719" cy="44054"/>
          </a:xfrm>
          <a:custGeom>
            <a:avLst/>
            <a:gdLst>
              <a:gd name="T0" fmla="*/ 0 w 48"/>
              <a:gd name="T1" fmla="*/ 23470426 h 147"/>
              <a:gd name="T2" fmla="*/ 0 w 48"/>
              <a:gd name="T3" fmla="*/ 1277452 h 147"/>
              <a:gd name="T4" fmla="*/ 7560469 w 48"/>
              <a:gd name="T5" fmla="*/ 0 h 147"/>
              <a:gd name="T6" fmla="*/ 7560469 w 48"/>
              <a:gd name="T7" fmla="*/ 23470426 h 147"/>
              <a:gd name="T8" fmla="*/ 0 w 48"/>
              <a:gd name="T9" fmla="*/ 23470426 h 1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47">
                <a:moveTo>
                  <a:pt x="0" y="147"/>
                </a:moveTo>
                <a:lnTo>
                  <a:pt x="0" y="8"/>
                </a:lnTo>
                <a:lnTo>
                  <a:pt x="48" y="0"/>
                </a:lnTo>
                <a:lnTo>
                  <a:pt x="48" y="147"/>
                </a:lnTo>
                <a:lnTo>
                  <a:pt x="0" y="147"/>
                </a:lnTo>
                <a:close/>
              </a:path>
            </a:pathLst>
          </a:custGeom>
          <a:solidFill>
            <a:srgbClr val="BBBB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15" name="Freeform 99"/>
          <p:cNvSpPr>
            <a:spLocks/>
          </p:cNvSpPr>
          <p:nvPr/>
        </p:nvSpPr>
        <p:spPr bwMode="auto">
          <a:xfrm>
            <a:off x="2846387" y="3377805"/>
            <a:ext cx="45719" cy="45244"/>
          </a:xfrm>
          <a:custGeom>
            <a:avLst/>
            <a:gdLst>
              <a:gd name="T0" fmla="*/ 0 w 48"/>
              <a:gd name="T1" fmla="*/ 24100037 h 151"/>
              <a:gd name="T2" fmla="*/ 0 w 48"/>
              <a:gd name="T3" fmla="*/ 1276813 h 151"/>
              <a:gd name="T4" fmla="*/ 7560469 w 48"/>
              <a:gd name="T5" fmla="*/ 0 h 151"/>
              <a:gd name="T6" fmla="*/ 7560469 w 48"/>
              <a:gd name="T7" fmla="*/ 24100037 h 151"/>
              <a:gd name="T8" fmla="*/ 0 w 48"/>
              <a:gd name="T9" fmla="*/ 24100037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51">
                <a:moveTo>
                  <a:pt x="0" y="151"/>
                </a:moveTo>
                <a:lnTo>
                  <a:pt x="0" y="8"/>
                </a:lnTo>
                <a:lnTo>
                  <a:pt x="48" y="0"/>
                </a:lnTo>
                <a:lnTo>
                  <a:pt x="48" y="151"/>
                </a:lnTo>
                <a:lnTo>
                  <a:pt x="0" y="151"/>
                </a:lnTo>
                <a:close/>
              </a:path>
            </a:pathLst>
          </a:custGeom>
          <a:solidFill>
            <a:srgbClr val="BCBD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16" name="Freeform 100"/>
          <p:cNvSpPr>
            <a:spLocks/>
          </p:cNvSpPr>
          <p:nvPr/>
        </p:nvSpPr>
        <p:spPr bwMode="auto">
          <a:xfrm>
            <a:off x="2855912" y="3376615"/>
            <a:ext cx="45719" cy="46435"/>
          </a:xfrm>
          <a:custGeom>
            <a:avLst/>
            <a:gdLst>
              <a:gd name="T0" fmla="*/ 0 w 48"/>
              <a:gd name="T1" fmla="*/ 24415411 h 157"/>
              <a:gd name="T2" fmla="*/ 0 w 48"/>
              <a:gd name="T3" fmla="*/ 1555318 h 157"/>
              <a:gd name="T4" fmla="*/ 7560469 w 48"/>
              <a:gd name="T5" fmla="*/ 0 h 157"/>
              <a:gd name="T6" fmla="*/ 7560469 w 48"/>
              <a:gd name="T7" fmla="*/ 24415411 h 157"/>
              <a:gd name="T8" fmla="*/ 0 w 48"/>
              <a:gd name="T9" fmla="*/ 24415411 h 1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57">
                <a:moveTo>
                  <a:pt x="0" y="157"/>
                </a:moveTo>
                <a:lnTo>
                  <a:pt x="0" y="10"/>
                </a:lnTo>
                <a:lnTo>
                  <a:pt x="48" y="0"/>
                </a:lnTo>
                <a:lnTo>
                  <a:pt x="48" y="157"/>
                </a:lnTo>
                <a:lnTo>
                  <a:pt x="0" y="157"/>
                </a:lnTo>
                <a:close/>
              </a:path>
            </a:pathLst>
          </a:custGeom>
          <a:solidFill>
            <a:srgbClr val="BDBE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17" name="Freeform 101"/>
          <p:cNvSpPr>
            <a:spLocks/>
          </p:cNvSpPr>
          <p:nvPr/>
        </p:nvSpPr>
        <p:spPr bwMode="auto">
          <a:xfrm>
            <a:off x="2865437" y="3375422"/>
            <a:ext cx="45719" cy="47625"/>
          </a:xfrm>
          <a:custGeom>
            <a:avLst/>
            <a:gdLst>
              <a:gd name="T0" fmla="*/ 0 w 46"/>
              <a:gd name="T1" fmla="*/ 25045031 h 161"/>
              <a:gd name="T2" fmla="*/ 0 w 46"/>
              <a:gd name="T3" fmla="*/ 1555553 h 161"/>
              <a:gd name="T4" fmla="*/ 7889185 w 46"/>
              <a:gd name="T5" fmla="*/ 0 h 161"/>
              <a:gd name="T6" fmla="*/ 7889185 w 46"/>
              <a:gd name="T7" fmla="*/ 25045031 h 161"/>
              <a:gd name="T8" fmla="*/ 0 w 46"/>
              <a:gd name="T9" fmla="*/ 25045031 h 1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" h="161">
                <a:moveTo>
                  <a:pt x="0" y="161"/>
                </a:moveTo>
                <a:lnTo>
                  <a:pt x="0" y="10"/>
                </a:lnTo>
                <a:lnTo>
                  <a:pt x="46" y="0"/>
                </a:lnTo>
                <a:lnTo>
                  <a:pt x="46" y="161"/>
                </a:lnTo>
                <a:lnTo>
                  <a:pt x="0" y="161"/>
                </a:lnTo>
                <a:close/>
              </a:path>
            </a:pathLst>
          </a:custGeom>
          <a:solidFill>
            <a:srgbClr val="BFBF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18" name="Freeform 102"/>
          <p:cNvSpPr>
            <a:spLocks/>
          </p:cNvSpPr>
          <p:nvPr/>
        </p:nvSpPr>
        <p:spPr bwMode="auto">
          <a:xfrm>
            <a:off x="2874962" y="3374231"/>
            <a:ext cx="45719" cy="48816"/>
          </a:xfrm>
          <a:custGeom>
            <a:avLst/>
            <a:gdLst>
              <a:gd name="T0" fmla="*/ 0 w 46"/>
              <a:gd name="T1" fmla="*/ 25675441 h 165"/>
              <a:gd name="T2" fmla="*/ 0 w 46"/>
              <a:gd name="T3" fmla="*/ 1244956 h 165"/>
              <a:gd name="T4" fmla="*/ 7889185 w 46"/>
              <a:gd name="T5" fmla="*/ 0 h 165"/>
              <a:gd name="T6" fmla="*/ 7889185 w 46"/>
              <a:gd name="T7" fmla="*/ 25675441 h 165"/>
              <a:gd name="T8" fmla="*/ 0 w 46"/>
              <a:gd name="T9" fmla="*/ 25675441 h 1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" h="165">
                <a:moveTo>
                  <a:pt x="0" y="165"/>
                </a:moveTo>
                <a:lnTo>
                  <a:pt x="0" y="8"/>
                </a:lnTo>
                <a:lnTo>
                  <a:pt x="46" y="0"/>
                </a:lnTo>
                <a:lnTo>
                  <a:pt x="46" y="165"/>
                </a:lnTo>
                <a:lnTo>
                  <a:pt x="0" y="165"/>
                </a:lnTo>
                <a:close/>
              </a:path>
            </a:pathLst>
          </a:custGeom>
          <a:solidFill>
            <a:srgbClr val="BF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19" name="Freeform 103"/>
          <p:cNvSpPr>
            <a:spLocks/>
          </p:cNvSpPr>
          <p:nvPr/>
        </p:nvSpPr>
        <p:spPr bwMode="auto">
          <a:xfrm>
            <a:off x="2884487" y="3373042"/>
            <a:ext cx="45719" cy="50006"/>
          </a:xfrm>
          <a:custGeom>
            <a:avLst/>
            <a:gdLst>
              <a:gd name="T0" fmla="*/ 0 w 48"/>
              <a:gd name="T1" fmla="*/ 26305063 h 169"/>
              <a:gd name="T2" fmla="*/ 0 w 48"/>
              <a:gd name="T3" fmla="*/ 1245126 h 169"/>
              <a:gd name="T4" fmla="*/ 7560469 w 48"/>
              <a:gd name="T5" fmla="*/ 0 h 169"/>
              <a:gd name="T6" fmla="*/ 7560469 w 48"/>
              <a:gd name="T7" fmla="*/ 26305063 h 169"/>
              <a:gd name="T8" fmla="*/ 0 w 48"/>
              <a:gd name="T9" fmla="*/ 26305063 h 1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69">
                <a:moveTo>
                  <a:pt x="0" y="169"/>
                </a:moveTo>
                <a:lnTo>
                  <a:pt x="0" y="8"/>
                </a:lnTo>
                <a:lnTo>
                  <a:pt x="48" y="0"/>
                </a:lnTo>
                <a:lnTo>
                  <a:pt x="48" y="169"/>
                </a:lnTo>
                <a:lnTo>
                  <a:pt x="0" y="169"/>
                </a:lnTo>
                <a:close/>
              </a:path>
            </a:pathLst>
          </a:custGeom>
          <a:solidFill>
            <a:srgbClr val="C1C1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20" name="Freeform 104"/>
          <p:cNvSpPr>
            <a:spLocks/>
          </p:cNvSpPr>
          <p:nvPr/>
        </p:nvSpPr>
        <p:spPr bwMode="auto">
          <a:xfrm>
            <a:off x="2894012" y="3371853"/>
            <a:ext cx="45719" cy="51197"/>
          </a:xfrm>
          <a:custGeom>
            <a:avLst/>
            <a:gdLst>
              <a:gd name="T0" fmla="*/ 0 w 48"/>
              <a:gd name="T1" fmla="*/ 26780673 h 174"/>
              <a:gd name="T2" fmla="*/ 0 w 48"/>
              <a:gd name="T3" fmla="*/ 1385268 h 174"/>
              <a:gd name="T4" fmla="*/ 7560469 w 48"/>
              <a:gd name="T5" fmla="*/ 0 h 174"/>
              <a:gd name="T6" fmla="*/ 7560469 w 48"/>
              <a:gd name="T7" fmla="*/ 26780673 h 174"/>
              <a:gd name="T8" fmla="*/ 0 w 48"/>
              <a:gd name="T9" fmla="*/ 26780673 h 1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74">
                <a:moveTo>
                  <a:pt x="0" y="174"/>
                </a:moveTo>
                <a:lnTo>
                  <a:pt x="0" y="9"/>
                </a:lnTo>
                <a:lnTo>
                  <a:pt x="48" y="0"/>
                </a:lnTo>
                <a:lnTo>
                  <a:pt x="48" y="174"/>
                </a:lnTo>
                <a:lnTo>
                  <a:pt x="0" y="174"/>
                </a:lnTo>
                <a:close/>
              </a:path>
            </a:pathLst>
          </a:custGeom>
          <a:solidFill>
            <a:srgbClr val="C2C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21" name="Freeform 105"/>
          <p:cNvSpPr>
            <a:spLocks/>
          </p:cNvSpPr>
          <p:nvPr/>
        </p:nvSpPr>
        <p:spPr bwMode="auto">
          <a:xfrm>
            <a:off x="2903537" y="3370660"/>
            <a:ext cx="45719" cy="52388"/>
          </a:xfrm>
          <a:custGeom>
            <a:avLst/>
            <a:gdLst>
              <a:gd name="T0" fmla="*/ 0 w 48"/>
              <a:gd name="T1" fmla="*/ 27410239 h 178"/>
              <a:gd name="T2" fmla="*/ 0 w 48"/>
              <a:gd name="T3" fmla="*/ 1386012 h 178"/>
              <a:gd name="T4" fmla="*/ 7560469 w 48"/>
              <a:gd name="T5" fmla="*/ 0 h 178"/>
              <a:gd name="T6" fmla="*/ 7560469 w 48"/>
              <a:gd name="T7" fmla="*/ 27410239 h 178"/>
              <a:gd name="T8" fmla="*/ 0 w 48"/>
              <a:gd name="T9" fmla="*/ 27410239 h 1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78">
                <a:moveTo>
                  <a:pt x="0" y="178"/>
                </a:moveTo>
                <a:lnTo>
                  <a:pt x="0" y="9"/>
                </a:lnTo>
                <a:lnTo>
                  <a:pt x="48" y="0"/>
                </a:lnTo>
                <a:lnTo>
                  <a:pt x="48" y="178"/>
                </a:lnTo>
                <a:lnTo>
                  <a:pt x="0" y="178"/>
                </a:lnTo>
                <a:close/>
              </a:path>
            </a:pathLst>
          </a:custGeom>
          <a:solidFill>
            <a:srgbClr val="C3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22" name="Freeform 106"/>
          <p:cNvSpPr>
            <a:spLocks/>
          </p:cNvSpPr>
          <p:nvPr/>
        </p:nvSpPr>
        <p:spPr bwMode="auto">
          <a:xfrm>
            <a:off x="2913062" y="3369470"/>
            <a:ext cx="45719" cy="53579"/>
          </a:xfrm>
          <a:custGeom>
            <a:avLst/>
            <a:gdLst>
              <a:gd name="T0" fmla="*/ 0 w 48"/>
              <a:gd name="T1" fmla="*/ 28040593 h 182"/>
              <a:gd name="T2" fmla="*/ 0 w 48"/>
              <a:gd name="T3" fmla="*/ 1232502 h 182"/>
              <a:gd name="T4" fmla="*/ 7560469 w 48"/>
              <a:gd name="T5" fmla="*/ 0 h 182"/>
              <a:gd name="T6" fmla="*/ 7560469 w 48"/>
              <a:gd name="T7" fmla="*/ 28040593 h 182"/>
              <a:gd name="T8" fmla="*/ 0 w 48"/>
              <a:gd name="T9" fmla="*/ 28040593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82">
                <a:moveTo>
                  <a:pt x="0" y="182"/>
                </a:moveTo>
                <a:lnTo>
                  <a:pt x="0" y="8"/>
                </a:lnTo>
                <a:lnTo>
                  <a:pt x="48" y="0"/>
                </a:lnTo>
                <a:lnTo>
                  <a:pt x="48" y="182"/>
                </a:lnTo>
                <a:lnTo>
                  <a:pt x="0" y="182"/>
                </a:lnTo>
                <a:close/>
              </a:path>
            </a:pathLst>
          </a:custGeom>
          <a:solidFill>
            <a:srgbClr val="C5C5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23" name="Freeform 107"/>
          <p:cNvSpPr>
            <a:spLocks/>
          </p:cNvSpPr>
          <p:nvPr/>
        </p:nvSpPr>
        <p:spPr bwMode="auto">
          <a:xfrm>
            <a:off x="2922587" y="3367089"/>
            <a:ext cx="45719" cy="55960"/>
          </a:xfrm>
          <a:custGeom>
            <a:avLst/>
            <a:gdLst>
              <a:gd name="T0" fmla="*/ 0 w 48"/>
              <a:gd name="T1" fmla="*/ 29770587 h 187"/>
              <a:gd name="T2" fmla="*/ 0 w 48"/>
              <a:gd name="T3" fmla="*/ 1432809 h 187"/>
              <a:gd name="T4" fmla="*/ 7560469 w 48"/>
              <a:gd name="T5" fmla="*/ 0 h 187"/>
              <a:gd name="T6" fmla="*/ 7560469 w 48"/>
              <a:gd name="T7" fmla="*/ 29770587 h 187"/>
              <a:gd name="T8" fmla="*/ 0 w 48"/>
              <a:gd name="T9" fmla="*/ 29770587 h 1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87">
                <a:moveTo>
                  <a:pt x="0" y="187"/>
                </a:moveTo>
                <a:lnTo>
                  <a:pt x="0" y="9"/>
                </a:lnTo>
                <a:lnTo>
                  <a:pt x="48" y="0"/>
                </a:lnTo>
                <a:lnTo>
                  <a:pt x="48" y="187"/>
                </a:lnTo>
                <a:lnTo>
                  <a:pt x="0" y="187"/>
                </a:lnTo>
                <a:close/>
              </a:path>
            </a:pathLst>
          </a:custGeom>
          <a:solidFill>
            <a:srgbClr val="C5C6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24" name="Freeform 108"/>
          <p:cNvSpPr>
            <a:spLocks/>
          </p:cNvSpPr>
          <p:nvPr/>
        </p:nvSpPr>
        <p:spPr bwMode="auto">
          <a:xfrm>
            <a:off x="2932112" y="3365897"/>
            <a:ext cx="45719" cy="57150"/>
          </a:xfrm>
          <a:custGeom>
            <a:avLst/>
            <a:gdLst>
              <a:gd name="T0" fmla="*/ 0 w 48"/>
              <a:gd name="T1" fmla="*/ 30400209 h 191"/>
              <a:gd name="T2" fmla="*/ 0 w 48"/>
              <a:gd name="T3" fmla="*/ 1432640 h 191"/>
              <a:gd name="T4" fmla="*/ 7560469 w 48"/>
              <a:gd name="T5" fmla="*/ 0 h 191"/>
              <a:gd name="T6" fmla="*/ 7560469 w 48"/>
              <a:gd name="T7" fmla="*/ 30400209 h 191"/>
              <a:gd name="T8" fmla="*/ 0 w 48"/>
              <a:gd name="T9" fmla="*/ 30400209 h 1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91">
                <a:moveTo>
                  <a:pt x="0" y="191"/>
                </a:moveTo>
                <a:lnTo>
                  <a:pt x="0" y="9"/>
                </a:lnTo>
                <a:lnTo>
                  <a:pt x="48" y="0"/>
                </a:lnTo>
                <a:lnTo>
                  <a:pt x="48" y="191"/>
                </a:lnTo>
                <a:lnTo>
                  <a:pt x="0" y="191"/>
                </a:lnTo>
                <a:close/>
              </a:path>
            </a:pathLst>
          </a:custGeom>
          <a:solidFill>
            <a:srgbClr val="C7C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25" name="Freeform 109"/>
          <p:cNvSpPr>
            <a:spLocks/>
          </p:cNvSpPr>
          <p:nvPr/>
        </p:nvSpPr>
        <p:spPr bwMode="auto">
          <a:xfrm>
            <a:off x="2941637" y="3364706"/>
            <a:ext cx="45719" cy="58341"/>
          </a:xfrm>
          <a:custGeom>
            <a:avLst/>
            <a:gdLst>
              <a:gd name="T0" fmla="*/ 0 w 48"/>
              <a:gd name="T1" fmla="*/ 31030630 h 195"/>
              <a:gd name="T2" fmla="*/ 0 w 48"/>
              <a:gd name="T3" fmla="*/ 1272931 h 195"/>
              <a:gd name="T4" fmla="*/ 7560469 w 48"/>
              <a:gd name="T5" fmla="*/ 0 h 195"/>
              <a:gd name="T6" fmla="*/ 7560469 w 48"/>
              <a:gd name="T7" fmla="*/ 31030630 h 195"/>
              <a:gd name="T8" fmla="*/ 0 w 48"/>
              <a:gd name="T9" fmla="*/ 31030630 h 1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95">
                <a:moveTo>
                  <a:pt x="0" y="195"/>
                </a:moveTo>
                <a:lnTo>
                  <a:pt x="0" y="8"/>
                </a:lnTo>
                <a:lnTo>
                  <a:pt x="48" y="0"/>
                </a:lnTo>
                <a:lnTo>
                  <a:pt x="48" y="195"/>
                </a:lnTo>
                <a:lnTo>
                  <a:pt x="0" y="195"/>
                </a:lnTo>
                <a:close/>
              </a:path>
            </a:pathLst>
          </a:custGeom>
          <a:solidFill>
            <a:srgbClr val="C8C8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26" name="Freeform 110"/>
          <p:cNvSpPr>
            <a:spLocks/>
          </p:cNvSpPr>
          <p:nvPr/>
        </p:nvSpPr>
        <p:spPr bwMode="auto">
          <a:xfrm>
            <a:off x="2951162" y="3363519"/>
            <a:ext cx="45719" cy="59531"/>
          </a:xfrm>
          <a:custGeom>
            <a:avLst/>
            <a:gdLst>
              <a:gd name="T0" fmla="*/ 0 w 48"/>
              <a:gd name="T1" fmla="*/ 31660254 h 199"/>
              <a:gd name="T2" fmla="*/ 0 w 48"/>
              <a:gd name="T3" fmla="*/ 1272792 h 199"/>
              <a:gd name="T4" fmla="*/ 7560469 w 48"/>
              <a:gd name="T5" fmla="*/ 0 h 199"/>
              <a:gd name="T6" fmla="*/ 7560469 w 48"/>
              <a:gd name="T7" fmla="*/ 31660254 h 199"/>
              <a:gd name="T8" fmla="*/ 0 w 48"/>
              <a:gd name="T9" fmla="*/ 31660254 h 1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99">
                <a:moveTo>
                  <a:pt x="0" y="199"/>
                </a:moveTo>
                <a:lnTo>
                  <a:pt x="0" y="8"/>
                </a:lnTo>
                <a:lnTo>
                  <a:pt x="48" y="0"/>
                </a:lnTo>
                <a:lnTo>
                  <a:pt x="48" y="199"/>
                </a:lnTo>
                <a:lnTo>
                  <a:pt x="0" y="199"/>
                </a:lnTo>
                <a:close/>
              </a:path>
            </a:pathLst>
          </a:custGeom>
          <a:solidFill>
            <a:srgbClr val="C9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27" name="Freeform 111"/>
          <p:cNvSpPr>
            <a:spLocks/>
          </p:cNvSpPr>
          <p:nvPr/>
        </p:nvSpPr>
        <p:spPr bwMode="auto">
          <a:xfrm>
            <a:off x="2960687" y="3362326"/>
            <a:ext cx="45719" cy="60722"/>
          </a:xfrm>
          <a:custGeom>
            <a:avLst/>
            <a:gdLst>
              <a:gd name="T0" fmla="*/ 0 w 46"/>
              <a:gd name="T1" fmla="*/ 31975646 h 205"/>
              <a:gd name="T2" fmla="*/ 0 w 46"/>
              <a:gd name="T3" fmla="*/ 1559624 h 205"/>
              <a:gd name="T4" fmla="*/ 6629107 w 46"/>
              <a:gd name="T5" fmla="*/ 0 h 205"/>
              <a:gd name="T6" fmla="*/ 6629107 w 46"/>
              <a:gd name="T7" fmla="*/ 31975646 h 205"/>
              <a:gd name="T8" fmla="*/ 0 w 46"/>
              <a:gd name="T9" fmla="*/ 31975646 h 2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" h="205">
                <a:moveTo>
                  <a:pt x="0" y="205"/>
                </a:moveTo>
                <a:lnTo>
                  <a:pt x="0" y="10"/>
                </a:lnTo>
                <a:lnTo>
                  <a:pt x="46" y="0"/>
                </a:lnTo>
                <a:lnTo>
                  <a:pt x="46" y="205"/>
                </a:lnTo>
                <a:lnTo>
                  <a:pt x="0" y="205"/>
                </a:lnTo>
                <a:close/>
              </a:path>
            </a:pathLst>
          </a:custGeom>
          <a:solidFill>
            <a:srgbClr val="CACB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28" name="Freeform 112"/>
          <p:cNvSpPr>
            <a:spLocks/>
          </p:cNvSpPr>
          <p:nvPr/>
        </p:nvSpPr>
        <p:spPr bwMode="auto">
          <a:xfrm>
            <a:off x="2970214" y="3361137"/>
            <a:ext cx="45719" cy="61913"/>
          </a:xfrm>
          <a:custGeom>
            <a:avLst/>
            <a:gdLst>
              <a:gd name="T0" fmla="*/ 0 w 46"/>
              <a:gd name="T1" fmla="*/ 32605275 h 209"/>
              <a:gd name="T2" fmla="*/ 0 w 46"/>
              <a:gd name="T3" fmla="*/ 1560156 h 209"/>
              <a:gd name="T4" fmla="*/ 6629107 w 46"/>
              <a:gd name="T5" fmla="*/ 0 h 209"/>
              <a:gd name="T6" fmla="*/ 6629107 w 46"/>
              <a:gd name="T7" fmla="*/ 32605275 h 209"/>
              <a:gd name="T8" fmla="*/ 0 w 46"/>
              <a:gd name="T9" fmla="*/ 32605275 h 2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" h="209">
                <a:moveTo>
                  <a:pt x="0" y="209"/>
                </a:moveTo>
                <a:lnTo>
                  <a:pt x="0" y="10"/>
                </a:lnTo>
                <a:lnTo>
                  <a:pt x="46" y="0"/>
                </a:lnTo>
                <a:lnTo>
                  <a:pt x="46" y="209"/>
                </a:lnTo>
                <a:lnTo>
                  <a:pt x="0" y="209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29" name="Freeform 113"/>
          <p:cNvSpPr>
            <a:spLocks/>
          </p:cNvSpPr>
          <p:nvPr/>
        </p:nvSpPr>
        <p:spPr bwMode="auto">
          <a:xfrm>
            <a:off x="2978149" y="3361137"/>
            <a:ext cx="45719" cy="61913"/>
          </a:xfrm>
          <a:custGeom>
            <a:avLst/>
            <a:gdLst>
              <a:gd name="T0" fmla="*/ 0 w 29"/>
              <a:gd name="T1" fmla="*/ 32605275 h 209"/>
              <a:gd name="T2" fmla="*/ 0 w 29"/>
              <a:gd name="T3" fmla="*/ 624062 h 209"/>
              <a:gd name="T4" fmla="*/ 5561724 w 29"/>
              <a:gd name="T5" fmla="*/ 0 h 209"/>
              <a:gd name="T6" fmla="*/ 5561724 w 29"/>
              <a:gd name="T7" fmla="*/ 32605275 h 209"/>
              <a:gd name="T8" fmla="*/ 0 w 29"/>
              <a:gd name="T9" fmla="*/ 32605275 h 2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209">
                <a:moveTo>
                  <a:pt x="0" y="209"/>
                </a:moveTo>
                <a:lnTo>
                  <a:pt x="0" y="4"/>
                </a:lnTo>
                <a:lnTo>
                  <a:pt x="29" y="0"/>
                </a:lnTo>
                <a:lnTo>
                  <a:pt x="29" y="209"/>
                </a:lnTo>
                <a:lnTo>
                  <a:pt x="0" y="209"/>
                </a:lnTo>
                <a:close/>
              </a:path>
            </a:pathLst>
          </a:custGeom>
          <a:solidFill>
            <a:srgbClr val="CCCD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30" name="Rectangle 114"/>
          <p:cNvSpPr>
            <a:spLocks noChangeArrowheads="1"/>
          </p:cNvSpPr>
          <p:nvPr/>
        </p:nvSpPr>
        <p:spPr bwMode="auto">
          <a:xfrm>
            <a:off x="2987676" y="3361137"/>
            <a:ext cx="45719" cy="61913"/>
          </a:xfrm>
          <a:prstGeom prst="rect">
            <a:avLst/>
          </a:prstGeom>
          <a:solidFill>
            <a:srgbClr val="CECE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331" name="Freeform 115"/>
          <p:cNvSpPr>
            <a:spLocks/>
          </p:cNvSpPr>
          <p:nvPr/>
        </p:nvSpPr>
        <p:spPr bwMode="auto">
          <a:xfrm>
            <a:off x="2573154" y="3037285"/>
            <a:ext cx="585025" cy="384572"/>
          </a:xfrm>
          <a:custGeom>
            <a:avLst/>
            <a:gdLst>
              <a:gd name="T0" fmla="*/ 0 w 1960"/>
              <a:gd name="T1" fmla="*/ 40227390 h 1291"/>
              <a:gd name="T2" fmla="*/ 22838966 w 1960"/>
              <a:gd name="T3" fmla="*/ 203660249 h 1291"/>
              <a:gd name="T4" fmla="*/ 308719141 w 1960"/>
              <a:gd name="T5" fmla="*/ 163432859 h 1291"/>
              <a:gd name="T6" fmla="*/ 285880175 w 1960"/>
              <a:gd name="T7" fmla="*/ 0 h 1291"/>
              <a:gd name="T8" fmla="*/ 0 w 1960"/>
              <a:gd name="T9" fmla="*/ 40227390 h 12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0" h="1291">
                <a:moveTo>
                  <a:pt x="0" y="255"/>
                </a:moveTo>
                <a:lnTo>
                  <a:pt x="145" y="1291"/>
                </a:lnTo>
                <a:lnTo>
                  <a:pt x="1960" y="1036"/>
                </a:lnTo>
                <a:lnTo>
                  <a:pt x="1815" y="0"/>
                </a:lnTo>
                <a:lnTo>
                  <a:pt x="0" y="255"/>
                </a:lnTo>
                <a:close/>
              </a:path>
            </a:pathLst>
          </a:custGeom>
          <a:solidFill>
            <a:srgbClr val="C4C9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32" name="Rectangle 125"/>
          <p:cNvSpPr>
            <a:spLocks noChangeArrowheads="1"/>
          </p:cNvSpPr>
          <p:nvPr/>
        </p:nvSpPr>
        <p:spPr bwMode="auto">
          <a:xfrm rot="-480000">
            <a:off x="3259391" y="3100073"/>
            <a:ext cx="6389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ru-RU" altLang="ru-RU" sz="1100">
                <a:solidFill>
                  <a:srgbClr val="FEFEFE"/>
                </a:solidFill>
                <a:latin typeface="DaxlinePro-Medium" pitchFamily="50" charset="0"/>
              </a:rPr>
              <a:t> </a:t>
            </a: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333" name="Freeform 133"/>
          <p:cNvSpPr>
            <a:spLocks/>
          </p:cNvSpPr>
          <p:nvPr/>
        </p:nvSpPr>
        <p:spPr bwMode="auto">
          <a:xfrm>
            <a:off x="1617666" y="2155031"/>
            <a:ext cx="45719" cy="1191"/>
          </a:xfrm>
          <a:custGeom>
            <a:avLst/>
            <a:gdLst>
              <a:gd name="T0" fmla="*/ 3780234 w 24"/>
              <a:gd name="T1" fmla="*/ 0 h 6"/>
              <a:gd name="T2" fmla="*/ 3780234 w 24"/>
              <a:gd name="T3" fmla="*/ 420291 h 6"/>
              <a:gd name="T4" fmla="*/ 0 w 24"/>
              <a:gd name="T5" fmla="*/ 420291 h 6"/>
              <a:gd name="T6" fmla="*/ 3780234 w 24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" h="6">
                <a:moveTo>
                  <a:pt x="24" y="0"/>
                </a:moveTo>
                <a:lnTo>
                  <a:pt x="24" y="6"/>
                </a:lnTo>
                <a:lnTo>
                  <a:pt x="0" y="6"/>
                </a:lnTo>
                <a:lnTo>
                  <a:pt x="24" y="0"/>
                </a:lnTo>
                <a:close/>
              </a:path>
            </a:pathLst>
          </a:custGeom>
          <a:solidFill>
            <a:srgbClr val="9394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34" name="Freeform 134"/>
          <p:cNvSpPr>
            <a:spLocks/>
          </p:cNvSpPr>
          <p:nvPr/>
        </p:nvSpPr>
        <p:spPr bwMode="auto">
          <a:xfrm>
            <a:off x="1617662" y="2153844"/>
            <a:ext cx="45719" cy="2381"/>
          </a:xfrm>
          <a:custGeom>
            <a:avLst/>
            <a:gdLst>
              <a:gd name="T0" fmla="*/ 7560469 w 48"/>
              <a:gd name="T1" fmla="*/ 0 h 10"/>
              <a:gd name="T2" fmla="*/ 7560469 w 48"/>
              <a:gd name="T3" fmla="*/ 1008063 h 10"/>
              <a:gd name="T4" fmla="*/ 0 w 48"/>
              <a:gd name="T5" fmla="*/ 1008063 h 10"/>
              <a:gd name="T6" fmla="*/ 7560469 w 48"/>
              <a:gd name="T7" fmla="*/ 0 h 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" h="10">
                <a:moveTo>
                  <a:pt x="48" y="0"/>
                </a:moveTo>
                <a:lnTo>
                  <a:pt x="48" y="10"/>
                </a:lnTo>
                <a:lnTo>
                  <a:pt x="0" y="10"/>
                </a:lnTo>
                <a:lnTo>
                  <a:pt x="48" y="0"/>
                </a:lnTo>
                <a:close/>
              </a:path>
            </a:pathLst>
          </a:custGeom>
          <a:solidFill>
            <a:srgbClr val="9394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35" name="Freeform 135"/>
          <p:cNvSpPr>
            <a:spLocks/>
          </p:cNvSpPr>
          <p:nvPr/>
        </p:nvSpPr>
        <p:spPr bwMode="auto">
          <a:xfrm>
            <a:off x="1627187" y="2152651"/>
            <a:ext cx="45719" cy="3572"/>
          </a:xfrm>
          <a:custGeom>
            <a:avLst/>
            <a:gdLst>
              <a:gd name="T0" fmla="*/ 0 w 48"/>
              <a:gd name="T1" fmla="*/ 1620441 h 14"/>
              <a:gd name="T2" fmla="*/ 0 w 48"/>
              <a:gd name="T3" fmla="*/ 926063 h 14"/>
              <a:gd name="T4" fmla="*/ 7560469 w 48"/>
              <a:gd name="T5" fmla="*/ 0 h 14"/>
              <a:gd name="T6" fmla="*/ 7560469 w 48"/>
              <a:gd name="T7" fmla="*/ 1620441 h 14"/>
              <a:gd name="T8" fmla="*/ 0 w 48"/>
              <a:gd name="T9" fmla="*/ 1620441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4">
                <a:moveTo>
                  <a:pt x="0" y="14"/>
                </a:moveTo>
                <a:lnTo>
                  <a:pt x="0" y="8"/>
                </a:lnTo>
                <a:lnTo>
                  <a:pt x="48" y="0"/>
                </a:lnTo>
                <a:lnTo>
                  <a:pt x="48" y="14"/>
                </a:lnTo>
                <a:lnTo>
                  <a:pt x="0" y="14"/>
                </a:lnTo>
                <a:close/>
              </a:path>
            </a:pathLst>
          </a:custGeom>
          <a:solidFill>
            <a:srgbClr val="949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36" name="Freeform 136"/>
          <p:cNvSpPr>
            <a:spLocks/>
          </p:cNvSpPr>
          <p:nvPr/>
        </p:nvSpPr>
        <p:spPr bwMode="auto">
          <a:xfrm>
            <a:off x="1636712" y="2151462"/>
            <a:ext cx="45719" cy="4763"/>
          </a:xfrm>
          <a:custGeom>
            <a:avLst/>
            <a:gdLst>
              <a:gd name="T0" fmla="*/ 0 w 48"/>
              <a:gd name="T1" fmla="*/ 2122237 h 19"/>
              <a:gd name="T2" fmla="*/ 0 w 48"/>
              <a:gd name="T3" fmla="*/ 1005305 h 19"/>
              <a:gd name="T4" fmla="*/ 7560469 w 48"/>
              <a:gd name="T5" fmla="*/ 0 h 19"/>
              <a:gd name="T6" fmla="*/ 7560469 w 48"/>
              <a:gd name="T7" fmla="*/ 2122237 h 19"/>
              <a:gd name="T8" fmla="*/ 0 w 48"/>
              <a:gd name="T9" fmla="*/ 2122237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9">
                <a:moveTo>
                  <a:pt x="0" y="19"/>
                </a:moveTo>
                <a:lnTo>
                  <a:pt x="0" y="9"/>
                </a:lnTo>
                <a:lnTo>
                  <a:pt x="48" y="0"/>
                </a:lnTo>
                <a:lnTo>
                  <a:pt x="48" y="19"/>
                </a:lnTo>
                <a:lnTo>
                  <a:pt x="0" y="19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37" name="Freeform 137"/>
          <p:cNvSpPr>
            <a:spLocks/>
          </p:cNvSpPr>
          <p:nvPr/>
        </p:nvSpPr>
        <p:spPr bwMode="auto">
          <a:xfrm>
            <a:off x="1646237" y="2150269"/>
            <a:ext cx="45719" cy="5954"/>
          </a:xfrm>
          <a:custGeom>
            <a:avLst/>
            <a:gdLst>
              <a:gd name="T0" fmla="*/ 0 w 48"/>
              <a:gd name="T1" fmla="*/ 2739645 h 23"/>
              <a:gd name="T2" fmla="*/ 0 w 48"/>
              <a:gd name="T3" fmla="*/ 1071975 h 23"/>
              <a:gd name="T4" fmla="*/ 7560469 w 48"/>
              <a:gd name="T5" fmla="*/ 0 h 23"/>
              <a:gd name="T6" fmla="*/ 7560469 w 48"/>
              <a:gd name="T7" fmla="*/ 2739645 h 23"/>
              <a:gd name="T8" fmla="*/ 0 w 48"/>
              <a:gd name="T9" fmla="*/ 2739645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23">
                <a:moveTo>
                  <a:pt x="0" y="23"/>
                </a:moveTo>
                <a:lnTo>
                  <a:pt x="0" y="9"/>
                </a:lnTo>
                <a:lnTo>
                  <a:pt x="48" y="0"/>
                </a:lnTo>
                <a:lnTo>
                  <a:pt x="48" y="23"/>
                </a:lnTo>
                <a:lnTo>
                  <a:pt x="0" y="23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38" name="Freeform 138"/>
          <p:cNvSpPr>
            <a:spLocks/>
          </p:cNvSpPr>
          <p:nvPr/>
        </p:nvSpPr>
        <p:spPr bwMode="auto">
          <a:xfrm>
            <a:off x="1655762" y="2149080"/>
            <a:ext cx="45719" cy="7144"/>
          </a:xfrm>
          <a:custGeom>
            <a:avLst/>
            <a:gdLst>
              <a:gd name="T0" fmla="*/ 0 w 48"/>
              <a:gd name="T1" fmla="*/ 3360208 h 27"/>
              <a:gd name="T2" fmla="*/ 0 w 48"/>
              <a:gd name="T3" fmla="*/ 995539 h 27"/>
              <a:gd name="T4" fmla="*/ 7560469 w 48"/>
              <a:gd name="T5" fmla="*/ 0 h 27"/>
              <a:gd name="T6" fmla="*/ 7560469 w 48"/>
              <a:gd name="T7" fmla="*/ 3360208 h 27"/>
              <a:gd name="T8" fmla="*/ 0 w 48"/>
              <a:gd name="T9" fmla="*/ 3360208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27">
                <a:moveTo>
                  <a:pt x="0" y="27"/>
                </a:moveTo>
                <a:lnTo>
                  <a:pt x="0" y="8"/>
                </a:lnTo>
                <a:lnTo>
                  <a:pt x="48" y="0"/>
                </a:lnTo>
                <a:lnTo>
                  <a:pt x="48" y="27"/>
                </a:lnTo>
                <a:lnTo>
                  <a:pt x="0" y="27"/>
                </a:lnTo>
                <a:close/>
              </a:path>
            </a:pathLst>
          </a:custGeom>
          <a:solidFill>
            <a:srgbClr val="98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39" name="Freeform 139"/>
          <p:cNvSpPr>
            <a:spLocks/>
          </p:cNvSpPr>
          <p:nvPr/>
        </p:nvSpPr>
        <p:spPr bwMode="auto">
          <a:xfrm>
            <a:off x="1665287" y="2147890"/>
            <a:ext cx="45719" cy="8335"/>
          </a:xfrm>
          <a:custGeom>
            <a:avLst/>
            <a:gdLst>
              <a:gd name="T0" fmla="*/ 0 w 48"/>
              <a:gd name="T1" fmla="*/ 3983831 h 31"/>
              <a:gd name="T2" fmla="*/ 0 w 48"/>
              <a:gd name="T3" fmla="*/ 1028132 h 31"/>
              <a:gd name="T4" fmla="*/ 6352894 w 48"/>
              <a:gd name="T5" fmla="*/ 0 h 31"/>
              <a:gd name="T6" fmla="*/ 6352894 w 48"/>
              <a:gd name="T7" fmla="*/ 3983831 h 31"/>
              <a:gd name="T8" fmla="*/ 0 w 48"/>
              <a:gd name="T9" fmla="*/ 3983831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1">
                <a:moveTo>
                  <a:pt x="0" y="31"/>
                </a:moveTo>
                <a:lnTo>
                  <a:pt x="0" y="8"/>
                </a:lnTo>
                <a:lnTo>
                  <a:pt x="48" y="0"/>
                </a:lnTo>
                <a:lnTo>
                  <a:pt x="48" y="31"/>
                </a:lnTo>
                <a:lnTo>
                  <a:pt x="0" y="31"/>
                </a:lnTo>
                <a:close/>
              </a:path>
            </a:pathLst>
          </a:custGeom>
          <a:solidFill>
            <a:srgbClr val="999A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40" name="Freeform 140"/>
          <p:cNvSpPr>
            <a:spLocks/>
          </p:cNvSpPr>
          <p:nvPr/>
        </p:nvSpPr>
        <p:spPr bwMode="auto">
          <a:xfrm>
            <a:off x="1674814" y="2145506"/>
            <a:ext cx="45719" cy="10716"/>
          </a:xfrm>
          <a:custGeom>
            <a:avLst/>
            <a:gdLst>
              <a:gd name="T0" fmla="*/ 0 w 47"/>
              <a:gd name="T1" fmla="*/ 5670748 h 36"/>
              <a:gd name="T2" fmla="*/ 0 w 47"/>
              <a:gd name="T3" fmla="*/ 1417687 h 36"/>
              <a:gd name="T4" fmla="*/ 6488062 w 47"/>
              <a:gd name="T5" fmla="*/ 0 h 36"/>
              <a:gd name="T6" fmla="*/ 6488062 w 47"/>
              <a:gd name="T7" fmla="*/ 5670748 h 36"/>
              <a:gd name="T8" fmla="*/ 0 w 47"/>
              <a:gd name="T9" fmla="*/ 5670748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6">
                <a:moveTo>
                  <a:pt x="0" y="36"/>
                </a:moveTo>
                <a:lnTo>
                  <a:pt x="0" y="9"/>
                </a:lnTo>
                <a:lnTo>
                  <a:pt x="47" y="0"/>
                </a:lnTo>
                <a:lnTo>
                  <a:pt x="47" y="36"/>
                </a:lnTo>
                <a:lnTo>
                  <a:pt x="0" y="36"/>
                </a:lnTo>
                <a:close/>
              </a:path>
            </a:pathLst>
          </a:custGeom>
          <a:solidFill>
            <a:srgbClr val="9B9B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41" name="Freeform 141"/>
          <p:cNvSpPr>
            <a:spLocks/>
          </p:cNvSpPr>
          <p:nvPr/>
        </p:nvSpPr>
        <p:spPr bwMode="auto">
          <a:xfrm>
            <a:off x="1682749" y="2144317"/>
            <a:ext cx="45719" cy="11906"/>
          </a:xfrm>
          <a:custGeom>
            <a:avLst/>
            <a:gdLst>
              <a:gd name="T0" fmla="*/ 0 w 47"/>
              <a:gd name="T1" fmla="*/ 6300391 h 40"/>
              <a:gd name="T2" fmla="*/ 0 w 47"/>
              <a:gd name="T3" fmla="*/ 1417638 h 40"/>
              <a:gd name="T4" fmla="*/ 7721330 w 47"/>
              <a:gd name="T5" fmla="*/ 0 h 40"/>
              <a:gd name="T6" fmla="*/ 7721330 w 47"/>
              <a:gd name="T7" fmla="*/ 6300391 h 40"/>
              <a:gd name="T8" fmla="*/ 0 w 47"/>
              <a:gd name="T9" fmla="*/ 6300391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0">
                <a:moveTo>
                  <a:pt x="0" y="40"/>
                </a:moveTo>
                <a:lnTo>
                  <a:pt x="0" y="9"/>
                </a:lnTo>
                <a:lnTo>
                  <a:pt x="47" y="0"/>
                </a:lnTo>
                <a:lnTo>
                  <a:pt x="47" y="40"/>
                </a:lnTo>
                <a:lnTo>
                  <a:pt x="0" y="40"/>
                </a:lnTo>
                <a:close/>
              </a:path>
            </a:pathLst>
          </a:cu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42" name="Freeform 142"/>
          <p:cNvSpPr>
            <a:spLocks/>
          </p:cNvSpPr>
          <p:nvPr/>
        </p:nvSpPr>
        <p:spPr bwMode="auto">
          <a:xfrm>
            <a:off x="1692274" y="2143128"/>
            <a:ext cx="45719" cy="13097"/>
          </a:xfrm>
          <a:custGeom>
            <a:avLst/>
            <a:gdLst>
              <a:gd name="T0" fmla="*/ 0 w 47"/>
              <a:gd name="T1" fmla="*/ 6930827 h 44"/>
              <a:gd name="T2" fmla="*/ 0 w 47"/>
              <a:gd name="T3" fmla="*/ 1260114 h 44"/>
              <a:gd name="T4" fmla="*/ 7721330 w 47"/>
              <a:gd name="T5" fmla="*/ 0 h 44"/>
              <a:gd name="T6" fmla="*/ 7721330 w 47"/>
              <a:gd name="T7" fmla="*/ 6930827 h 44"/>
              <a:gd name="T8" fmla="*/ 0 w 47"/>
              <a:gd name="T9" fmla="*/ 693082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4">
                <a:moveTo>
                  <a:pt x="0" y="44"/>
                </a:moveTo>
                <a:lnTo>
                  <a:pt x="0" y="8"/>
                </a:lnTo>
                <a:lnTo>
                  <a:pt x="47" y="0"/>
                </a:lnTo>
                <a:lnTo>
                  <a:pt x="47" y="44"/>
                </a:lnTo>
                <a:lnTo>
                  <a:pt x="0" y="44"/>
                </a:lnTo>
                <a:close/>
              </a:path>
            </a:pathLst>
          </a:custGeom>
          <a:solidFill>
            <a:srgbClr val="9D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43" name="Freeform 143"/>
          <p:cNvSpPr>
            <a:spLocks/>
          </p:cNvSpPr>
          <p:nvPr/>
        </p:nvSpPr>
        <p:spPr bwMode="auto">
          <a:xfrm>
            <a:off x="1701799" y="2141935"/>
            <a:ext cx="45719" cy="14288"/>
          </a:xfrm>
          <a:custGeom>
            <a:avLst/>
            <a:gdLst>
              <a:gd name="T0" fmla="*/ 0 w 47"/>
              <a:gd name="T1" fmla="*/ 7560469 h 48"/>
              <a:gd name="T2" fmla="*/ 0 w 47"/>
              <a:gd name="T3" fmla="*/ 1260078 h 48"/>
              <a:gd name="T4" fmla="*/ 7721330 w 47"/>
              <a:gd name="T5" fmla="*/ 0 h 48"/>
              <a:gd name="T6" fmla="*/ 7721330 w 47"/>
              <a:gd name="T7" fmla="*/ 7560469 h 48"/>
              <a:gd name="T8" fmla="*/ 0 w 47"/>
              <a:gd name="T9" fmla="*/ 7560469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8">
                <a:moveTo>
                  <a:pt x="0" y="48"/>
                </a:moveTo>
                <a:lnTo>
                  <a:pt x="0" y="8"/>
                </a:lnTo>
                <a:lnTo>
                  <a:pt x="47" y="0"/>
                </a:lnTo>
                <a:lnTo>
                  <a:pt x="47" y="48"/>
                </a:lnTo>
                <a:lnTo>
                  <a:pt x="0" y="48"/>
                </a:lnTo>
                <a:close/>
              </a:path>
            </a:pathLst>
          </a:custGeom>
          <a:solidFill>
            <a:srgbClr val="9E9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44" name="Freeform 144"/>
          <p:cNvSpPr>
            <a:spLocks/>
          </p:cNvSpPr>
          <p:nvPr/>
        </p:nvSpPr>
        <p:spPr bwMode="auto">
          <a:xfrm>
            <a:off x="1711324" y="2140746"/>
            <a:ext cx="45719" cy="15479"/>
          </a:xfrm>
          <a:custGeom>
            <a:avLst/>
            <a:gdLst>
              <a:gd name="T0" fmla="*/ 0 w 48"/>
              <a:gd name="T1" fmla="*/ 7887538 h 54"/>
              <a:gd name="T2" fmla="*/ 0 w 48"/>
              <a:gd name="T3" fmla="*/ 1460712 h 54"/>
              <a:gd name="T4" fmla="*/ 7560469 w 48"/>
              <a:gd name="T5" fmla="*/ 0 h 54"/>
              <a:gd name="T6" fmla="*/ 7560469 w 48"/>
              <a:gd name="T7" fmla="*/ 7887538 h 54"/>
              <a:gd name="T8" fmla="*/ 0 w 48"/>
              <a:gd name="T9" fmla="*/ 7887538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54">
                <a:moveTo>
                  <a:pt x="0" y="54"/>
                </a:moveTo>
                <a:lnTo>
                  <a:pt x="0" y="10"/>
                </a:lnTo>
                <a:lnTo>
                  <a:pt x="48" y="0"/>
                </a:lnTo>
                <a:lnTo>
                  <a:pt x="48" y="54"/>
                </a:lnTo>
                <a:lnTo>
                  <a:pt x="0" y="54"/>
                </a:lnTo>
                <a:close/>
              </a:path>
            </a:pathLst>
          </a:custGeom>
          <a:solidFill>
            <a:srgbClr val="A0A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45" name="Freeform 145"/>
          <p:cNvSpPr>
            <a:spLocks/>
          </p:cNvSpPr>
          <p:nvPr/>
        </p:nvSpPr>
        <p:spPr bwMode="auto">
          <a:xfrm>
            <a:off x="1720849" y="2139556"/>
            <a:ext cx="45719" cy="16669"/>
          </a:xfrm>
          <a:custGeom>
            <a:avLst/>
            <a:gdLst>
              <a:gd name="T0" fmla="*/ 0 w 48"/>
              <a:gd name="T1" fmla="*/ 8516390 h 58"/>
              <a:gd name="T2" fmla="*/ 0 w 48"/>
              <a:gd name="T3" fmla="*/ 1468383 h 58"/>
              <a:gd name="T4" fmla="*/ 7560469 w 48"/>
              <a:gd name="T5" fmla="*/ 0 h 58"/>
              <a:gd name="T6" fmla="*/ 7560469 w 48"/>
              <a:gd name="T7" fmla="*/ 8516390 h 58"/>
              <a:gd name="T8" fmla="*/ 0 w 48"/>
              <a:gd name="T9" fmla="*/ 851639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58">
                <a:moveTo>
                  <a:pt x="0" y="58"/>
                </a:moveTo>
                <a:lnTo>
                  <a:pt x="0" y="10"/>
                </a:lnTo>
                <a:lnTo>
                  <a:pt x="48" y="0"/>
                </a:lnTo>
                <a:lnTo>
                  <a:pt x="48" y="58"/>
                </a:lnTo>
                <a:lnTo>
                  <a:pt x="0" y="58"/>
                </a:lnTo>
                <a:close/>
              </a:path>
            </a:pathLst>
          </a:custGeom>
          <a:solidFill>
            <a:srgbClr val="A1A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46" name="Freeform 146"/>
          <p:cNvSpPr>
            <a:spLocks/>
          </p:cNvSpPr>
          <p:nvPr/>
        </p:nvSpPr>
        <p:spPr bwMode="auto">
          <a:xfrm>
            <a:off x="1730374" y="2138364"/>
            <a:ext cx="45719" cy="17860"/>
          </a:xfrm>
          <a:custGeom>
            <a:avLst/>
            <a:gdLst>
              <a:gd name="T0" fmla="*/ 0 w 48"/>
              <a:gd name="T1" fmla="*/ 9146112 h 62"/>
              <a:gd name="T2" fmla="*/ 0 w 48"/>
              <a:gd name="T3" fmla="*/ 1180280 h 62"/>
              <a:gd name="T4" fmla="*/ 7560469 w 48"/>
              <a:gd name="T5" fmla="*/ 0 h 62"/>
              <a:gd name="T6" fmla="*/ 7560469 w 48"/>
              <a:gd name="T7" fmla="*/ 9146112 h 62"/>
              <a:gd name="T8" fmla="*/ 0 w 48"/>
              <a:gd name="T9" fmla="*/ 9146112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62">
                <a:moveTo>
                  <a:pt x="0" y="62"/>
                </a:moveTo>
                <a:lnTo>
                  <a:pt x="0" y="8"/>
                </a:lnTo>
                <a:lnTo>
                  <a:pt x="48" y="0"/>
                </a:lnTo>
                <a:lnTo>
                  <a:pt x="48" y="62"/>
                </a:lnTo>
                <a:lnTo>
                  <a:pt x="0" y="62"/>
                </a:lnTo>
                <a:close/>
              </a:path>
            </a:pathLst>
          </a:custGeom>
          <a:solidFill>
            <a:srgbClr val="A2A3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47" name="Freeform 147"/>
          <p:cNvSpPr>
            <a:spLocks/>
          </p:cNvSpPr>
          <p:nvPr/>
        </p:nvSpPr>
        <p:spPr bwMode="auto">
          <a:xfrm>
            <a:off x="1739899" y="2137172"/>
            <a:ext cx="45719" cy="19050"/>
          </a:xfrm>
          <a:custGeom>
            <a:avLst/>
            <a:gdLst>
              <a:gd name="T0" fmla="*/ 0 w 48"/>
              <a:gd name="T1" fmla="*/ 9925538 h 65"/>
              <a:gd name="T2" fmla="*/ 0 w 48"/>
              <a:gd name="T3" fmla="*/ 1068754 h 65"/>
              <a:gd name="T4" fmla="*/ 7560469 w 48"/>
              <a:gd name="T5" fmla="*/ 0 h 65"/>
              <a:gd name="T6" fmla="*/ 7560469 w 48"/>
              <a:gd name="T7" fmla="*/ 9925538 h 65"/>
              <a:gd name="T8" fmla="*/ 0 w 48"/>
              <a:gd name="T9" fmla="*/ 9925538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65">
                <a:moveTo>
                  <a:pt x="0" y="65"/>
                </a:moveTo>
                <a:lnTo>
                  <a:pt x="0" y="7"/>
                </a:lnTo>
                <a:lnTo>
                  <a:pt x="48" y="0"/>
                </a:lnTo>
                <a:lnTo>
                  <a:pt x="48" y="65"/>
                </a:lnTo>
                <a:lnTo>
                  <a:pt x="0" y="65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48" name="Freeform 148"/>
          <p:cNvSpPr>
            <a:spLocks/>
          </p:cNvSpPr>
          <p:nvPr/>
        </p:nvSpPr>
        <p:spPr bwMode="auto">
          <a:xfrm>
            <a:off x="1749424" y="2135981"/>
            <a:ext cx="45719" cy="20241"/>
          </a:xfrm>
          <a:custGeom>
            <a:avLst/>
            <a:gdLst>
              <a:gd name="T0" fmla="*/ 0 w 48"/>
              <a:gd name="T1" fmla="*/ 10258481 h 71"/>
              <a:gd name="T2" fmla="*/ 0 w 48"/>
              <a:gd name="T3" fmla="*/ 1300365 h 71"/>
              <a:gd name="T4" fmla="*/ 7560469 w 48"/>
              <a:gd name="T5" fmla="*/ 0 h 71"/>
              <a:gd name="T6" fmla="*/ 7560469 w 48"/>
              <a:gd name="T7" fmla="*/ 10258481 h 71"/>
              <a:gd name="T8" fmla="*/ 0 w 48"/>
              <a:gd name="T9" fmla="*/ 10258481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71">
                <a:moveTo>
                  <a:pt x="0" y="71"/>
                </a:moveTo>
                <a:lnTo>
                  <a:pt x="0" y="9"/>
                </a:lnTo>
                <a:lnTo>
                  <a:pt x="48" y="0"/>
                </a:lnTo>
                <a:lnTo>
                  <a:pt x="48" y="71"/>
                </a:lnTo>
                <a:lnTo>
                  <a:pt x="0" y="71"/>
                </a:lnTo>
                <a:close/>
              </a:path>
            </a:pathLst>
          </a:custGeom>
          <a:solidFill>
            <a:srgbClr val="A4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49" name="Freeform 149"/>
          <p:cNvSpPr>
            <a:spLocks/>
          </p:cNvSpPr>
          <p:nvPr/>
        </p:nvSpPr>
        <p:spPr bwMode="auto">
          <a:xfrm>
            <a:off x="1758949" y="2134794"/>
            <a:ext cx="45719" cy="21431"/>
          </a:xfrm>
          <a:custGeom>
            <a:avLst/>
            <a:gdLst>
              <a:gd name="T0" fmla="*/ 0 w 48"/>
              <a:gd name="T1" fmla="*/ 10887075 h 75"/>
              <a:gd name="T2" fmla="*/ 0 w 48"/>
              <a:gd name="T3" fmla="*/ 1451610 h 75"/>
              <a:gd name="T4" fmla="*/ 7560469 w 48"/>
              <a:gd name="T5" fmla="*/ 0 h 75"/>
              <a:gd name="T6" fmla="*/ 7560469 w 48"/>
              <a:gd name="T7" fmla="*/ 10887075 h 75"/>
              <a:gd name="T8" fmla="*/ 0 w 48"/>
              <a:gd name="T9" fmla="*/ 10887075 h 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75">
                <a:moveTo>
                  <a:pt x="0" y="75"/>
                </a:moveTo>
                <a:lnTo>
                  <a:pt x="0" y="10"/>
                </a:lnTo>
                <a:lnTo>
                  <a:pt x="48" y="0"/>
                </a:lnTo>
                <a:lnTo>
                  <a:pt x="48" y="75"/>
                </a:lnTo>
                <a:lnTo>
                  <a:pt x="0" y="75"/>
                </a:lnTo>
                <a:close/>
              </a:path>
            </a:pathLst>
          </a:custGeom>
          <a:solidFill>
            <a:srgbClr val="A6A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50" name="Freeform 150"/>
          <p:cNvSpPr>
            <a:spLocks/>
          </p:cNvSpPr>
          <p:nvPr/>
        </p:nvSpPr>
        <p:spPr bwMode="auto">
          <a:xfrm>
            <a:off x="1768474" y="2133601"/>
            <a:ext cx="45719" cy="22622"/>
          </a:xfrm>
          <a:custGeom>
            <a:avLst/>
            <a:gdLst>
              <a:gd name="T0" fmla="*/ 0 w 47"/>
              <a:gd name="T1" fmla="*/ 11516539 h 79"/>
              <a:gd name="T2" fmla="*/ 0 w 47"/>
              <a:gd name="T3" fmla="*/ 1166048 h 79"/>
              <a:gd name="T4" fmla="*/ 7721330 w 47"/>
              <a:gd name="T5" fmla="*/ 0 h 79"/>
              <a:gd name="T6" fmla="*/ 7721330 w 47"/>
              <a:gd name="T7" fmla="*/ 11516539 h 79"/>
              <a:gd name="T8" fmla="*/ 0 w 47"/>
              <a:gd name="T9" fmla="*/ 11516539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79">
                <a:moveTo>
                  <a:pt x="0" y="79"/>
                </a:moveTo>
                <a:lnTo>
                  <a:pt x="0" y="8"/>
                </a:lnTo>
                <a:lnTo>
                  <a:pt x="47" y="0"/>
                </a:lnTo>
                <a:lnTo>
                  <a:pt x="47" y="79"/>
                </a:lnTo>
                <a:lnTo>
                  <a:pt x="0" y="79"/>
                </a:lnTo>
                <a:close/>
              </a:path>
            </a:pathLst>
          </a:custGeom>
          <a:solidFill>
            <a:srgbClr val="A7A7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51" name="Freeform 151"/>
          <p:cNvSpPr>
            <a:spLocks/>
          </p:cNvSpPr>
          <p:nvPr/>
        </p:nvSpPr>
        <p:spPr bwMode="auto">
          <a:xfrm>
            <a:off x="1777999" y="2132412"/>
            <a:ext cx="45719" cy="23813"/>
          </a:xfrm>
          <a:custGeom>
            <a:avLst/>
            <a:gdLst>
              <a:gd name="T0" fmla="*/ 0 w 47"/>
              <a:gd name="T1" fmla="*/ 12145331 h 83"/>
              <a:gd name="T2" fmla="*/ 0 w 47"/>
              <a:gd name="T3" fmla="*/ 1170542 h 83"/>
              <a:gd name="T4" fmla="*/ 7721330 w 47"/>
              <a:gd name="T5" fmla="*/ 0 h 83"/>
              <a:gd name="T6" fmla="*/ 7721330 w 47"/>
              <a:gd name="T7" fmla="*/ 12145331 h 83"/>
              <a:gd name="T8" fmla="*/ 0 w 47"/>
              <a:gd name="T9" fmla="*/ 12145331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83">
                <a:moveTo>
                  <a:pt x="0" y="83"/>
                </a:moveTo>
                <a:lnTo>
                  <a:pt x="0" y="8"/>
                </a:lnTo>
                <a:lnTo>
                  <a:pt x="47" y="0"/>
                </a:lnTo>
                <a:lnTo>
                  <a:pt x="47" y="83"/>
                </a:lnTo>
                <a:lnTo>
                  <a:pt x="0" y="83"/>
                </a:lnTo>
                <a:close/>
              </a:path>
            </a:pathLst>
          </a:custGeom>
          <a:solidFill>
            <a:srgbClr val="A9A9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52" name="Freeform 152"/>
          <p:cNvSpPr>
            <a:spLocks/>
          </p:cNvSpPr>
          <p:nvPr/>
        </p:nvSpPr>
        <p:spPr bwMode="auto">
          <a:xfrm>
            <a:off x="1787524" y="2130030"/>
            <a:ext cx="45719" cy="26194"/>
          </a:xfrm>
          <a:custGeom>
            <a:avLst/>
            <a:gdLst>
              <a:gd name="T0" fmla="*/ 0 w 47"/>
              <a:gd name="T1" fmla="*/ 13860859 h 88"/>
              <a:gd name="T2" fmla="*/ 0 w 47"/>
              <a:gd name="T3" fmla="*/ 1417638 h 88"/>
              <a:gd name="T4" fmla="*/ 7721330 w 47"/>
              <a:gd name="T5" fmla="*/ 0 h 88"/>
              <a:gd name="T6" fmla="*/ 7721330 w 47"/>
              <a:gd name="T7" fmla="*/ 13860859 h 88"/>
              <a:gd name="T8" fmla="*/ 0 w 47"/>
              <a:gd name="T9" fmla="*/ 13860859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88">
                <a:moveTo>
                  <a:pt x="0" y="88"/>
                </a:moveTo>
                <a:lnTo>
                  <a:pt x="0" y="9"/>
                </a:lnTo>
                <a:lnTo>
                  <a:pt x="47" y="0"/>
                </a:lnTo>
                <a:lnTo>
                  <a:pt x="47" y="88"/>
                </a:lnTo>
                <a:lnTo>
                  <a:pt x="0" y="88"/>
                </a:lnTo>
                <a:close/>
              </a:path>
            </a:pathLst>
          </a:custGeom>
          <a:solidFill>
            <a:srgbClr val="A9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53" name="Freeform 153"/>
          <p:cNvSpPr>
            <a:spLocks/>
          </p:cNvSpPr>
          <p:nvPr/>
        </p:nvSpPr>
        <p:spPr bwMode="auto">
          <a:xfrm>
            <a:off x="1797049" y="2128840"/>
            <a:ext cx="45719" cy="27385"/>
          </a:xfrm>
          <a:custGeom>
            <a:avLst/>
            <a:gdLst>
              <a:gd name="T0" fmla="*/ 0 w 47"/>
              <a:gd name="T1" fmla="*/ 14491295 h 92"/>
              <a:gd name="T2" fmla="*/ 0 w 47"/>
              <a:gd name="T3" fmla="*/ 1417657 h 92"/>
              <a:gd name="T4" fmla="*/ 7721330 w 47"/>
              <a:gd name="T5" fmla="*/ 0 h 92"/>
              <a:gd name="T6" fmla="*/ 7721330 w 47"/>
              <a:gd name="T7" fmla="*/ 14491295 h 92"/>
              <a:gd name="T8" fmla="*/ 0 w 47"/>
              <a:gd name="T9" fmla="*/ 14491295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92">
                <a:moveTo>
                  <a:pt x="0" y="92"/>
                </a:moveTo>
                <a:lnTo>
                  <a:pt x="0" y="9"/>
                </a:lnTo>
                <a:lnTo>
                  <a:pt x="47" y="0"/>
                </a:lnTo>
                <a:lnTo>
                  <a:pt x="47" y="92"/>
                </a:lnTo>
                <a:lnTo>
                  <a:pt x="0" y="92"/>
                </a:lnTo>
                <a:close/>
              </a:path>
            </a:pathLst>
          </a:custGeom>
          <a:solidFill>
            <a:srgbClr val="ABAC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54" name="Freeform 154"/>
          <p:cNvSpPr>
            <a:spLocks/>
          </p:cNvSpPr>
          <p:nvPr/>
        </p:nvSpPr>
        <p:spPr bwMode="auto">
          <a:xfrm>
            <a:off x="1806574" y="2127647"/>
            <a:ext cx="45719" cy="28575"/>
          </a:xfrm>
          <a:custGeom>
            <a:avLst/>
            <a:gdLst>
              <a:gd name="T0" fmla="*/ 0 w 48"/>
              <a:gd name="T1" fmla="*/ 15120938 h 96"/>
              <a:gd name="T2" fmla="*/ 0 w 48"/>
              <a:gd name="T3" fmla="*/ 1260078 h 96"/>
              <a:gd name="T4" fmla="*/ 7560469 w 48"/>
              <a:gd name="T5" fmla="*/ 0 h 96"/>
              <a:gd name="T6" fmla="*/ 7560469 w 48"/>
              <a:gd name="T7" fmla="*/ 15120938 h 96"/>
              <a:gd name="T8" fmla="*/ 0 w 48"/>
              <a:gd name="T9" fmla="*/ 15120938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96">
                <a:moveTo>
                  <a:pt x="0" y="96"/>
                </a:moveTo>
                <a:lnTo>
                  <a:pt x="0" y="8"/>
                </a:lnTo>
                <a:lnTo>
                  <a:pt x="48" y="0"/>
                </a:lnTo>
                <a:lnTo>
                  <a:pt x="48" y="96"/>
                </a:lnTo>
                <a:lnTo>
                  <a:pt x="0" y="96"/>
                </a:lnTo>
                <a:close/>
              </a:path>
            </a:pathLst>
          </a:custGeom>
          <a:solidFill>
            <a:srgbClr val="AD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55" name="Freeform 155"/>
          <p:cNvSpPr>
            <a:spLocks/>
          </p:cNvSpPr>
          <p:nvPr/>
        </p:nvSpPr>
        <p:spPr bwMode="auto">
          <a:xfrm>
            <a:off x="1816099" y="2126456"/>
            <a:ext cx="45719" cy="29766"/>
          </a:xfrm>
          <a:custGeom>
            <a:avLst/>
            <a:gdLst>
              <a:gd name="T0" fmla="*/ 0 w 48"/>
              <a:gd name="T1" fmla="*/ 15595419 h 101"/>
              <a:gd name="T2" fmla="*/ 0 w 48"/>
              <a:gd name="T3" fmla="*/ 1389866 h 101"/>
              <a:gd name="T4" fmla="*/ 7560469 w 48"/>
              <a:gd name="T5" fmla="*/ 0 h 101"/>
              <a:gd name="T6" fmla="*/ 7560469 w 48"/>
              <a:gd name="T7" fmla="*/ 15595419 h 101"/>
              <a:gd name="T8" fmla="*/ 0 w 48"/>
              <a:gd name="T9" fmla="*/ 15595419 h 1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01">
                <a:moveTo>
                  <a:pt x="0" y="101"/>
                </a:moveTo>
                <a:lnTo>
                  <a:pt x="0" y="9"/>
                </a:lnTo>
                <a:lnTo>
                  <a:pt x="48" y="0"/>
                </a:lnTo>
                <a:lnTo>
                  <a:pt x="48" y="101"/>
                </a:lnTo>
                <a:lnTo>
                  <a:pt x="0" y="101"/>
                </a:lnTo>
                <a:close/>
              </a:path>
            </a:pathLst>
          </a:custGeom>
          <a:solidFill>
            <a:srgbClr val="ADAE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56" name="Freeform 156"/>
          <p:cNvSpPr>
            <a:spLocks/>
          </p:cNvSpPr>
          <p:nvPr/>
        </p:nvSpPr>
        <p:spPr bwMode="auto">
          <a:xfrm>
            <a:off x="1825624" y="2125267"/>
            <a:ext cx="45719" cy="30956"/>
          </a:xfrm>
          <a:custGeom>
            <a:avLst/>
            <a:gdLst>
              <a:gd name="T0" fmla="*/ 0 w 48"/>
              <a:gd name="T1" fmla="*/ 16225006 h 105"/>
              <a:gd name="T2" fmla="*/ 0 w 48"/>
              <a:gd name="T3" fmla="*/ 1390771 h 105"/>
              <a:gd name="T4" fmla="*/ 7560469 w 48"/>
              <a:gd name="T5" fmla="*/ 0 h 105"/>
              <a:gd name="T6" fmla="*/ 7560469 w 48"/>
              <a:gd name="T7" fmla="*/ 16225006 h 105"/>
              <a:gd name="T8" fmla="*/ 0 w 48"/>
              <a:gd name="T9" fmla="*/ 16225006 h 1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05">
                <a:moveTo>
                  <a:pt x="0" y="105"/>
                </a:moveTo>
                <a:lnTo>
                  <a:pt x="0" y="9"/>
                </a:lnTo>
                <a:lnTo>
                  <a:pt x="48" y="0"/>
                </a:lnTo>
                <a:lnTo>
                  <a:pt x="48" y="105"/>
                </a:lnTo>
                <a:lnTo>
                  <a:pt x="0" y="105"/>
                </a:lnTo>
                <a:close/>
              </a:path>
            </a:pathLst>
          </a:custGeom>
          <a:solidFill>
            <a:srgbClr val="AFB0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57" name="Freeform 157"/>
          <p:cNvSpPr>
            <a:spLocks/>
          </p:cNvSpPr>
          <p:nvPr/>
        </p:nvSpPr>
        <p:spPr bwMode="auto">
          <a:xfrm>
            <a:off x="1835149" y="2124078"/>
            <a:ext cx="45719" cy="32147"/>
          </a:xfrm>
          <a:custGeom>
            <a:avLst/>
            <a:gdLst>
              <a:gd name="T0" fmla="*/ 0 w 48"/>
              <a:gd name="T1" fmla="*/ 16855383 h 109"/>
              <a:gd name="T2" fmla="*/ 0 w 48"/>
              <a:gd name="T3" fmla="*/ 1237128 h 109"/>
              <a:gd name="T4" fmla="*/ 7560469 w 48"/>
              <a:gd name="T5" fmla="*/ 0 h 109"/>
              <a:gd name="T6" fmla="*/ 7560469 w 48"/>
              <a:gd name="T7" fmla="*/ 16855383 h 109"/>
              <a:gd name="T8" fmla="*/ 0 w 48"/>
              <a:gd name="T9" fmla="*/ 16855383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09">
                <a:moveTo>
                  <a:pt x="0" y="109"/>
                </a:moveTo>
                <a:lnTo>
                  <a:pt x="0" y="8"/>
                </a:lnTo>
                <a:lnTo>
                  <a:pt x="48" y="0"/>
                </a:lnTo>
                <a:lnTo>
                  <a:pt x="4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B0B0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58" name="Freeform 158"/>
          <p:cNvSpPr>
            <a:spLocks/>
          </p:cNvSpPr>
          <p:nvPr/>
        </p:nvSpPr>
        <p:spPr bwMode="auto">
          <a:xfrm>
            <a:off x="1844674" y="2122885"/>
            <a:ext cx="45719" cy="33338"/>
          </a:xfrm>
          <a:custGeom>
            <a:avLst/>
            <a:gdLst>
              <a:gd name="T0" fmla="*/ 0 w 48"/>
              <a:gd name="T1" fmla="*/ 17484978 h 113"/>
              <a:gd name="T2" fmla="*/ 0 w 48"/>
              <a:gd name="T3" fmla="*/ 1237913 h 113"/>
              <a:gd name="T4" fmla="*/ 7560469 w 48"/>
              <a:gd name="T5" fmla="*/ 0 h 113"/>
              <a:gd name="T6" fmla="*/ 7560469 w 48"/>
              <a:gd name="T7" fmla="*/ 17484978 h 113"/>
              <a:gd name="T8" fmla="*/ 0 w 48"/>
              <a:gd name="T9" fmla="*/ 17484978 h 1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13">
                <a:moveTo>
                  <a:pt x="0" y="113"/>
                </a:moveTo>
                <a:lnTo>
                  <a:pt x="0" y="8"/>
                </a:lnTo>
                <a:lnTo>
                  <a:pt x="48" y="0"/>
                </a:lnTo>
                <a:lnTo>
                  <a:pt x="48" y="113"/>
                </a:lnTo>
                <a:lnTo>
                  <a:pt x="0" y="113"/>
                </a:lnTo>
                <a:close/>
              </a:path>
            </a:pathLst>
          </a:custGeom>
          <a:solidFill>
            <a:srgbClr val="B1B2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59" name="Freeform 159"/>
          <p:cNvSpPr>
            <a:spLocks/>
          </p:cNvSpPr>
          <p:nvPr/>
        </p:nvSpPr>
        <p:spPr bwMode="auto">
          <a:xfrm>
            <a:off x="1854199" y="2121696"/>
            <a:ext cx="45719" cy="34529"/>
          </a:xfrm>
          <a:custGeom>
            <a:avLst/>
            <a:gdLst>
              <a:gd name="T0" fmla="*/ 0 w 48"/>
              <a:gd name="T1" fmla="*/ 17810903 h 119"/>
              <a:gd name="T2" fmla="*/ 0 w 48"/>
              <a:gd name="T3" fmla="*/ 1496815 h 119"/>
              <a:gd name="T4" fmla="*/ 7560469 w 48"/>
              <a:gd name="T5" fmla="*/ 0 h 119"/>
              <a:gd name="T6" fmla="*/ 7560469 w 48"/>
              <a:gd name="T7" fmla="*/ 17810903 h 119"/>
              <a:gd name="T8" fmla="*/ 0 w 48"/>
              <a:gd name="T9" fmla="*/ 17810903 h 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19">
                <a:moveTo>
                  <a:pt x="0" y="119"/>
                </a:moveTo>
                <a:lnTo>
                  <a:pt x="0" y="10"/>
                </a:lnTo>
                <a:lnTo>
                  <a:pt x="48" y="0"/>
                </a:lnTo>
                <a:lnTo>
                  <a:pt x="48" y="119"/>
                </a:lnTo>
                <a:lnTo>
                  <a:pt x="0" y="119"/>
                </a:lnTo>
                <a:close/>
              </a:path>
            </a:pathLst>
          </a:custGeom>
          <a:solidFill>
            <a:srgbClr val="B2B3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60" name="Freeform 160"/>
          <p:cNvSpPr>
            <a:spLocks/>
          </p:cNvSpPr>
          <p:nvPr/>
        </p:nvSpPr>
        <p:spPr bwMode="auto">
          <a:xfrm>
            <a:off x="1863726" y="2120506"/>
            <a:ext cx="45719" cy="35719"/>
          </a:xfrm>
          <a:custGeom>
            <a:avLst/>
            <a:gdLst>
              <a:gd name="T0" fmla="*/ 0 w 47"/>
              <a:gd name="T1" fmla="*/ 18440168 h 123"/>
              <a:gd name="T2" fmla="*/ 0 w 47"/>
              <a:gd name="T3" fmla="*/ 1499220 h 123"/>
              <a:gd name="T4" fmla="*/ 6488433 w 47"/>
              <a:gd name="T5" fmla="*/ 0 h 123"/>
              <a:gd name="T6" fmla="*/ 6488433 w 47"/>
              <a:gd name="T7" fmla="*/ 18440168 h 123"/>
              <a:gd name="T8" fmla="*/ 0 w 47"/>
              <a:gd name="T9" fmla="*/ 18440168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123">
                <a:moveTo>
                  <a:pt x="0" y="123"/>
                </a:moveTo>
                <a:lnTo>
                  <a:pt x="0" y="10"/>
                </a:lnTo>
                <a:lnTo>
                  <a:pt x="47" y="0"/>
                </a:lnTo>
                <a:lnTo>
                  <a:pt x="47" y="123"/>
                </a:lnTo>
                <a:lnTo>
                  <a:pt x="0" y="123"/>
                </a:lnTo>
                <a:close/>
              </a:path>
            </a:pathLst>
          </a:custGeom>
          <a:solidFill>
            <a:srgbClr val="B4B4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61" name="Freeform 161"/>
          <p:cNvSpPr>
            <a:spLocks/>
          </p:cNvSpPr>
          <p:nvPr/>
        </p:nvSpPr>
        <p:spPr bwMode="auto">
          <a:xfrm>
            <a:off x="1873253" y="2119314"/>
            <a:ext cx="45719" cy="36910"/>
          </a:xfrm>
          <a:custGeom>
            <a:avLst/>
            <a:gdLst>
              <a:gd name="T0" fmla="*/ 0 w 47"/>
              <a:gd name="T1" fmla="*/ 19070231 h 127"/>
              <a:gd name="T2" fmla="*/ 0 w 47"/>
              <a:gd name="T3" fmla="*/ 1201262 h 127"/>
              <a:gd name="T4" fmla="*/ 6488433 w 47"/>
              <a:gd name="T5" fmla="*/ 0 h 127"/>
              <a:gd name="T6" fmla="*/ 6488433 w 47"/>
              <a:gd name="T7" fmla="*/ 19070231 h 127"/>
              <a:gd name="T8" fmla="*/ 0 w 47"/>
              <a:gd name="T9" fmla="*/ 19070231 h 1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127">
                <a:moveTo>
                  <a:pt x="0" y="127"/>
                </a:moveTo>
                <a:lnTo>
                  <a:pt x="0" y="8"/>
                </a:lnTo>
                <a:lnTo>
                  <a:pt x="47" y="0"/>
                </a:lnTo>
                <a:lnTo>
                  <a:pt x="47" y="127"/>
                </a:lnTo>
                <a:lnTo>
                  <a:pt x="0" y="127"/>
                </a:lnTo>
                <a:close/>
              </a:path>
            </a:pathLst>
          </a:custGeom>
          <a:solidFill>
            <a:srgbClr val="B5B5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62" name="Freeform 162"/>
          <p:cNvSpPr>
            <a:spLocks/>
          </p:cNvSpPr>
          <p:nvPr/>
        </p:nvSpPr>
        <p:spPr bwMode="auto">
          <a:xfrm>
            <a:off x="1881187" y="2118122"/>
            <a:ext cx="45719" cy="38100"/>
          </a:xfrm>
          <a:custGeom>
            <a:avLst/>
            <a:gdLst>
              <a:gd name="T0" fmla="*/ 0 w 48"/>
              <a:gd name="T1" fmla="*/ 19699542 h 131"/>
              <a:gd name="T2" fmla="*/ 0 w 48"/>
              <a:gd name="T3" fmla="*/ 1202913 h 131"/>
              <a:gd name="T4" fmla="*/ 7560469 w 48"/>
              <a:gd name="T5" fmla="*/ 0 h 131"/>
              <a:gd name="T6" fmla="*/ 7560469 w 48"/>
              <a:gd name="T7" fmla="*/ 19699542 h 131"/>
              <a:gd name="T8" fmla="*/ 0 w 48"/>
              <a:gd name="T9" fmla="*/ 19699542 h 1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31">
                <a:moveTo>
                  <a:pt x="0" y="131"/>
                </a:moveTo>
                <a:lnTo>
                  <a:pt x="0" y="8"/>
                </a:lnTo>
                <a:lnTo>
                  <a:pt x="48" y="0"/>
                </a:lnTo>
                <a:lnTo>
                  <a:pt x="48" y="131"/>
                </a:lnTo>
                <a:lnTo>
                  <a:pt x="0" y="131"/>
                </a:lnTo>
                <a:close/>
              </a:path>
            </a:pathLst>
          </a:custGeom>
          <a:solidFill>
            <a:srgbClr val="B6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63" name="Freeform 163"/>
          <p:cNvSpPr>
            <a:spLocks/>
          </p:cNvSpPr>
          <p:nvPr/>
        </p:nvSpPr>
        <p:spPr bwMode="auto">
          <a:xfrm>
            <a:off x="1890712" y="2115744"/>
            <a:ext cx="45719" cy="40481"/>
          </a:xfrm>
          <a:custGeom>
            <a:avLst/>
            <a:gdLst>
              <a:gd name="T0" fmla="*/ 0 w 47"/>
              <a:gd name="T1" fmla="*/ 21421328 h 136"/>
              <a:gd name="T2" fmla="*/ 0 w 47"/>
              <a:gd name="T3" fmla="*/ 1417638 h 136"/>
              <a:gd name="T4" fmla="*/ 7721330 w 47"/>
              <a:gd name="T5" fmla="*/ 0 h 136"/>
              <a:gd name="T6" fmla="*/ 7721330 w 47"/>
              <a:gd name="T7" fmla="*/ 21421328 h 136"/>
              <a:gd name="T8" fmla="*/ 0 w 47"/>
              <a:gd name="T9" fmla="*/ 21421328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136">
                <a:moveTo>
                  <a:pt x="0" y="136"/>
                </a:moveTo>
                <a:lnTo>
                  <a:pt x="0" y="9"/>
                </a:lnTo>
                <a:lnTo>
                  <a:pt x="47" y="0"/>
                </a:lnTo>
                <a:lnTo>
                  <a:pt x="47" y="136"/>
                </a:lnTo>
                <a:lnTo>
                  <a:pt x="0" y="136"/>
                </a:lnTo>
                <a:close/>
              </a:path>
            </a:pathLst>
          </a:custGeom>
          <a:solidFill>
            <a:srgbClr val="B7B8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64" name="Freeform 164"/>
          <p:cNvSpPr>
            <a:spLocks/>
          </p:cNvSpPr>
          <p:nvPr/>
        </p:nvSpPr>
        <p:spPr bwMode="auto">
          <a:xfrm>
            <a:off x="1900237" y="2114551"/>
            <a:ext cx="45719" cy="41672"/>
          </a:xfrm>
          <a:custGeom>
            <a:avLst/>
            <a:gdLst>
              <a:gd name="T0" fmla="*/ 0 w 47"/>
              <a:gd name="T1" fmla="*/ 22051764 h 140"/>
              <a:gd name="T2" fmla="*/ 0 w 47"/>
              <a:gd name="T3" fmla="*/ 1417650 h 140"/>
              <a:gd name="T4" fmla="*/ 7721330 w 47"/>
              <a:gd name="T5" fmla="*/ 0 h 140"/>
              <a:gd name="T6" fmla="*/ 7721330 w 47"/>
              <a:gd name="T7" fmla="*/ 22051764 h 140"/>
              <a:gd name="T8" fmla="*/ 0 w 47"/>
              <a:gd name="T9" fmla="*/ 22051764 h 1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140">
                <a:moveTo>
                  <a:pt x="0" y="140"/>
                </a:moveTo>
                <a:lnTo>
                  <a:pt x="0" y="9"/>
                </a:lnTo>
                <a:lnTo>
                  <a:pt x="47" y="0"/>
                </a:lnTo>
                <a:lnTo>
                  <a:pt x="47" y="140"/>
                </a:lnTo>
                <a:lnTo>
                  <a:pt x="0" y="140"/>
                </a:lnTo>
                <a:close/>
              </a:path>
            </a:pathLst>
          </a:custGeom>
          <a:solidFill>
            <a:srgbClr val="B8B9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65" name="Freeform 165"/>
          <p:cNvSpPr>
            <a:spLocks/>
          </p:cNvSpPr>
          <p:nvPr/>
        </p:nvSpPr>
        <p:spPr bwMode="auto">
          <a:xfrm>
            <a:off x="1909762" y="2113362"/>
            <a:ext cx="45719" cy="42863"/>
          </a:xfrm>
          <a:custGeom>
            <a:avLst/>
            <a:gdLst>
              <a:gd name="T0" fmla="*/ 0 w 48"/>
              <a:gd name="T1" fmla="*/ 22681406 h 144"/>
              <a:gd name="T2" fmla="*/ 0 w 48"/>
              <a:gd name="T3" fmla="*/ 1260078 h 144"/>
              <a:gd name="T4" fmla="*/ 7560469 w 48"/>
              <a:gd name="T5" fmla="*/ 0 h 144"/>
              <a:gd name="T6" fmla="*/ 7560469 w 48"/>
              <a:gd name="T7" fmla="*/ 22681406 h 144"/>
              <a:gd name="T8" fmla="*/ 0 w 48"/>
              <a:gd name="T9" fmla="*/ 22681406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44">
                <a:moveTo>
                  <a:pt x="0" y="144"/>
                </a:moveTo>
                <a:lnTo>
                  <a:pt x="0" y="8"/>
                </a:lnTo>
                <a:lnTo>
                  <a:pt x="48" y="0"/>
                </a:lnTo>
                <a:lnTo>
                  <a:pt x="48" y="144"/>
                </a:lnTo>
                <a:lnTo>
                  <a:pt x="0" y="144"/>
                </a:lnTo>
                <a:close/>
              </a:path>
            </a:pathLst>
          </a:custGeom>
          <a:solidFill>
            <a:srgbClr val="BABB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66" name="Freeform 166"/>
          <p:cNvSpPr>
            <a:spLocks/>
          </p:cNvSpPr>
          <p:nvPr/>
        </p:nvSpPr>
        <p:spPr bwMode="auto">
          <a:xfrm>
            <a:off x="1919287" y="2112169"/>
            <a:ext cx="45719" cy="44054"/>
          </a:xfrm>
          <a:custGeom>
            <a:avLst/>
            <a:gdLst>
              <a:gd name="T0" fmla="*/ 0 w 48"/>
              <a:gd name="T1" fmla="*/ 23311842 h 148"/>
              <a:gd name="T2" fmla="*/ 0 w 48"/>
              <a:gd name="T3" fmla="*/ 1260089 h 148"/>
              <a:gd name="T4" fmla="*/ 7560469 w 48"/>
              <a:gd name="T5" fmla="*/ 0 h 148"/>
              <a:gd name="T6" fmla="*/ 7560469 w 48"/>
              <a:gd name="T7" fmla="*/ 23311842 h 148"/>
              <a:gd name="T8" fmla="*/ 0 w 48"/>
              <a:gd name="T9" fmla="*/ 23311842 h 1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48">
                <a:moveTo>
                  <a:pt x="0" y="148"/>
                </a:moveTo>
                <a:lnTo>
                  <a:pt x="0" y="8"/>
                </a:lnTo>
                <a:lnTo>
                  <a:pt x="48" y="0"/>
                </a:lnTo>
                <a:lnTo>
                  <a:pt x="48" y="148"/>
                </a:lnTo>
                <a:lnTo>
                  <a:pt x="0" y="148"/>
                </a:lnTo>
                <a:close/>
              </a:path>
            </a:pathLst>
          </a:custGeom>
          <a:solidFill>
            <a:srgbClr val="BBBB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67" name="Freeform 167"/>
          <p:cNvSpPr>
            <a:spLocks/>
          </p:cNvSpPr>
          <p:nvPr/>
        </p:nvSpPr>
        <p:spPr bwMode="auto">
          <a:xfrm>
            <a:off x="1928812" y="2110980"/>
            <a:ext cx="45719" cy="45244"/>
          </a:xfrm>
          <a:custGeom>
            <a:avLst/>
            <a:gdLst>
              <a:gd name="T0" fmla="*/ 0 w 48"/>
              <a:gd name="T1" fmla="*/ 23785004 h 153"/>
              <a:gd name="T2" fmla="*/ 0 w 48"/>
              <a:gd name="T3" fmla="*/ 1399303 h 153"/>
              <a:gd name="T4" fmla="*/ 7560469 w 48"/>
              <a:gd name="T5" fmla="*/ 0 h 153"/>
              <a:gd name="T6" fmla="*/ 7560469 w 48"/>
              <a:gd name="T7" fmla="*/ 23785004 h 153"/>
              <a:gd name="T8" fmla="*/ 0 w 48"/>
              <a:gd name="T9" fmla="*/ 23785004 h 1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53">
                <a:moveTo>
                  <a:pt x="0" y="153"/>
                </a:moveTo>
                <a:lnTo>
                  <a:pt x="0" y="9"/>
                </a:lnTo>
                <a:lnTo>
                  <a:pt x="48" y="0"/>
                </a:lnTo>
                <a:lnTo>
                  <a:pt x="4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BCBD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68" name="Freeform 168"/>
          <p:cNvSpPr>
            <a:spLocks/>
          </p:cNvSpPr>
          <p:nvPr/>
        </p:nvSpPr>
        <p:spPr bwMode="auto">
          <a:xfrm>
            <a:off x="1938337" y="2109790"/>
            <a:ext cx="45719" cy="46435"/>
          </a:xfrm>
          <a:custGeom>
            <a:avLst/>
            <a:gdLst>
              <a:gd name="T0" fmla="*/ 0 w 48"/>
              <a:gd name="T1" fmla="*/ 24415411 h 157"/>
              <a:gd name="T2" fmla="*/ 0 w 48"/>
              <a:gd name="T3" fmla="*/ 1399549 h 157"/>
              <a:gd name="T4" fmla="*/ 7560469 w 48"/>
              <a:gd name="T5" fmla="*/ 0 h 157"/>
              <a:gd name="T6" fmla="*/ 7560469 w 48"/>
              <a:gd name="T7" fmla="*/ 24415411 h 157"/>
              <a:gd name="T8" fmla="*/ 0 w 48"/>
              <a:gd name="T9" fmla="*/ 24415411 h 1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57">
                <a:moveTo>
                  <a:pt x="0" y="157"/>
                </a:moveTo>
                <a:lnTo>
                  <a:pt x="0" y="9"/>
                </a:lnTo>
                <a:lnTo>
                  <a:pt x="48" y="0"/>
                </a:lnTo>
                <a:lnTo>
                  <a:pt x="48" y="157"/>
                </a:lnTo>
                <a:lnTo>
                  <a:pt x="0" y="157"/>
                </a:lnTo>
                <a:close/>
              </a:path>
            </a:pathLst>
          </a:custGeom>
          <a:solidFill>
            <a:srgbClr val="BDBE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69" name="Freeform 169"/>
          <p:cNvSpPr>
            <a:spLocks/>
          </p:cNvSpPr>
          <p:nvPr/>
        </p:nvSpPr>
        <p:spPr bwMode="auto">
          <a:xfrm>
            <a:off x="1947862" y="2108597"/>
            <a:ext cx="45719" cy="47625"/>
          </a:xfrm>
          <a:custGeom>
            <a:avLst/>
            <a:gdLst>
              <a:gd name="T0" fmla="*/ 0 w 47"/>
              <a:gd name="T1" fmla="*/ 25045031 h 161"/>
              <a:gd name="T2" fmla="*/ 0 w 47"/>
              <a:gd name="T3" fmla="*/ 1244363 h 161"/>
              <a:gd name="T4" fmla="*/ 7721330 w 47"/>
              <a:gd name="T5" fmla="*/ 0 h 161"/>
              <a:gd name="T6" fmla="*/ 7721330 w 47"/>
              <a:gd name="T7" fmla="*/ 25045031 h 161"/>
              <a:gd name="T8" fmla="*/ 0 w 47"/>
              <a:gd name="T9" fmla="*/ 25045031 h 1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161">
                <a:moveTo>
                  <a:pt x="0" y="161"/>
                </a:moveTo>
                <a:lnTo>
                  <a:pt x="0" y="8"/>
                </a:lnTo>
                <a:lnTo>
                  <a:pt x="47" y="0"/>
                </a:lnTo>
                <a:lnTo>
                  <a:pt x="47" y="161"/>
                </a:lnTo>
                <a:lnTo>
                  <a:pt x="0" y="161"/>
                </a:lnTo>
                <a:close/>
              </a:path>
            </a:pathLst>
          </a:custGeom>
          <a:solidFill>
            <a:srgbClr val="BFBF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70" name="Freeform 170"/>
          <p:cNvSpPr>
            <a:spLocks/>
          </p:cNvSpPr>
          <p:nvPr/>
        </p:nvSpPr>
        <p:spPr bwMode="auto">
          <a:xfrm>
            <a:off x="1957387" y="2107406"/>
            <a:ext cx="45719" cy="48816"/>
          </a:xfrm>
          <a:custGeom>
            <a:avLst/>
            <a:gdLst>
              <a:gd name="T0" fmla="*/ 0 w 47"/>
              <a:gd name="T1" fmla="*/ 25367951 h 167"/>
              <a:gd name="T2" fmla="*/ 0 w 47"/>
              <a:gd name="T3" fmla="*/ 1518850 h 167"/>
              <a:gd name="T4" fmla="*/ 7721330 w 47"/>
              <a:gd name="T5" fmla="*/ 0 h 167"/>
              <a:gd name="T6" fmla="*/ 7721330 w 47"/>
              <a:gd name="T7" fmla="*/ 25367951 h 167"/>
              <a:gd name="T8" fmla="*/ 0 w 47"/>
              <a:gd name="T9" fmla="*/ 25367951 h 1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167">
                <a:moveTo>
                  <a:pt x="0" y="167"/>
                </a:moveTo>
                <a:lnTo>
                  <a:pt x="0" y="10"/>
                </a:lnTo>
                <a:lnTo>
                  <a:pt x="47" y="0"/>
                </a:lnTo>
                <a:lnTo>
                  <a:pt x="47" y="167"/>
                </a:lnTo>
                <a:lnTo>
                  <a:pt x="0" y="167"/>
                </a:lnTo>
                <a:close/>
              </a:path>
            </a:pathLst>
          </a:custGeom>
          <a:solidFill>
            <a:srgbClr val="BF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71" name="Freeform 171"/>
          <p:cNvSpPr>
            <a:spLocks/>
          </p:cNvSpPr>
          <p:nvPr/>
        </p:nvSpPr>
        <p:spPr bwMode="auto">
          <a:xfrm>
            <a:off x="1966912" y="2106217"/>
            <a:ext cx="45719" cy="50006"/>
          </a:xfrm>
          <a:custGeom>
            <a:avLst/>
            <a:gdLst>
              <a:gd name="T0" fmla="*/ 0 w 48"/>
              <a:gd name="T1" fmla="*/ 25997401 h 171"/>
              <a:gd name="T2" fmla="*/ 0 w 48"/>
              <a:gd name="T3" fmla="*/ 1520268 h 171"/>
              <a:gd name="T4" fmla="*/ 7560469 w 48"/>
              <a:gd name="T5" fmla="*/ 0 h 171"/>
              <a:gd name="T6" fmla="*/ 7560469 w 48"/>
              <a:gd name="T7" fmla="*/ 25997401 h 171"/>
              <a:gd name="T8" fmla="*/ 0 w 48"/>
              <a:gd name="T9" fmla="*/ 25997401 h 1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71">
                <a:moveTo>
                  <a:pt x="0" y="171"/>
                </a:moveTo>
                <a:lnTo>
                  <a:pt x="0" y="10"/>
                </a:lnTo>
                <a:lnTo>
                  <a:pt x="48" y="0"/>
                </a:lnTo>
                <a:lnTo>
                  <a:pt x="48" y="171"/>
                </a:lnTo>
                <a:lnTo>
                  <a:pt x="0" y="171"/>
                </a:lnTo>
                <a:close/>
              </a:path>
            </a:pathLst>
          </a:custGeom>
          <a:solidFill>
            <a:srgbClr val="C1C1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72" name="Freeform 172"/>
          <p:cNvSpPr>
            <a:spLocks/>
          </p:cNvSpPr>
          <p:nvPr/>
        </p:nvSpPr>
        <p:spPr bwMode="auto">
          <a:xfrm>
            <a:off x="1976437" y="2105028"/>
            <a:ext cx="45719" cy="51197"/>
          </a:xfrm>
          <a:custGeom>
            <a:avLst/>
            <a:gdLst>
              <a:gd name="T0" fmla="*/ 0 w 48"/>
              <a:gd name="T1" fmla="*/ 26627641 h 175"/>
              <a:gd name="T2" fmla="*/ 0 w 48"/>
              <a:gd name="T3" fmla="*/ 1217422 h 175"/>
              <a:gd name="T4" fmla="*/ 7560469 w 48"/>
              <a:gd name="T5" fmla="*/ 0 h 175"/>
              <a:gd name="T6" fmla="*/ 7560469 w 48"/>
              <a:gd name="T7" fmla="*/ 26627641 h 175"/>
              <a:gd name="T8" fmla="*/ 0 w 48"/>
              <a:gd name="T9" fmla="*/ 26627641 h 1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75">
                <a:moveTo>
                  <a:pt x="0" y="175"/>
                </a:moveTo>
                <a:lnTo>
                  <a:pt x="0" y="8"/>
                </a:lnTo>
                <a:lnTo>
                  <a:pt x="48" y="0"/>
                </a:lnTo>
                <a:lnTo>
                  <a:pt x="48" y="175"/>
                </a:lnTo>
                <a:lnTo>
                  <a:pt x="0" y="175"/>
                </a:lnTo>
                <a:close/>
              </a:path>
            </a:pathLst>
          </a:custGeom>
          <a:solidFill>
            <a:srgbClr val="C2C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73" name="Freeform 173"/>
          <p:cNvSpPr>
            <a:spLocks/>
          </p:cNvSpPr>
          <p:nvPr/>
        </p:nvSpPr>
        <p:spPr bwMode="auto">
          <a:xfrm>
            <a:off x="1985962" y="2103835"/>
            <a:ext cx="45719" cy="52388"/>
          </a:xfrm>
          <a:custGeom>
            <a:avLst/>
            <a:gdLst>
              <a:gd name="T0" fmla="*/ 0 w 47"/>
              <a:gd name="T1" fmla="*/ 27257109 h 179"/>
              <a:gd name="T2" fmla="*/ 0 w 47"/>
              <a:gd name="T3" fmla="*/ 1218278 h 179"/>
              <a:gd name="T4" fmla="*/ 7721330 w 47"/>
              <a:gd name="T5" fmla="*/ 0 h 179"/>
              <a:gd name="T6" fmla="*/ 7721330 w 47"/>
              <a:gd name="T7" fmla="*/ 27257109 h 179"/>
              <a:gd name="T8" fmla="*/ 0 w 47"/>
              <a:gd name="T9" fmla="*/ 27257109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179">
                <a:moveTo>
                  <a:pt x="0" y="179"/>
                </a:moveTo>
                <a:lnTo>
                  <a:pt x="0" y="8"/>
                </a:lnTo>
                <a:lnTo>
                  <a:pt x="47" y="0"/>
                </a:lnTo>
                <a:lnTo>
                  <a:pt x="47" y="179"/>
                </a:lnTo>
                <a:lnTo>
                  <a:pt x="0" y="179"/>
                </a:lnTo>
                <a:close/>
              </a:path>
            </a:pathLst>
          </a:custGeom>
          <a:solidFill>
            <a:srgbClr val="C3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74" name="Freeform 174"/>
          <p:cNvSpPr>
            <a:spLocks/>
          </p:cNvSpPr>
          <p:nvPr/>
        </p:nvSpPr>
        <p:spPr bwMode="auto">
          <a:xfrm>
            <a:off x="1995487" y="2101456"/>
            <a:ext cx="45719" cy="54769"/>
          </a:xfrm>
          <a:custGeom>
            <a:avLst/>
            <a:gdLst>
              <a:gd name="T0" fmla="*/ 0 w 47"/>
              <a:gd name="T1" fmla="*/ 28981797 h 184"/>
              <a:gd name="T2" fmla="*/ 0 w 47"/>
              <a:gd name="T3" fmla="*/ 1417638 h 184"/>
              <a:gd name="T4" fmla="*/ 7721330 w 47"/>
              <a:gd name="T5" fmla="*/ 0 h 184"/>
              <a:gd name="T6" fmla="*/ 7721330 w 47"/>
              <a:gd name="T7" fmla="*/ 28981797 h 184"/>
              <a:gd name="T8" fmla="*/ 0 w 47"/>
              <a:gd name="T9" fmla="*/ 28981797 h 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184">
                <a:moveTo>
                  <a:pt x="0" y="184"/>
                </a:moveTo>
                <a:lnTo>
                  <a:pt x="0" y="9"/>
                </a:lnTo>
                <a:lnTo>
                  <a:pt x="47" y="0"/>
                </a:lnTo>
                <a:lnTo>
                  <a:pt x="47" y="184"/>
                </a:lnTo>
                <a:lnTo>
                  <a:pt x="0" y="184"/>
                </a:lnTo>
                <a:close/>
              </a:path>
            </a:pathLst>
          </a:custGeom>
          <a:solidFill>
            <a:srgbClr val="C5C5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75" name="Freeform 175"/>
          <p:cNvSpPr>
            <a:spLocks/>
          </p:cNvSpPr>
          <p:nvPr/>
        </p:nvSpPr>
        <p:spPr bwMode="auto">
          <a:xfrm>
            <a:off x="2005012" y="2100264"/>
            <a:ext cx="45719" cy="55960"/>
          </a:xfrm>
          <a:custGeom>
            <a:avLst/>
            <a:gdLst>
              <a:gd name="T0" fmla="*/ 0 w 48"/>
              <a:gd name="T1" fmla="*/ 29612233 h 188"/>
              <a:gd name="T2" fmla="*/ 0 w 48"/>
              <a:gd name="T3" fmla="*/ 1417647 h 188"/>
              <a:gd name="T4" fmla="*/ 7560469 w 48"/>
              <a:gd name="T5" fmla="*/ 0 h 188"/>
              <a:gd name="T6" fmla="*/ 7560469 w 48"/>
              <a:gd name="T7" fmla="*/ 29612233 h 188"/>
              <a:gd name="T8" fmla="*/ 0 w 48"/>
              <a:gd name="T9" fmla="*/ 29612233 h 1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88">
                <a:moveTo>
                  <a:pt x="0" y="188"/>
                </a:moveTo>
                <a:lnTo>
                  <a:pt x="0" y="9"/>
                </a:lnTo>
                <a:lnTo>
                  <a:pt x="48" y="0"/>
                </a:lnTo>
                <a:lnTo>
                  <a:pt x="48" y="188"/>
                </a:lnTo>
                <a:lnTo>
                  <a:pt x="0" y="188"/>
                </a:lnTo>
                <a:close/>
              </a:path>
            </a:pathLst>
          </a:custGeom>
          <a:solidFill>
            <a:srgbClr val="C5C6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76" name="Freeform 176"/>
          <p:cNvSpPr>
            <a:spLocks/>
          </p:cNvSpPr>
          <p:nvPr/>
        </p:nvSpPr>
        <p:spPr bwMode="auto">
          <a:xfrm>
            <a:off x="2014537" y="2099072"/>
            <a:ext cx="45719" cy="57150"/>
          </a:xfrm>
          <a:custGeom>
            <a:avLst/>
            <a:gdLst>
              <a:gd name="T0" fmla="*/ 0 w 48"/>
              <a:gd name="T1" fmla="*/ 30241875 h 192"/>
              <a:gd name="T2" fmla="*/ 0 w 48"/>
              <a:gd name="T3" fmla="*/ 1260078 h 192"/>
              <a:gd name="T4" fmla="*/ 7560469 w 48"/>
              <a:gd name="T5" fmla="*/ 0 h 192"/>
              <a:gd name="T6" fmla="*/ 7560469 w 48"/>
              <a:gd name="T7" fmla="*/ 30241875 h 192"/>
              <a:gd name="T8" fmla="*/ 0 w 48"/>
              <a:gd name="T9" fmla="*/ 30241875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92">
                <a:moveTo>
                  <a:pt x="0" y="192"/>
                </a:moveTo>
                <a:lnTo>
                  <a:pt x="0" y="8"/>
                </a:lnTo>
                <a:lnTo>
                  <a:pt x="48" y="0"/>
                </a:lnTo>
                <a:lnTo>
                  <a:pt x="48" y="192"/>
                </a:lnTo>
                <a:lnTo>
                  <a:pt x="0" y="192"/>
                </a:lnTo>
                <a:close/>
              </a:path>
            </a:pathLst>
          </a:custGeom>
          <a:solidFill>
            <a:srgbClr val="C7C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77" name="Freeform 177"/>
          <p:cNvSpPr>
            <a:spLocks/>
          </p:cNvSpPr>
          <p:nvPr/>
        </p:nvSpPr>
        <p:spPr bwMode="auto">
          <a:xfrm>
            <a:off x="2024062" y="2097881"/>
            <a:ext cx="45719" cy="58341"/>
          </a:xfrm>
          <a:custGeom>
            <a:avLst/>
            <a:gdLst>
              <a:gd name="T0" fmla="*/ 0 w 48"/>
              <a:gd name="T1" fmla="*/ 30872311 h 196"/>
              <a:gd name="T2" fmla="*/ 0 w 48"/>
              <a:gd name="T3" fmla="*/ 1260086 h 196"/>
              <a:gd name="T4" fmla="*/ 7560469 w 48"/>
              <a:gd name="T5" fmla="*/ 0 h 196"/>
              <a:gd name="T6" fmla="*/ 7560469 w 48"/>
              <a:gd name="T7" fmla="*/ 30872311 h 196"/>
              <a:gd name="T8" fmla="*/ 0 w 48"/>
              <a:gd name="T9" fmla="*/ 30872311 h 1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196">
                <a:moveTo>
                  <a:pt x="0" y="196"/>
                </a:moveTo>
                <a:lnTo>
                  <a:pt x="0" y="8"/>
                </a:lnTo>
                <a:lnTo>
                  <a:pt x="48" y="0"/>
                </a:lnTo>
                <a:lnTo>
                  <a:pt x="48" y="196"/>
                </a:lnTo>
                <a:lnTo>
                  <a:pt x="0" y="196"/>
                </a:lnTo>
                <a:close/>
              </a:path>
            </a:pathLst>
          </a:custGeom>
          <a:solidFill>
            <a:srgbClr val="C8C8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78" name="Freeform 178"/>
          <p:cNvSpPr>
            <a:spLocks/>
          </p:cNvSpPr>
          <p:nvPr/>
        </p:nvSpPr>
        <p:spPr bwMode="auto">
          <a:xfrm>
            <a:off x="2033587" y="2096694"/>
            <a:ext cx="45719" cy="59531"/>
          </a:xfrm>
          <a:custGeom>
            <a:avLst/>
            <a:gdLst>
              <a:gd name="T0" fmla="*/ 0 w 48"/>
              <a:gd name="T1" fmla="*/ 31345227 h 201"/>
              <a:gd name="T2" fmla="*/ 0 w 48"/>
              <a:gd name="T3" fmla="*/ 1403476 h 201"/>
              <a:gd name="T4" fmla="*/ 7560469 w 48"/>
              <a:gd name="T5" fmla="*/ 0 h 201"/>
              <a:gd name="T6" fmla="*/ 7560469 w 48"/>
              <a:gd name="T7" fmla="*/ 31345227 h 201"/>
              <a:gd name="T8" fmla="*/ 0 w 48"/>
              <a:gd name="T9" fmla="*/ 31345227 h 2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201">
                <a:moveTo>
                  <a:pt x="0" y="201"/>
                </a:moveTo>
                <a:lnTo>
                  <a:pt x="0" y="9"/>
                </a:lnTo>
                <a:lnTo>
                  <a:pt x="48" y="0"/>
                </a:lnTo>
                <a:lnTo>
                  <a:pt x="48" y="201"/>
                </a:lnTo>
                <a:lnTo>
                  <a:pt x="0" y="201"/>
                </a:lnTo>
                <a:close/>
              </a:path>
            </a:pathLst>
          </a:custGeom>
          <a:solidFill>
            <a:srgbClr val="C9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79" name="Freeform 179"/>
          <p:cNvSpPr>
            <a:spLocks/>
          </p:cNvSpPr>
          <p:nvPr/>
        </p:nvSpPr>
        <p:spPr bwMode="auto">
          <a:xfrm>
            <a:off x="2043114" y="2095501"/>
            <a:ext cx="45719" cy="60722"/>
          </a:xfrm>
          <a:custGeom>
            <a:avLst/>
            <a:gdLst>
              <a:gd name="T0" fmla="*/ 0 w 47"/>
              <a:gd name="T1" fmla="*/ 31975646 h 205"/>
              <a:gd name="T2" fmla="*/ 0 w 47"/>
              <a:gd name="T3" fmla="*/ 1403622 h 205"/>
              <a:gd name="T4" fmla="*/ 6488062 w 47"/>
              <a:gd name="T5" fmla="*/ 0 h 205"/>
              <a:gd name="T6" fmla="*/ 6488062 w 47"/>
              <a:gd name="T7" fmla="*/ 31975646 h 205"/>
              <a:gd name="T8" fmla="*/ 0 w 47"/>
              <a:gd name="T9" fmla="*/ 31975646 h 2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205">
                <a:moveTo>
                  <a:pt x="0" y="205"/>
                </a:moveTo>
                <a:lnTo>
                  <a:pt x="0" y="9"/>
                </a:lnTo>
                <a:lnTo>
                  <a:pt x="47" y="0"/>
                </a:lnTo>
                <a:lnTo>
                  <a:pt x="47" y="205"/>
                </a:lnTo>
                <a:lnTo>
                  <a:pt x="0" y="205"/>
                </a:lnTo>
                <a:close/>
              </a:path>
            </a:pathLst>
          </a:custGeom>
          <a:solidFill>
            <a:srgbClr val="CACB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80" name="Freeform 180"/>
          <p:cNvSpPr>
            <a:spLocks/>
          </p:cNvSpPr>
          <p:nvPr/>
        </p:nvSpPr>
        <p:spPr bwMode="auto">
          <a:xfrm>
            <a:off x="2052637" y="2094312"/>
            <a:ext cx="45719" cy="61913"/>
          </a:xfrm>
          <a:custGeom>
            <a:avLst/>
            <a:gdLst>
              <a:gd name="T0" fmla="*/ 0 w 47"/>
              <a:gd name="T1" fmla="*/ 32605275 h 209"/>
              <a:gd name="T2" fmla="*/ 0 w 47"/>
              <a:gd name="T3" fmla="*/ 1248124 h 209"/>
              <a:gd name="T4" fmla="*/ 6488062 w 47"/>
              <a:gd name="T5" fmla="*/ 0 h 209"/>
              <a:gd name="T6" fmla="*/ 6488062 w 47"/>
              <a:gd name="T7" fmla="*/ 32605275 h 209"/>
              <a:gd name="T8" fmla="*/ 0 w 47"/>
              <a:gd name="T9" fmla="*/ 32605275 h 2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209">
                <a:moveTo>
                  <a:pt x="0" y="209"/>
                </a:moveTo>
                <a:lnTo>
                  <a:pt x="0" y="8"/>
                </a:lnTo>
                <a:lnTo>
                  <a:pt x="47" y="0"/>
                </a:lnTo>
                <a:lnTo>
                  <a:pt x="47" y="209"/>
                </a:lnTo>
                <a:lnTo>
                  <a:pt x="0" y="209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81" name="Freeform 181"/>
          <p:cNvSpPr>
            <a:spLocks/>
          </p:cNvSpPr>
          <p:nvPr/>
        </p:nvSpPr>
        <p:spPr bwMode="auto">
          <a:xfrm>
            <a:off x="2060574" y="2094312"/>
            <a:ext cx="45719" cy="61913"/>
          </a:xfrm>
          <a:custGeom>
            <a:avLst/>
            <a:gdLst>
              <a:gd name="T0" fmla="*/ 0 w 29"/>
              <a:gd name="T1" fmla="*/ 32450012 h 210"/>
              <a:gd name="T2" fmla="*/ 0 w 29"/>
              <a:gd name="T3" fmla="*/ 772432 h 210"/>
              <a:gd name="T4" fmla="*/ 5561724 w 29"/>
              <a:gd name="T5" fmla="*/ 0 h 210"/>
              <a:gd name="T6" fmla="*/ 5561724 w 29"/>
              <a:gd name="T7" fmla="*/ 32450012 h 210"/>
              <a:gd name="T8" fmla="*/ 0 w 29"/>
              <a:gd name="T9" fmla="*/ 32450012 h 2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210">
                <a:moveTo>
                  <a:pt x="0" y="210"/>
                </a:moveTo>
                <a:lnTo>
                  <a:pt x="0" y="5"/>
                </a:lnTo>
                <a:lnTo>
                  <a:pt x="29" y="0"/>
                </a:lnTo>
                <a:lnTo>
                  <a:pt x="29" y="210"/>
                </a:lnTo>
                <a:lnTo>
                  <a:pt x="0" y="210"/>
                </a:lnTo>
                <a:close/>
              </a:path>
            </a:pathLst>
          </a:custGeom>
          <a:solidFill>
            <a:srgbClr val="CCCD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82" name="Freeform 182"/>
          <p:cNvSpPr>
            <a:spLocks/>
          </p:cNvSpPr>
          <p:nvPr/>
        </p:nvSpPr>
        <p:spPr bwMode="auto">
          <a:xfrm>
            <a:off x="2070103" y="2094312"/>
            <a:ext cx="45719" cy="61913"/>
          </a:xfrm>
          <a:custGeom>
            <a:avLst/>
            <a:gdLst>
              <a:gd name="T0" fmla="*/ 0 w 5"/>
              <a:gd name="T1" fmla="*/ 32450012 h 210"/>
              <a:gd name="T2" fmla="*/ 0 w 5"/>
              <a:gd name="T3" fmla="*/ 154486 h 210"/>
              <a:gd name="T4" fmla="*/ 2016125 w 5"/>
              <a:gd name="T5" fmla="*/ 0 h 210"/>
              <a:gd name="T6" fmla="*/ 2016125 w 5"/>
              <a:gd name="T7" fmla="*/ 32450012 h 210"/>
              <a:gd name="T8" fmla="*/ 0 w 5"/>
              <a:gd name="T9" fmla="*/ 32450012 h 2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210">
                <a:moveTo>
                  <a:pt x="0" y="210"/>
                </a:moveTo>
                <a:lnTo>
                  <a:pt x="0" y="1"/>
                </a:lnTo>
                <a:lnTo>
                  <a:pt x="5" y="0"/>
                </a:lnTo>
                <a:lnTo>
                  <a:pt x="5" y="210"/>
                </a:lnTo>
                <a:lnTo>
                  <a:pt x="0" y="210"/>
                </a:lnTo>
                <a:close/>
              </a:path>
            </a:pathLst>
          </a:custGeom>
          <a:solidFill>
            <a:srgbClr val="CECE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83" name="Freeform 183"/>
          <p:cNvSpPr>
            <a:spLocks/>
          </p:cNvSpPr>
          <p:nvPr/>
        </p:nvSpPr>
        <p:spPr bwMode="auto">
          <a:xfrm>
            <a:off x="1621491" y="1801417"/>
            <a:ext cx="552789" cy="357188"/>
          </a:xfrm>
          <a:custGeom>
            <a:avLst/>
            <a:gdLst>
              <a:gd name="T0" fmla="*/ 0 w 1855"/>
              <a:gd name="T1" fmla="*/ 38117463 h 1200"/>
              <a:gd name="T2" fmla="*/ 21037985 w 1855"/>
              <a:gd name="T3" fmla="*/ 189011719 h 1200"/>
              <a:gd name="T4" fmla="*/ 291236321 w 1855"/>
              <a:gd name="T5" fmla="*/ 150894256 h 1200"/>
              <a:gd name="T6" fmla="*/ 269884123 w 1855"/>
              <a:gd name="T7" fmla="*/ 0 h 1200"/>
              <a:gd name="T8" fmla="*/ 0 w 1855"/>
              <a:gd name="T9" fmla="*/ 38117463 h 1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55" h="1200">
                <a:moveTo>
                  <a:pt x="0" y="242"/>
                </a:moveTo>
                <a:lnTo>
                  <a:pt x="134" y="1200"/>
                </a:lnTo>
                <a:lnTo>
                  <a:pt x="1855" y="958"/>
                </a:lnTo>
                <a:lnTo>
                  <a:pt x="1719" y="0"/>
                </a:lnTo>
                <a:lnTo>
                  <a:pt x="0" y="242"/>
                </a:lnTo>
                <a:close/>
              </a:path>
            </a:pathLst>
          </a:custGeom>
          <a:solidFill>
            <a:srgbClr val="C4C9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84" name="Rectangle 184"/>
          <p:cNvSpPr>
            <a:spLocks noChangeArrowheads="1"/>
          </p:cNvSpPr>
          <p:nvPr/>
        </p:nvSpPr>
        <p:spPr bwMode="auto">
          <a:xfrm rot="-480000">
            <a:off x="1821625" y="1811288"/>
            <a:ext cx="1916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en-US" altLang="ru-RU" sz="1100">
                <a:solidFill>
                  <a:srgbClr val="FEFEFE"/>
                </a:solidFill>
                <a:latin typeface="DaxlinePro-Medium" pitchFamily="50" charset="0"/>
              </a:rPr>
              <a:t>NAR</a:t>
            </a: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385" name="Rectangle 192"/>
          <p:cNvSpPr>
            <a:spLocks noChangeArrowheads="1"/>
          </p:cNvSpPr>
          <p:nvPr/>
        </p:nvSpPr>
        <p:spPr bwMode="auto">
          <a:xfrm rot="-480000">
            <a:off x="2249741" y="1853489"/>
            <a:ext cx="6389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ru-RU" altLang="ru-RU" sz="1100">
                <a:solidFill>
                  <a:srgbClr val="FEFEFE"/>
                </a:solidFill>
                <a:latin typeface="DaxlinePro-Medium" pitchFamily="50" charset="0"/>
              </a:rPr>
              <a:t> </a:t>
            </a: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386" name="Freeform 200"/>
          <p:cNvSpPr>
            <a:spLocks/>
          </p:cNvSpPr>
          <p:nvPr/>
        </p:nvSpPr>
        <p:spPr bwMode="auto">
          <a:xfrm>
            <a:off x="7845424" y="2212182"/>
            <a:ext cx="45719" cy="17860"/>
          </a:xfrm>
          <a:custGeom>
            <a:avLst/>
            <a:gdLst>
              <a:gd name="T0" fmla="*/ 0 w 52"/>
              <a:gd name="T1" fmla="*/ 7875753 h 60"/>
              <a:gd name="T2" fmla="*/ 315126 w 52"/>
              <a:gd name="T3" fmla="*/ 9450983 h 60"/>
              <a:gd name="T4" fmla="*/ 8190905 w 52"/>
              <a:gd name="T5" fmla="*/ 1890355 h 60"/>
              <a:gd name="T6" fmla="*/ 6300543 w 52"/>
              <a:gd name="T7" fmla="*/ 0 h 60"/>
              <a:gd name="T8" fmla="*/ 0 w 52"/>
              <a:gd name="T9" fmla="*/ 7875753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" h="60">
                <a:moveTo>
                  <a:pt x="0" y="50"/>
                </a:moveTo>
                <a:lnTo>
                  <a:pt x="2" y="60"/>
                </a:lnTo>
                <a:lnTo>
                  <a:pt x="52" y="12"/>
                </a:lnTo>
                <a:lnTo>
                  <a:pt x="40" y="0"/>
                </a:lnTo>
                <a:lnTo>
                  <a:pt x="0" y="50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87" name="Freeform 201"/>
          <p:cNvSpPr>
            <a:spLocks/>
          </p:cNvSpPr>
          <p:nvPr/>
        </p:nvSpPr>
        <p:spPr bwMode="auto">
          <a:xfrm>
            <a:off x="7730934" y="2188371"/>
            <a:ext cx="102678" cy="94060"/>
          </a:xfrm>
          <a:custGeom>
            <a:avLst/>
            <a:gdLst>
              <a:gd name="T0" fmla="*/ 49225722 w 347"/>
              <a:gd name="T1" fmla="*/ 25825583 h 317"/>
              <a:gd name="T2" fmla="*/ 47677914 w 347"/>
              <a:gd name="T3" fmla="*/ 20973643 h 317"/>
              <a:gd name="T4" fmla="*/ 49689985 w 347"/>
              <a:gd name="T5" fmla="*/ 15808368 h 317"/>
              <a:gd name="T6" fmla="*/ 49689985 w 347"/>
              <a:gd name="T7" fmla="*/ 15182490 h 317"/>
              <a:gd name="T8" fmla="*/ 49225722 w 347"/>
              <a:gd name="T9" fmla="*/ 15182490 h 317"/>
              <a:gd name="T10" fmla="*/ 49071098 w 347"/>
              <a:gd name="T11" fmla="*/ 15182490 h 317"/>
              <a:gd name="T12" fmla="*/ 45510432 w 347"/>
              <a:gd name="T13" fmla="*/ 17530126 h 317"/>
              <a:gd name="T14" fmla="*/ 42259799 w 347"/>
              <a:gd name="T15" fmla="*/ 19095217 h 317"/>
              <a:gd name="T16" fmla="*/ 32352884 w 347"/>
              <a:gd name="T17" fmla="*/ 14712883 h 317"/>
              <a:gd name="T18" fmla="*/ 18730679 w 347"/>
              <a:gd name="T19" fmla="*/ 0 h 317"/>
              <a:gd name="T20" fmla="*/ 18421039 w 347"/>
              <a:gd name="T21" fmla="*/ 0 h 317"/>
              <a:gd name="T22" fmla="*/ 18421039 w 347"/>
              <a:gd name="T23" fmla="*/ 0 h 317"/>
              <a:gd name="T24" fmla="*/ 17956382 w 347"/>
              <a:gd name="T25" fmla="*/ 0 h 317"/>
              <a:gd name="T26" fmla="*/ 16098934 w 347"/>
              <a:gd name="T27" fmla="*/ 2347636 h 317"/>
              <a:gd name="T28" fmla="*/ 16098934 w 347"/>
              <a:gd name="T29" fmla="*/ 2660971 h 317"/>
              <a:gd name="T30" fmla="*/ 17337495 w 347"/>
              <a:gd name="T31" fmla="*/ 9390941 h 317"/>
              <a:gd name="T32" fmla="*/ 16098934 w 347"/>
              <a:gd name="T33" fmla="*/ 17686794 h 317"/>
              <a:gd name="T34" fmla="*/ 13776828 w 347"/>
              <a:gd name="T35" fmla="*/ 21912460 h 317"/>
              <a:gd name="T36" fmla="*/ 13776828 w 347"/>
              <a:gd name="T37" fmla="*/ 25355977 h 317"/>
              <a:gd name="T38" fmla="*/ 13002924 w 347"/>
              <a:gd name="T39" fmla="*/ 28173219 h 317"/>
              <a:gd name="T40" fmla="*/ 6037002 w 347"/>
              <a:gd name="T41" fmla="*/ 26608128 h 317"/>
              <a:gd name="T42" fmla="*/ 5572738 w 347"/>
              <a:gd name="T43" fmla="*/ 26921068 h 317"/>
              <a:gd name="T44" fmla="*/ 5418115 w 347"/>
              <a:gd name="T45" fmla="*/ 27234402 h 317"/>
              <a:gd name="T46" fmla="*/ 5418115 w 347"/>
              <a:gd name="T47" fmla="*/ 31460464 h 317"/>
              <a:gd name="T48" fmla="*/ 619281 w 347"/>
              <a:gd name="T49" fmla="*/ 35842798 h 317"/>
              <a:gd name="T50" fmla="*/ 619281 w 347"/>
              <a:gd name="T51" fmla="*/ 36155737 h 317"/>
              <a:gd name="T52" fmla="*/ 0 w 347"/>
              <a:gd name="T53" fmla="*/ 39755921 h 317"/>
              <a:gd name="T54" fmla="*/ 309640 w 347"/>
              <a:gd name="T55" fmla="*/ 40225527 h 317"/>
              <a:gd name="T56" fmla="*/ 2786369 w 347"/>
              <a:gd name="T57" fmla="*/ 42729831 h 317"/>
              <a:gd name="T58" fmla="*/ 2322105 w 347"/>
              <a:gd name="T59" fmla="*/ 49146862 h 317"/>
              <a:gd name="T60" fmla="*/ 2476729 w 347"/>
              <a:gd name="T61" fmla="*/ 49616469 h 317"/>
              <a:gd name="T62" fmla="*/ 2940992 w 347"/>
              <a:gd name="T63" fmla="*/ 49616469 h 317"/>
              <a:gd name="T64" fmla="*/ 3096009 w 347"/>
              <a:gd name="T65" fmla="*/ 49616469 h 317"/>
              <a:gd name="T66" fmla="*/ 12384037 w 347"/>
              <a:gd name="T67" fmla="*/ 45234135 h 317"/>
              <a:gd name="T68" fmla="*/ 12538661 w 347"/>
              <a:gd name="T69" fmla="*/ 44764529 h 317"/>
              <a:gd name="T70" fmla="*/ 12384037 w 347"/>
              <a:gd name="T71" fmla="*/ 44294922 h 317"/>
              <a:gd name="T72" fmla="*/ 6501659 w 347"/>
              <a:gd name="T73" fmla="*/ 40381799 h 317"/>
              <a:gd name="T74" fmla="*/ 5572738 w 347"/>
              <a:gd name="T75" fmla="*/ 38503769 h 317"/>
              <a:gd name="T76" fmla="*/ 7120546 w 347"/>
              <a:gd name="T77" fmla="*/ 37721224 h 317"/>
              <a:gd name="T78" fmla="*/ 12848301 w 347"/>
              <a:gd name="T79" fmla="*/ 38503769 h 317"/>
              <a:gd name="T80" fmla="*/ 18730679 w 347"/>
              <a:gd name="T81" fmla="*/ 36625343 h 317"/>
              <a:gd name="T82" fmla="*/ 30030779 w 347"/>
              <a:gd name="T83" fmla="*/ 43668648 h 317"/>
              <a:gd name="T84" fmla="*/ 30340419 w 347"/>
              <a:gd name="T85" fmla="*/ 43981983 h 317"/>
              <a:gd name="T86" fmla="*/ 30340419 w 347"/>
              <a:gd name="T87" fmla="*/ 43668648 h 317"/>
              <a:gd name="T88" fmla="*/ 30650059 w 347"/>
              <a:gd name="T89" fmla="*/ 43512377 h 317"/>
              <a:gd name="T90" fmla="*/ 36222797 w 347"/>
              <a:gd name="T91" fmla="*/ 33495162 h 317"/>
              <a:gd name="T92" fmla="*/ 52321731 w 347"/>
              <a:gd name="T93" fmla="*/ 27547341 h 317"/>
              <a:gd name="T94" fmla="*/ 53560292 w 347"/>
              <a:gd name="T95" fmla="*/ 25825583 h 317"/>
              <a:gd name="T96" fmla="*/ 53714915 w 347"/>
              <a:gd name="T97" fmla="*/ 25199705 h 317"/>
              <a:gd name="T98" fmla="*/ 53405275 w 347"/>
              <a:gd name="T99" fmla="*/ 25043038 h 317"/>
              <a:gd name="T100" fmla="*/ 49225722 w 347"/>
              <a:gd name="T101" fmla="*/ 25825583 h 31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47" h="317">
                <a:moveTo>
                  <a:pt x="318" y="165"/>
                </a:moveTo>
                <a:lnTo>
                  <a:pt x="308" y="134"/>
                </a:lnTo>
                <a:lnTo>
                  <a:pt x="321" y="101"/>
                </a:lnTo>
                <a:lnTo>
                  <a:pt x="321" y="97"/>
                </a:lnTo>
                <a:lnTo>
                  <a:pt x="318" y="97"/>
                </a:lnTo>
                <a:lnTo>
                  <a:pt x="317" y="97"/>
                </a:lnTo>
                <a:lnTo>
                  <a:pt x="294" y="112"/>
                </a:lnTo>
                <a:lnTo>
                  <a:pt x="273" y="122"/>
                </a:lnTo>
                <a:lnTo>
                  <a:pt x="209" y="94"/>
                </a:lnTo>
                <a:lnTo>
                  <a:pt x="121" y="0"/>
                </a:lnTo>
                <a:lnTo>
                  <a:pt x="119" y="0"/>
                </a:lnTo>
                <a:lnTo>
                  <a:pt x="116" y="0"/>
                </a:lnTo>
                <a:lnTo>
                  <a:pt x="104" y="15"/>
                </a:lnTo>
                <a:lnTo>
                  <a:pt x="104" y="17"/>
                </a:lnTo>
                <a:lnTo>
                  <a:pt x="112" y="60"/>
                </a:lnTo>
                <a:lnTo>
                  <a:pt x="104" y="113"/>
                </a:lnTo>
                <a:lnTo>
                  <a:pt x="89" y="140"/>
                </a:lnTo>
                <a:lnTo>
                  <a:pt x="89" y="162"/>
                </a:lnTo>
                <a:lnTo>
                  <a:pt x="84" y="180"/>
                </a:lnTo>
                <a:lnTo>
                  <a:pt x="39" y="170"/>
                </a:lnTo>
                <a:lnTo>
                  <a:pt x="36" y="172"/>
                </a:lnTo>
                <a:lnTo>
                  <a:pt x="35" y="174"/>
                </a:lnTo>
                <a:lnTo>
                  <a:pt x="35" y="201"/>
                </a:lnTo>
                <a:lnTo>
                  <a:pt x="4" y="229"/>
                </a:lnTo>
                <a:lnTo>
                  <a:pt x="4" y="231"/>
                </a:lnTo>
                <a:lnTo>
                  <a:pt x="0" y="254"/>
                </a:lnTo>
                <a:lnTo>
                  <a:pt x="2" y="257"/>
                </a:lnTo>
                <a:lnTo>
                  <a:pt x="18" y="273"/>
                </a:lnTo>
                <a:lnTo>
                  <a:pt x="15" y="314"/>
                </a:lnTo>
                <a:lnTo>
                  <a:pt x="16" y="317"/>
                </a:lnTo>
                <a:lnTo>
                  <a:pt x="19" y="317"/>
                </a:lnTo>
                <a:lnTo>
                  <a:pt x="20" y="317"/>
                </a:lnTo>
                <a:lnTo>
                  <a:pt x="80" y="289"/>
                </a:lnTo>
                <a:lnTo>
                  <a:pt x="81" y="286"/>
                </a:lnTo>
                <a:lnTo>
                  <a:pt x="80" y="283"/>
                </a:lnTo>
                <a:lnTo>
                  <a:pt x="42" y="258"/>
                </a:lnTo>
                <a:lnTo>
                  <a:pt x="36" y="246"/>
                </a:lnTo>
                <a:lnTo>
                  <a:pt x="46" y="241"/>
                </a:lnTo>
                <a:lnTo>
                  <a:pt x="83" y="246"/>
                </a:lnTo>
                <a:lnTo>
                  <a:pt x="121" y="234"/>
                </a:lnTo>
                <a:lnTo>
                  <a:pt x="194" y="279"/>
                </a:lnTo>
                <a:lnTo>
                  <a:pt x="196" y="281"/>
                </a:lnTo>
                <a:lnTo>
                  <a:pt x="196" y="279"/>
                </a:lnTo>
                <a:lnTo>
                  <a:pt x="198" y="278"/>
                </a:lnTo>
                <a:lnTo>
                  <a:pt x="234" y="214"/>
                </a:lnTo>
                <a:lnTo>
                  <a:pt x="338" y="176"/>
                </a:lnTo>
                <a:lnTo>
                  <a:pt x="346" y="165"/>
                </a:lnTo>
                <a:lnTo>
                  <a:pt x="347" y="161"/>
                </a:lnTo>
                <a:lnTo>
                  <a:pt x="345" y="160"/>
                </a:lnTo>
                <a:lnTo>
                  <a:pt x="318" y="165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88" name="Freeform 202"/>
          <p:cNvSpPr>
            <a:spLocks/>
          </p:cNvSpPr>
          <p:nvPr/>
        </p:nvSpPr>
        <p:spPr bwMode="auto">
          <a:xfrm>
            <a:off x="7477126" y="2456262"/>
            <a:ext cx="45719" cy="7144"/>
          </a:xfrm>
          <a:custGeom>
            <a:avLst/>
            <a:gdLst>
              <a:gd name="T0" fmla="*/ 578705 w 14"/>
              <a:gd name="T1" fmla="*/ 157559 h 24"/>
              <a:gd name="T2" fmla="*/ 231346 w 14"/>
              <a:gd name="T3" fmla="*/ 0 h 24"/>
              <a:gd name="T4" fmla="*/ 115673 w 14"/>
              <a:gd name="T5" fmla="*/ 157559 h 24"/>
              <a:gd name="T6" fmla="*/ 0 w 14"/>
              <a:gd name="T7" fmla="*/ 630238 h 24"/>
              <a:gd name="T8" fmla="*/ 0 w 14"/>
              <a:gd name="T9" fmla="*/ 3307556 h 24"/>
              <a:gd name="T10" fmla="*/ 115673 w 14"/>
              <a:gd name="T11" fmla="*/ 3780234 h 24"/>
              <a:gd name="T12" fmla="*/ 231346 w 14"/>
              <a:gd name="T13" fmla="*/ 3780234 h 24"/>
              <a:gd name="T14" fmla="*/ 578705 w 14"/>
              <a:gd name="T15" fmla="*/ 3465116 h 24"/>
              <a:gd name="T16" fmla="*/ 1620441 w 14"/>
              <a:gd name="T17" fmla="*/ 1890316 h 24"/>
              <a:gd name="T18" fmla="*/ 1620441 w 14"/>
              <a:gd name="T19" fmla="*/ 1417638 h 24"/>
              <a:gd name="T20" fmla="*/ 1504768 w 14"/>
              <a:gd name="T21" fmla="*/ 944959 h 24"/>
              <a:gd name="T22" fmla="*/ 578705 w 14"/>
              <a:gd name="T23" fmla="*/ 157559 h 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4" h="24">
                <a:moveTo>
                  <a:pt x="5" y="1"/>
                </a:moveTo>
                <a:lnTo>
                  <a:pt x="2" y="0"/>
                </a:lnTo>
                <a:lnTo>
                  <a:pt x="1" y="1"/>
                </a:lnTo>
                <a:lnTo>
                  <a:pt x="0" y="4"/>
                </a:lnTo>
                <a:lnTo>
                  <a:pt x="0" y="21"/>
                </a:lnTo>
                <a:lnTo>
                  <a:pt x="1" y="24"/>
                </a:lnTo>
                <a:lnTo>
                  <a:pt x="2" y="24"/>
                </a:lnTo>
                <a:lnTo>
                  <a:pt x="5" y="22"/>
                </a:lnTo>
                <a:lnTo>
                  <a:pt x="14" y="12"/>
                </a:lnTo>
                <a:lnTo>
                  <a:pt x="14" y="9"/>
                </a:lnTo>
                <a:lnTo>
                  <a:pt x="13" y="6"/>
                </a:lnTo>
                <a:lnTo>
                  <a:pt x="5" y="1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89" name="Freeform 203"/>
          <p:cNvSpPr>
            <a:spLocks/>
          </p:cNvSpPr>
          <p:nvPr/>
        </p:nvSpPr>
        <p:spPr bwMode="auto">
          <a:xfrm>
            <a:off x="7508876" y="2509839"/>
            <a:ext cx="45719" cy="4763"/>
          </a:xfrm>
          <a:custGeom>
            <a:avLst/>
            <a:gdLst>
              <a:gd name="T0" fmla="*/ 995539 w 18"/>
              <a:gd name="T1" fmla="*/ 139700 h 17"/>
              <a:gd name="T2" fmla="*/ 871008 w 18"/>
              <a:gd name="T3" fmla="*/ 0 h 17"/>
              <a:gd name="T4" fmla="*/ 746831 w 18"/>
              <a:gd name="T5" fmla="*/ 0 h 17"/>
              <a:gd name="T6" fmla="*/ 373239 w 18"/>
              <a:gd name="T7" fmla="*/ 139700 h 17"/>
              <a:gd name="T8" fmla="*/ 0 w 18"/>
              <a:gd name="T9" fmla="*/ 1813859 h 17"/>
              <a:gd name="T10" fmla="*/ 0 w 18"/>
              <a:gd name="T11" fmla="*/ 2232212 h 17"/>
              <a:gd name="T12" fmla="*/ 373239 w 18"/>
              <a:gd name="T13" fmla="*/ 2371912 h 17"/>
              <a:gd name="T14" fmla="*/ 1866900 w 18"/>
              <a:gd name="T15" fmla="*/ 2371912 h 17"/>
              <a:gd name="T16" fmla="*/ 2240139 w 18"/>
              <a:gd name="T17" fmla="*/ 2232212 h 17"/>
              <a:gd name="T18" fmla="*/ 2240139 w 18"/>
              <a:gd name="T19" fmla="*/ 1674159 h 17"/>
              <a:gd name="T20" fmla="*/ 995539 w 18"/>
              <a:gd name="T21" fmla="*/ 139700 h 1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" h="17">
                <a:moveTo>
                  <a:pt x="8" y="1"/>
                </a:moveTo>
                <a:lnTo>
                  <a:pt x="7" y="0"/>
                </a:lnTo>
                <a:lnTo>
                  <a:pt x="6" y="0"/>
                </a:lnTo>
                <a:lnTo>
                  <a:pt x="3" y="1"/>
                </a:lnTo>
                <a:lnTo>
                  <a:pt x="0" y="13"/>
                </a:lnTo>
                <a:lnTo>
                  <a:pt x="0" y="16"/>
                </a:lnTo>
                <a:lnTo>
                  <a:pt x="3" y="17"/>
                </a:lnTo>
                <a:lnTo>
                  <a:pt x="15" y="17"/>
                </a:lnTo>
                <a:lnTo>
                  <a:pt x="18" y="16"/>
                </a:lnTo>
                <a:lnTo>
                  <a:pt x="18" y="12"/>
                </a:lnTo>
                <a:lnTo>
                  <a:pt x="8" y="1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9390" name="Freeform 204"/>
          <p:cNvSpPr>
            <a:spLocks/>
          </p:cNvSpPr>
          <p:nvPr/>
        </p:nvSpPr>
        <p:spPr bwMode="auto">
          <a:xfrm>
            <a:off x="7490987" y="2439592"/>
            <a:ext cx="45719" cy="58340"/>
          </a:xfrm>
          <a:custGeom>
            <a:avLst/>
            <a:gdLst>
              <a:gd name="T0" fmla="*/ 20889660 w 137"/>
              <a:gd name="T1" fmla="*/ 7483741 h 197"/>
              <a:gd name="T2" fmla="*/ 19080415 w 137"/>
              <a:gd name="T3" fmla="*/ 7016229 h 197"/>
              <a:gd name="T4" fmla="*/ 19738249 w 137"/>
              <a:gd name="T5" fmla="*/ 3430130 h 197"/>
              <a:gd name="T6" fmla="*/ 19738249 w 137"/>
              <a:gd name="T7" fmla="*/ 3118193 h 197"/>
              <a:gd name="T8" fmla="*/ 19245076 w 137"/>
              <a:gd name="T9" fmla="*/ 3118193 h 197"/>
              <a:gd name="T10" fmla="*/ 15132603 w 137"/>
              <a:gd name="T11" fmla="*/ 3430130 h 197"/>
              <a:gd name="T12" fmla="*/ 11678369 w 137"/>
              <a:gd name="T13" fmla="*/ 0 h 197"/>
              <a:gd name="T14" fmla="*/ 11185197 w 137"/>
              <a:gd name="T15" fmla="*/ 0 h 197"/>
              <a:gd name="T16" fmla="*/ 11020536 w 137"/>
              <a:gd name="T17" fmla="*/ 0 h 197"/>
              <a:gd name="T18" fmla="*/ 328917 w 137"/>
              <a:gd name="T19" fmla="*/ 7483741 h 197"/>
              <a:gd name="T20" fmla="*/ 0 w 137"/>
              <a:gd name="T21" fmla="*/ 7795679 h 197"/>
              <a:gd name="T22" fmla="*/ 0 w 137"/>
              <a:gd name="T23" fmla="*/ 8263585 h 197"/>
              <a:gd name="T24" fmla="*/ 2302823 w 137"/>
              <a:gd name="T25" fmla="*/ 10602329 h 197"/>
              <a:gd name="T26" fmla="*/ 2302823 w 137"/>
              <a:gd name="T27" fmla="*/ 10758297 h 197"/>
              <a:gd name="T28" fmla="*/ 1316073 w 137"/>
              <a:gd name="T29" fmla="*/ 9666910 h 197"/>
              <a:gd name="T30" fmla="*/ 986750 w 137"/>
              <a:gd name="T31" fmla="*/ 9666910 h 197"/>
              <a:gd name="T32" fmla="*/ 657833 w 137"/>
              <a:gd name="T33" fmla="*/ 9666910 h 197"/>
              <a:gd name="T34" fmla="*/ 493578 w 137"/>
              <a:gd name="T35" fmla="*/ 10134422 h 197"/>
              <a:gd name="T36" fmla="*/ 986750 w 137"/>
              <a:gd name="T37" fmla="*/ 14655939 h 197"/>
              <a:gd name="T38" fmla="*/ 1151411 w 137"/>
              <a:gd name="T39" fmla="*/ 15123846 h 197"/>
              <a:gd name="T40" fmla="*/ 1316073 w 137"/>
              <a:gd name="T41" fmla="*/ 15123846 h 197"/>
              <a:gd name="T42" fmla="*/ 6085974 w 137"/>
              <a:gd name="T43" fmla="*/ 14344002 h 197"/>
              <a:gd name="T44" fmla="*/ 6579551 w 137"/>
              <a:gd name="T45" fmla="*/ 13720521 h 197"/>
              <a:gd name="T46" fmla="*/ 6579551 w 137"/>
              <a:gd name="T47" fmla="*/ 10290391 h 197"/>
              <a:gd name="T48" fmla="*/ 7895218 w 137"/>
              <a:gd name="T49" fmla="*/ 12473165 h 197"/>
              <a:gd name="T50" fmla="*/ 8553457 w 137"/>
              <a:gd name="T51" fmla="*/ 16059264 h 197"/>
              <a:gd name="T52" fmla="*/ 5428140 w 137"/>
              <a:gd name="T53" fmla="*/ 20892720 h 197"/>
              <a:gd name="T54" fmla="*/ 5428140 w 137"/>
              <a:gd name="T55" fmla="*/ 27129105 h 197"/>
              <a:gd name="T56" fmla="*/ 5757057 w 137"/>
              <a:gd name="T57" fmla="*/ 27597011 h 197"/>
              <a:gd name="T58" fmla="*/ 8553457 w 137"/>
              <a:gd name="T59" fmla="*/ 29155910 h 197"/>
              <a:gd name="T60" fmla="*/ 9046630 w 137"/>
              <a:gd name="T61" fmla="*/ 29467848 h 197"/>
              <a:gd name="T62" fmla="*/ 9211291 w 137"/>
              <a:gd name="T63" fmla="*/ 29467848 h 197"/>
              <a:gd name="T64" fmla="*/ 9375547 w 137"/>
              <a:gd name="T65" fmla="*/ 29000336 h 197"/>
              <a:gd name="T66" fmla="*/ 10362702 w 137"/>
              <a:gd name="T67" fmla="*/ 24166881 h 197"/>
              <a:gd name="T68" fmla="*/ 10362702 w 137"/>
              <a:gd name="T69" fmla="*/ 24166881 h 197"/>
              <a:gd name="T70" fmla="*/ 10362702 w 137"/>
              <a:gd name="T71" fmla="*/ 30247297 h 197"/>
              <a:gd name="T72" fmla="*/ 10526958 w 137"/>
              <a:gd name="T73" fmla="*/ 30715204 h 197"/>
              <a:gd name="T74" fmla="*/ 10691619 w 137"/>
              <a:gd name="T75" fmla="*/ 30715204 h 197"/>
              <a:gd name="T76" fmla="*/ 11185197 w 137"/>
              <a:gd name="T77" fmla="*/ 30715204 h 197"/>
              <a:gd name="T78" fmla="*/ 15955098 w 137"/>
              <a:gd name="T79" fmla="*/ 26349655 h 197"/>
              <a:gd name="T80" fmla="*/ 22534649 w 137"/>
              <a:gd name="T81" fmla="*/ 12161227 h 197"/>
              <a:gd name="T82" fmla="*/ 22534649 w 137"/>
              <a:gd name="T83" fmla="*/ 11849685 h 197"/>
              <a:gd name="T84" fmla="*/ 21218577 w 137"/>
              <a:gd name="T85" fmla="*/ 7795679 h 197"/>
              <a:gd name="T86" fmla="*/ 20889660 w 137"/>
              <a:gd name="T87" fmla="*/ 7483741 h 19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37" h="197">
                <a:moveTo>
                  <a:pt x="127" y="48"/>
                </a:moveTo>
                <a:lnTo>
                  <a:pt x="116" y="45"/>
                </a:lnTo>
                <a:lnTo>
                  <a:pt x="120" y="22"/>
                </a:lnTo>
                <a:lnTo>
                  <a:pt x="120" y="20"/>
                </a:lnTo>
                <a:lnTo>
                  <a:pt x="117" y="20"/>
                </a:lnTo>
                <a:lnTo>
                  <a:pt x="92" y="22"/>
                </a:lnTo>
                <a:lnTo>
                  <a:pt x="71" y="0"/>
                </a:lnTo>
                <a:lnTo>
                  <a:pt x="68" y="0"/>
                </a:lnTo>
                <a:lnTo>
                  <a:pt x="67" y="0"/>
                </a:lnTo>
                <a:lnTo>
                  <a:pt x="2" y="48"/>
                </a:lnTo>
                <a:lnTo>
                  <a:pt x="0" y="50"/>
                </a:lnTo>
                <a:lnTo>
                  <a:pt x="0" y="53"/>
                </a:lnTo>
                <a:lnTo>
                  <a:pt x="14" y="68"/>
                </a:lnTo>
                <a:lnTo>
                  <a:pt x="14" y="69"/>
                </a:lnTo>
                <a:lnTo>
                  <a:pt x="8" y="62"/>
                </a:lnTo>
                <a:lnTo>
                  <a:pt x="6" y="62"/>
                </a:lnTo>
                <a:lnTo>
                  <a:pt x="4" y="62"/>
                </a:lnTo>
                <a:lnTo>
                  <a:pt x="3" y="65"/>
                </a:lnTo>
                <a:lnTo>
                  <a:pt x="6" y="94"/>
                </a:lnTo>
                <a:lnTo>
                  <a:pt x="7" y="97"/>
                </a:lnTo>
                <a:lnTo>
                  <a:pt x="8" y="97"/>
                </a:lnTo>
                <a:lnTo>
                  <a:pt x="37" y="92"/>
                </a:lnTo>
                <a:lnTo>
                  <a:pt x="40" y="88"/>
                </a:lnTo>
                <a:lnTo>
                  <a:pt x="40" y="66"/>
                </a:lnTo>
                <a:lnTo>
                  <a:pt x="48" y="80"/>
                </a:lnTo>
                <a:lnTo>
                  <a:pt x="52" y="103"/>
                </a:lnTo>
                <a:lnTo>
                  <a:pt x="33" y="134"/>
                </a:lnTo>
                <a:lnTo>
                  <a:pt x="33" y="174"/>
                </a:lnTo>
                <a:lnTo>
                  <a:pt x="35" y="177"/>
                </a:lnTo>
                <a:lnTo>
                  <a:pt x="52" y="187"/>
                </a:lnTo>
                <a:lnTo>
                  <a:pt x="55" y="189"/>
                </a:lnTo>
                <a:lnTo>
                  <a:pt x="56" y="189"/>
                </a:lnTo>
                <a:lnTo>
                  <a:pt x="57" y="186"/>
                </a:lnTo>
                <a:lnTo>
                  <a:pt x="63" y="155"/>
                </a:lnTo>
                <a:lnTo>
                  <a:pt x="63" y="194"/>
                </a:lnTo>
                <a:lnTo>
                  <a:pt x="64" y="197"/>
                </a:lnTo>
                <a:lnTo>
                  <a:pt x="65" y="197"/>
                </a:lnTo>
                <a:lnTo>
                  <a:pt x="68" y="197"/>
                </a:lnTo>
                <a:lnTo>
                  <a:pt x="97" y="169"/>
                </a:lnTo>
                <a:lnTo>
                  <a:pt x="137" y="78"/>
                </a:lnTo>
                <a:lnTo>
                  <a:pt x="137" y="76"/>
                </a:lnTo>
                <a:lnTo>
                  <a:pt x="129" y="50"/>
                </a:lnTo>
                <a:lnTo>
                  <a:pt x="127" y="48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grpSp>
        <p:nvGrpSpPr>
          <p:cNvPr id="9391" name="Группа 4"/>
          <p:cNvGrpSpPr>
            <a:grpSpLocks/>
          </p:cNvGrpSpPr>
          <p:nvPr/>
        </p:nvGrpSpPr>
        <p:grpSpPr bwMode="auto">
          <a:xfrm>
            <a:off x="4535954" y="1129905"/>
            <a:ext cx="3497018" cy="3033713"/>
            <a:chOff x="4110038" y="1308023"/>
            <a:chExt cx="4649788" cy="4044950"/>
          </a:xfrm>
        </p:grpSpPr>
        <p:grpSp>
          <p:nvGrpSpPr>
            <p:cNvPr id="9409" name="Group 406"/>
            <p:cNvGrpSpPr>
              <a:grpSpLocks/>
            </p:cNvGrpSpPr>
            <p:nvPr/>
          </p:nvGrpSpPr>
          <p:grpSpPr bwMode="auto">
            <a:xfrm>
              <a:off x="4110038" y="1308023"/>
              <a:ext cx="4649788" cy="4044950"/>
              <a:chOff x="2582" y="887"/>
              <a:chExt cx="2929" cy="2548"/>
            </a:xfrm>
          </p:grpSpPr>
          <p:sp>
            <p:nvSpPr>
              <p:cNvPr id="9640" name="Freeform 206"/>
              <p:cNvSpPr>
                <a:spLocks noEditPoints="1"/>
              </p:cNvSpPr>
              <p:nvPr/>
            </p:nvSpPr>
            <p:spPr bwMode="auto">
              <a:xfrm>
                <a:off x="4675" y="2040"/>
                <a:ext cx="156" cy="155"/>
              </a:xfrm>
              <a:custGeom>
                <a:avLst/>
                <a:gdLst>
                  <a:gd name="T0" fmla="*/ 31 w 625"/>
                  <a:gd name="T1" fmla="*/ 26 h 622"/>
                  <a:gd name="T2" fmla="*/ 37 w 625"/>
                  <a:gd name="T3" fmla="*/ 1 h 622"/>
                  <a:gd name="T4" fmla="*/ 35 w 625"/>
                  <a:gd name="T5" fmla="*/ 0 h 622"/>
                  <a:gd name="T6" fmla="*/ 32 w 625"/>
                  <a:gd name="T7" fmla="*/ 3 h 622"/>
                  <a:gd name="T8" fmla="*/ 31 w 625"/>
                  <a:gd name="T9" fmla="*/ 4 h 622"/>
                  <a:gd name="T10" fmla="*/ 31 w 625"/>
                  <a:gd name="T11" fmla="*/ 7 h 622"/>
                  <a:gd name="T12" fmla="*/ 32 w 625"/>
                  <a:gd name="T13" fmla="*/ 9 h 622"/>
                  <a:gd name="T14" fmla="*/ 27 w 625"/>
                  <a:gd name="T15" fmla="*/ 16 h 622"/>
                  <a:gd name="T16" fmla="*/ 22 w 625"/>
                  <a:gd name="T17" fmla="*/ 19 h 622"/>
                  <a:gd name="T18" fmla="*/ 23 w 625"/>
                  <a:gd name="T19" fmla="*/ 18 h 622"/>
                  <a:gd name="T20" fmla="*/ 22 w 625"/>
                  <a:gd name="T21" fmla="*/ 18 h 622"/>
                  <a:gd name="T22" fmla="*/ 20 w 625"/>
                  <a:gd name="T23" fmla="*/ 22 h 622"/>
                  <a:gd name="T24" fmla="*/ 18 w 625"/>
                  <a:gd name="T25" fmla="*/ 26 h 622"/>
                  <a:gd name="T26" fmla="*/ 15 w 625"/>
                  <a:gd name="T27" fmla="*/ 26 h 622"/>
                  <a:gd name="T28" fmla="*/ 8 w 625"/>
                  <a:gd name="T29" fmla="*/ 26 h 622"/>
                  <a:gd name="T30" fmla="*/ 8 w 625"/>
                  <a:gd name="T31" fmla="*/ 25 h 622"/>
                  <a:gd name="T32" fmla="*/ 6 w 625"/>
                  <a:gd name="T33" fmla="*/ 27 h 622"/>
                  <a:gd name="T34" fmla="*/ 0 w 625"/>
                  <a:gd name="T35" fmla="*/ 32 h 622"/>
                  <a:gd name="T36" fmla="*/ 4 w 625"/>
                  <a:gd name="T37" fmla="*/ 34 h 622"/>
                  <a:gd name="T38" fmla="*/ 5 w 625"/>
                  <a:gd name="T39" fmla="*/ 32 h 622"/>
                  <a:gd name="T40" fmla="*/ 6 w 625"/>
                  <a:gd name="T41" fmla="*/ 33 h 622"/>
                  <a:gd name="T42" fmla="*/ 8 w 625"/>
                  <a:gd name="T43" fmla="*/ 33 h 622"/>
                  <a:gd name="T44" fmla="*/ 4 w 625"/>
                  <a:gd name="T45" fmla="*/ 36 h 622"/>
                  <a:gd name="T46" fmla="*/ 5 w 625"/>
                  <a:gd name="T47" fmla="*/ 36 h 622"/>
                  <a:gd name="T48" fmla="*/ 7 w 625"/>
                  <a:gd name="T49" fmla="*/ 39 h 622"/>
                  <a:gd name="T50" fmla="*/ 11 w 625"/>
                  <a:gd name="T51" fmla="*/ 37 h 622"/>
                  <a:gd name="T52" fmla="*/ 13 w 625"/>
                  <a:gd name="T53" fmla="*/ 34 h 622"/>
                  <a:gd name="T54" fmla="*/ 12 w 625"/>
                  <a:gd name="T55" fmla="*/ 32 h 622"/>
                  <a:gd name="T56" fmla="*/ 13 w 625"/>
                  <a:gd name="T57" fmla="*/ 30 h 622"/>
                  <a:gd name="T58" fmla="*/ 13 w 625"/>
                  <a:gd name="T59" fmla="*/ 32 h 622"/>
                  <a:gd name="T60" fmla="*/ 14 w 625"/>
                  <a:gd name="T61" fmla="*/ 32 h 622"/>
                  <a:gd name="T62" fmla="*/ 16 w 625"/>
                  <a:gd name="T63" fmla="*/ 31 h 622"/>
                  <a:gd name="T64" fmla="*/ 16 w 625"/>
                  <a:gd name="T65" fmla="*/ 35 h 622"/>
                  <a:gd name="T66" fmla="*/ 19 w 625"/>
                  <a:gd name="T67" fmla="*/ 33 h 622"/>
                  <a:gd name="T68" fmla="*/ 21 w 625"/>
                  <a:gd name="T69" fmla="*/ 32 h 622"/>
                  <a:gd name="T70" fmla="*/ 20 w 625"/>
                  <a:gd name="T71" fmla="*/ 30 h 622"/>
                  <a:gd name="T72" fmla="*/ 25 w 625"/>
                  <a:gd name="T73" fmla="*/ 31 h 622"/>
                  <a:gd name="T74" fmla="*/ 26 w 625"/>
                  <a:gd name="T75" fmla="*/ 31 h 622"/>
                  <a:gd name="T76" fmla="*/ 27 w 625"/>
                  <a:gd name="T77" fmla="*/ 30 h 622"/>
                  <a:gd name="T78" fmla="*/ 28 w 625"/>
                  <a:gd name="T79" fmla="*/ 31 h 622"/>
                  <a:gd name="T80" fmla="*/ 29 w 625"/>
                  <a:gd name="T81" fmla="*/ 29 h 622"/>
                  <a:gd name="T82" fmla="*/ 32 w 625"/>
                  <a:gd name="T83" fmla="*/ 29 h 622"/>
                  <a:gd name="T84" fmla="*/ 33 w 625"/>
                  <a:gd name="T85" fmla="*/ 27 h 622"/>
                  <a:gd name="T86" fmla="*/ 34 w 625"/>
                  <a:gd name="T87" fmla="*/ 23 h 622"/>
                  <a:gd name="T88" fmla="*/ 35 w 625"/>
                  <a:gd name="T89" fmla="*/ 16 h 622"/>
                  <a:gd name="T90" fmla="*/ 37 w 625"/>
                  <a:gd name="T91" fmla="*/ 15 h 622"/>
                  <a:gd name="T92" fmla="*/ 37 w 625"/>
                  <a:gd name="T93" fmla="*/ 12 h 622"/>
                  <a:gd name="T94" fmla="*/ 37 w 625"/>
                  <a:gd name="T95" fmla="*/ 4 h 62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25" h="622">
                    <a:moveTo>
                      <a:pt x="502" y="436"/>
                    </a:moveTo>
                    <a:lnTo>
                      <a:pt x="480" y="444"/>
                    </a:lnTo>
                    <a:lnTo>
                      <a:pt x="502" y="421"/>
                    </a:lnTo>
                    <a:lnTo>
                      <a:pt x="502" y="436"/>
                    </a:lnTo>
                    <a:close/>
                    <a:moveTo>
                      <a:pt x="593" y="16"/>
                    </a:moveTo>
                    <a:lnTo>
                      <a:pt x="591" y="13"/>
                    </a:lnTo>
                    <a:lnTo>
                      <a:pt x="571" y="0"/>
                    </a:lnTo>
                    <a:lnTo>
                      <a:pt x="570" y="0"/>
                    </a:lnTo>
                    <a:lnTo>
                      <a:pt x="569" y="0"/>
                    </a:lnTo>
                    <a:lnTo>
                      <a:pt x="525" y="17"/>
                    </a:lnTo>
                    <a:lnTo>
                      <a:pt x="524" y="19"/>
                    </a:lnTo>
                    <a:lnTo>
                      <a:pt x="521" y="58"/>
                    </a:lnTo>
                    <a:lnTo>
                      <a:pt x="506" y="58"/>
                    </a:lnTo>
                    <a:lnTo>
                      <a:pt x="504" y="58"/>
                    </a:lnTo>
                    <a:lnTo>
                      <a:pt x="504" y="61"/>
                    </a:lnTo>
                    <a:lnTo>
                      <a:pt x="508" y="105"/>
                    </a:lnTo>
                    <a:lnTo>
                      <a:pt x="500" y="105"/>
                    </a:lnTo>
                    <a:lnTo>
                      <a:pt x="496" y="107"/>
                    </a:lnTo>
                    <a:lnTo>
                      <a:pt x="496" y="123"/>
                    </a:lnTo>
                    <a:lnTo>
                      <a:pt x="497" y="126"/>
                    </a:lnTo>
                    <a:lnTo>
                      <a:pt x="513" y="142"/>
                    </a:lnTo>
                    <a:lnTo>
                      <a:pt x="476" y="248"/>
                    </a:lnTo>
                    <a:lnTo>
                      <a:pt x="442" y="263"/>
                    </a:lnTo>
                    <a:lnTo>
                      <a:pt x="441" y="264"/>
                    </a:lnTo>
                    <a:lnTo>
                      <a:pt x="425" y="307"/>
                    </a:lnTo>
                    <a:lnTo>
                      <a:pt x="348" y="339"/>
                    </a:lnTo>
                    <a:lnTo>
                      <a:pt x="348" y="315"/>
                    </a:lnTo>
                    <a:lnTo>
                      <a:pt x="361" y="303"/>
                    </a:lnTo>
                    <a:lnTo>
                      <a:pt x="363" y="300"/>
                    </a:lnTo>
                    <a:lnTo>
                      <a:pt x="363" y="288"/>
                    </a:lnTo>
                    <a:lnTo>
                      <a:pt x="361" y="285"/>
                    </a:lnTo>
                    <a:lnTo>
                      <a:pt x="360" y="284"/>
                    </a:lnTo>
                    <a:lnTo>
                      <a:pt x="357" y="285"/>
                    </a:lnTo>
                    <a:lnTo>
                      <a:pt x="324" y="303"/>
                    </a:lnTo>
                    <a:lnTo>
                      <a:pt x="323" y="305"/>
                    </a:lnTo>
                    <a:lnTo>
                      <a:pt x="317" y="357"/>
                    </a:lnTo>
                    <a:lnTo>
                      <a:pt x="286" y="364"/>
                    </a:lnTo>
                    <a:lnTo>
                      <a:pt x="283" y="367"/>
                    </a:lnTo>
                    <a:lnTo>
                      <a:pt x="283" y="417"/>
                    </a:lnTo>
                    <a:lnTo>
                      <a:pt x="264" y="437"/>
                    </a:lnTo>
                    <a:lnTo>
                      <a:pt x="238" y="414"/>
                    </a:lnTo>
                    <a:lnTo>
                      <a:pt x="236" y="413"/>
                    </a:lnTo>
                    <a:lnTo>
                      <a:pt x="179" y="413"/>
                    </a:lnTo>
                    <a:lnTo>
                      <a:pt x="129" y="429"/>
                    </a:lnTo>
                    <a:lnTo>
                      <a:pt x="129" y="412"/>
                    </a:lnTo>
                    <a:lnTo>
                      <a:pt x="126" y="409"/>
                    </a:lnTo>
                    <a:lnTo>
                      <a:pt x="125" y="408"/>
                    </a:lnTo>
                    <a:lnTo>
                      <a:pt x="123" y="409"/>
                    </a:lnTo>
                    <a:lnTo>
                      <a:pt x="99" y="421"/>
                    </a:lnTo>
                    <a:lnTo>
                      <a:pt x="98" y="422"/>
                    </a:lnTo>
                    <a:lnTo>
                      <a:pt x="94" y="441"/>
                    </a:lnTo>
                    <a:lnTo>
                      <a:pt x="30" y="506"/>
                    </a:lnTo>
                    <a:lnTo>
                      <a:pt x="2" y="506"/>
                    </a:lnTo>
                    <a:lnTo>
                      <a:pt x="0" y="509"/>
                    </a:lnTo>
                    <a:lnTo>
                      <a:pt x="0" y="525"/>
                    </a:lnTo>
                    <a:lnTo>
                      <a:pt x="2" y="527"/>
                    </a:lnTo>
                    <a:lnTo>
                      <a:pt x="71" y="547"/>
                    </a:lnTo>
                    <a:lnTo>
                      <a:pt x="73" y="547"/>
                    </a:lnTo>
                    <a:lnTo>
                      <a:pt x="75" y="546"/>
                    </a:lnTo>
                    <a:lnTo>
                      <a:pt x="86" y="518"/>
                    </a:lnTo>
                    <a:lnTo>
                      <a:pt x="94" y="525"/>
                    </a:lnTo>
                    <a:lnTo>
                      <a:pt x="95" y="526"/>
                    </a:lnTo>
                    <a:lnTo>
                      <a:pt x="97" y="526"/>
                    </a:lnTo>
                    <a:lnTo>
                      <a:pt x="154" y="501"/>
                    </a:lnTo>
                    <a:lnTo>
                      <a:pt x="165" y="508"/>
                    </a:lnTo>
                    <a:lnTo>
                      <a:pt x="131" y="533"/>
                    </a:lnTo>
                    <a:lnTo>
                      <a:pt x="103" y="530"/>
                    </a:lnTo>
                    <a:lnTo>
                      <a:pt x="102" y="531"/>
                    </a:lnTo>
                    <a:lnTo>
                      <a:pt x="65" y="574"/>
                    </a:lnTo>
                    <a:lnTo>
                      <a:pt x="64" y="578"/>
                    </a:lnTo>
                    <a:lnTo>
                      <a:pt x="66" y="579"/>
                    </a:lnTo>
                    <a:lnTo>
                      <a:pt x="82" y="582"/>
                    </a:lnTo>
                    <a:lnTo>
                      <a:pt x="101" y="621"/>
                    </a:lnTo>
                    <a:lnTo>
                      <a:pt x="103" y="622"/>
                    </a:lnTo>
                    <a:lnTo>
                      <a:pt x="115" y="622"/>
                    </a:lnTo>
                    <a:lnTo>
                      <a:pt x="118" y="621"/>
                    </a:lnTo>
                    <a:lnTo>
                      <a:pt x="142" y="577"/>
                    </a:lnTo>
                    <a:lnTo>
                      <a:pt x="181" y="589"/>
                    </a:lnTo>
                    <a:lnTo>
                      <a:pt x="183" y="587"/>
                    </a:lnTo>
                    <a:lnTo>
                      <a:pt x="212" y="550"/>
                    </a:lnTo>
                    <a:lnTo>
                      <a:pt x="212" y="547"/>
                    </a:lnTo>
                    <a:lnTo>
                      <a:pt x="204" y="518"/>
                    </a:lnTo>
                    <a:lnTo>
                      <a:pt x="202" y="517"/>
                    </a:lnTo>
                    <a:lnTo>
                      <a:pt x="175" y="506"/>
                    </a:lnTo>
                    <a:lnTo>
                      <a:pt x="198" y="485"/>
                    </a:lnTo>
                    <a:lnTo>
                      <a:pt x="212" y="484"/>
                    </a:lnTo>
                    <a:lnTo>
                      <a:pt x="223" y="493"/>
                    </a:lnTo>
                    <a:lnTo>
                      <a:pt x="207" y="517"/>
                    </a:lnTo>
                    <a:lnTo>
                      <a:pt x="207" y="521"/>
                    </a:lnTo>
                    <a:lnTo>
                      <a:pt x="210" y="522"/>
                    </a:lnTo>
                    <a:lnTo>
                      <a:pt x="224" y="519"/>
                    </a:lnTo>
                    <a:lnTo>
                      <a:pt x="227" y="517"/>
                    </a:lnTo>
                    <a:lnTo>
                      <a:pt x="230" y="496"/>
                    </a:lnTo>
                    <a:lnTo>
                      <a:pt x="252" y="488"/>
                    </a:lnTo>
                    <a:lnTo>
                      <a:pt x="252" y="498"/>
                    </a:lnTo>
                    <a:lnTo>
                      <a:pt x="222" y="529"/>
                    </a:lnTo>
                    <a:lnTo>
                      <a:pt x="222" y="533"/>
                    </a:lnTo>
                    <a:lnTo>
                      <a:pt x="251" y="566"/>
                    </a:lnTo>
                    <a:lnTo>
                      <a:pt x="286" y="571"/>
                    </a:lnTo>
                    <a:lnTo>
                      <a:pt x="288" y="569"/>
                    </a:lnTo>
                    <a:lnTo>
                      <a:pt x="304" y="525"/>
                    </a:lnTo>
                    <a:lnTo>
                      <a:pt x="339" y="514"/>
                    </a:lnTo>
                    <a:lnTo>
                      <a:pt x="340" y="513"/>
                    </a:lnTo>
                    <a:lnTo>
                      <a:pt x="340" y="509"/>
                    </a:lnTo>
                    <a:lnTo>
                      <a:pt x="317" y="486"/>
                    </a:lnTo>
                    <a:lnTo>
                      <a:pt x="325" y="472"/>
                    </a:lnTo>
                    <a:lnTo>
                      <a:pt x="325" y="481"/>
                    </a:lnTo>
                    <a:lnTo>
                      <a:pt x="328" y="484"/>
                    </a:lnTo>
                    <a:lnTo>
                      <a:pt x="359" y="484"/>
                    </a:lnTo>
                    <a:lnTo>
                      <a:pt x="408" y="501"/>
                    </a:lnTo>
                    <a:lnTo>
                      <a:pt x="409" y="501"/>
                    </a:lnTo>
                    <a:lnTo>
                      <a:pt x="411" y="501"/>
                    </a:lnTo>
                    <a:lnTo>
                      <a:pt x="412" y="498"/>
                    </a:lnTo>
                    <a:lnTo>
                      <a:pt x="423" y="465"/>
                    </a:lnTo>
                    <a:lnTo>
                      <a:pt x="442" y="465"/>
                    </a:lnTo>
                    <a:lnTo>
                      <a:pt x="438" y="490"/>
                    </a:lnTo>
                    <a:lnTo>
                      <a:pt x="440" y="493"/>
                    </a:lnTo>
                    <a:lnTo>
                      <a:pt x="441" y="494"/>
                    </a:lnTo>
                    <a:lnTo>
                      <a:pt x="444" y="493"/>
                    </a:lnTo>
                    <a:lnTo>
                      <a:pt x="461" y="474"/>
                    </a:lnTo>
                    <a:lnTo>
                      <a:pt x="469" y="461"/>
                    </a:lnTo>
                    <a:lnTo>
                      <a:pt x="469" y="470"/>
                    </a:lnTo>
                    <a:lnTo>
                      <a:pt x="472" y="474"/>
                    </a:lnTo>
                    <a:lnTo>
                      <a:pt x="512" y="474"/>
                    </a:lnTo>
                    <a:lnTo>
                      <a:pt x="513" y="473"/>
                    </a:lnTo>
                    <a:lnTo>
                      <a:pt x="534" y="452"/>
                    </a:lnTo>
                    <a:lnTo>
                      <a:pt x="536" y="450"/>
                    </a:lnTo>
                    <a:lnTo>
                      <a:pt x="536" y="432"/>
                    </a:lnTo>
                    <a:lnTo>
                      <a:pt x="562" y="422"/>
                    </a:lnTo>
                    <a:lnTo>
                      <a:pt x="563" y="418"/>
                    </a:lnTo>
                    <a:lnTo>
                      <a:pt x="548" y="372"/>
                    </a:lnTo>
                    <a:lnTo>
                      <a:pt x="566" y="332"/>
                    </a:lnTo>
                    <a:lnTo>
                      <a:pt x="566" y="279"/>
                    </a:lnTo>
                    <a:lnTo>
                      <a:pt x="560" y="255"/>
                    </a:lnTo>
                    <a:lnTo>
                      <a:pt x="583" y="230"/>
                    </a:lnTo>
                    <a:lnTo>
                      <a:pt x="591" y="239"/>
                    </a:lnTo>
                    <a:lnTo>
                      <a:pt x="594" y="239"/>
                    </a:lnTo>
                    <a:lnTo>
                      <a:pt x="595" y="239"/>
                    </a:lnTo>
                    <a:lnTo>
                      <a:pt x="597" y="236"/>
                    </a:lnTo>
                    <a:lnTo>
                      <a:pt x="597" y="200"/>
                    </a:lnTo>
                    <a:lnTo>
                      <a:pt x="619" y="178"/>
                    </a:lnTo>
                    <a:lnTo>
                      <a:pt x="625" y="133"/>
                    </a:lnTo>
                    <a:lnTo>
                      <a:pt x="593" y="63"/>
                    </a:lnTo>
                    <a:lnTo>
                      <a:pt x="593" y="16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41" name="Freeform 207"/>
              <p:cNvSpPr>
                <a:spLocks/>
              </p:cNvSpPr>
              <p:nvPr/>
            </p:nvSpPr>
            <p:spPr bwMode="auto">
              <a:xfrm>
                <a:off x="4777" y="2098"/>
                <a:ext cx="5" cy="10"/>
              </a:xfrm>
              <a:custGeom>
                <a:avLst/>
                <a:gdLst>
                  <a:gd name="T0" fmla="*/ 1 w 20"/>
                  <a:gd name="T1" fmla="*/ 3 h 39"/>
                  <a:gd name="T2" fmla="*/ 1 w 20"/>
                  <a:gd name="T3" fmla="*/ 2 h 39"/>
                  <a:gd name="T4" fmla="*/ 1 w 20"/>
                  <a:gd name="T5" fmla="*/ 0 h 39"/>
                  <a:gd name="T6" fmla="*/ 1 w 20"/>
                  <a:gd name="T7" fmla="*/ 0 h 39"/>
                  <a:gd name="T8" fmla="*/ 1 w 20"/>
                  <a:gd name="T9" fmla="*/ 0 h 39"/>
                  <a:gd name="T10" fmla="*/ 1 w 20"/>
                  <a:gd name="T11" fmla="*/ 0 h 39"/>
                  <a:gd name="T12" fmla="*/ 0 w 20"/>
                  <a:gd name="T13" fmla="*/ 2 h 39"/>
                  <a:gd name="T14" fmla="*/ 0 w 20"/>
                  <a:gd name="T15" fmla="*/ 3 h 39"/>
                  <a:gd name="T16" fmla="*/ 0 w 20"/>
                  <a:gd name="T17" fmla="*/ 3 h 39"/>
                  <a:gd name="T18" fmla="*/ 1 w 20"/>
                  <a:gd name="T19" fmla="*/ 3 h 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9">
                    <a:moveTo>
                      <a:pt x="10" y="39"/>
                    </a:moveTo>
                    <a:lnTo>
                      <a:pt x="12" y="37"/>
                    </a:lnTo>
                    <a:lnTo>
                      <a:pt x="20" y="4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5" y="1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3" y="39"/>
                    </a:lnTo>
                    <a:lnTo>
                      <a:pt x="10" y="39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42" name="Freeform 208"/>
              <p:cNvSpPr>
                <a:spLocks/>
              </p:cNvSpPr>
              <p:nvPr/>
            </p:nvSpPr>
            <p:spPr bwMode="auto">
              <a:xfrm>
                <a:off x="4900" y="1962"/>
                <a:ext cx="27" cy="21"/>
              </a:xfrm>
              <a:custGeom>
                <a:avLst/>
                <a:gdLst>
                  <a:gd name="T0" fmla="*/ 5 w 108"/>
                  <a:gd name="T1" fmla="*/ 1 h 85"/>
                  <a:gd name="T2" fmla="*/ 3 w 108"/>
                  <a:gd name="T3" fmla="*/ 1 h 85"/>
                  <a:gd name="T4" fmla="*/ 0 w 108"/>
                  <a:gd name="T5" fmla="*/ 5 h 85"/>
                  <a:gd name="T6" fmla="*/ 7 w 108"/>
                  <a:gd name="T7" fmla="*/ 1 h 85"/>
                  <a:gd name="T8" fmla="*/ 7 w 108"/>
                  <a:gd name="T9" fmla="*/ 0 h 85"/>
                  <a:gd name="T10" fmla="*/ 5 w 108"/>
                  <a:gd name="T11" fmla="*/ 1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8" h="85">
                    <a:moveTo>
                      <a:pt x="71" y="20"/>
                    </a:moveTo>
                    <a:lnTo>
                      <a:pt x="51" y="16"/>
                    </a:lnTo>
                    <a:lnTo>
                      <a:pt x="0" y="85"/>
                    </a:lnTo>
                    <a:lnTo>
                      <a:pt x="108" y="11"/>
                    </a:lnTo>
                    <a:lnTo>
                      <a:pt x="103" y="0"/>
                    </a:lnTo>
                    <a:lnTo>
                      <a:pt x="71" y="20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43" name="Freeform 209"/>
              <p:cNvSpPr>
                <a:spLocks/>
              </p:cNvSpPr>
              <p:nvPr/>
            </p:nvSpPr>
            <p:spPr bwMode="auto">
              <a:xfrm>
                <a:off x="4937" y="1949"/>
                <a:ext cx="13" cy="11"/>
              </a:xfrm>
              <a:custGeom>
                <a:avLst/>
                <a:gdLst>
                  <a:gd name="T0" fmla="*/ 0 w 55"/>
                  <a:gd name="T1" fmla="*/ 3 h 45"/>
                  <a:gd name="T2" fmla="*/ 3 w 55"/>
                  <a:gd name="T3" fmla="*/ 0 h 45"/>
                  <a:gd name="T4" fmla="*/ 1 w 55"/>
                  <a:gd name="T5" fmla="*/ 1 h 45"/>
                  <a:gd name="T6" fmla="*/ 0 w 55"/>
                  <a:gd name="T7" fmla="*/ 3 h 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5" h="45">
                    <a:moveTo>
                      <a:pt x="0" y="45"/>
                    </a:moveTo>
                    <a:lnTo>
                      <a:pt x="55" y="0"/>
                    </a:lnTo>
                    <a:lnTo>
                      <a:pt x="27" y="1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44" name="Freeform 210"/>
              <p:cNvSpPr>
                <a:spLocks/>
              </p:cNvSpPr>
              <p:nvPr/>
            </p:nvSpPr>
            <p:spPr bwMode="auto">
              <a:xfrm>
                <a:off x="3391" y="2455"/>
                <a:ext cx="8" cy="5"/>
              </a:xfrm>
              <a:custGeom>
                <a:avLst/>
                <a:gdLst>
                  <a:gd name="T0" fmla="*/ 1 w 32"/>
                  <a:gd name="T1" fmla="*/ 0 h 23"/>
                  <a:gd name="T2" fmla="*/ 1 w 32"/>
                  <a:gd name="T3" fmla="*/ 0 h 23"/>
                  <a:gd name="T4" fmla="*/ 1 w 32"/>
                  <a:gd name="T5" fmla="*/ 0 h 23"/>
                  <a:gd name="T6" fmla="*/ 0 w 32"/>
                  <a:gd name="T7" fmla="*/ 0 h 23"/>
                  <a:gd name="T8" fmla="*/ 0 w 32"/>
                  <a:gd name="T9" fmla="*/ 0 h 23"/>
                  <a:gd name="T10" fmla="*/ 0 w 32"/>
                  <a:gd name="T11" fmla="*/ 1 h 23"/>
                  <a:gd name="T12" fmla="*/ 1 w 32"/>
                  <a:gd name="T13" fmla="*/ 1 h 23"/>
                  <a:gd name="T14" fmla="*/ 2 w 32"/>
                  <a:gd name="T15" fmla="*/ 1 h 23"/>
                  <a:gd name="T16" fmla="*/ 2 w 32"/>
                  <a:gd name="T17" fmla="*/ 1 h 23"/>
                  <a:gd name="T18" fmla="*/ 2 w 32"/>
                  <a:gd name="T19" fmla="*/ 1 h 23"/>
                  <a:gd name="T20" fmla="*/ 2 w 32"/>
                  <a:gd name="T21" fmla="*/ 1 h 23"/>
                  <a:gd name="T22" fmla="*/ 1 w 32"/>
                  <a:gd name="T23" fmla="*/ 0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2" h="23">
                    <a:moveTo>
                      <a:pt x="11" y="0"/>
                    </a:moveTo>
                    <a:lnTo>
                      <a:pt x="8" y="0"/>
                    </a:lnTo>
                    <a:lnTo>
                      <a:pt x="7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3" y="21"/>
                    </a:lnTo>
                    <a:lnTo>
                      <a:pt x="6" y="23"/>
                    </a:lnTo>
                    <a:lnTo>
                      <a:pt x="29" y="23"/>
                    </a:lnTo>
                    <a:lnTo>
                      <a:pt x="32" y="21"/>
                    </a:lnTo>
                    <a:lnTo>
                      <a:pt x="31" y="17"/>
                    </a:lnTo>
                    <a:lnTo>
                      <a:pt x="23" y="1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45" name="Freeform 211"/>
              <p:cNvSpPr>
                <a:spLocks/>
              </p:cNvSpPr>
              <p:nvPr/>
            </p:nvSpPr>
            <p:spPr bwMode="auto">
              <a:xfrm>
                <a:off x="3436" y="2851"/>
                <a:ext cx="103" cy="202"/>
              </a:xfrm>
              <a:custGeom>
                <a:avLst/>
                <a:gdLst>
                  <a:gd name="T0" fmla="*/ 21 w 412"/>
                  <a:gd name="T1" fmla="*/ 0 h 807"/>
                  <a:gd name="T2" fmla="*/ 21 w 412"/>
                  <a:gd name="T3" fmla="*/ 0 h 807"/>
                  <a:gd name="T4" fmla="*/ 20 w 412"/>
                  <a:gd name="T5" fmla="*/ 1 h 807"/>
                  <a:gd name="T6" fmla="*/ 19 w 412"/>
                  <a:gd name="T7" fmla="*/ 4 h 807"/>
                  <a:gd name="T8" fmla="*/ 18 w 412"/>
                  <a:gd name="T9" fmla="*/ 6 h 807"/>
                  <a:gd name="T10" fmla="*/ 18 w 412"/>
                  <a:gd name="T11" fmla="*/ 6 h 807"/>
                  <a:gd name="T12" fmla="*/ 17 w 412"/>
                  <a:gd name="T13" fmla="*/ 6 h 807"/>
                  <a:gd name="T14" fmla="*/ 17 w 412"/>
                  <a:gd name="T15" fmla="*/ 7 h 807"/>
                  <a:gd name="T16" fmla="*/ 17 w 412"/>
                  <a:gd name="T17" fmla="*/ 7 h 807"/>
                  <a:gd name="T18" fmla="*/ 16 w 412"/>
                  <a:gd name="T19" fmla="*/ 9 h 807"/>
                  <a:gd name="T20" fmla="*/ 16 w 412"/>
                  <a:gd name="T21" fmla="*/ 9 h 807"/>
                  <a:gd name="T22" fmla="*/ 15 w 412"/>
                  <a:gd name="T23" fmla="*/ 9 h 807"/>
                  <a:gd name="T24" fmla="*/ 15 w 412"/>
                  <a:gd name="T25" fmla="*/ 9 h 807"/>
                  <a:gd name="T26" fmla="*/ 14 w 412"/>
                  <a:gd name="T27" fmla="*/ 10 h 807"/>
                  <a:gd name="T28" fmla="*/ 14 w 412"/>
                  <a:gd name="T29" fmla="*/ 11 h 807"/>
                  <a:gd name="T30" fmla="*/ 14 w 412"/>
                  <a:gd name="T31" fmla="*/ 12 h 807"/>
                  <a:gd name="T32" fmla="*/ 13 w 412"/>
                  <a:gd name="T33" fmla="*/ 11 h 807"/>
                  <a:gd name="T34" fmla="*/ 13 w 412"/>
                  <a:gd name="T35" fmla="*/ 11 h 807"/>
                  <a:gd name="T36" fmla="*/ 11 w 412"/>
                  <a:gd name="T37" fmla="*/ 13 h 807"/>
                  <a:gd name="T38" fmla="*/ 12 w 412"/>
                  <a:gd name="T39" fmla="*/ 14 h 807"/>
                  <a:gd name="T40" fmla="*/ 10 w 412"/>
                  <a:gd name="T41" fmla="*/ 13 h 807"/>
                  <a:gd name="T42" fmla="*/ 8 w 412"/>
                  <a:gd name="T43" fmla="*/ 14 h 807"/>
                  <a:gd name="T44" fmla="*/ 7 w 412"/>
                  <a:gd name="T45" fmla="*/ 14 h 807"/>
                  <a:gd name="T46" fmla="*/ 5 w 412"/>
                  <a:gd name="T47" fmla="*/ 15 h 807"/>
                  <a:gd name="T48" fmla="*/ 4 w 412"/>
                  <a:gd name="T49" fmla="*/ 16 h 807"/>
                  <a:gd name="T50" fmla="*/ 3 w 412"/>
                  <a:gd name="T51" fmla="*/ 20 h 807"/>
                  <a:gd name="T52" fmla="*/ 0 w 412"/>
                  <a:gd name="T53" fmla="*/ 36 h 807"/>
                  <a:gd name="T54" fmla="*/ 2 w 412"/>
                  <a:gd name="T55" fmla="*/ 42 h 807"/>
                  <a:gd name="T56" fmla="*/ 3 w 412"/>
                  <a:gd name="T57" fmla="*/ 48 h 807"/>
                  <a:gd name="T58" fmla="*/ 7 w 412"/>
                  <a:gd name="T59" fmla="*/ 51 h 807"/>
                  <a:gd name="T60" fmla="*/ 10 w 412"/>
                  <a:gd name="T61" fmla="*/ 49 h 807"/>
                  <a:gd name="T62" fmla="*/ 13 w 412"/>
                  <a:gd name="T63" fmla="*/ 49 h 807"/>
                  <a:gd name="T64" fmla="*/ 22 w 412"/>
                  <a:gd name="T65" fmla="*/ 24 h 807"/>
                  <a:gd name="T66" fmla="*/ 24 w 412"/>
                  <a:gd name="T67" fmla="*/ 16 h 807"/>
                  <a:gd name="T68" fmla="*/ 24 w 412"/>
                  <a:gd name="T69" fmla="*/ 12 h 807"/>
                  <a:gd name="T70" fmla="*/ 25 w 412"/>
                  <a:gd name="T71" fmla="*/ 14 h 807"/>
                  <a:gd name="T72" fmla="*/ 25 w 412"/>
                  <a:gd name="T73" fmla="*/ 14 h 807"/>
                  <a:gd name="T74" fmla="*/ 24 w 412"/>
                  <a:gd name="T75" fmla="*/ 3 h 80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12" h="807">
                    <a:moveTo>
                      <a:pt x="340" y="1"/>
                    </a:moveTo>
                    <a:lnTo>
                      <a:pt x="337" y="0"/>
                    </a:lnTo>
                    <a:lnTo>
                      <a:pt x="335" y="1"/>
                    </a:lnTo>
                    <a:lnTo>
                      <a:pt x="312" y="19"/>
                    </a:lnTo>
                    <a:lnTo>
                      <a:pt x="311" y="20"/>
                    </a:lnTo>
                    <a:lnTo>
                      <a:pt x="311" y="67"/>
                    </a:lnTo>
                    <a:lnTo>
                      <a:pt x="298" y="67"/>
                    </a:lnTo>
                    <a:lnTo>
                      <a:pt x="295" y="68"/>
                    </a:lnTo>
                    <a:lnTo>
                      <a:pt x="284" y="91"/>
                    </a:lnTo>
                    <a:lnTo>
                      <a:pt x="283" y="88"/>
                    </a:lnTo>
                    <a:lnTo>
                      <a:pt x="280" y="87"/>
                    </a:lnTo>
                    <a:lnTo>
                      <a:pt x="266" y="87"/>
                    </a:lnTo>
                    <a:lnTo>
                      <a:pt x="263" y="88"/>
                    </a:lnTo>
                    <a:lnTo>
                      <a:pt x="263" y="89"/>
                    </a:lnTo>
                    <a:lnTo>
                      <a:pt x="267" y="112"/>
                    </a:lnTo>
                    <a:lnTo>
                      <a:pt x="266" y="112"/>
                    </a:lnTo>
                    <a:lnTo>
                      <a:pt x="263" y="113"/>
                    </a:lnTo>
                    <a:lnTo>
                      <a:pt x="252" y="130"/>
                    </a:lnTo>
                    <a:lnTo>
                      <a:pt x="252" y="134"/>
                    </a:lnTo>
                    <a:lnTo>
                      <a:pt x="264" y="145"/>
                    </a:lnTo>
                    <a:lnTo>
                      <a:pt x="255" y="148"/>
                    </a:lnTo>
                    <a:lnTo>
                      <a:pt x="243" y="161"/>
                    </a:lnTo>
                    <a:lnTo>
                      <a:pt x="243" y="149"/>
                    </a:lnTo>
                    <a:lnTo>
                      <a:pt x="242" y="146"/>
                    </a:lnTo>
                    <a:lnTo>
                      <a:pt x="240" y="146"/>
                    </a:lnTo>
                    <a:lnTo>
                      <a:pt x="238" y="146"/>
                    </a:lnTo>
                    <a:lnTo>
                      <a:pt x="228" y="156"/>
                    </a:lnTo>
                    <a:lnTo>
                      <a:pt x="218" y="173"/>
                    </a:lnTo>
                    <a:lnTo>
                      <a:pt x="218" y="176"/>
                    </a:lnTo>
                    <a:lnTo>
                      <a:pt x="224" y="196"/>
                    </a:lnTo>
                    <a:lnTo>
                      <a:pt x="216" y="197"/>
                    </a:lnTo>
                    <a:lnTo>
                      <a:pt x="211" y="182"/>
                    </a:lnTo>
                    <a:lnTo>
                      <a:pt x="210" y="181"/>
                    </a:lnTo>
                    <a:lnTo>
                      <a:pt x="208" y="181"/>
                    </a:lnTo>
                    <a:lnTo>
                      <a:pt x="207" y="181"/>
                    </a:lnTo>
                    <a:lnTo>
                      <a:pt x="182" y="198"/>
                    </a:lnTo>
                    <a:lnTo>
                      <a:pt x="181" y="202"/>
                    </a:lnTo>
                    <a:lnTo>
                      <a:pt x="190" y="226"/>
                    </a:lnTo>
                    <a:lnTo>
                      <a:pt x="182" y="226"/>
                    </a:lnTo>
                    <a:lnTo>
                      <a:pt x="166" y="210"/>
                    </a:lnTo>
                    <a:lnTo>
                      <a:pt x="163" y="209"/>
                    </a:lnTo>
                    <a:lnTo>
                      <a:pt x="162" y="209"/>
                    </a:lnTo>
                    <a:lnTo>
                      <a:pt x="123" y="229"/>
                    </a:lnTo>
                    <a:lnTo>
                      <a:pt x="117" y="224"/>
                    </a:lnTo>
                    <a:lnTo>
                      <a:pt x="114" y="224"/>
                    </a:lnTo>
                    <a:lnTo>
                      <a:pt x="113" y="224"/>
                    </a:lnTo>
                    <a:lnTo>
                      <a:pt x="70" y="241"/>
                    </a:lnTo>
                    <a:lnTo>
                      <a:pt x="69" y="243"/>
                    </a:lnTo>
                    <a:lnTo>
                      <a:pt x="69" y="257"/>
                    </a:lnTo>
                    <a:lnTo>
                      <a:pt x="40" y="314"/>
                    </a:lnTo>
                    <a:lnTo>
                      <a:pt x="40" y="315"/>
                    </a:lnTo>
                    <a:lnTo>
                      <a:pt x="74" y="448"/>
                    </a:lnTo>
                    <a:lnTo>
                      <a:pt x="0" y="576"/>
                    </a:lnTo>
                    <a:lnTo>
                      <a:pt x="6" y="622"/>
                    </a:lnTo>
                    <a:lnTo>
                      <a:pt x="29" y="676"/>
                    </a:lnTo>
                    <a:lnTo>
                      <a:pt x="38" y="742"/>
                    </a:lnTo>
                    <a:lnTo>
                      <a:pt x="53" y="763"/>
                    </a:lnTo>
                    <a:lnTo>
                      <a:pt x="113" y="806"/>
                    </a:lnTo>
                    <a:lnTo>
                      <a:pt x="114" y="807"/>
                    </a:lnTo>
                    <a:lnTo>
                      <a:pt x="115" y="806"/>
                    </a:lnTo>
                    <a:lnTo>
                      <a:pt x="163" y="781"/>
                    </a:lnTo>
                    <a:lnTo>
                      <a:pt x="203" y="778"/>
                    </a:lnTo>
                    <a:lnTo>
                      <a:pt x="206" y="777"/>
                    </a:lnTo>
                    <a:lnTo>
                      <a:pt x="235" y="742"/>
                    </a:lnTo>
                    <a:lnTo>
                      <a:pt x="347" y="384"/>
                    </a:lnTo>
                    <a:lnTo>
                      <a:pt x="360" y="294"/>
                    </a:lnTo>
                    <a:lnTo>
                      <a:pt x="377" y="261"/>
                    </a:lnTo>
                    <a:lnTo>
                      <a:pt x="375" y="196"/>
                    </a:lnTo>
                    <a:lnTo>
                      <a:pt x="381" y="196"/>
                    </a:lnTo>
                    <a:lnTo>
                      <a:pt x="392" y="222"/>
                    </a:lnTo>
                    <a:lnTo>
                      <a:pt x="395" y="224"/>
                    </a:lnTo>
                    <a:lnTo>
                      <a:pt x="400" y="224"/>
                    </a:lnTo>
                    <a:lnTo>
                      <a:pt x="403" y="222"/>
                    </a:lnTo>
                    <a:lnTo>
                      <a:pt x="412" y="192"/>
                    </a:lnTo>
                    <a:lnTo>
                      <a:pt x="377" y="53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46" name="Freeform 212"/>
              <p:cNvSpPr>
                <a:spLocks/>
              </p:cNvSpPr>
              <p:nvPr/>
            </p:nvSpPr>
            <p:spPr bwMode="auto">
              <a:xfrm>
                <a:off x="3160" y="2144"/>
                <a:ext cx="41" cy="15"/>
              </a:xfrm>
              <a:custGeom>
                <a:avLst/>
                <a:gdLst>
                  <a:gd name="T0" fmla="*/ 1 w 161"/>
                  <a:gd name="T1" fmla="*/ 0 h 58"/>
                  <a:gd name="T2" fmla="*/ 0 w 161"/>
                  <a:gd name="T3" fmla="*/ 2 h 58"/>
                  <a:gd name="T4" fmla="*/ 0 w 161"/>
                  <a:gd name="T5" fmla="*/ 2 h 58"/>
                  <a:gd name="T6" fmla="*/ 0 w 161"/>
                  <a:gd name="T7" fmla="*/ 2 h 58"/>
                  <a:gd name="T8" fmla="*/ 4 w 161"/>
                  <a:gd name="T9" fmla="*/ 3 h 58"/>
                  <a:gd name="T10" fmla="*/ 5 w 161"/>
                  <a:gd name="T11" fmla="*/ 4 h 58"/>
                  <a:gd name="T12" fmla="*/ 5 w 161"/>
                  <a:gd name="T13" fmla="*/ 4 h 58"/>
                  <a:gd name="T14" fmla="*/ 10 w 161"/>
                  <a:gd name="T15" fmla="*/ 3 h 58"/>
                  <a:gd name="T16" fmla="*/ 10 w 161"/>
                  <a:gd name="T17" fmla="*/ 3 h 58"/>
                  <a:gd name="T18" fmla="*/ 10 w 161"/>
                  <a:gd name="T19" fmla="*/ 2 h 58"/>
                  <a:gd name="T20" fmla="*/ 10 w 161"/>
                  <a:gd name="T21" fmla="*/ 2 h 58"/>
                  <a:gd name="T22" fmla="*/ 10 w 161"/>
                  <a:gd name="T23" fmla="*/ 2 h 58"/>
                  <a:gd name="T24" fmla="*/ 10 w 161"/>
                  <a:gd name="T25" fmla="*/ 2 h 58"/>
                  <a:gd name="T26" fmla="*/ 9 w 161"/>
                  <a:gd name="T27" fmla="*/ 2 h 58"/>
                  <a:gd name="T28" fmla="*/ 6 w 161"/>
                  <a:gd name="T29" fmla="*/ 1 h 58"/>
                  <a:gd name="T30" fmla="*/ 3 w 161"/>
                  <a:gd name="T31" fmla="*/ 1 h 58"/>
                  <a:gd name="T32" fmla="*/ 3 w 161"/>
                  <a:gd name="T33" fmla="*/ 0 h 58"/>
                  <a:gd name="T34" fmla="*/ 3 w 161"/>
                  <a:gd name="T35" fmla="*/ 0 h 58"/>
                  <a:gd name="T36" fmla="*/ 1 w 161"/>
                  <a:gd name="T37" fmla="*/ 0 h 58"/>
                  <a:gd name="T38" fmla="*/ 1 w 161"/>
                  <a:gd name="T39" fmla="*/ 0 h 5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61" h="58">
                    <a:moveTo>
                      <a:pt x="12" y="2"/>
                    </a:moveTo>
                    <a:lnTo>
                      <a:pt x="0" y="30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56" y="38"/>
                    </a:lnTo>
                    <a:lnTo>
                      <a:pt x="72" y="57"/>
                    </a:lnTo>
                    <a:lnTo>
                      <a:pt x="75" y="58"/>
                    </a:lnTo>
                    <a:lnTo>
                      <a:pt x="152" y="49"/>
                    </a:lnTo>
                    <a:lnTo>
                      <a:pt x="155" y="48"/>
                    </a:lnTo>
                    <a:lnTo>
                      <a:pt x="161" y="30"/>
                    </a:lnTo>
                    <a:lnTo>
                      <a:pt x="160" y="26"/>
                    </a:lnTo>
                    <a:lnTo>
                      <a:pt x="157" y="26"/>
                    </a:lnTo>
                    <a:lnTo>
                      <a:pt x="156" y="26"/>
                    </a:lnTo>
                    <a:lnTo>
                      <a:pt x="141" y="32"/>
                    </a:lnTo>
                    <a:lnTo>
                      <a:pt x="89" y="14"/>
                    </a:lnTo>
                    <a:lnTo>
                      <a:pt x="51" y="17"/>
                    </a:lnTo>
                    <a:lnTo>
                      <a:pt x="40" y="1"/>
                    </a:lnTo>
                    <a:lnTo>
                      <a:pt x="38" y="0"/>
                    </a:lnTo>
                    <a:lnTo>
                      <a:pt x="15" y="0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47" name="Freeform 213"/>
              <p:cNvSpPr>
                <a:spLocks/>
              </p:cNvSpPr>
              <p:nvPr/>
            </p:nvSpPr>
            <p:spPr bwMode="auto">
              <a:xfrm>
                <a:off x="3181" y="2066"/>
                <a:ext cx="7" cy="4"/>
              </a:xfrm>
              <a:custGeom>
                <a:avLst/>
                <a:gdLst>
                  <a:gd name="T0" fmla="*/ 0 w 26"/>
                  <a:gd name="T1" fmla="*/ 1 h 17"/>
                  <a:gd name="T2" fmla="*/ 2 w 26"/>
                  <a:gd name="T3" fmla="*/ 0 h 17"/>
                  <a:gd name="T4" fmla="*/ 2 w 26"/>
                  <a:gd name="T5" fmla="*/ 0 h 17"/>
                  <a:gd name="T6" fmla="*/ 2 w 26"/>
                  <a:gd name="T7" fmla="*/ 0 h 17"/>
                  <a:gd name="T8" fmla="*/ 2 w 26"/>
                  <a:gd name="T9" fmla="*/ 0 h 17"/>
                  <a:gd name="T10" fmla="*/ 1 w 26"/>
                  <a:gd name="T11" fmla="*/ 0 h 17"/>
                  <a:gd name="T12" fmla="*/ 1 w 26"/>
                  <a:gd name="T13" fmla="*/ 0 h 17"/>
                  <a:gd name="T14" fmla="*/ 0 w 26"/>
                  <a:gd name="T15" fmla="*/ 0 h 17"/>
                  <a:gd name="T16" fmla="*/ 0 w 26"/>
                  <a:gd name="T17" fmla="*/ 1 h 17"/>
                  <a:gd name="T18" fmla="*/ 0 w 26"/>
                  <a:gd name="T19" fmla="*/ 1 h 17"/>
                  <a:gd name="T20" fmla="*/ 0 w 26"/>
                  <a:gd name="T21" fmla="*/ 1 h 17"/>
                  <a:gd name="T22" fmla="*/ 0 w 26"/>
                  <a:gd name="T23" fmla="*/ 1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6" h="17">
                    <a:moveTo>
                      <a:pt x="4" y="17"/>
                    </a:moveTo>
                    <a:lnTo>
                      <a:pt x="24" y="9"/>
                    </a:lnTo>
                    <a:lnTo>
                      <a:pt x="26" y="6"/>
                    </a:lnTo>
                    <a:lnTo>
                      <a:pt x="25" y="4"/>
                    </a:lnTo>
                    <a:lnTo>
                      <a:pt x="22" y="1"/>
                    </a:lnTo>
                    <a:lnTo>
                      <a:pt x="20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13"/>
                    </a:lnTo>
                    <a:lnTo>
                      <a:pt x="1" y="17"/>
                    </a:lnTo>
                    <a:lnTo>
                      <a:pt x="4" y="17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48" name="Freeform 214"/>
              <p:cNvSpPr>
                <a:spLocks/>
              </p:cNvSpPr>
              <p:nvPr/>
            </p:nvSpPr>
            <p:spPr bwMode="auto">
              <a:xfrm>
                <a:off x="3538" y="2298"/>
                <a:ext cx="5" cy="6"/>
              </a:xfrm>
              <a:custGeom>
                <a:avLst/>
                <a:gdLst>
                  <a:gd name="T0" fmla="*/ 0 w 19"/>
                  <a:gd name="T1" fmla="*/ 0 h 27"/>
                  <a:gd name="T2" fmla="*/ 0 w 19"/>
                  <a:gd name="T3" fmla="*/ 0 h 27"/>
                  <a:gd name="T4" fmla="*/ 0 w 19"/>
                  <a:gd name="T5" fmla="*/ 0 h 27"/>
                  <a:gd name="T6" fmla="*/ 0 w 19"/>
                  <a:gd name="T7" fmla="*/ 1 h 27"/>
                  <a:gd name="T8" fmla="*/ 1 w 19"/>
                  <a:gd name="T9" fmla="*/ 1 h 27"/>
                  <a:gd name="T10" fmla="*/ 1 w 19"/>
                  <a:gd name="T11" fmla="*/ 1 h 27"/>
                  <a:gd name="T12" fmla="*/ 1 w 19"/>
                  <a:gd name="T13" fmla="*/ 1 h 27"/>
                  <a:gd name="T14" fmla="*/ 1 w 19"/>
                  <a:gd name="T15" fmla="*/ 0 h 27"/>
                  <a:gd name="T16" fmla="*/ 1 w 19"/>
                  <a:gd name="T17" fmla="*/ 0 h 27"/>
                  <a:gd name="T18" fmla="*/ 1 w 19"/>
                  <a:gd name="T19" fmla="*/ 0 h 27"/>
                  <a:gd name="T20" fmla="*/ 0 w 19"/>
                  <a:gd name="T21" fmla="*/ 0 h 27"/>
                  <a:gd name="T22" fmla="*/ 0 w 19"/>
                  <a:gd name="T23" fmla="*/ 0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lnTo>
                      <a:pt x="1" y="1"/>
                    </a:lnTo>
                    <a:lnTo>
                      <a:pt x="0" y="4"/>
                    </a:lnTo>
                    <a:lnTo>
                      <a:pt x="4" y="24"/>
                    </a:lnTo>
                    <a:lnTo>
                      <a:pt x="7" y="27"/>
                    </a:lnTo>
                    <a:lnTo>
                      <a:pt x="9" y="25"/>
                    </a:lnTo>
                    <a:lnTo>
                      <a:pt x="17" y="8"/>
                    </a:lnTo>
                    <a:lnTo>
                      <a:pt x="19" y="5"/>
                    </a:lnTo>
                    <a:lnTo>
                      <a:pt x="16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49" name="Freeform 215"/>
              <p:cNvSpPr>
                <a:spLocks/>
              </p:cNvSpPr>
              <p:nvPr/>
            </p:nvSpPr>
            <p:spPr bwMode="auto">
              <a:xfrm>
                <a:off x="3106" y="2071"/>
                <a:ext cx="7" cy="7"/>
              </a:xfrm>
              <a:custGeom>
                <a:avLst/>
                <a:gdLst>
                  <a:gd name="T0" fmla="*/ 2 w 28"/>
                  <a:gd name="T1" fmla="*/ 2 h 29"/>
                  <a:gd name="T2" fmla="*/ 2 w 28"/>
                  <a:gd name="T3" fmla="*/ 2 h 29"/>
                  <a:gd name="T4" fmla="*/ 2 w 28"/>
                  <a:gd name="T5" fmla="*/ 1 h 29"/>
                  <a:gd name="T6" fmla="*/ 1 w 28"/>
                  <a:gd name="T7" fmla="*/ 0 h 29"/>
                  <a:gd name="T8" fmla="*/ 1 w 28"/>
                  <a:gd name="T9" fmla="*/ 0 h 29"/>
                  <a:gd name="T10" fmla="*/ 0 w 28"/>
                  <a:gd name="T11" fmla="*/ 0 h 29"/>
                  <a:gd name="T12" fmla="*/ 0 w 28"/>
                  <a:gd name="T13" fmla="*/ 0 h 29"/>
                  <a:gd name="T14" fmla="*/ 0 w 28"/>
                  <a:gd name="T15" fmla="*/ 0 h 29"/>
                  <a:gd name="T16" fmla="*/ 2 w 28"/>
                  <a:gd name="T17" fmla="*/ 2 h 29"/>
                  <a:gd name="T18" fmla="*/ 2 w 28"/>
                  <a:gd name="T19" fmla="*/ 2 h 2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" h="29">
                    <a:moveTo>
                      <a:pt x="25" y="29"/>
                    </a:moveTo>
                    <a:lnTo>
                      <a:pt x="26" y="29"/>
                    </a:lnTo>
                    <a:lnTo>
                      <a:pt x="28" y="25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2" y="27"/>
                    </a:lnTo>
                    <a:lnTo>
                      <a:pt x="25" y="29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50" name="Freeform 216"/>
              <p:cNvSpPr>
                <a:spLocks/>
              </p:cNvSpPr>
              <p:nvPr/>
            </p:nvSpPr>
            <p:spPr bwMode="auto">
              <a:xfrm>
                <a:off x="3116" y="2095"/>
                <a:ext cx="6" cy="8"/>
              </a:xfrm>
              <a:custGeom>
                <a:avLst/>
                <a:gdLst>
                  <a:gd name="T0" fmla="*/ 1 w 26"/>
                  <a:gd name="T1" fmla="*/ 2 h 32"/>
                  <a:gd name="T2" fmla="*/ 1 w 26"/>
                  <a:gd name="T3" fmla="*/ 2 h 32"/>
                  <a:gd name="T4" fmla="*/ 1 w 26"/>
                  <a:gd name="T5" fmla="*/ 2 h 32"/>
                  <a:gd name="T6" fmla="*/ 1 w 26"/>
                  <a:gd name="T7" fmla="*/ 0 h 32"/>
                  <a:gd name="T8" fmla="*/ 1 w 26"/>
                  <a:gd name="T9" fmla="*/ 0 h 32"/>
                  <a:gd name="T10" fmla="*/ 1 w 26"/>
                  <a:gd name="T11" fmla="*/ 0 h 32"/>
                  <a:gd name="T12" fmla="*/ 1 w 26"/>
                  <a:gd name="T13" fmla="*/ 0 h 32"/>
                  <a:gd name="T14" fmla="*/ 0 w 26"/>
                  <a:gd name="T15" fmla="*/ 1 h 32"/>
                  <a:gd name="T16" fmla="*/ 0 w 26"/>
                  <a:gd name="T17" fmla="*/ 1 h 32"/>
                  <a:gd name="T18" fmla="*/ 0 w 26"/>
                  <a:gd name="T19" fmla="*/ 1 h 32"/>
                  <a:gd name="T20" fmla="*/ 1 w 26"/>
                  <a:gd name="T21" fmla="*/ 2 h 32"/>
                  <a:gd name="T22" fmla="*/ 1 w 26"/>
                  <a:gd name="T23" fmla="*/ 2 h 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6" h="32">
                    <a:moveTo>
                      <a:pt x="23" y="32"/>
                    </a:moveTo>
                    <a:lnTo>
                      <a:pt x="24" y="32"/>
                    </a:lnTo>
                    <a:lnTo>
                      <a:pt x="26" y="28"/>
                    </a:lnTo>
                    <a:lnTo>
                      <a:pt x="20" y="3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2" y="17"/>
                    </a:lnTo>
                    <a:lnTo>
                      <a:pt x="22" y="32"/>
                    </a:lnTo>
                    <a:lnTo>
                      <a:pt x="23" y="32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51" name="Freeform 217"/>
              <p:cNvSpPr>
                <a:spLocks/>
              </p:cNvSpPr>
              <p:nvPr/>
            </p:nvSpPr>
            <p:spPr bwMode="auto">
              <a:xfrm>
                <a:off x="3178" y="2103"/>
                <a:ext cx="5" cy="7"/>
              </a:xfrm>
              <a:custGeom>
                <a:avLst/>
                <a:gdLst>
                  <a:gd name="T0" fmla="*/ 0 w 20"/>
                  <a:gd name="T1" fmla="*/ 0 h 29"/>
                  <a:gd name="T2" fmla="*/ 0 w 20"/>
                  <a:gd name="T3" fmla="*/ 0 h 29"/>
                  <a:gd name="T4" fmla="*/ 0 w 20"/>
                  <a:gd name="T5" fmla="*/ 0 h 29"/>
                  <a:gd name="T6" fmla="*/ 1 w 20"/>
                  <a:gd name="T7" fmla="*/ 1 h 29"/>
                  <a:gd name="T8" fmla="*/ 1 w 20"/>
                  <a:gd name="T9" fmla="*/ 2 h 29"/>
                  <a:gd name="T10" fmla="*/ 1 w 20"/>
                  <a:gd name="T11" fmla="*/ 2 h 29"/>
                  <a:gd name="T12" fmla="*/ 1 w 20"/>
                  <a:gd name="T13" fmla="*/ 1 h 29"/>
                  <a:gd name="T14" fmla="*/ 1 w 20"/>
                  <a:gd name="T15" fmla="*/ 0 h 29"/>
                  <a:gd name="T16" fmla="*/ 1 w 20"/>
                  <a:gd name="T17" fmla="*/ 0 h 29"/>
                  <a:gd name="T18" fmla="*/ 0 w 20"/>
                  <a:gd name="T19" fmla="*/ 0 h 29"/>
                  <a:gd name="T20" fmla="*/ 0 w 20"/>
                  <a:gd name="T21" fmla="*/ 0 h 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" h="29">
                    <a:moveTo>
                      <a:pt x="3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5" y="26"/>
                    </a:lnTo>
                    <a:lnTo>
                      <a:pt x="17" y="29"/>
                    </a:lnTo>
                    <a:lnTo>
                      <a:pt x="20" y="25"/>
                    </a:lnTo>
                    <a:lnTo>
                      <a:pt x="20" y="8"/>
                    </a:lnTo>
                    <a:lnTo>
                      <a:pt x="19" y="5"/>
                    </a:ln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52" name="Freeform 218"/>
              <p:cNvSpPr>
                <a:spLocks/>
              </p:cNvSpPr>
              <p:nvPr/>
            </p:nvSpPr>
            <p:spPr bwMode="auto">
              <a:xfrm>
                <a:off x="3174" y="2051"/>
                <a:ext cx="5" cy="5"/>
              </a:xfrm>
              <a:custGeom>
                <a:avLst/>
                <a:gdLst>
                  <a:gd name="T0" fmla="*/ 1 w 20"/>
                  <a:gd name="T1" fmla="*/ 0 h 20"/>
                  <a:gd name="T2" fmla="*/ 1 w 20"/>
                  <a:gd name="T3" fmla="*/ 0 h 20"/>
                  <a:gd name="T4" fmla="*/ 0 w 20"/>
                  <a:gd name="T5" fmla="*/ 0 h 20"/>
                  <a:gd name="T6" fmla="*/ 0 w 20"/>
                  <a:gd name="T7" fmla="*/ 1 h 20"/>
                  <a:gd name="T8" fmla="*/ 0 w 20"/>
                  <a:gd name="T9" fmla="*/ 1 h 20"/>
                  <a:gd name="T10" fmla="*/ 1 w 20"/>
                  <a:gd name="T11" fmla="*/ 1 h 20"/>
                  <a:gd name="T12" fmla="*/ 1 w 20"/>
                  <a:gd name="T13" fmla="*/ 1 h 20"/>
                  <a:gd name="T14" fmla="*/ 1 w 20"/>
                  <a:gd name="T15" fmla="*/ 1 h 20"/>
                  <a:gd name="T16" fmla="*/ 1 w 20"/>
                  <a:gd name="T17" fmla="*/ 1 h 20"/>
                  <a:gd name="T18" fmla="*/ 1 w 20"/>
                  <a:gd name="T19" fmla="*/ 0 h 20"/>
                  <a:gd name="T20" fmla="*/ 1 w 20"/>
                  <a:gd name="T21" fmla="*/ 0 h 20"/>
                  <a:gd name="T22" fmla="*/ 1 w 20"/>
                  <a:gd name="T23" fmla="*/ 0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0" h="20">
                    <a:moveTo>
                      <a:pt x="17" y="0"/>
                    </a:moveTo>
                    <a:lnTo>
                      <a:pt x="16" y="0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12" y="20"/>
                    </a:lnTo>
                    <a:lnTo>
                      <a:pt x="14" y="20"/>
                    </a:lnTo>
                    <a:lnTo>
                      <a:pt x="17" y="18"/>
                    </a:lnTo>
                    <a:lnTo>
                      <a:pt x="20" y="4"/>
                    </a:lnTo>
                    <a:lnTo>
                      <a:pt x="18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53" name="Freeform 219"/>
              <p:cNvSpPr>
                <a:spLocks/>
              </p:cNvSpPr>
              <p:nvPr/>
            </p:nvSpPr>
            <p:spPr bwMode="auto">
              <a:xfrm>
                <a:off x="3154" y="2083"/>
                <a:ext cx="24" cy="21"/>
              </a:xfrm>
              <a:custGeom>
                <a:avLst/>
                <a:gdLst>
                  <a:gd name="T0" fmla="*/ 2 w 95"/>
                  <a:gd name="T1" fmla="*/ 0 h 82"/>
                  <a:gd name="T2" fmla="*/ 2 w 95"/>
                  <a:gd name="T3" fmla="*/ 0 h 82"/>
                  <a:gd name="T4" fmla="*/ 2 w 95"/>
                  <a:gd name="T5" fmla="*/ 0 h 82"/>
                  <a:gd name="T6" fmla="*/ 0 w 95"/>
                  <a:gd name="T7" fmla="*/ 1 h 82"/>
                  <a:gd name="T8" fmla="*/ 0 w 95"/>
                  <a:gd name="T9" fmla="*/ 1 h 82"/>
                  <a:gd name="T10" fmla="*/ 0 w 95"/>
                  <a:gd name="T11" fmla="*/ 1 h 82"/>
                  <a:gd name="T12" fmla="*/ 4 w 95"/>
                  <a:gd name="T13" fmla="*/ 4 h 82"/>
                  <a:gd name="T14" fmla="*/ 5 w 95"/>
                  <a:gd name="T15" fmla="*/ 5 h 82"/>
                  <a:gd name="T16" fmla="*/ 5 w 95"/>
                  <a:gd name="T17" fmla="*/ 5 h 82"/>
                  <a:gd name="T18" fmla="*/ 6 w 95"/>
                  <a:gd name="T19" fmla="*/ 5 h 82"/>
                  <a:gd name="T20" fmla="*/ 6 w 95"/>
                  <a:gd name="T21" fmla="*/ 5 h 82"/>
                  <a:gd name="T22" fmla="*/ 6 w 95"/>
                  <a:gd name="T23" fmla="*/ 5 h 82"/>
                  <a:gd name="T24" fmla="*/ 5 w 95"/>
                  <a:gd name="T25" fmla="*/ 2 h 82"/>
                  <a:gd name="T26" fmla="*/ 2 w 95"/>
                  <a:gd name="T27" fmla="*/ 0 h 8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5" h="82">
                    <a:moveTo>
                      <a:pt x="25" y="0"/>
                    </a:moveTo>
                    <a:lnTo>
                      <a:pt x="24" y="0"/>
                    </a:lnTo>
                    <a:lnTo>
                      <a:pt x="22" y="0"/>
                    </a:lnTo>
                    <a:lnTo>
                      <a:pt x="1" y="14"/>
                    </a:lnTo>
                    <a:lnTo>
                      <a:pt x="0" y="17"/>
                    </a:lnTo>
                    <a:lnTo>
                      <a:pt x="2" y="20"/>
                    </a:lnTo>
                    <a:lnTo>
                      <a:pt x="66" y="61"/>
                    </a:lnTo>
                    <a:lnTo>
                      <a:pt x="78" y="81"/>
                    </a:lnTo>
                    <a:lnTo>
                      <a:pt x="81" y="82"/>
                    </a:lnTo>
                    <a:lnTo>
                      <a:pt x="91" y="82"/>
                    </a:lnTo>
                    <a:lnTo>
                      <a:pt x="95" y="80"/>
                    </a:lnTo>
                    <a:lnTo>
                      <a:pt x="95" y="69"/>
                    </a:lnTo>
                    <a:lnTo>
                      <a:pt x="72" y="28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54" name="Freeform 220"/>
              <p:cNvSpPr>
                <a:spLocks/>
              </p:cNvSpPr>
              <p:nvPr/>
            </p:nvSpPr>
            <p:spPr bwMode="auto">
              <a:xfrm>
                <a:off x="3875" y="1151"/>
                <a:ext cx="9" cy="8"/>
              </a:xfrm>
              <a:custGeom>
                <a:avLst/>
                <a:gdLst>
                  <a:gd name="T0" fmla="*/ 2 w 36"/>
                  <a:gd name="T1" fmla="*/ 0 h 32"/>
                  <a:gd name="T2" fmla="*/ 0 w 36"/>
                  <a:gd name="T3" fmla="*/ 0 h 32"/>
                  <a:gd name="T4" fmla="*/ 2 w 36"/>
                  <a:gd name="T5" fmla="*/ 2 h 32"/>
                  <a:gd name="T6" fmla="*/ 2 w 36"/>
                  <a:gd name="T7" fmla="*/ 0 h 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6" h="32">
                    <a:moveTo>
                      <a:pt x="36" y="0"/>
                    </a:moveTo>
                    <a:lnTo>
                      <a:pt x="0" y="0"/>
                    </a:lnTo>
                    <a:lnTo>
                      <a:pt x="25" y="3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55" name="Freeform 221"/>
              <p:cNvSpPr>
                <a:spLocks/>
              </p:cNvSpPr>
              <p:nvPr/>
            </p:nvSpPr>
            <p:spPr bwMode="auto">
              <a:xfrm>
                <a:off x="3990" y="1261"/>
                <a:ext cx="9" cy="15"/>
              </a:xfrm>
              <a:custGeom>
                <a:avLst/>
                <a:gdLst>
                  <a:gd name="T0" fmla="*/ 1 w 35"/>
                  <a:gd name="T1" fmla="*/ 0 h 57"/>
                  <a:gd name="T2" fmla="*/ 1 w 35"/>
                  <a:gd name="T3" fmla="*/ 0 h 57"/>
                  <a:gd name="T4" fmla="*/ 0 w 35"/>
                  <a:gd name="T5" fmla="*/ 2 h 57"/>
                  <a:gd name="T6" fmla="*/ 0 w 35"/>
                  <a:gd name="T7" fmla="*/ 2 h 57"/>
                  <a:gd name="T8" fmla="*/ 1 w 35"/>
                  <a:gd name="T9" fmla="*/ 4 h 57"/>
                  <a:gd name="T10" fmla="*/ 1 w 35"/>
                  <a:gd name="T11" fmla="*/ 4 h 57"/>
                  <a:gd name="T12" fmla="*/ 1 w 35"/>
                  <a:gd name="T13" fmla="*/ 4 h 57"/>
                  <a:gd name="T14" fmla="*/ 1 w 35"/>
                  <a:gd name="T15" fmla="*/ 4 h 57"/>
                  <a:gd name="T16" fmla="*/ 2 w 35"/>
                  <a:gd name="T17" fmla="*/ 4 h 57"/>
                  <a:gd name="T18" fmla="*/ 2 w 35"/>
                  <a:gd name="T19" fmla="*/ 3 h 57"/>
                  <a:gd name="T20" fmla="*/ 2 w 35"/>
                  <a:gd name="T21" fmla="*/ 3 h 57"/>
                  <a:gd name="T22" fmla="*/ 1 w 35"/>
                  <a:gd name="T23" fmla="*/ 0 h 57"/>
                  <a:gd name="T24" fmla="*/ 1 w 35"/>
                  <a:gd name="T25" fmla="*/ 0 h 57"/>
                  <a:gd name="T26" fmla="*/ 1 w 35"/>
                  <a:gd name="T27" fmla="*/ 0 h 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" h="57">
                    <a:moveTo>
                      <a:pt x="15" y="0"/>
                    </a:moveTo>
                    <a:lnTo>
                      <a:pt x="12" y="2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10" y="55"/>
                    </a:lnTo>
                    <a:lnTo>
                      <a:pt x="11" y="57"/>
                    </a:lnTo>
                    <a:lnTo>
                      <a:pt x="12" y="57"/>
                    </a:lnTo>
                    <a:lnTo>
                      <a:pt x="14" y="57"/>
                    </a:lnTo>
                    <a:lnTo>
                      <a:pt x="34" y="52"/>
                    </a:lnTo>
                    <a:lnTo>
                      <a:pt x="35" y="51"/>
                    </a:lnTo>
                    <a:lnTo>
                      <a:pt x="35" y="48"/>
                    </a:lnTo>
                    <a:lnTo>
                      <a:pt x="19" y="2"/>
                    </a:lnTo>
                    <a:lnTo>
                      <a:pt x="1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56" name="Freeform 222"/>
              <p:cNvSpPr>
                <a:spLocks/>
              </p:cNvSpPr>
              <p:nvPr/>
            </p:nvSpPr>
            <p:spPr bwMode="auto">
              <a:xfrm>
                <a:off x="3820" y="1406"/>
                <a:ext cx="18" cy="13"/>
              </a:xfrm>
              <a:custGeom>
                <a:avLst/>
                <a:gdLst>
                  <a:gd name="T0" fmla="*/ 2 w 72"/>
                  <a:gd name="T1" fmla="*/ 3 h 52"/>
                  <a:gd name="T2" fmla="*/ 5 w 72"/>
                  <a:gd name="T3" fmla="*/ 2 h 52"/>
                  <a:gd name="T4" fmla="*/ 4 w 72"/>
                  <a:gd name="T5" fmla="*/ 0 h 52"/>
                  <a:gd name="T6" fmla="*/ 0 w 72"/>
                  <a:gd name="T7" fmla="*/ 2 h 52"/>
                  <a:gd name="T8" fmla="*/ 2 w 72"/>
                  <a:gd name="T9" fmla="*/ 3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" h="52">
                    <a:moveTo>
                      <a:pt x="26" y="52"/>
                    </a:moveTo>
                    <a:lnTo>
                      <a:pt x="72" y="29"/>
                    </a:lnTo>
                    <a:lnTo>
                      <a:pt x="64" y="0"/>
                    </a:lnTo>
                    <a:lnTo>
                      <a:pt x="0" y="29"/>
                    </a:lnTo>
                    <a:lnTo>
                      <a:pt x="26" y="52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57" name="Freeform 223"/>
              <p:cNvSpPr>
                <a:spLocks/>
              </p:cNvSpPr>
              <p:nvPr/>
            </p:nvSpPr>
            <p:spPr bwMode="auto">
              <a:xfrm>
                <a:off x="3914" y="1174"/>
                <a:ext cx="19" cy="13"/>
              </a:xfrm>
              <a:custGeom>
                <a:avLst/>
                <a:gdLst>
                  <a:gd name="T0" fmla="*/ 2 w 74"/>
                  <a:gd name="T1" fmla="*/ 0 h 52"/>
                  <a:gd name="T2" fmla="*/ 0 w 74"/>
                  <a:gd name="T3" fmla="*/ 3 h 52"/>
                  <a:gd name="T4" fmla="*/ 5 w 74"/>
                  <a:gd name="T5" fmla="*/ 1 h 52"/>
                  <a:gd name="T6" fmla="*/ 2 w 74"/>
                  <a:gd name="T7" fmla="*/ 0 h 5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4" h="52">
                    <a:moveTo>
                      <a:pt x="22" y="0"/>
                    </a:moveTo>
                    <a:lnTo>
                      <a:pt x="0" y="52"/>
                    </a:lnTo>
                    <a:lnTo>
                      <a:pt x="74" y="8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58" name="Freeform 224"/>
              <p:cNvSpPr>
                <a:spLocks/>
              </p:cNvSpPr>
              <p:nvPr/>
            </p:nvSpPr>
            <p:spPr bwMode="auto">
              <a:xfrm>
                <a:off x="3938" y="1151"/>
                <a:ext cx="12" cy="15"/>
              </a:xfrm>
              <a:custGeom>
                <a:avLst/>
                <a:gdLst>
                  <a:gd name="T0" fmla="*/ 2 w 45"/>
                  <a:gd name="T1" fmla="*/ 0 h 60"/>
                  <a:gd name="T2" fmla="*/ 0 w 45"/>
                  <a:gd name="T3" fmla="*/ 3 h 60"/>
                  <a:gd name="T4" fmla="*/ 3 w 45"/>
                  <a:gd name="T5" fmla="*/ 4 h 60"/>
                  <a:gd name="T6" fmla="*/ 2 w 45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" h="60">
                    <a:moveTo>
                      <a:pt x="31" y="0"/>
                    </a:moveTo>
                    <a:lnTo>
                      <a:pt x="0" y="38"/>
                    </a:lnTo>
                    <a:lnTo>
                      <a:pt x="45" y="6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59" name="Freeform 225"/>
              <p:cNvSpPr>
                <a:spLocks/>
              </p:cNvSpPr>
              <p:nvPr/>
            </p:nvSpPr>
            <p:spPr bwMode="auto">
              <a:xfrm>
                <a:off x="3653" y="1266"/>
                <a:ext cx="30" cy="32"/>
              </a:xfrm>
              <a:custGeom>
                <a:avLst/>
                <a:gdLst>
                  <a:gd name="T0" fmla="*/ 8 w 117"/>
                  <a:gd name="T1" fmla="*/ 7 h 127"/>
                  <a:gd name="T2" fmla="*/ 2 w 117"/>
                  <a:gd name="T3" fmla="*/ 0 h 127"/>
                  <a:gd name="T4" fmla="*/ 1 w 117"/>
                  <a:gd name="T5" fmla="*/ 2 h 127"/>
                  <a:gd name="T6" fmla="*/ 1 w 117"/>
                  <a:gd name="T7" fmla="*/ 3 h 127"/>
                  <a:gd name="T8" fmla="*/ 0 w 117"/>
                  <a:gd name="T9" fmla="*/ 3 h 127"/>
                  <a:gd name="T10" fmla="*/ 1 w 117"/>
                  <a:gd name="T11" fmla="*/ 5 h 127"/>
                  <a:gd name="T12" fmla="*/ 2 w 117"/>
                  <a:gd name="T13" fmla="*/ 7 h 127"/>
                  <a:gd name="T14" fmla="*/ 2 w 117"/>
                  <a:gd name="T15" fmla="*/ 5 h 127"/>
                  <a:gd name="T16" fmla="*/ 5 w 117"/>
                  <a:gd name="T17" fmla="*/ 8 h 127"/>
                  <a:gd name="T18" fmla="*/ 8 w 117"/>
                  <a:gd name="T19" fmla="*/ 7 h 1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7" h="127">
                    <a:moveTo>
                      <a:pt x="117" y="112"/>
                    </a:moveTo>
                    <a:lnTo>
                      <a:pt x="28" y="0"/>
                    </a:lnTo>
                    <a:lnTo>
                      <a:pt x="8" y="29"/>
                    </a:lnTo>
                    <a:lnTo>
                      <a:pt x="20" y="40"/>
                    </a:lnTo>
                    <a:lnTo>
                      <a:pt x="0" y="40"/>
                    </a:lnTo>
                    <a:lnTo>
                      <a:pt x="16" y="80"/>
                    </a:lnTo>
                    <a:lnTo>
                      <a:pt x="31" y="109"/>
                    </a:lnTo>
                    <a:lnTo>
                      <a:pt x="28" y="85"/>
                    </a:lnTo>
                    <a:lnTo>
                      <a:pt x="73" y="127"/>
                    </a:lnTo>
                    <a:lnTo>
                      <a:pt x="117" y="112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60" name="Freeform 226"/>
              <p:cNvSpPr>
                <a:spLocks/>
              </p:cNvSpPr>
              <p:nvPr/>
            </p:nvSpPr>
            <p:spPr bwMode="auto">
              <a:xfrm>
                <a:off x="3565" y="1230"/>
                <a:ext cx="13" cy="16"/>
              </a:xfrm>
              <a:custGeom>
                <a:avLst/>
                <a:gdLst>
                  <a:gd name="T0" fmla="*/ 3 w 52"/>
                  <a:gd name="T1" fmla="*/ 4 h 66"/>
                  <a:gd name="T2" fmla="*/ 3 w 52"/>
                  <a:gd name="T3" fmla="*/ 1 h 66"/>
                  <a:gd name="T4" fmla="*/ 2 w 52"/>
                  <a:gd name="T5" fmla="*/ 0 h 66"/>
                  <a:gd name="T6" fmla="*/ 0 w 52"/>
                  <a:gd name="T7" fmla="*/ 0 h 66"/>
                  <a:gd name="T8" fmla="*/ 3 w 52"/>
                  <a:gd name="T9" fmla="*/ 4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66">
                    <a:moveTo>
                      <a:pt x="52" y="66"/>
                    </a:moveTo>
                    <a:lnTo>
                      <a:pt x="52" y="17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52" y="66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61" name="Freeform 227"/>
              <p:cNvSpPr>
                <a:spLocks/>
              </p:cNvSpPr>
              <p:nvPr/>
            </p:nvSpPr>
            <p:spPr bwMode="auto">
              <a:xfrm>
                <a:off x="3585" y="936"/>
                <a:ext cx="216" cy="205"/>
              </a:xfrm>
              <a:custGeom>
                <a:avLst/>
                <a:gdLst>
                  <a:gd name="T0" fmla="*/ 5 w 863"/>
                  <a:gd name="T1" fmla="*/ 46 h 818"/>
                  <a:gd name="T2" fmla="*/ 2 w 863"/>
                  <a:gd name="T3" fmla="*/ 50 h 818"/>
                  <a:gd name="T4" fmla="*/ 5 w 863"/>
                  <a:gd name="T5" fmla="*/ 49 h 818"/>
                  <a:gd name="T6" fmla="*/ 11 w 863"/>
                  <a:gd name="T7" fmla="*/ 51 h 818"/>
                  <a:gd name="T8" fmla="*/ 13 w 863"/>
                  <a:gd name="T9" fmla="*/ 49 h 818"/>
                  <a:gd name="T10" fmla="*/ 11 w 863"/>
                  <a:gd name="T11" fmla="*/ 46 h 818"/>
                  <a:gd name="T12" fmla="*/ 14 w 863"/>
                  <a:gd name="T13" fmla="*/ 47 h 818"/>
                  <a:gd name="T14" fmla="*/ 11 w 863"/>
                  <a:gd name="T15" fmla="*/ 44 h 818"/>
                  <a:gd name="T16" fmla="*/ 15 w 863"/>
                  <a:gd name="T17" fmla="*/ 45 h 818"/>
                  <a:gd name="T18" fmla="*/ 15 w 863"/>
                  <a:gd name="T19" fmla="*/ 43 h 818"/>
                  <a:gd name="T20" fmla="*/ 13 w 863"/>
                  <a:gd name="T21" fmla="*/ 41 h 818"/>
                  <a:gd name="T22" fmla="*/ 14 w 863"/>
                  <a:gd name="T23" fmla="*/ 39 h 818"/>
                  <a:gd name="T24" fmla="*/ 16 w 863"/>
                  <a:gd name="T25" fmla="*/ 42 h 818"/>
                  <a:gd name="T26" fmla="*/ 18 w 863"/>
                  <a:gd name="T27" fmla="*/ 39 h 818"/>
                  <a:gd name="T28" fmla="*/ 16 w 863"/>
                  <a:gd name="T29" fmla="*/ 35 h 818"/>
                  <a:gd name="T30" fmla="*/ 18 w 863"/>
                  <a:gd name="T31" fmla="*/ 37 h 818"/>
                  <a:gd name="T32" fmla="*/ 20 w 863"/>
                  <a:gd name="T33" fmla="*/ 35 h 818"/>
                  <a:gd name="T34" fmla="*/ 19 w 863"/>
                  <a:gd name="T35" fmla="*/ 33 h 818"/>
                  <a:gd name="T36" fmla="*/ 22 w 863"/>
                  <a:gd name="T37" fmla="*/ 35 h 818"/>
                  <a:gd name="T38" fmla="*/ 21 w 863"/>
                  <a:gd name="T39" fmla="*/ 32 h 818"/>
                  <a:gd name="T40" fmla="*/ 23 w 863"/>
                  <a:gd name="T41" fmla="*/ 33 h 818"/>
                  <a:gd name="T42" fmla="*/ 25 w 863"/>
                  <a:gd name="T43" fmla="*/ 30 h 818"/>
                  <a:gd name="T44" fmla="*/ 24 w 863"/>
                  <a:gd name="T45" fmla="*/ 29 h 818"/>
                  <a:gd name="T46" fmla="*/ 24 w 863"/>
                  <a:gd name="T47" fmla="*/ 28 h 818"/>
                  <a:gd name="T48" fmla="*/ 27 w 863"/>
                  <a:gd name="T49" fmla="*/ 28 h 818"/>
                  <a:gd name="T50" fmla="*/ 35 w 863"/>
                  <a:gd name="T51" fmla="*/ 19 h 818"/>
                  <a:gd name="T52" fmla="*/ 36 w 863"/>
                  <a:gd name="T53" fmla="*/ 20 h 818"/>
                  <a:gd name="T54" fmla="*/ 52 w 863"/>
                  <a:gd name="T55" fmla="*/ 12 h 818"/>
                  <a:gd name="T56" fmla="*/ 54 w 863"/>
                  <a:gd name="T57" fmla="*/ 7 h 818"/>
                  <a:gd name="T58" fmla="*/ 53 w 863"/>
                  <a:gd name="T59" fmla="*/ 7 h 818"/>
                  <a:gd name="T60" fmla="*/ 54 w 863"/>
                  <a:gd name="T61" fmla="*/ 5 h 818"/>
                  <a:gd name="T62" fmla="*/ 52 w 863"/>
                  <a:gd name="T63" fmla="*/ 1 h 818"/>
                  <a:gd name="T64" fmla="*/ 48 w 863"/>
                  <a:gd name="T65" fmla="*/ 0 h 818"/>
                  <a:gd name="T66" fmla="*/ 38 w 863"/>
                  <a:gd name="T67" fmla="*/ 10 h 818"/>
                  <a:gd name="T68" fmla="*/ 31 w 863"/>
                  <a:gd name="T69" fmla="*/ 12 h 818"/>
                  <a:gd name="T70" fmla="*/ 26 w 863"/>
                  <a:gd name="T71" fmla="*/ 10 h 818"/>
                  <a:gd name="T72" fmla="*/ 26 w 863"/>
                  <a:gd name="T73" fmla="*/ 14 h 818"/>
                  <a:gd name="T74" fmla="*/ 24 w 863"/>
                  <a:gd name="T75" fmla="*/ 15 h 818"/>
                  <a:gd name="T76" fmla="*/ 25 w 863"/>
                  <a:gd name="T77" fmla="*/ 13 h 818"/>
                  <a:gd name="T78" fmla="*/ 24 w 863"/>
                  <a:gd name="T79" fmla="*/ 13 h 818"/>
                  <a:gd name="T80" fmla="*/ 18 w 863"/>
                  <a:gd name="T81" fmla="*/ 17 h 818"/>
                  <a:gd name="T82" fmla="*/ 14 w 863"/>
                  <a:gd name="T83" fmla="*/ 25 h 818"/>
                  <a:gd name="T84" fmla="*/ 9 w 863"/>
                  <a:gd name="T85" fmla="*/ 28 h 818"/>
                  <a:gd name="T86" fmla="*/ 7 w 863"/>
                  <a:gd name="T87" fmla="*/ 26 h 818"/>
                  <a:gd name="T88" fmla="*/ 6 w 863"/>
                  <a:gd name="T89" fmla="*/ 28 h 818"/>
                  <a:gd name="T90" fmla="*/ 7 w 863"/>
                  <a:gd name="T91" fmla="*/ 29 h 818"/>
                  <a:gd name="T92" fmla="*/ 8 w 863"/>
                  <a:gd name="T93" fmla="*/ 29 h 818"/>
                  <a:gd name="T94" fmla="*/ 7 w 863"/>
                  <a:gd name="T95" fmla="*/ 32 h 818"/>
                  <a:gd name="T96" fmla="*/ 11 w 863"/>
                  <a:gd name="T97" fmla="*/ 33 h 818"/>
                  <a:gd name="T98" fmla="*/ 7 w 863"/>
                  <a:gd name="T99" fmla="*/ 33 h 818"/>
                  <a:gd name="T100" fmla="*/ 8 w 863"/>
                  <a:gd name="T101" fmla="*/ 36 h 818"/>
                  <a:gd name="T102" fmla="*/ 6 w 863"/>
                  <a:gd name="T103" fmla="*/ 37 h 818"/>
                  <a:gd name="T104" fmla="*/ 7 w 863"/>
                  <a:gd name="T105" fmla="*/ 38 h 818"/>
                  <a:gd name="T106" fmla="*/ 5 w 863"/>
                  <a:gd name="T107" fmla="*/ 39 h 818"/>
                  <a:gd name="T108" fmla="*/ 9 w 863"/>
                  <a:gd name="T109" fmla="*/ 42 h 818"/>
                  <a:gd name="T110" fmla="*/ 5 w 863"/>
                  <a:gd name="T111" fmla="*/ 40 h 818"/>
                  <a:gd name="T112" fmla="*/ 0 w 863"/>
                  <a:gd name="T113" fmla="*/ 45 h 818"/>
                  <a:gd name="T114" fmla="*/ 1 w 863"/>
                  <a:gd name="T115" fmla="*/ 47 h 818"/>
                  <a:gd name="T116" fmla="*/ 5 w 863"/>
                  <a:gd name="T117" fmla="*/ 46 h 81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863" h="818">
                    <a:moveTo>
                      <a:pt x="81" y="726"/>
                    </a:moveTo>
                    <a:lnTo>
                      <a:pt x="26" y="795"/>
                    </a:lnTo>
                    <a:lnTo>
                      <a:pt x="84" y="780"/>
                    </a:lnTo>
                    <a:lnTo>
                      <a:pt x="171" y="818"/>
                    </a:lnTo>
                    <a:lnTo>
                      <a:pt x="198" y="778"/>
                    </a:lnTo>
                    <a:lnTo>
                      <a:pt x="178" y="731"/>
                    </a:lnTo>
                    <a:lnTo>
                      <a:pt x="215" y="743"/>
                    </a:lnTo>
                    <a:lnTo>
                      <a:pt x="174" y="698"/>
                    </a:lnTo>
                    <a:lnTo>
                      <a:pt x="231" y="718"/>
                    </a:lnTo>
                    <a:lnTo>
                      <a:pt x="235" y="686"/>
                    </a:lnTo>
                    <a:lnTo>
                      <a:pt x="203" y="658"/>
                    </a:lnTo>
                    <a:lnTo>
                      <a:pt x="218" y="618"/>
                    </a:lnTo>
                    <a:lnTo>
                      <a:pt x="251" y="669"/>
                    </a:lnTo>
                    <a:lnTo>
                      <a:pt x="286" y="621"/>
                    </a:lnTo>
                    <a:lnTo>
                      <a:pt x="258" y="549"/>
                    </a:lnTo>
                    <a:lnTo>
                      <a:pt x="292" y="584"/>
                    </a:lnTo>
                    <a:lnTo>
                      <a:pt x="312" y="561"/>
                    </a:lnTo>
                    <a:lnTo>
                      <a:pt x="300" y="532"/>
                    </a:lnTo>
                    <a:lnTo>
                      <a:pt x="348" y="554"/>
                    </a:lnTo>
                    <a:lnTo>
                      <a:pt x="326" y="509"/>
                    </a:lnTo>
                    <a:lnTo>
                      <a:pt x="369" y="524"/>
                    </a:lnTo>
                    <a:lnTo>
                      <a:pt x="397" y="475"/>
                    </a:lnTo>
                    <a:lnTo>
                      <a:pt x="375" y="457"/>
                    </a:lnTo>
                    <a:lnTo>
                      <a:pt x="383" y="437"/>
                    </a:lnTo>
                    <a:lnTo>
                      <a:pt x="432" y="437"/>
                    </a:lnTo>
                    <a:lnTo>
                      <a:pt x="557" y="295"/>
                    </a:lnTo>
                    <a:lnTo>
                      <a:pt x="572" y="318"/>
                    </a:lnTo>
                    <a:lnTo>
                      <a:pt x="828" y="191"/>
                    </a:lnTo>
                    <a:lnTo>
                      <a:pt x="863" y="114"/>
                    </a:lnTo>
                    <a:lnTo>
                      <a:pt x="852" y="114"/>
                    </a:lnTo>
                    <a:lnTo>
                      <a:pt x="863" y="74"/>
                    </a:lnTo>
                    <a:lnTo>
                      <a:pt x="832" y="9"/>
                    </a:lnTo>
                    <a:lnTo>
                      <a:pt x="772" y="0"/>
                    </a:lnTo>
                    <a:lnTo>
                      <a:pt x="601" y="154"/>
                    </a:lnTo>
                    <a:lnTo>
                      <a:pt x="492" y="191"/>
                    </a:lnTo>
                    <a:lnTo>
                      <a:pt x="415" y="161"/>
                    </a:lnTo>
                    <a:lnTo>
                      <a:pt x="415" y="218"/>
                    </a:lnTo>
                    <a:lnTo>
                      <a:pt x="377" y="235"/>
                    </a:lnTo>
                    <a:lnTo>
                      <a:pt x="395" y="206"/>
                    </a:lnTo>
                    <a:lnTo>
                      <a:pt x="383" y="201"/>
                    </a:lnTo>
                    <a:lnTo>
                      <a:pt x="286" y="275"/>
                    </a:lnTo>
                    <a:lnTo>
                      <a:pt x="215" y="392"/>
                    </a:lnTo>
                    <a:lnTo>
                      <a:pt x="138" y="440"/>
                    </a:lnTo>
                    <a:lnTo>
                      <a:pt x="109" y="417"/>
                    </a:lnTo>
                    <a:lnTo>
                      <a:pt x="101" y="447"/>
                    </a:lnTo>
                    <a:lnTo>
                      <a:pt x="103" y="467"/>
                    </a:lnTo>
                    <a:lnTo>
                      <a:pt x="126" y="467"/>
                    </a:lnTo>
                    <a:lnTo>
                      <a:pt x="111" y="509"/>
                    </a:lnTo>
                    <a:lnTo>
                      <a:pt x="169" y="524"/>
                    </a:lnTo>
                    <a:lnTo>
                      <a:pt x="103" y="532"/>
                    </a:lnTo>
                    <a:lnTo>
                      <a:pt x="131" y="577"/>
                    </a:lnTo>
                    <a:lnTo>
                      <a:pt x="86" y="584"/>
                    </a:lnTo>
                    <a:lnTo>
                      <a:pt x="111" y="606"/>
                    </a:lnTo>
                    <a:lnTo>
                      <a:pt x="81" y="618"/>
                    </a:lnTo>
                    <a:lnTo>
                      <a:pt x="138" y="661"/>
                    </a:lnTo>
                    <a:lnTo>
                      <a:pt x="81" y="634"/>
                    </a:lnTo>
                    <a:lnTo>
                      <a:pt x="0" y="709"/>
                    </a:lnTo>
                    <a:lnTo>
                      <a:pt x="17" y="743"/>
                    </a:lnTo>
                    <a:lnTo>
                      <a:pt x="81" y="726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62" name="Freeform 228"/>
              <p:cNvSpPr>
                <a:spLocks/>
              </p:cNvSpPr>
              <p:nvPr/>
            </p:nvSpPr>
            <p:spPr bwMode="auto">
              <a:xfrm>
                <a:off x="3631" y="1260"/>
                <a:ext cx="5" cy="3"/>
              </a:xfrm>
              <a:custGeom>
                <a:avLst/>
                <a:gdLst>
                  <a:gd name="T0" fmla="*/ 1 w 18"/>
                  <a:gd name="T1" fmla="*/ 0 h 14"/>
                  <a:gd name="T2" fmla="*/ 0 w 18"/>
                  <a:gd name="T3" fmla="*/ 0 h 14"/>
                  <a:gd name="T4" fmla="*/ 1 w 18"/>
                  <a:gd name="T5" fmla="*/ 1 h 14"/>
                  <a:gd name="T6" fmla="*/ 1 w 18"/>
                  <a:gd name="T7" fmla="*/ 0 h 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14">
                    <a:moveTo>
                      <a:pt x="18" y="4"/>
                    </a:moveTo>
                    <a:lnTo>
                      <a:pt x="0" y="0"/>
                    </a:lnTo>
                    <a:lnTo>
                      <a:pt x="9" y="14"/>
                    </a:lnTo>
                    <a:lnTo>
                      <a:pt x="18" y="4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63" name="Freeform 229"/>
              <p:cNvSpPr>
                <a:spLocks/>
              </p:cNvSpPr>
              <p:nvPr/>
            </p:nvSpPr>
            <p:spPr bwMode="auto">
              <a:xfrm>
                <a:off x="3630" y="1259"/>
                <a:ext cx="1" cy="1"/>
              </a:xfrm>
              <a:custGeom>
                <a:avLst/>
                <a:gdLst>
                  <a:gd name="T0" fmla="*/ 0 w 7"/>
                  <a:gd name="T1" fmla="*/ 0 h 4"/>
                  <a:gd name="T2" fmla="*/ 0 w 7"/>
                  <a:gd name="T3" fmla="*/ 0 h 4"/>
                  <a:gd name="T4" fmla="*/ 0 w 7"/>
                  <a:gd name="T5" fmla="*/ 0 h 4"/>
                  <a:gd name="T6" fmla="*/ 0 w 7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7" y="4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64" name="Freeform 230"/>
              <p:cNvSpPr>
                <a:spLocks/>
              </p:cNvSpPr>
              <p:nvPr/>
            </p:nvSpPr>
            <p:spPr bwMode="auto">
              <a:xfrm>
                <a:off x="3554" y="1133"/>
                <a:ext cx="87" cy="129"/>
              </a:xfrm>
              <a:custGeom>
                <a:avLst/>
                <a:gdLst>
                  <a:gd name="T0" fmla="*/ 7 w 348"/>
                  <a:gd name="T1" fmla="*/ 22 h 515"/>
                  <a:gd name="T2" fmla="*/ 7 w 348"/>
                  <a:gd name="T3" fmla="*/ 25 h 515"/>
                  <a:gd name="T4" fmla="*/ 9 w 348"/>
                  <a:gd name="T5" fmla="*/ 23 h 515"/>
                  <a:gd name="T6" fmla="*/ 8 w 348"/>
                  <a:gd name="T7" fmla="*/ 25 h 515"/>
                  <a:gd name="T8" fmla="*/ 10 w 348"/>
                  <a:gd name="T9" fmla="*/ 27 h 515"/>
                  <a:gd name="T10" fmla="*/ 8 w 348"/>
                  <a:gd name="T11" fmla="*/ 27 h 515"/>
                  <a:gd name="T12" fmla="*/ 8 w 348"/>
                  <a:gd name="T13" fmla="*/ 30 h 515"/>
                  <a:gd name="T14" fmla="*/ 12 w 348"/>
                  <a:gd name="T15" fmla="*/ 30 h 515"/>
                  <a:gd name="T16" fmla="*/ 12 w 348"/>
                  <a:gd name="T17" fmla="*/ 31 h 515"/>
                  <a:gd name="T18" fmla="*/ 13 w 348"/>
                  <a:gd name="T19" fmla="*/ 32 h 515"/>
                  <a:gd name="T20" fmla="*/ 14 w 348"/>
                  <a:gd name="T21" fmla="*/ 31 h 515"/>
                  <a:gd name="T22" fmla="*/ 18 w 348"/>
                  <a:gd name="T23" fmla="*/ 32 h 515"/>
                  <a:gd name="T24" fmla="*/ 17 w 348"/>
                  <a:gd name="T25" fmla="*/ 31 h 515"/>
                  <a:gd name="T26" fmla="*/ 19 w 348"/>
                  <a:gd name="T27" fmla="*/ 30 h 515"/>
                  <a:gd name="T28" fmla="*/ 19 w 348"/>
                  <a:gd name="T29" fmla="*/ 32 h 515"/>
                  <a:gd name="T30" fmla="*/ 22 w 348"/>
                  <a:gd name="T31" fmla="*/ 31 h 515"/>
                  <a:gd name="T32" fmla="*/ 17 w 348"/>
                  <a:gd name="T33" fmla="*/ 25 h 515"/>
                  <a:gd name="T34" fmla="*/ 14 w 348"/>
                  <a:gd name="T35" fmla="*/ 17 h 515"/>
                  <a:gd name="T36" fmla="*/ 14 w 348"/>
                  <a:gd name="T37" fmla="*/ 12 h 515"/>
                  <a:gd name="T38" fmla="*/ 16 w 348"/>
                  <a:gd name="T39" fmla="*/ 8 h 515"/>
                  <a:gd name="T40" fmla="*/ 14 w 348"/>
                  <a:gd name="T41" fmla="*/ 8 h 515"/>
                  <a:gd name="T42" fmla="*/ 17 w 348"/>
                  <a:gd name="T43" fmla="*/ 7 h 515"/>
                  <a:gd name="T44" fmla="*/ 17 w 348"/>
                  <a:gd name="T45" fmla="*/ 5 h 515"/>
                  <a:gd name="T46" fmla="*/ 15 w 348"/>
                  <a:gd name="T47" fmla="*/ 6 h 515"/>
                  <a:gd name="T48" fmla="*/ 18 w 348"/>
                  <a:gd name="T49" fmla="*/ 3 h 515"/>
                  <a:gd name="T50" fmla="*/ 13 w 348"/>
                  <a:gd name="T51" fmla="*/ 0 h 515"/>
                  <a:gd name="T52" fmla="*/ 8 w 348"/>
                  <a:gd name="T53" fmla="*/ 1 h 515"/>
                  <a:gd name="T54" fmla="*/ 6 w 348"/>
                  <a:gd name="T55" fmla="*/ 3 h 515"/>
                  <a:gd name="T56" fmla="*/ 7 w 348"/>
                  <a:gd name="T57" fmla="*/ 5 h 515"/>
                  <a:gd name="T58" fmla="*/ 6 w 348"/>
                  <a:gd name="T59" fmla="*/ 5 h 515"/>
                  <a:gd name="T60" fmla="*/ 7 w 348"/>
                  <a:gd name="T61" fmla="*/ 6 h 515"/>
                  <a:gd name="T62" fmla="*/ 4 w 348"/>
                  <a:gd name="T63" fmla="*/ 7 h 515"/>
                  <a:gd name="T64" fmla="*/ 5 w 348"/>
                  <a:gd name="T65" fmla="*/ 10 h 515"/>
                  <a:gd name="T66" fmla="*/ 6 w 348"/>
                  <a:gd name="T67" fmla="*/ 10 h 515"/>
                  <a:gd name="T68" fmla="*/ 3 w 348"/>
                  <a:gd name="T69" fmla="*/ 16 h 515"/>
                  <a:gd name="T70" fmla="*/ 1 w 348"/>
                  <a:gd name="T71" fmla="*/ 16 h 515"/>
                  <a:gd name="T72" fmla="*/ 0 w 348"/>
                  <a:gd name="T73" fmla="*/ 19 h 515"/>
                  <a:gd name="T74" fmla="*/ 1 w 348"/>
                  <a:gd name="T75" fmla="*/ 21 h 515"/>
                  <a:gd name="T76" fmla="*/ 7 w 348"/>
                  <a:gd name="T77" fmla="*/ 22 h 51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48" h="515">
                    <a:moveTo>
                      <a:pt x="111" y="346"/>
                    </a:moveTo>
                    <a:lnTo>
                      <a:pt x="111" y="390"/>
                    </a:lnTo>
                    <a:lnTo>
                      <a:pt x="142" y="358"/>
                    </a:lnTo>
                    <a:lnTo>
                      <a:pt x="119" y="395"/>
                    </a:lnTo>
                    <a:lnTo>
                      <a:pt x="159" y="423"/>
                    </a:lnTo>
                    <a:lnTo>
                      <a:pt x="125" y="435"/>
                    </a:lnTo>
                    <a:lnTo>
                      <a:pt x="131" y="475"/>
                    </a:lnTo>
                    <a:lnTo>
                      <a:pt x="197" y="478"/>
                    </a:lnTo>
                    <a:lnTo>
                      <a:pt x="182" y="487"/>
                    </a:lnTo>
                    <a:lnTo>
                      <a:pt x="209" y="515"/>
                    </a:lnTo>
                    <a:lnTo>
                      <a:pt x="226" y="490"/>
                    </a:lnTo>
                    <a:lnTo>
                      <a:pt x="283" y="510"/>
                    </a:lnTo>
                    <a:lnTo>
                      <a:pt x="268" y="492"/>
                    </a:lnTo>
                    <a:lnTo>
                      <a:pt x="294" y="480"/>
                    </a:lnTo>
                    <a:lnTo>
                      <a:pt x="307" y="502"/>
                    </a:lnTo>
                    <a:lnTo>
                      <a:pt x="348" y="487"/>
                    </a:lnTo>
                    <a:lnTo>
                      <a:pt x="263" y="403"/>
                    </a:lnTo>
                    <a:lnTo>
                      <a:pt x="226" y="276"/>
                    </a:lnTo>
                    <a:lnTo>
                      <a:pt x="226" y="184"/>
                    </a:lnTo>
                    <a:lnTo>
                      <a:pt x="251" y="132"/>
                    </a:lnTo>
                    <a:lnTo>
                      <a:pt x="228" y="127"/>
                    </a:lnTo>
                    <a:lnTo>
                      <a:pt x="268" y="104"/>
                    </a:lnTo>
                    <a:lnTo>
                      <a:pt x="271" y="81"/>
                    </a:lnTo>
                    <a:lnTo>
                      <a:pt x="239" y="89"/>
                    </a:lnTo>
                    <a:lnTo>
                      <a:pt x="283" y="47"/>
                    </a:lnTo>
                    <a:lnTo>
                      <a:pt x="206" y="0"/>
                    </a:lnTo>
                    <a:lnTo>
                      <a:pt x="129" y="20"/>
                    </a:lnTo>
                    <a:lnTo>
                      <a:pt x="94" y="52"/>
                    </a:lnTo>
                    <a:lnTo>
                      <a:pt x="102" y="75"/>
                    </a:lnTo>
                    <a:lnTo>
                      <a:pt x="94" y="81"/>
                    </a:lnTo>
                    <a:lnTo>
                      <a:pt x="109" y="89"/>
                    </a:lnTo>
                    <a:lnTo>
                      <a:pt x="57" y="115"/>
                    </a:lnTo>
                    <a:lnTo>
                      <a:pt x="80" y="164"/>
                    </a:lnTo>
                    <a:lnTo>
                      <a:pt x="92" y="155"/>
                    </a:lnTo>
                    <a:lnTo>
                      <a:pt x="52" y="258"/>
                    </a:lnTo>
                    <a:lnTo>
                      <a:pt x="8" y="252"/>
                    </a:lnTo>
                    <a:lnTo>
                      <a:pt x="0" y="304"/>
                    </a:lnTo>
                    <a:lnTo>
                      <a:pt x="10" y="338"/>
                    </a:lnTo>
                    <a:lnTo>
                      <a:pt x="111" y="346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65" name="Freeform 231"/>
              <p:cNvSpPr>
                <a:spLocks/>
              </p:cNvSpPr>
              <p:nvPr/>
            </p:nvSpPr>
            <p:spPr bwMode="auto">
              <a:xfrm>
                <a:off x="5193" y="1285"/>
                <a:ext cx="21" cy="18"/>
              </a:xfrm>
              <a:custGeom>
                <a:avLst/>
                <a:gdLst>
                  <a:gd name="T0" fmla="*/ 5 w 85"/>
                  <a:gd name="T1" fmla="*/ 5 h 72"/>
                  <a:gd name="T2" fmla="*/ 5 w 85"/>
                  <a:gd name="T3" fmla="*/ 2 h 72"/>
                  <a:gd name="T4" fmla="*/ 1 w 85"/>
                  <a:gd name="T5" fmla="*/ 0 h 72"/>
                  <a:gd name="T6" fmla="*/ 0 w 85"/>
                  <a:gd name="T7" fmla="*/ 1 h 72"/>
                  <a:gd name="T8" fmla="*/ 2 w 85"/>
                  <a:gd name="T9" fmla="*/ 4 h 72"/>
                  <a:gd name="T10" fmla="*/ 5 w 85"/>
                  <a:gd name="T11" fmla="*/ 5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5" h="72">
                    <a:moveTo>
                      <a:pt x="80" y="72"/>
                    </a:moveTo>
                    <a:lnTo>
                      <a:pt x="85" y="34"/>
                    </a:lnTo>
                    <a:lnTo>
                      <a:pt x="13" y="0"/>
                    </a:lnTo>
                    <a:lnTo>
                      <a:pt x="0" y="14"/>
                    </a:lnTo>
                    <a:lnTo>
                      <a:pt x="40" y="65"/>
                    </a:lnTo>
                    <a:lnTo>
                      <a:pt x="80" y="72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66" name="Freeform 232"/>
              <p:cNvSpPr>
                <a:spLocks/>
              </p:cNvSpPr>
              <p:nvPr/>
            </p:nvSpPr>
            <p:spPr bwMode="auto">
              <a:xfrm>
                <a:off x="5017" y="1853"/>
                <a:ext cx="12" cy="14"/>
              </a:xfrm>
              <a:custGeom>
                <a:avLst/>
                <a:gdLst>
                  <a:gd name="T0" fmla="*/ 0 w 49"/>
                  <a:gd name="T1" fmla="*/ 2 h 57"/>
                  <a:gd name="T2" fmla="*/ 0 w 49"/>
                  <a:gd name="T3" fmla="*/ 3 h 57"/>
                  <a:gd name="T4" fmla="*/ 2 w 49"/>
                  <a:gd name="T5" fmla="*/ 2 h 57"/>
                  <a:gd name="T6" fmla="*/ 3 w 49"/>
                  <a:gd name="T7" fmla="*/ 1 h 57"/>
                  <a:gd name="T8" fmla="*/ 3 w 49"/>
                  <a:gd name="T9" fmla="*/ 0 h 57"/>
                  <a:gd name="T10" fmla="*/ 0 w 49"/>
                  <a:gd name="T11" fmla="*/ 2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9" h="57">
                    <a:moveTo>
                      <a:pt x="2" y="40"/>
                    </a:moveTo>
                    <a:lnTo>
                      <a:pt x="0" y="57"/>
                    </a:lnTo>
                    <a:lnTo>
                      <a:pt x="42" y="32"/>
                    </a:lnTo>
                    <a:lnTo>
                      <a:pt x="49" y="20"/>
                    </a:lnTo>
                    <a:lnTo>
                      <a:pt x="45" y="0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67" name="Freeform 233"/>
              <p:cNvSpPr>
                <a:spLocks/>
              </p:cNvSpPr>
              <p:nvPr/>
            </p:nvSpPr>
            <p:spPr bwMode="auto">
              <a:xfrm>
                <a:off x="4786" y="1174"/>
                <a:ext cx="21" cy="11"/>
              </a:xfrm>
              <a:custGeom>
                <a:avLst/>
                <a:gdLst>
                  <a:gd name="T0" fmla="*/ 5 w 85"/>
                  <a:gd name="T1" fmla="*/ 0 h 42"/>
                  <a:gd name="T2" fmla="*/ 3 w 85"/>
                  <a:gd name="T3" fmla="*/ 0 h 42"/>
                  <a:gd name="T4" fmla="*/ 1 w 85"/>
                  <a:gd name="T5" fmla="*/ 0 h 42"/>
                  <a:gd name="T6" fmla="*/ 0 w 85"/>
                  <a:gd name="T7" fmla="*/ 3 h 42"/>
                  <a:gd name="T8" fmla="*/ 4 w 85"/>
                  <a:gd name="T9" fmla="*/ 3 h 42"/>
                  <a:gd name="T10" fmla="*/ 5 w 85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5" h="42">
                    <a:moveTo>
                      <a:pt x="85" y="0"/>
                    </a:moveTo>
                    <a:lnTo>
                      <a:pt x="45" y="3"/>
                    </a:lnTo>
                    <a:lnTo>
                      <a:pt x="17" y="0"/>
                    </a:lnTo>
                    <a:lnTo>
                      <a:pt x="0" y="42"/>
                    </a:lnTo>
                    <a:lnTo>
                      <a:pt x="72" y="42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68" name="Freeform 234"/>
              <p:cNvSpPr>
                <a:spLocks/>
              </p:cNvSpPr>
              <p:nvPr/>
            </p:nvSpPr>
            <p:spPr bwMode="auto">
              <a:xfrm>
                <a:off x="4771" y="1213"/>
                <a:ext cx="15" cy="15"/>
              </a:xfrm>
              <a:custGeom>
                <a:avLst/>
                <a:gdLst>
                  <a:gd name="T0" fmla="*/ 1 w 60"/>
                  <a:gd name="T1" fmla="*/ 4 h 57"/>
                  <a:gd name="T2" fmla="*/ 4 w 60"/>
                  <a:gd name="T3" fmla="*/ 2 h 57"/>
                  <a:gd name="T4" fmla="*/ 3 w 60"/>
                  <a:gd name="T5" fmla="*/ 0 h 57"/>
                  <a:gd name="T6" fmla="*/ 1 w 60"/>
                  <a:gd name="T7" fmla="*/ 2 h 57"/>
                  <a:gd name="T8" fmla="*/ 0 w 60"/>
                  <a:gd name="T9" fmla="*/ 4 h 57"/>
                  <a:gd name="T10" fmla="*/ 1 w 60"/>
                  <a:gd name="T11" fmla="*/ 4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0" h="57">
                    <a:moveTo>
                      <a:pt x="15" y="57"/>
                    </a:moveTo>
                    <a:lnTo>
                      <a:pt x="60" y="29"/>
                    </a:lnTo>
                    <a:lnTo>
                      <a:pt x="43" y="0"/>
                    </a:lnTo>
                    <a:lnTo>
                      <a:pt x="12" y="22"/>
                    </a:lnTo>
                    <a:lnTo>
                      <a:pt x="0" y="54"/>
                    </a:lnTo>
                    <a:lnTo>
                      <a:pt x="15" y="57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69" name="Freeform 235"/>
              <p:cNvSpPr>
                <a:spLocks/>
              </p:cNvSpPr>
              <p:nvPr/>
            </p:nvSpPr>
            <p:spPr bwMode="auto">
              <a:xfrm>
                <a:off x="4755" y="1215"/>
                <a:ext cx="17" cy="8"/>
              </a:xfrm>
              <a:custGeom>
                <a:avLst/>
                <a:gdLst>
                  <a:gd name="T0" fmla="*/ 4 w 68"/>
                  <a:gd name="T1" fmla="*/ 1 h 32"/>
                  <a:gd name="T2" fmla="*/ 1 w 68"/>
                  <a:gd name="T3" fmla="*/ 0 h 32"/>
                  <a:gd name="T4" fmla="*/ 0 w 68"/>
                  <a:gd name="T5" fmla="*/ 1 h 32"/>
                  <a:gd name="T6" fmla="*/ 3 w 68"/>
                  <a:gd name="T7" fmla="*/ 2 h 32"/>
                  <a:gd name="T8" fmla="*/ 4 w 68"/>
                  <a:gd name="T9" fmla="*/ 1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8" h="32">
                    <a:moveTo>
                      <a:pt x="68" y="12"/>
                    </a:moveTo>
                    <a:lnTo>
                      <a:pt x="13" y="0"/>
                    </a:lnTo>
                    <a:lnTo>
                      <a:pt x="0" y="12"/>
                    </a:lnTo>
                    <a:lnTo>
                      <a:pt x="40" y="32"/>
                    </a:lnTo>
                    <a:lnTo>
                      <a:pt x="68" y="12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70" name="Freeform 236"/>
              <p:cNvSpPr>
                <a:spLocks/>
              </p:cNvSpPr>
              <p:nvPr/>
            </p:nvSpPr>
            <p:spPr bwMode="auto">
              <a:xfrm>
                <a:off x="5129" y="1645"/>
                <a:ext cx="18" cy="20"/>
              </a:xfrm>
              <a:custGeom>
                <a:avLst/>
                <a:gdLst>
                  <a:gd name="T0" fmla="*/ 5 w 72"/>
                  <a:gd name="T1" fmla="*/ 2 h 80"/>
                  <a:gd name="T2" fmla="*/ 4 w 72"/>
                  <a:gd name="T3" fmla="*/ 0 h 80"/>
                  <a:gd name="T4" fmla="*/ 2 w 72"/>
                  <a:gd name="T5" fmla="*/ 2 h 80"/>
                  <a:gd name="T6" fmla="*/ 2 w 72"/>
                  <a:gd name="T7" fmla="*/ 2 h 80"/>
                  <a:gd name="T8" fmla="*/ 0 w 72"/>
                  <a:gd name="T9" fmla="*/ 5 h 80"/>
                  <a:gd name="T10" fmla="*/ 5 w 72"/>
                  <a:gd name="T11" fmla="*/ 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2" h="80">
                    <a:moveTo>
                      <a:pt x="72" y="25"/>
                    </a:moveTo>
                    <a:lnTo>
                      <a:pt x="58" y="0"/>
                    </a:lnTo>
                    <a:lnTo>
                      <a:pt x="22" y="22"/>
                    </a:lnTo>
                    <a:lnTo>
                      <a:pt x="27" y="25"/>
                    </a:lnTo>
                    <a:lnTo>
                      <a:pt x="0" y="80"/>
                    </a:lnTo>
                    <a:lnTo>
                      <a:pt x="72" y="25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71" name="Freeform 237"/>
              <p:cNvSpPr>
                <a:spLocks/>
              </p:cNvSpPr>
              <p:nvPr/>
            </p:nvSpPr>
            <p:spPr bwMode="auto">
              <a:xfrm>
                <a:off x="4762" y="1748"/>
                <a:ext cx="14" cy="15"/>
              </a:xfrm>
              <a:custGeom>
                <a:avLst/>
                <a:gdLst>
                  <a:gd name="T0" fmla="*/ 2 w 55"/>
                  <a:gd name="T1" fmla="*/ 0 h 60"/>
                  <a:gd name="T2" fmla="*/ 2 w 55"/>
                  <a:gd name="T3" fmla="*/ 0 h 60"/>
                  <a:gd name="T4" fmla="*/ 1 w 55"/>
                  <a:gd name="T5" fmla="*/ 0 h 60"/>
                  <a:gd name="T6" fmla="*/ 0 w 55"/>
                  <a:gd name="T7" fmla="*/ 3 h 60"/>
                  <a:gd name="T8" fmla="*/ 0 w 55"/>
                  <a:gd name="T9" fmla="*/ 3 h 60"/>
                  <a:gd name="T10" fmla="*/ 0 w 55"/>
                  <a:gd name="T11" fmla="*/ 3 h 60"/>
                  <a:gd name="T12" fmla="*/ 2 w 55"/>
                  <a:gd name="T13" fmla="*/ 4 h 60"/>
                  <a:gd name="T14" fmla="*/ 2 w 55"/>
                  <a:gd name="T15" fmla="*/ 4 h 60"/>
                  <a:gd name="T16" fmla="*/ 2 w 55"/>
                  <a:gd name="T17" fmla="*/ 4 h 60"/>
                  <a:gd name="T18" fmla="*/ 4 w 55"/>
                  <a:gd name="T19" fmla="*/ 1 h 60"/>
                  <a:gd name="T20" fmla="*/ 4 w 55"/>
                  <a:gd name="T21" fmla="*/ 1 h 60"/>
                  <a:gd name="T22" fmla="*/ 4 w 55"/>
                  <a:gd name="T23" fmla="*/ 1 h 60"/>
                  <a:gd name="T24" fmla="*/ 2 w 55"/>
                  <a:gd name="T25" fmla="*/ 0 h 60"/>
                  <a:gd name="T26" fmla="*/ 2 w 55"/>
                  <a:gd name="T27" fmla="*/ 0 h 6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5" h="60">
                    <a:moveTo>
                      <a:pt x="23" y="0"/>
                    </a:moveTo>
                    <a:lnTo>
                      <a:pt x="23" y="0"/>
                    </a:lnTo>
                    <a:lnTo>
                      <a:pt x="20" y="1"/>
                    </a:lnTo>
                    <a:lnTo>
                      <a:pt x="3" y="3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26" y="60"/>
                    </a:lnTo>
                    <a:lnTo>
                      <a:pt x="28" y="58"/>
                    </a:lnTo>
                    <a:lnTo>
                      <a:pt x="55" y="18"/>
                    </a:lnTo>
                    <a:lnTo>
                      <a:pt x="55" y="16"/>
                    </a:lnTo>
                    <a:lnTo>
                      <a:pt x="54" y="14"/>
                    </a:lnTo>
                    <a:lnTo>
                      <a:pt x="24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72" name="Freeform 238"/>
              <p:cNvSpPr>
                <a:spLocks/>
              </p:cNvSpPr>
              <p:nvPr/>
            </p:nvSpPr>
            <p:spPr bwMode="auto">
              <a:xfrm>
                <a:off x="4825" y="1769"/>
                <a:ext cx="43" cy="184"/>
              </a:xfrm>
              <a:custGeom>
                <a:avLst/>
                <a:gdLst>
                  <a:gd name="T0" fmla="*/ 1 w 171"/>
                  <a:gd name="T1" fmla="*/ 5 h 734"/>
                  <a:gd name="T2" fmla="*/ 0 w 171"/>
                  <a:gd name="T3" fmla="*/ 12 h 734"/>
                  <a:gd name="T4" fmla="*/ 0 w 171"/>
                  <a:gd name="T5" fmla="*/ 15 h 734"/>
                  <a:gd name="T6" fmla="*/ 2 w 171"/>
                  <a:gd name="T7" fmla="*/ 18 h 734"/>
                  <a:gd name="T8" fmla="*/ 2 w 171"/>
                  <a:gd name="T9" fmla="*/ 21 h 734"/>
                  <a:gd name="T10" fmla="*/ 2 w 171"/>
                  <a:gd name="T11" fmla="*/ 25 h 734"/>
                  <a:gd name="T12" fmla="*/ 1 w 171"/>
                  <a:gd name="T13" fmla="*/ 32 h 734"/>
                  <a:gd name="T14" fmla="*/ 2 w 171"/>
                  <a:gd name="T15" fmla="*/ 36 h 734"/>
                  <a:gd name="T16" fmla="*/ 1 w 171"/>
                  <a:gd name="T17" fmla="*/ 43 h 734"/>
                  <a:gd name="T18" fmla="*/ 1 w 171"/>
                  <a:gd name="T19" fmla="*/ 46 h 734"/>
                  <a:gd name="T20" fmla="*/ 2 w 171"/>
                  <a:gd name="T21" fmla="*/ 46 h 734"/>
                  <a:gd name="T22" fmla="*/ 4 w 171"/>
                  <a:gd name="T23" fmla="*/ 43 h 734"/>
                  <a:gd name="T24" fmla="*/ 6 w 171"/>
                  <a:gd name="T25" fmla="*/ 43 h 734"/>
                  <a:gd name="T26" fmla="*/ 7 w 171"/>
                  <a:gd name="T27" fmla="*/ 46 h 734"/>
                  <a:gd name="T28" fmla="*/ 7 w 171"/>
                  <a:gd name="T29" fmla="*/ 45 h 734"/>
                  <a:gd name="T30" fmla="*/ 7 w 171"/>
                  <a:gd name="T31" fmla="*/ 42 h 734"/>
                  <a:gd name="T32" fmla="*/ 5 w 171"/>
                  <a:gd name="T33" fmla="*/ 41 h 734"/>
                  <a:gd name="T34" fmla="*/ 4 w 171"/>
                  <a:gd name="T35" fmla="*/ 38 h 734"/>
                  <a:gd name="T36" fmla="*/ 5 w 171"/>
                  <a:gd name="T37" fmla="*/ 29 h 734"/>
                  <a:gd name="T38" fmla="*/ 8 w 171"/>
                  <a:gd name="T39" fmla="*/ 29 h 734"/>
                  <a:gd name="T40" fmla="*/ 11 w 171"/>
                  <a:gd name="T41" fmla="*/ 32 h 734"/>
                  <a:gd name="T42" fmla="*/ 9 w 171"/>
                  <a:gd name="T43" fmla="*/ 28 h 734"/>
                  <a:gd name="T44" fmla="*/ 6 w 171"/>
                  <a:gd name="T45" fmla="*/ 16 h 734"/>
                  <a:gd name="T46" fmla="*/ 5 w 171"/>
                  <a:gd name="T47" fmla="*/ 12 h 734"/>
                  <a:gd name="T48" fmla="*/ 6 w 171"/>
                  <a:gd name="T49" fmla="*/ 9 h 734"/>
                  <a:gd name="T50" fmla="*/ 4 w 171"/>
                  <a:gd name="T51" fmla="*/ 1 h 734"/>
                  <a:gd name="T52" fmla="*/ 4 w 171"/>
                  <a:gd name="T53" fmla="*/ 0 h 734"/>
                  <a:gd name="T54" fmla="*/ 2 w 171"/>
                  <a:gd name="T55" fmla="*/ 0 h 734"/>
                  <a:gd name="T56" fmla="*/ 4 w 171"/>
                  <a:gd name="T57" fmla="*/ 4 h 734"/>
                  <a:gd name="T58" fmla="*/ 3 w 171"/>
                  <a:gd name="T59" fmla="*/ 5 h 734"/>
                  <a:gd name="T60" fmla="*/ 1 w 171"/>
                  <a:gd name="T61" fmla="*/ 5 h 7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71" h="734">
                    <a:moveTo>
                      <a:pt x="12" y="80"/>
                    </a:moveTo>
                    <a:lnTo>
                      <a:pt x="0" y="188"/>
                    </a:lnTo>
                    <a:lnTo>
                      <a:pt x="2" y="245"/>
                    </a:lnTo>
                    <a:lnTo>
                      <a:pt x="29" y="289"/>
                    </a:lnTo>
                    <a:lnTo>
                      <a:pt x="22" y="334"/>
                    </a:lnTo>
                    <a:lnTo>
                      <a:pt x="32" y="399"/>
                    </a:lnTo>
                    <a:lnTo>
                      <a:pt x="14" y="508"/>
                    </a:lnTo>
                    <a:lnTo>
                      <a:pt x="32" y="565"/>
                    </a:lnTo>
                    <a:lnTo>
                      <a:pt x="14" y="677"/>
                    </a:lnTo>
                    <a:lnTo>
                      <a:pt x="17" y="728"/>
                    </a:lnTo>
                    <a:lnTo>
                      <a:pt x="29" y="734"/>
                    </a:lnTo>
                    <a:lnTo>
                      <a:pt x="54" y="677"/>
                    </a:lnTo>
                    <a:lnTo>
                      <a:pt x="97" y="688"/>
                    </a:lnTo>
                    <a:lnTo>
                      <a:pt x="103" y="728"/>
                    </a:lnTo>
                    <a:lnTo>
                      <a:pt x="109" y="714"/>
                    </a:lnTo>
                    <a:lnTo>
                      <a:pt x="103" y="670"/>
                    </a:lnTo>
                    <a:lnTo>
                      <a:pt x="82" y="660"/>
                    </a:lnTo>
                    <a:lnTo>
                      <a:pt x="54" y="600"/>
                    </a:lnTo>
                    <a:lnTo>
                      <a:pt x="80" y="468"/>
                    </a:lnTo>
                    <a:lnTo>
                      <a:pt x="123" y="456"/>
                    </a:lnTo>
                    <a:lnTo>
                      <a:pt x="171" y="505"/>
                    </a:lnTo>
                    <a:lnTo>
                      <a:pt x="146" y="451"/>
                    </a:lnTo>
                    <a:lnTo>
                      <a:pt x="89" y="259"/>
                    </a:lnTo>
                    <a:lnTo>
                      <a:pt x="82" y="190"/>
                    </a:lnTo>
                    <a:lnTo>
                      <a:pt x="94" y="142"/>
                    </a:lnTo>
                    <a:lnTo>
                      <a:pt x="69" y="16"/>
                    </a:lnTo>
                    <a:lnTo>
                      <a:pt x="54" y="0"/>
                    </a:lnTo>
                    <a:lnTo>
                      <a:pt x="37" y="5"/>
                    </a:lnTo>
                    <a:lnTo>
                      <a:pt x="60" y="60"/>
                    </a:lnTo>
                    <a:lnTo>
                      <a:pt x="46" y="85"/>
                    </a:lnTo>
                    <a:lnTo>
                      <a:pt x="12" y="80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73" name="Freeform 239"/>
              <p:cNvSpPr>
                <a:spLocks noEditPoints="1"/>
              </p:cNvSpPr>
              <p:nvPr/>
            </p:nvSpPr>
            <p:spPr bwMode="auto">
              <a:xfrm>
                <a:off x="2582" y="887"/>
                <a:ext cx="2929" cy="2314"/>
              </a:xfrm>
              <a:custGeom>
                <a:avLst/>
                <a:gdLst>
                  <a:gd name="T0" fmla="*/ 195 w 11716"/>
                  <a:gd name="T1" fmla="*/ 400 h 9256"/>
                  <a:gd name="T2" fmla="*/ 707 w 11716"/>
                  <a:gd name="T3" fmla="*/ 119 h 9256"/>
                  <a:gd name="T4" fmla="*/ 621 w 11716"/>
                  <a:gd name="T5" fmla="*/ 89 h 9256"/>
                  <a:gd name="T6" fmla="*/ 529 w 11716"/>
                  <a:gd name="T7" fmla="*/ 78 h 9256"/>
                  <a:gd name="T8" fmla="*/ 481 w 11716"/>
                  <a:gd name="T9" fmla="*/ 60 h 9256"/>
                  <a:gd name="T10" fmla="*/ 446 w 11716"/>
                  <a:gd name="T11" fmla="*/ 60 h 9256"/>
                  <a:gd name="T12" fmla="*/ 460 w 11716"/>
                  <a:gd name="T13" fmla="*/ 23 h 9256"/>
                  <a:gd name="T14" fmla="*/ 410 w 11716"/>
                  <a:gd name="T15" fmla="*/ 20 h 9256"/>
                  <a:gd name="T16" fmla="*/ 364 w 11716"/>
                  <a:gd name="T17" fmla="*/ 45 h 9256"/>
                  <a:gd name="T18" fmla="*/ 355 w 11716"/>
                  <a:gd name="T19" fmla="*/ 82 h 9256"/>
                  <a:gd name="T20" fmla="*/ 320 w 11716"/>
                  <a:gd name="T21" fmla="*/ 80 h 9256"/>
                  <a:gd name="T22" fmla="*/ 309 w 11716"/>
                  <a:gd name="T23" fmla="*/ 134 h 9256"/>
                  <a:gd name="T24" fmla="*/ 297 w 11716"/>
                  <a:gd name="T25" fmla="*/ 99 h 9256"/>
                  <a:gd name="T26" fmla="*/ 250 w 11716"/>
                  <a:gd name="T27" fmla="*/ 111 h 9256"/>
                  <a:gd name="T28" fmla="*/ 216 w 11716"/>
                  <a:gd name="T29" fmla="*/ 136 h 9256"/>
                  <a:gd name="T30" fmla="*/ 185 w 11716"/>
                  <a:gd name="T31" fmla="*/ 138 h 9256"/>
                  <a:gd name="T32" fmla="*/ 174 w 11716"/>
                  <a:gd name="T33" fmla="*/ 102 h 9256"/>
                  <a:gd name="T34" fmla="*/ 162 w 11716"/>
                  <a:gd name="T35" fmla="*/ 180 h 9256"/>
                  <a:gd name="T36" fmla="*/ 156 w 11716"/>
                  <a:gd name="T37" fmla="*/ 215 h 9256"/>
                  <a:gd name="T38" fmla="*/ 112 w 11716"/>
                  <a:gd name="T39" fmla="*/ 229 h 9256"/>
                  <a:gd name="T40" fmla="*/ 120 w 11716"/>
                  <a:gd name="T41" fmla="*/ 257 h 9256"/>
                  <a:gd name="T42" fmla="*/ 86 w 11716"/>
                  <a:gd name="T43" fmla="*/ 272 h 9256"/>
                  <a:gd name="T44" fmla="*/ 114 w 11716"/>
                  <a:gd name="T45" fmla="*/ 310 h 9256"/>
                  <a:gd name="T46" fmla="*/ 109 w 11716"/>
                  <a:gd name="T47" fmla="*/ 268 h 9256"/>
                  <a:gd name="T48" fmla="*/ 130 w 11716"/>
                  <a:gd name="T49" fmla="*/ 293 h 9256"/>
                  <a:gd name="T50" fmla="*/ 144 w 11716"/>
                  <a:gd name="T51" fmla="*/ 304 h 9256"/>
                  <a:gd name="T52" fmla="*/ 155 w 11716"/>
                  <a:gd name="T53" fmla="*/ 292 h 9256"/>
                  <a:gd name="T54" fmla="*/ 169 w 11716"/>
                  <a:gd name="T55" fmla="*/ 266 h 9256"/>
                  <a:gd name="T56" fmla="*/ 185 w 11716"/>
                  <a:gd name="T57" fmla="*/ 267 h 9256"/>
                  <a:gd name="T58" fmla="*/ 196 w 11716"/>
                  <a:gd name="T59" fmla="*/ 291 h 9256"/>
                  <a:gd name="T60" fmla="*/ 155 w 11716"/>
                  <a:gd name="T61" fmla="*/ 301 h 9256"/>
                  <a:gd name="T62" fmla="*/ 185 w 11716"/>
                  <a:gd name="T63" fmla="*/ 310 h 9256"/>
                  <a:gd name="T64" fmla="*/ 132 w 11716"/>
                  <a:gd name="T65" fmla="*/ 330 h 9256"/>
                  <a:gd name="T66" fmla="*/ 101 w 11716"/>
                  <a:gd name="T67" fmla="*/ 308 h 9256"/>
                  <a:gd name="T68" fmla="*/ 27 w 11716"/>
                  <a:gd name="T69" fmla="*/ 340 h 9256"/>
                  <a:gd name="T70" fmla="*/ 3 w 11716"/>
                  <a:gd name="T71" fmla="*/ 405 h 9256"/>
                  <a:gd name="T72" fmla="*/ 55 w 11716"/>
                  <a:gd name="T73" fmla="*/ 432 h 9256"/>
                  <a:gd name="T74" fmla="*/ 95 w 11716"/>
                  <a:gd name="T75" fmla="*/ 446 h 9256"/>
                  <a:gd name="T76" fmla="*/ 115 w 11716"/>
                  <a:gd name="T77" fmla="*/ 548 h 9256"/>
                  <a:gd name="T78" fmla="*/ 178 w 11716"/>
                  <a:gd name="T79" fmla="*/ 543 h 9256"/>
                  <a:gd name="T80" fmla="*/ 204 w 11716"/>
                  <a:gd name="T81" fmla="*/ 494 h 9256"/>
                  <a:gd name="T82" fmla="*/ 238 w 11716"/>
                  <a:gd name="T83" fmla="*/ 408 h 9256"/>
                  <a:gd name="T84" fmla="*/ 186 w 11716"/>
                  <a:gd name="T85" fmla="*/ 360 h 9256"/>
                  <a:gd name="T86" fmla="*/ 227 w 11716"/>
                  <a:gd name="T87" fmla="*/ 401 h 9256"/>
                  <a:gd name="T88" fmla="*/ 253 w 11716"/>
                  <a:gd name="T89" fmla="*/ 361 h 9256"/>
                  <a:gd name="T90" fmla="*/ 240 w 11716"/>
                  <a:gd name="T91" fmla="*/ 342 h 9256"/>
                  <a:gd name="T92" fmla="*/ 302 w 11716"/>
                  <a:gd name="T93" fmla="*/ 362 h 9256"/>
                  <a:gd name="T94" fmla="*/ 328 w 11716"/>
                  <a:gd name="T95" fmla="*/ 329 h 9256"/>
                  <a:gd name="T96" fmla="*/ 325 w 11716"/>
                  <a:gd name="T97" fmla="*/ 308 h 9256"/>
                  <a:gd name="T98" fmla="*/ 320 w 11716"/>
                  <a:gd name="T99" fmla="*/ 291 h 9256"/>
                  <a:gd name="T100" fmla="*/ 363 w 11716"/>
                  <a:gd name="T101" fmla="*/ 261 h 9256"/>
                  <a:gd name="T102" fmla="*/ 469 w 11716"/>
                  <a:gd name="T103" fmla="*/ 268 h 9256"/>
                  <a:gd name="T104" fmla="*/ 524 w 11716"/>
                  <a:gd name="T105" fmla="*/ 258 h 9256"/>
                  <a:gd name="T106" fmla="*/ 556 w 11716"/>
                  <a:gd name="T107" fmla="*/ 254 h 9256"/>
                  <a:gd name="T108" fmla="*/ 547 w 11716"/>
                  <a:gd name="T109" fmla="*/ 210 h 9256"/>
                  <a:gd name="T110" fmla="*/ 607 w 11716"/>
                  <a:gd name="T111" fmla="*/ 190 h 9256"/>
                  <a:gd name="T112" fmla="*/ 641 w 11716"/>
                  <a:gd name="T113" fmla="*/ 164 h 9256"/>
                  <a:gd name="T114" fmla="*/ 633 w 11716"/>
                  <a:gd name="T115" fmla="*/ 218 h 9256"/>
                  <a:gd name="T116" fmla="*/ 647 w 11716"/>
                  <a:gd name="T117" fmla="*/ 181 h 9256"/>
                  <a:gd name="T118" fmla="*/ 694 w 11716"/>
                  <a:gd name="T119" fmla="*/ 164 h 9256"/>
                  <a:gd name="T120" fmla="*/ 701 w 11716"/>
                  <a:gd name="T121" fmla="*/ 141 h 9256"/>
                  <a:gd name="T122" fmla="*/ 721 w 11716"/>
                  <a:gd name="T123" fmla="*/ 147 h 92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1716" h="9256">
                    <a:moveTo>
                      <a:pt x="11473" y="2129"/>
                    </a:moveTo>
                    <a:lnTo>
                      <a:pt x="11473" y="2121"/>
                    </a:lnTo>
                    <a:lnTo>
                      <a:pt x="11471" y="2117"/>
                    </a:lnTo>
                    <a:lnTo>
                      <a:pt x="11458" y="2106"/>
                    </a:lnTo>
                    <a:lnTo>
                      <a:pt x="11477" y="2118"/>
                    </a:lnTo>
                    <a:lnTo>
                      <a:pt x="11473" y="2129"/>
                    </a:lnTo>
                    <a:close/>
                    <a:moveTo>
                      <a:pt x="2917" y="4262"/>
                    </a:moveTo>
                    <a:lnTo>
                      <a:pt x="2902" y="4247"/>
                    </a:lnTo>
                    <a:lnTo>
                      <a:pt x="2910" y="4249"/>
                    </a:lnTo>
                    <a:lnTo>
                      <a:pt x="2913" y="4246"/>
                    </a:lnTo>
                    <a:lnTo>
                      <a:pt x="2914" y="4239"/>
                    </a:lnTo>
                    <a:lnTo>
                      <a:pt x="2930" y="4260"/>
                    </a:lnTo>
                    <a:lnTo>
                      <a:pt x="2917" y="4262"/>
                    </a:lnTo>
                    <a:close/>
                    <a:moveTo>
                      <a:pt x="2682" y="4217"/>
                    </a:moveTo>
                    <a:lnTo>
                      <a:pt x="2636" y="4217"/>
                    </a:lnTo>
                    <a:lnTo>
                      <a:pt x="2634" y="4219"/>
                    </a:lnTo>
                    <a:lnTo>
                      <a:pt x="2626" y="4250"/>
                    </a:lnTo>
                    <a:lnTo>
                      <a:pt x="2605" y="4274"/>
                    </a:lnTo>
                    <a:lnTo>
                      <a:pt x="2599" y="4288"/>
                    </a:lnTo>
                    <a:lnTo>
                      <a:pt x="2582" y="4295"/>
                    </a:lnTo>
                    <a:lnTo>
                      <a:pt x="2574" y="4187"/>
                    </a:lnTo>
                    <a:lnTo>
                      <a:pt x="2533" y="4104"/>
                    </a:lnTo>
                    <a:lnTo>
                      <a:pt x="2501" y="4072"/>
                    </a:lnTo>
                    <a:lnTo>
                      <a:pt x="2513" y="4057"/>
                    </a:lnTo>
                    <a:lnTo>
                      <a:pt x="2541" y="4054"/>
                    </a:lnTo>
                    <a:lnTo>
                      <a:pt x="2589" y="4080"/>
                    </a:lnTo>
                    <a:lnTo>
                      <a:pt x="2609" y="4077"/>
                    </a:lnTo>
                    <a:lnTo>
                      <a:pt x="2636" y="4090"/>
                    </a:lnTo>
                    <a:lnTo>
                      <a:pt x="2636" y="4129"/>
                    </a:lnTo>
                    <a:lnTo>
                      <a:pt x="2638" y="4132"/>
                    </a:lnTo>
                    <a:lnTo>
                      <a:pt x="2656" y="4143"/>
                    </a:lnTo>
                    <a:lnTo>
                      <a:pt x="2666" y="4177"/>
                    </a:lnTo>
                    <a:lnTo>
                      <a:pt x="2682" y="4190"/>
                    </a:lnTo>
                    <a:lnTo>
                      <a:pt x="2682" y="4217"/>
                    </a:lnTo>
                    <a:close/>
                    <a:moveTo>
                      <a:pt x="3521" y="5460"/>
                    </a:moveTo>
                    <a:lnTo>
                      <a:pt x="3521" y="5460"/>
                    </a:lnTo>
                    <a:lnTo>
                      <a:pt x="3519" y="5460"/>
                    </a:lnTo>
                    <a:lnTo>
                      <a:pt x="3521" y="5460"/>
                    </a:lnTo>
                    <a:close/>
                    <a:moveTo>
                      <a:pt x="3123" y="6393"/>
                    </a:moveTo>
                    <a:lnTo>
                      <a:pt x="3143" y="6355"/>
                    </a:lnTo>
                    <a:lnTo>
                      <a:pt x="3123" y="6393"/>
                    </a:lnTo>
                    <a:close/>
                    <a:moveTo>
                      <a:pt x="11713" y="2174"/>
                    </a:moveTo>
                    <a:lnTo>
                      <a:pt x="11665" y="2161"/>
                    </a:lnTo>
                    <a:lnTo>
                      <a:pt x="11669" y="2150"/>
                    </a:lnTo>
                    <a:lnTo>
                      <a:pt x="11669" y="2146"/>
                    </a:lnTo>
                    <a:lnTo>
                      <a:pt x="11598" y="2058"/>
                    </a:lnTo>
                    <a:lnTo>
                      <a:pt x="11596" y="2057"/>
                    </a:lnTo>
                    <a:lnTo>
                      <a:pt x="11513" y="2052"/>
                    </a:lnTo>
                    <a:lnTo>
                      <a:pt x="11510" y="2053"/>
                    </a:lnTo>
                    <a:lnTo>
                      <a:pt x="11505" y="2068"/>
                    </a:lnTo>
                    <a:lnTo>
                      <a:pt x="11502" y="2061"/>
                    </a:lnTo>
                    <a:lnTo>
                      <a:pt x="11513" y="2048"/>
                    </a:lnTo>
                    <a:lnTo>
                      <a:pt x="11513" y="2045"/>
                    </a:lnTo>
                    <a:lnTo>
                      <a:pt x="11511" y="2042"/>
                    </a:lnTo>
                    <a:lnTo>
                      <a:pt x="11483" y="2029"/>
                    </a:lnTo>
                    <a:lnTo>
                      <a:pt x="11482" y="2028"/>
                    </a:lnTo>
                    <a:lnTo>
                      <a:pt x="11481" y="2029"/>
                    </a:lnTo>
                    <a:lnTo>
                      <a:pt x="11478" y="2031"/>
                    </a:lnTo>
                    <a:lnTo>
                      <a:pt x="11474" y="2045"/>
                    </a:lnTo>
                    <a:lnTo>
                      <a:pt x="11438" y="2040"/>
                    </a:lnTo>
                    <a:lnTo>
                      <a:pt x="11435" y="2042"/>
                    </a:lnTo>
                    <a:lnTo>
                      <a:pt x="11437" y="2045"/>
                    </a:lnTo>
                    <a:lnTo>
                      <a:pt x="11458" y="2056"/>
                    </a:lnTo>
                    <a:lnTo>
                      <a:pt x="11455" y="2102"/>
                    </a:lnTo>
                    <a:lnTo>
                      <a:pt x="11455" y="2105"/>
                    </a:lnTo>
                    <a:lnTo>
                      <a:pt x="11430" y="2084"/>
                    </a:lnTo>
                    <a:lnTo>
                      <a:pt x="11413" y="1999"/>
                    </a:lnTo>
                    <a:lnTo>
                      <a:pt x="11421" y="1995"/>
                    </a:lnTo>
                    <a:lnTo>
                      <a:pt x="11422" y="1992"/>
                    </a:lnTo>
                    <a:lnTo>
                      <a:pt x="11421" y="1989"/>
                    </a:lnTo>
                    <a:lnTo>
                      <a:pt x="11390" y="1947"/>
                    </a:lnTo>
                    <a:lnTo>
                      <a:pt x="11388" y="1945"/>
                    </a:lnTo>
                    <a:lnTo>
                      <a:pt x="11358" y="1940"/>
                    </a:lnTo>
                    <a:lnTo>
                      <a:pt x="11356" y="1941"/>
                    </a:lnTo>
                    <a:lnTo>
                      <a:pt x="11356" y="1944"/>
                    </a:lnTo>
                    <a:lnTo>
                      <a:pt x="11377" y="1977"/>
                    </a:lnTo>
                    <a:lnTo>
                      <a:pt x="11332" y="1948"/>
                    </a:lnTo>
                    <a:lnTo>
                      <a:pt x="11349" y="1931"/>
                    </a:lnTo>
                    <a:lnTo>
                      <a:pt x="11350" y="1928"/>
                    </a:lnTo>
                    <a:lnTo>
                      <a:pt x="11348" y="1925"/>
                    </a:lnTo>
                    <a:lnTo>
                      <a:pt x="11301" y="1912"/>
                    </a:lnTo>
                    <a:lnTo>
                      <a:pt x="11306" y="1906"/>
                    </a:lnTo>
                    <a:lnTo>
                      <a:pt x="11308" y="1903"/>
                    </a:lnTo>
                    <a:lnTo>
                      <a:pt x="11305" y="1888"/>
                    </a:lnTo>
                    <a:lnTo>
                      <a:pt x="11304" y="1886"/>
                    </a:lnTo>
                    <a:lnTo>
                      <a:pt x="11276" y="1868"/>
                    </a:lnTo>
                    <a:lnTo>
                      <a:pt x="11241" y="1863"/>
                    </a:lnTo>
                    <a:lnTo>
                      <a:pt x="11233" y="1836"/>
                    </a:lnTo>
                    <a:lnTo>
                      <a:pt x="11231" y="1834"/>
                    </a:lnTo>
                    <a:lnTo>
                      <a:pt x="11201" y="1823"/>
                    </a:lnTo>
                    <a:lnTo>
                      <a:pt x="11193" y="1791"/>
                    </a:lnTo>
                    <a:lnTo>
                      <a:pt x="11191" y="1789"/>
                    </a:lnTo>
                    <a:lnTo>
                      <a:pt x="11148" y="1769"/>
                    </a:lnTo>
                    <a:lnTo>
                      <a:pt x="11130" y="1761"/>
                    </a:lnTo>
                    <a:lnTo>
                      <a:pt x="11040" y="1683"/>
                    </a:lnTo>
                    <a:lnTo>
                      <a:pt x="10910" y="1612"/>
                    </a:lnTo>
                    <a:lnTo>
                      <a:pt x="10748" y="1614"/>
                    </a:lnTo>
                    <a:lnTo>
                      <a:pt x="10612" y="1577"/>
                    </a:lnTo>
                    <a:lnTo>
                      <a:pt x="10588" y="1586"/>
                    </a:lnTo>
                    <a:lnTo>
                      <a:pt x="10587" y="1589"/>
                    </a:lnTo>
                    <a:lnTo>
                      <a:pt x="10587" y="1633"/>
                    </a:lnTo>
                    <a:lnTo>
                      <a:pt x="10568" y="1652"/>
                    </a:lnTo>
                    <a:lnTo>
                      <a:pt x="10567" y="1656"/>
                    </a:lnTo>
                    <a:lnTo>
                      <a:pt x="10570" y="1658"/>
                    </a:lnTo>
                    <a:lnTo>
                      <a:pt x="10596" y="1664"/>
                    </a:lnTo>
                    <a:lnTo>
                      <a:pt x="10620" y="1734"/>
                    </a:lnTo>
                    <a:lnTo>
                      <a:pt x="10559" y="1785"/>
                    </a:lnTo>
                    <a:lnTo>
                      <a:pt x="10473" y="1715"/>
                    </a:lnTo>
                    <a:lnTo>
                      <a:pt x="10465" y="1658"/>
                    </a:lnTo>
                    <a:lnTo>
                      <a:pt x="10445" y="1628"/>
                    </a:lnTo>
                    <a:lnTo>
                      <a:pt x="10442" y="1625"/>
                    </a:lnTo>
                    <a:lnTo>
                      <a:pt x="10439" y="1626"/>
                    </a:lnTo>
                    <a:lnTo>
                      <a:pt x="10386" y="1671"/>
                    </a:lnTo>
                    <a:lnTo>
                      <a:pt x="10287" y="1657"/>
                    </a:lnTo>
                    <a:lnTo>
                      <a:pt x="10229" y="1622"/>
                    </a:lnTo>
                    <a:lnTo>
                      <a:pt x="10136" y="1634"/>
                    </a:lnTo>
                    <a:lnTo>
                      <a:pt x="10076" y="1682"/>
                    </a:lnTo>
                    <a:lnTo>
                      <a:pt x="10076" y="1664"/>
                    </a:lnTo>
                    <a:lnTo>
                      <a:pt x="10074" y="1660"/>
                    </a:lnTo>
                    <a:lnTo>
                      <a:pt x="9989" y="1618"/>
                    </a:lnTo>
                    <a:lnTo>
                      <a:pt x="10007" y="1552"/>
                    </a:lnTo>
                    <a:lnTo>
                      <a:pt x="10005" y="1519"/>
                    </a:lnTo>
                    <a:lnTo>
                      <a:pt x="9941" y="1429"/>
                    </a:lnTo>
                    <a:lnTo>
                      <a:pt x="9938" y="1428"/>
                    </a:lnTo>
                    <a:lnTo>
                      <a:pt x="9704" y="1423"/>
                    </a:lnTo>
                    <a:lnTo>
                      <a:pt x="9584" y="1453"/>
                    </a:lnTo>
                    <a:lnTo>
                      <a:pt x="9546" y="1428"/>
                    </a:lnTo>
                    <a:lnTo>
                      <a:pt x="9575" y="1394"/>
                    </a:lnTo>
                    <a:lnTo>
                      <a:pt x="9575" y="1390"/>
                    </a:lnTo>
                    <a:lnTo>
                      <a:pt x="9533" y="1344"/>
                    </a:lnTo>
                    <a:lnTo>
                      <a:pt x="9530" y="1343"/>
                    </a:lnTo>
                    <a:lnTo>
                      <a:pt x="9483" y="1348"/>
                    </a:lnTo>
                    <a:lnTo>
                      <a:pt x="9455" y="1312"/>
                    </a:lnTo>
                    <a:lnTo>
                      <a:pt x="9454" y="1311"/>
                    </a:lnTo>
                    <a:lnTo>
                      <a:pt x="9390" y="1300"/>
                    </a:lnTo>
                    <a:lnTo>
                      <a:pt x="9412" y="1267"/>
                    </a:lnTo>
                    <a:lnTo>
                      <a:pt x="9441" y="1275"/>
                    </a:lnTo>
                    <a:lnTo>
                      <a:pt x="9442" y="1275"/>
                    </a:lnTo>
                    <a:lnTo>
                      <a:pt x="9443" y="1274"/>
                    </a:lnTo>
                    <a:lnTo>
                      <a:pt x="9445" y="1271"/>
                    </a:lnTo>
                    <a:lnTo>
                      <a:pt x="9429" y="1215"/>
                    </a:lnTo>
                    <a:lnTo>
                      <a:pt x="9410" y="1199"/>
                    </a:lnTo>
                    <a:lnTo>
                      <a:pt x="8939" y="1085"/>
                    </a:lnTo>
                    <a:lnTo>
                      <a:pt x="8938" y="1085"/>
                    </a:lnTo>
                    <a:lnTo>
                      <a:pt x="8937" y="1086"/>
                    </a:lnTo>
                    <a:lnTo>
                      <a:pt x="8922" y="1104"/>
                    </a:lnTo>
                    <a:lnTo>
                      <a:pt x="8922" y="1108"/>
                    </a:lnTo>
                    <a:lnTo>
                      <a:pt x="8938" y="1140"/>
                    </a:lnTo>
                    <a:lnTo>
                      <a:pt x="8860" y="1235"/>
                    </a:lnTo>
                    <a:lnTo>
                      <a:pt x="8858" y="1238"/>
                    </a:lnTo>
                    <a:lnTo>
                      <a:pt x="8866" y="1271"/>
                    </a:lnTo>
                    <a:lnTo>
                      <a:pt x="8856" y="1290"/>
                    </a:lnTo>
                    <a:lnTo>
                      <a:pt x="8856" y="1293"/>
                    </a:lnTo>
                    <a:lnTo>
                      <a:pt x="8870" y="1338"/>
                    </a:lnTo>
                    <a:lnTo>
                      <a:pt x="8845" y="1328"/>
                    </a:lnTo>
                    <a:lnTo>
                      <a:pt x="8842" y="1330"/>
                    </a:lnTo>
                    <a:lnTo>
                      <a:pt x="8761" y="1394"/>
                    </a:lnTo>
                    <a:lnTo>
                      <a:pt x="8627" y="1308"/>
                    </a:lnTo>
                    <a:lnTo>
                      <a:pt x="8595" y="1311"/>
                    </a:lnTo>
                    <a:lnTo>
                      <a:pt x="8592" y="1314"/>
                    </a:lnTo>
                    <a:lnTo>
                      <a:pt x="8582" y="1359"/>
                    </a:lnTo>
                    <a:lnTo>
                      <a:pt x="8521" y="1346"/>
                    </a:lnTo>
                    <a:lnTo>
                      <a:pt x="8470" y="1247"/>
                    </a:lnTo>
                    <a:lnTo>
                      <a:pt x="8467" y="1246"/>
                    </a:lnTo>
                    <a:lnTo>
                      <a:pt x="8465" y="1247"/>
                    </a:lnTo>
                    <a:lnTo>
                      <a:pt x="8428" y="1328"/>
                    </a:lnTo>
                    <a:lnTo>
                      <a:pt x="8425" y="1390"/>
                    </a:lnTo>
                    <a:lnTo>
                      <a:pt x="8388" y="1467"/>
                    </a:lnTo>
                    <a:lnTo>
                      <a:pt x="8370" y="1433"/>
                    </a:lnTo>
                    <a:lnTo>
                      <a:pt x="8369" y="1431"/>
                    </a:lnTo>
                    <a:lnTo>
                      <a:pt x="8313" y="1412"/>
                    </a:lnTo>
                    <a:lnTo>
                      <a:pt x="8264" y="1304"/>
                    </a:lnTo>
                    <a:lnTo>
                      <a:pt x="8261" y="1303"/>
                    </a:lnTo>
                    <a:lnTo>
                      <a:pt x="8260" y="1303"/>
                    </a:lnTo>
                    <a:lnTo>
                      <a:pt x="8249" y="1307"/>
                    </a:lnTo>
                    <a:lnTo>
                      <a:pt x="8245" y="1265"/>
                    </a:lnTo>
                    <a:lnTo>
                      <a:pt x="8289" y="1217"/>
                    </a:lnTo>
                    <a:lnTo>
                      <a:pt x="8289" y="1213"/>
                    </a:lnTo>
                    <a:lnTo>
                      <a:pt x="8285" y="1207"/>
                    </a:lnTo>
                    <a:lnTo>
                      <a:pt x="8293" y="1175"/>
                    </a:lnTo>
                    <a:lnTo>
                      <a:pt x="8293" y="1173"/>
                    </a:lnTo>
                    <a:lnTo>
                      <a:pt x="8273" y="1136"/>
                    </a:lnTo>
                    <a:lnTo>
                      <a:pt x="8288" y="1061"/>
                    </a:lnTo>
                    <a:lnTo>
                      <a:pt x="8287" y="1058"/>
                    </a:lnTo>
                    <a:lnTo>
                      <a:pt x="8211" y="965"/>
                    </a:lnTo>
                    <a:lnTo>
                      <a:pt x="8146" y="948"/>
                    </a:lnTo>
                    <a:lnTo>
                      <a:pt x="8144" y="948"/>
                    </a:lnTo>
                    <a:lnTo>
                      <a:pt x="8142" y="949"/>
                    </a:lnTo>
                    <a:lnTo>
                      <a:pt x="8123" y="973"/>
                    </a:lnTo>
                    <a:lnTo>
                      <a:pt x="7969" y="888"/>
                    </a:lnTo>
                    <a:lnTo>
                      <a:pt x="7967" y="888"/>
                    </a:lnTo>
                    <a:lnTo>
                      <a:pt x="7966" y="888"/>
                    </a:lnTo>
                    <a:lnTo>
                      <a:pt x="7965" y="891"/>
                    </a:lnTo>
                    <a:lnTo>
                      <a:pt x="7959" y="916"/>
                    </a:lnTo>
                    <a:lnTo>
                      <a:pt x="7940" y="908"/>
                    </a:lnTo>
                    <a:lnTo>
                      <a:pt x="7938" y="908"/>
                    </a:lnTo>
                    <a:lnTo>
                      <a:pt x="7937" y="908"/>
                    </a:lnTo>
                    <a:lnTo>
                      <a:pt x="7936" y="911"/>
                    </a:lnTo>
                    <a:lnTo>
                      <a:pt x="7925" y="972"/>
                    </a:lnTo>
                    <a:lnTo>
                      <a:pt x="7941" y="1031"/>
                    </a:lnTo>
                    <a:lnTo>
                      <a:pt x="7930" y="1045"/>
                    </a:lnTo>
                    <a:lnTo>
                      <a:pt x="7811" y="1069"/>
                    </a:lnTo>
                    <a:lnTo>
                      <a:pt x="7671" y="1024"/>
                    </a:lnTo>
                    <a:lnTo>
                      <a:pt x="7666" y="976"/>
                    </a:lnTo>
                    <a:lnTo>
                      <a:pt x="7688" y="965"/>
                    </a:lnTo>
                    <a:lnTo>
                      <a:pt x="7691" y="963"/>
                    </a:lnTo>
                    <a:lnTo>
                      <a:pt x="7688" y="960"/>
                    </a:lnTo>
                    <a:lnTo>
                      <a:pt x="7503" y="918"/>
                    </a:lnTo>
                    <a:lnTo>
                      <a:pt x="7384" y="957"/>
                    </a:lnTo>
                    <a:lnTo>
                      <a:pt x="7381" y="960"/>
                    </a:lnTo>
                    <a:lnTo>
                      <a:pt x="7382" y="963"/>
                    </a:lnTo>
                    <a:lnTo>
                      <a:pt x="7421" y="996"/>
                    </a:lnTo>
                    <a:lnTo>
                      <a:pt x="7380" y="1015"/>
                    </a:lnTo>
                    <a:lnTo>
                      <a:pt x="7369" y="1012"/>
                    </a:lnTo>
                    <a:lnTo>
                      <a:pt x="7386" y="1000"/>
                    </a:lnTo>
                    <a:lnTo>
                      <a:pt x="7388" y="997"/>
                    </a:lnTo>
                    <a:lnTo>
                      <a:pt x="7385" y="995"/>
                    </a:lnTo>
                    <a:lnTo>
                      <a:pt x="7370" y="989"/>
                    </a:lnTo>
                    <a:lnTo>
                      <a:pt x="7376" y="933"/>
                    </a:lnTo>
                    <a:lnTo>
                      <a:pt x="7345" y="856"/>
                    </a:lnTo>
                    <a:lnTo>
                      <a:pt x="7341" y="854"/>
                    </a:lnTo>
                    <a:lnTo>
                      <a:pt x="7338" y="858"/>
                    </a:lnTo>
                    <a:lnTo>
                      <a:pt x="7341" y="902"/>
                    </a:lnTo>
                    <a:lnTo>
                      <a:pt x="7324" y="919"/>
                    </a:lnTo>
                    <a:lnTo>
                      <a:pt x="7261" y="898"/>
                    </a:lnTo>
                    <a:lnTo>
                      <a:pt x="7256" y="872"/>
                    </a:lnTo>
                    <a:lnTo>
                      <a:pt x="7267" y="859"/>
                    </a:lnTo>
                    <a:lnTo>
                      <a:pt x="7267" y="855"/>
                    </a:lnTo>
                    <a:lnTo>
                      <a:pt x="7264" y="854"/>
                    </a:lnTo>
                    <a:lnTo>
                      <a:pt x="7263" y="855"/>
                    </a:lnTo>
                    <a:lnTo>
                      <a:pt x="7229" y="879"/>
                    </a:lnTo>
                    <a:lnTo>
                      <a:pt x="7190" y="855"/>
                    </a:lnTo>
                    <a:lnTo>
                      <a:pt x="7187" y="854"/>
                    </a:lnTo>
                    <a:lnTo>
                      <a:pt x="7184" y="855"/>
                    </a:lnTo>
                    <a:lnTo>
                      <a:pt x="7154" y="899"/>
                    </a:lnTo>
                    <a:lnTo>
                      <a:pt x="7152" y="902"/>
                    </a:lnTo>
                    <a:lnTo>
                      <a:pt x="7164" y="941"/>
                    </a:lnTo>
                    <a:lnTo>
                      <a:pt x="7167" y="943"/>
                    </a:lnTo>
                    <a:lnTo>
                      <a:pt x="7170" y="943"/>
                    </a:lnTo>
                    <a:lnTo>
                      <a:pt x="7215" y="907"/>
                    </a:lnTo>
                    <a:lnTo>
                      <a:pt x="7231" y="928"/>
                    </a:lnTo>
                    <a:lnTo>
                      <a:pt x="7167" y="971"/>
                    </a:lnTo>
                    <a:lnTo>
                      <a:pt x="7135" y="949"/>
                    </a:lnTo>
                    <a:lnTo>
                      <a:pt x="7134" y="948"/>
                    </a:lnTo>
                    <a:lnTo>
                      <a:pt x="7131" y="949"/>
                    </a:lnTo>
                    <a:lnTo>
                      <a:pt x="7131" y="953"/>
                    </a:lnTo>
                    <a:lnTo>
                      <a:pt x="7146" y="977"/>
                    </a:lnTo>
                    <a:lnTo>
                      <a:pt x="7138" y="985"/>
                    </a:lnTo>
                    <a:lnTo>
                      <a:pt x="7047" y="1028"/>
                    </a:lnTo>
                    <a:lnTo>
                      <a:pt x="6982" y="1023"/>
                    </a:lnTo>
                    <a:lnTo>
                      <a:pt x="6978" y="1025"/>
                    </a:lnTo>
                    <a:lnTo>
                      <a:pt x="6975" y="1037"/>
                    </a:lnTo>
                    <a:lnTo>
                      <a:pt x="6975" y="1066"/>
                    </a:lnTo>
                    <a:lnTo>
                      <a:pt x="6977" y="1068"/>
                    </a:lnTo>
                    <a:lnTo>
                      <a:pt x="6981" y="1072"/>
                    </a:lnTo>
                    <a:lnTo>
                      <a:pt x="6963" y="1062"/>
                    </a:lnTo>
                    <a:lnTo>
                      <a:pt x="6962" y="1062"/>
                    </a:lnTo>
                    <a:lnTo>
                      <a:pt x="6959" y="1064"/>
                    </a:lnTo>
                    <a:lnTo>
                      <a:pt x="6941" y="1076"/>
                    </a:lnTo>
                    <a:lnTo>
                      <a:pt x="7026" y="944"/>
                    </a:lnTo>
                    <a:lnTo>
                      <a:pt x="7082" y="947"/>
                    </a:lnTo>
                    <a:lnTo>
                      <a:pt x="7084" y="945"/>
                    </a:lnTo>
                    <a:lnTo>
                      <a:pt x="7212" y="761"/>
                    </a:lnTo>
                    <a:lnTo>
                      <a:pt x="7289" y="726"/>
                    </a:lnTo>
                    <a:lnTo>
                      <a:pt x="7291" y="723"/>
                    </a:lnTo>
                    <a:lnTo>
                      <a:pt x="7291" y="697"/>
                    </a:lnTo>
                    <a:lnTo>
                      <a:pt x="7323" y="689"/>
                    </a:lnTo>
                    <a:lnTo>
                      <a:pt x="7325" y="686"/>
                    </a:lnTo>
                    <a:lnTo>
                      <a:pt x="7324" y="683"/>
                    </a:lnTo>
                    <a:lnTo>
                      <a:pt x="7316" y="676"/>
                    </a:lnTo>
                    <a:lnTo>
                      <a:pt x="7364" y="645"/>
                    </a:lnTo>
                    <a:lnTo>
                      <a:pt x="7398" y="588"/>
                    </a:lnTo>
                    <a:lnTo>
                      <a:pt x="7400" y="585"/>
                    </a:lnTo>
                    <a:lnTo>
                      <a:pt x="7390" y="549"/>
                    </a:lnTo>
                    <a:lnTo>
                      <a:pt x="7398" y="536"/>
                    </a:lnTo>
                    <a:lnTo>
                      <a:pt x="7398" y="533"/>
                    </a:lnTo>
                    <a:lnTo>
                      <a:pt x="7397" y="532"/>
                    </a:lnTo>
                    <a:lnTo>
                      <a:pt x="7353" y="517"/>
                    </a:lnTo>
                    <a:lnTo>
                      <a:pt x="7336" y="481"/>
                    </a:lnTo>
                    <a:lnTo>
                      <a:pt x="7377" y="523"/>
                    </a:lnTo>
                    <a:lnTo>
                      <a:pt x="7378" y="524"/>
                    </a:lnTo>
                    <a:lnTo>
                      <a:pt x="7380" y="524"/>
                    </a:lnTo>
                    <a:lnTo>
                      <a:pt x="7381" y="521"/>
                    </a:lnTo>
                    <a:lnTo>
                      <a:pt x="7405" y="471"/>
                    </a:lnTo>
                    <a:lnTo>
                      <a:pt x="7402" y="443"/>
                    </a:lnTo>
                    <a:lnTo>
                      <a:pt x="7398" y="440"/>
                    </a:lnTo>
                    <a:lnTo>
                      <a:pt x="7386" y="440"/>
                    </a:lnTo>
                    <a:lnTo>
                      <a:pt x="7365" y="371"/>
                    </a:lnTo>
                    <a:lnTo>
                      <a:pt x="7362" y="368"/>
                    </a:lnTo>
                    <a:lnTo>
                      <a:pt x="7361" y="368"/>
                    </a:lnTo>
                    <a:lnTo>
                      <a:pt x="7358" y="370"/>
                    </a:lnTo>
                    <a:lnTo>
                      <a:pt x="7344" y="399"/>
                    </a:lnTo>
                    <a:lnTo>
                      <a:pt x="7330" y="375"/>
                    </a:lnTo>
                    <a:lnTo>
                      <a:pt x="7341" y="354"/>
                    </a:lnTo>
                    <a:lnTo>
                      <a:pt x="7341" y="350"/>
                    </a:lnTo>
                    <a:lnTo>
                      <a:pt x="7247" y="253"/>
                    </a:lnTo>
                    <a:lnTo>
                      <a:pt x="7244" y="251"/>
                    </a:lnTo>
                    <a:lnTo>
                      <a:pt x="7082" y="243"/>
                    </a:lnTo>
                    <a:lnTo>
                      <a:pt x="7079" y="245"/>
                    </a:lnTo>
                    <a:lnTo>
                      <a:pt x="7034" y="314"/>
                    </a:lnTo>
                    <a:lnTo>
                      <a:pt x="6974" y="314"/>
                    </a:lnTo>
                    <a:lnTo>
                      <a:pt x="7027" y="247"/>
                    </a:lnTo>
                    <a:lnTo>
                      <a:pt x="7039" y="207"/>
                    </a:lnTo>
                    <a:lnTo>
                      <a:pt x="7034" y="187"/>
                    </a:lnTo>
                    <a:lnTo>
                      <a:pt x="7031" y="186"/>
                    </a:lnTo>
                    <a:lnTo>
                      <a:pt x="6945" y="174"/>
                    </a:lnTo>
                    <a:lnTo>
                      <a:pt x="6948" y="149"/>
                    </a:lnTo>
                    <a:lnTo>
                      <a:pt x="6946" y="146"/>
                    </a:lnTo>
                    <a:lnTo>
                      <a:pt x="6945" y="146"/>
                    </a:lnTo>
                    <a:lnTo>
                      <a:pt x="6944" y="146"/>
                    </a:lnTo>
                    <a:lnTo>
                      <a:pt x="6885" y="181"/>
                    </a:lnTo>
                    <a:lnTo>
                      <a:pt x="6963" y="102"/>
                    </a:lnTo>
                    <a:lnTo>
                      <a:pt x="6965" y="100"/>
                    </a:lnTo>
                    <a:lnTo>
                      <a:pt x="6948" y="45"/>
                    </a:lnTo>
                    <a:lnTo>
                      <a:pt x="6946" y="43"/>
                    </a:lnTo>
                    <a:lnTo>
                      <a:pt x="6854" y="0"/>
                    </a:lnTo>
                    <a:lnTo>
                      <a:pt x="6853" y="0"/>
                    </a:lnTo>
                    <a:lnTo>
                      <a:pt x="6852" y="0"/>
                    </a:lnTo>
                    <a:lnTo>
                      <a:pt x="6788" y="24"/>
                    </a:lnTo>
                    <a:lnTo>
                      <a:pt x="6694" y="162"/>
                    </a:lnTo>
                    <a:lnTo>
                      <a:pt x="6667" y="227"/>
                    </a:lnTo>
                    <a:lnTo>
                      <a:pt x="6668" y="230"/>
                    </a:lnTo>
                    <a:lnTo>
                      <a:pt x="6691" y="265"/>
                    </a:lnTo>
                    <a:lnTo>
                      <a:pt x="6686" y="263"/>
                    </a:lnTo>
                    <a:lnTo>
                      <a:pt x="6684" y="263"/>
                    </a:lnTo>
                    <a:lnTo>
                      <a:pt x="6683" y="263"/>
                    </a:lnTo>
                    <a:lnTo>
                      <a:pt x="6682" y="266"/>
                    </a:lnTo>
                    <a:lnTo>
                      <a:pt x="6682" y="291"/>
                    </a:lnTo>
                    <a:lnTo>
                      <a:pt x="6555" y="311"/>
                    </a:lnTo>
                    <a:lnTo>
                      <a:pt x="6553" y="314"/>
                    </a:lnTo>
                    <a:lnTo>
                      <a:pt x="6554" y="316"/>
                    </a:lnTo>
                    <a:lnTo>
                      <a:pt x="6607" y="370"/>
                    </a:lnTo>
                    <a:lnTo>
                      <a:pt x="6599" y="414"/>
                    </a:lnTo>
                    <a:lnTo>
                      <a:pt x="6547" y="360"/>
                    </a:lnTo>
                    <a:lnTo>
                      <a:pt x="6545" y="360"/>
                    </a:lnTo>
                    <a:lnTo>
                      <a:pt x="6543" y="360"/>
                    </a:lnTo>
                    <a:lnTo>
                      <a:pt x="6486" y="403"/>
                    </a:lnTo>
                    <a:lnTo>
                      <a:pt x="6485" y="407"/>
                    </a:lnTo>
                    <a:lnTo>
                      <a:pt x="6491" y="430"/>
                    </a:lnTo>
                    <a:lnTo>
                      <a:pt x="6429" y="452"/>
                    </a:lnTo>
                    <a:lnTo>
                      <a:pt x="6433" y="432"/>
                    </a:lnTo>
                    <a:lnTo>
                      <a:pt x="6432" y="428"/>
                    </a:lnTo>
                    <a:lnTo>
                      <a:pt x="6417" y="423"/>
                    </a:lnTo>
                    <a:lnTo>
                      <a:pt x="6416" y="423"/>
                    </a:lnTo>
                    <a:lnTo>
                      <a:pt x="6414" y="424"/>
                    </a:lnTo>
                    <a:lnTo>
                      <a:pt x="6386" y="447"/>
                    </a:lnTo>
                    <a:lnTo>
                      <a:pt x="6402" y="404"/>
                    </a:lnTo>
                    <a:lnTo>
                      <a:pt x="6401" y="400"/>
                    </a:lnTo>
                    <a:lnTo>
                      <a:pt x="6384" y="390"/>
                    </a:lnTo>
                    <a:lnTo>
                      <a:pt x="6382" y="388"/>
                    </a:lnTo>
                    <a:lnTo>
                      <a:pt x="6219" y="411"/>
                    </a:lnTo>
                    <a:lnTo>
                      <a:pt x="6216" y="415"/>
                    </a:lnTo>
                    <a:lnTo>
                      <a:pt x="6216" y="437"/>
                    </a:lnTo>
                    <a:lnTo>
                      <a:pt x="6216" y="440"/>
                    </a:lnTo>
                    <a:lnTo>
                      <a:pt x="6219" y="440"/>
                    </a:lnTo>
                    <a:lnTo>
                      <a:pt x="6249" y="437"/>
                    </a:lnTo>
                    <a:lnTo>
                      <a:pt x="6244" y="457"/>
                    </a:lnTo>
                    <a:lnTo>
                      <a:pt x="6011" y="541"/>
                    </a:lnTo>
                    <a:lnTo>
                      <a:pt x="5944" y="622"/>
                    </a:lnTo>
                    <a:lnTo>
                      <a:pt x="5885" y="622"/>
                    </a:lnTo>
                    <a:lnTo>
                      <a:pt x="5881" y="625"/>
                    </a:lnTo>
                    <a:lnTo>
                      <a:pt x="5884" y="629"/>
                    </a:lnTo>
                    <a:lnTo>
                      <a:pt x="5920" y="646"/>
                    </a:lnTo>
                    <a:lnTo>
                      <a:pt x="5894" y="657"/>
                    </a:lnTo>
                    <a:lnTo>
                      <a:pt x="5893" y="660"/>
                    </a:lnTo>
                    <a:lnTo>
                      <a:pt x="5874" y="718"/>
                    </a:lnTo>
                    <a:lnTo>
                      <a:pt x="5829" y="683"/>
                    </a:lnTo>
                    <a:lnTo>
                      <a:pt x="5828" y="682"/>
                    </a:lnTo>
                    <a:lnTo>
                      <a:pt x="5827" y="683"/>
                    </a:lnTo>
                    <a:lnTo>
                      <a:pt x="5824" y="685"/>
                    </a:lnTo>
                    <a:lnTo>
                      <a:pt x="5813" y="719"/>
                    </a:lnTo>
                    <a:lnTo>
                      <a:pt x="5815" y="723"/>
                    </a:lnTo>
                    <a:lnTo>
                      <a:pt x="5862" y="747"/>
                    </a:lnTo>
                    <a:lnTo>
                      <a:pt x="5823" y="783"/>
                    </a:lnTo>
                    <a:lnTo>
                      <a:pt x="5821" y="786"/>
                    </a:lnTo>
                    <a:lnTo>
                      <a:pt x="5824" y="789"/>
                    </a:lnTo>
                    <a:lnTo>
                      <a:pt x="5868" y="811"/>
                    </a:lnTo>
                    <a:lnTo>
                      <a:pt x="5881" y="847"/>
                    </a:lnTo>
                    <a:lnTo>
                      <a:pt x="5866" y="851"/>
                    </a:lnTo>
                    <a:lnTo>
                      <a:pt x="5864" y="855"/>
                    </a:lnTo>
                    <a:lnTo>
                      <a:pt x="5866" y="880"/>
                    </a:lnTo>
                    <a:lnTo>
                      <a:pt x="5551" y="937"/>
                    </a:lnTo>
                    <a:lnTo>
                      <a:pt x="5526" y="948"/>
                    </a:lnTo>
                    <a:lnTo>
                      <a:pt x="5525" y="951"/>
                    </a:lnTo>
                    <a:lnTo>
                      <a:pt x="5525" y="953"/>
                    </a:lnTo>
                    <a:lnTo>
                      <a:pt x="5538" y="968"/>
                    </a:lnTo>
                    <a:lnTo>
                      <a:pt x="5511" y="995"/>
                    </a:lnTo>
                    <a:lnTo>
                      <a:pt x="5510" y="997"/>
                    </a:lnTo>
                    <a:lnTo>
                      <a:pt x="5511" y="1000"/>
                    </a:lnTo>
                    <a:lnTo>
                      <a:pt x="5523" y="1007"/>
                    </a:lnTo>
                    <a:lnTo>
                      <a:pt x="5510" y="1024"/>
                    </a:lnTo>
                    <a:lnTo>
                      <a:pt x="5511" y="1028"/>
                    </a:lnTo>
                    <a:lnTo>
                      <a:pt x="5550" y="1078"/>
                    </a:lnTo>
                    <a:lnTo>
                      <a:pt x="5538" y="1116"/>
                    </a:lnTo>
                    <a:lnTo>
                      <a:pt x="5547" y="1164"/>
                    </a:lnTo>
                    <a:lnTo>
                      <a:pt x="5549" y="1166"/>
                    </a:lnTo>
                    <a:lnTo>
                      <a:pt x="5624" y="1205"/>
                    </a:lnTo>
                    <a:lnTo>
                      <a:pt x="5627" y="1217"/>
                    </a:lnTo>
                    <a:lnTo>
                      <a:pt x="5622" y="1234"/>
                    </a:lnTo>
                    <a:lnTo>
                      <a:pt x="5623" y="1237"/>
                    </a:lnTo>
                    <a:lnTo>
                      <a:pt x="5691" y="1277"/>
                    </a:lnTo>
                    <a:lnTo>
                      <a:pt x="5699" y="1316"/>
                    </a:lnTo>
                    <a:lnTo>
                      <a:pt x="5679" y="1380"/>
                    </a:lnTo>
                    <a:lnTo>
                      <a:pt x="5702" y="1483"/>
                    </a:lnTo>
                    <a:lnTo>
                      <a:pt x="5702" y="1529"/>
                    </a:lnTo>
                    <a:lnTo>
                      <a:pt x="5672" y="1543"/>
                    </a:lnTo>
                    <a:lnTo>
                      <a:pt x="5670" y="1546"/>
                    </a:lnTo>
                    <a:lnTo>
                      <a:pt x="5672" y="1574"/>
                    </a:lnTo>
                    <a:lnTo>
                      <a:pt x="5628" y="1544"/>
                    </a:lnTo>
                    <a:lnTo>
                      <a:pt x="5634" y="1471"/>
                    </a:lnTo>
                    <a:lnTo>
                      <a:pt x="5628" y="1394"/>
                    </a:lnTo>
                    <a:lnTo>
                      <a:pt x="5671" y="1358"/>
                    </a:lnTo>
                    <a:lnTo>
                      <a:pt x="5684" y="1307"/>
                    </a:lnTo>
                    <a:lnTo>
                      <a:pt x="5684" y="1304"/>
                    </a:lnTo>
                    <a:lnTo>
                      <a:pt x="5682" y="1303"/>
                    </a:lnTo>
                    <a:lnTo>
                      <a:pt x="5583" y="1291"/>
                    </a:lnTo>
                    <a:lnTo>
                      <a:pt x="5543" y="1234"/>
                    </a:lnTo>
                    <a:lnTo>
                      <a:pt x="5458" y="1178"/>
                    </a:lnTo>
                    <a:lnTo>
                      <a:pt x="5456" y="1177"/>
                    </a:lnTo>
                    <a:lnTo>
                      <a:pt x="5352" y="1211"/>
                    </a:lnTo>
                    <a:lnTo>
                      <a:pt x="5350" y="1214"/>
                    </a:lnTo>
                    <a:lnTo>
                      <a:pt x="5348" y="1234"/>
                    </a:lnTo>
                    <a:lnTo>
                      <a:pt x="5349" y="1238"/>
                    </a:lnTo>
                    <a:lnTo>
                      <a:pt x="5381" y="1250"/>
                    </a:lnTo>
                    <a:lnTo>
                      <a:pt x="5339" y="1291"/>
                    </a:lnTo>
                    <a:lnTo>
                      <a:pt x="5317" y="1296"/>
                    </a:lnTo>
                    <a:lnTo>
                      <a:pt x="5296" y="1253"/>
                    </a:lnTo>
                    <a:lnTo>
                      <a:pt x="5295" y="1251"/>
                    </a:lnTo>
                    <a:lnTo>
                      <a:pt x="5293" y="1251"/>
                    </a:lnTo>
                    <a:lnTo>
                      <a:pt x="5292" y="1251"/>
                    </a:lnTo>
                    <a:lnTo>
                      <a:pt x="5269" y="1263"/>
                    </a:lnTo>
                    <a:lnTo>
                      <a:pt x="5267" y="1267"/>
                    </a:lnTo>
                    <a:lnTo>
                      <a:pt x="5285" y="1326"/>
                    </a:lnTo>
                    <a:lnTo>
                      <a:pt x="5354" y="1378"/>
                    </a:lnTo>
                    <a:lnTo>
                      <a:pt x="5356" y="1378"/>
                    </a:lnTo>
                    <a:lnTo>
                      <a:pt x="5358" y="1378"/>
                    </a:lnTo>
                    <a:lnTo>
                      <a:pt x="5377" y="1363"/>
                    </a:lnTo>
                    <a:lnTo>
                      <a:pt x="5402" y="1425"/>
                    </a:lnTo>
                    <a:lnTo>
                      <a:pt x="5239" y="1362"/>
                    </a:lnTo>
                    <a:lnTo>
                      <a:pt x="5229" y="1350"/>
                    </a:lnTo>
                    <a:lnTo>
                      <a:pt x="5243" y="1346"/>
                    </a:lnTo>
                    <a:lnTo>
                      <a:pt x="5245" y="1343"/>
                    </a:lnTo>
                    <a:lnTo>
                      <a:pt x="5245" y="1314"/>
                    </a:lnTo>
                    <a:lnTo>
                      <a:pt x="5228" y="1247"/>
                    </a:lnTo>
                    <a:lnTo>
                      <a:pt x="5251" y="1197"/>
                    </a:lnTo>
                    <a:lnTo>
                      <a:pt x="5243" y="1153"/>
                    </a:lnTo>
                    <a:lnTo>
                      <a:pt x="5249" y="1149"/>
                    </a:lnTo>
                    <a:lnTo>
                      <a:pt x="5251" y="1145"/>
                    </a:lnTo>
                    <a:lnTo>
                      <a:pt x="5219" y="1084"/>
                    </a:lnTo>
                    <a:lnTo>
                      <a:pt x="5216" y="1082"/>
                    </a:lnTo>
                    <a:lnTo>
                      <a:pt x="5215" y="1082"/>
                    </a:lnTo>
                    <a:lnTo>
                      <a:pt x="5198" y="1089"/>
                    </a:lnTo>
                    <a:lnTo>
                      <a:pt x="5196" y="1092"/>
                    </a:lnTo>
                    <a:lnTo>
                      <a:pt x="5210" y="1195"/>
                    </a:lnTo>
                    <a:lnTo>
                      <a:pt x="5119" y="1274"/>
                    </a:lnTo>
                    <a:lnTo>
                      <a:pt x="5099" y="1327"/>
                    </a:lnTo>
                    <a:lnTo>
                      <a:pt x="5099" y="1330"/>
                    </a:lnTo>
                    <a:lnTo>
                      <a:pt x="5170" y="1477"/>
                    </a:lnTo>
                    <a:lnTo>
                      <a:pt x="5130" y="1616"/>
                    </a:lnTo>
                    <a:lnTo>
                      <a:pt x="5150" y="1677"/>
                    </a:lnTo>
                    <a:lnTo>
                      <a:pt x="5142" y="1719"/>
                    </a:lnTo>
                    <a:lnTo>
                      <a:pt x="5144" y="1723"/>
                    </a:lnTo>
                    <a:lnTo>
                      <a:pt x="5218" y="1746"/>
                    </a:lnTo>
                    <a:lnTo>
                      <a:pt x="5219" y="1746"/>
                    </a:lnTo>
                    <a:lnTo>
                      <a:pt x="5220" y="1746"/>
                    </a:lnTo>
                    <a:lnTo>
                      <a:pt x="5273" y="1721"/>
                    </a:lnTo>
                    <a:lnTo>
                      <a:pt x="5358" y="1775"/>
                    </a:lnTo>
                    <a:lnTo>
                      <a:pt x="5386" y="1862"/>
                    </a:lnTo>
                    <a:lnTo>
                      <a:pt x="5357" y="1883"/>
                    </a:lnTo>
                    <a:lnTo>
                      <a:pt x="5356" y="1886"/>
                    </a:lnTo>
                    <a:lnTo>
                      <a:pt x="5353" y="1940"/>
                    </a:lnTo>
                    <a:lnTo>
                      <a:pt x="5354" y="1943"/>
                    </a:lnTo>
                    <a:lnTo>
                      <a:pt x="5417" y="1967"/>
                    </a:lnTo>
                    <a:lnTo>
                      <a:pt x="5369" y="1971"/>
                    </a:lnTo>
                    <a:lnTo>
                      <a:pt x="5343" y="1944"/>
                    </a:lnTo>
                    <a:lnTo>
                      <a:pt x="5353" y="1878"/>
                    </a:lnTo>
                    <a:lnTo>
                      <a:pt x="5353" y="1875"/>
                    </a:lnTo>
                    <a:lnTo>
                      <a:pt x="5343" y="1862"/>
                    </a:lnTo>
                    <a:lnTo>
                      <a:pt x="5348" y="1832"/>
                    </a:lnTo>
                    <a:lnTo>
                      <a:pt x="5346" y="1830"/>
                    </a:lnTo>
                    <a:lnTo>
                      <a:pt x="5316" y="1796"/>
                    </a:lnTo>
                    <a:lnTo>
                      <a:pt x="5305" y="1757"/>
                    </a:lnTo>
                    <a:lnTo>
                      <a:pt x="5303" y="1754"/>
                    </a:lnTo>
                    <a:lnTo>
                      <a:pt x="5301" y="1754"/>
                    </a:lnTo>
                    <a:lnTo>
                      <a:pt x="5187" y="1789"/>
                    </a:lnTo>
                    <a:lnTo>
                      <a:pt x="5184" y="1791"/>
                    </a:lnTo>
                    <a:lnTo>
                      <a:pt x="5170" y="1847"/>
                    </a:lnTo>
                    <a:lnTo>
                      <a:pt x="5196" y="1906"/>
                    </a:lnTo>
                    <a:lnTo>
                      <a:pt x="5194" y="1949"/>
                    </a:lnTo>
                    <a:lnTo>
                      <a:pt x="5150" y="2001"/>
                    </a:lnTo>
                    <a:lnTo>
                      <a:pt x="5126" y="2069"/>
                    </a:lnTo>
                    <a:lnTo>
                      <a:pt x="5063" y="2109"/>
                    </a:lnTo>
                    <a:lnTo>
                      <a:pt x="5062" y="2112"/>
                    </a:lnTo>
                    <a:lnTo>
                      <a:pt x="5057" y="2154"/>
                    </a:lnTo>
                    <a:lnTo>
                      <a:pt x="5049" y="2157"/>
                    </a:lnTo>
                    <a:lnTo>
                      <a:pt x="4942" y="2140"/>
                    </a:lnTo>
                    <a:lnTo>
                      <a:pt x="4936" y="2092"/>
                    </a:lnTo>
                    <a:lnTo>
                      <a:pt x="4932" y="2088"/>
                    </a:lnTo>
                    <a:lnTo>
                      <a:pt x="4960" y="2094"/>
                    </a:lnTo>
                    <a:lnTo>
                      <a:pt x="5043" y="2060"/>
                    </a:lnTo>
                    <a:lnTo>
                      <a:pt x="5045" y="2058"/>
                    </a:lnTo>
                    <a:lnTo>
                      <a:pt x="5045" y="2054"/>
                    </a:lnTo>
                    <a:lnTo>
                      <a:pt x="5019" y="2031"/>
                    </a:lnTo>
                    <a:lnTo>
                      <a:pt x="5053" y="2035"/>
                    </a:lnTo>
                    <a:lnTo>
                      <a:pt x="5057" y="2033"/>
                    </a:lnTo>
                    <a:lnTo>
                      <a:pt x="5083" y="1971"/>
                    </a:lnTo>
                    <a:lnTo>
                      <a:pt x="5107" y="1951"/>
                    </a:lnTo>
                    <a:lnTo>
                      <a:pt x="5108" y="1948"/>
                    </a:lnTo>
                    <a:lnTo>
                      <a:pt x="5107" y="1887"/>
                    </a:lnTo>
                    <a:lnTo>
                      <a:pt x="5128" y="1843"/>
                    </a:lnTo>
                    <a:lnTo>
                      <a:pt x="5127" y="1812"/>
                    </a:lnTo>
                    <a:lnTo>
                      <a:pt x="5074" y="1747"/>
                    </a:lnTo>
                    <a:lnTo>
                      <a:pt x="5085" y="1617"/>
                    </a:lnTo>
                    <a:lnTo>
                      <a:pt x="5071" y="1546"/>
                    </a:lnTo>
                    <a:lnTo>
                      <a:pt x="5087" y="1523"/>
                    </a:lnTo>
                    <a:lnTo>
                      <a:pt x="5091" y="1445"/>
                    </a:lnTo>
                    <a:lnTo>
                      <a:pt x="5078" y="1387"/>
                    </a:lnTo>
                    <a:lnTo>
                      <a:pt x="5034" y="1334"/>
                    </a:lnTo>
                    <a:lnTo>
                      <a:pt x="5085" y="1206"/>
                    </a:lnTo>
                    <a:lnTo>
                      <a:pt x="5079" y="1112"/>
                    </a:lnTo>
                    <a:lnTo>
                      <a:pt x="5077" y="1109"/>
                    </a:lnTo>
                    <a:lnTo>
                      <a:pt x="4897" y="1069"/>
                    </a:lnTo>
                    <a:lnTo>
                      <a:pt x="4896" y="1068"/>
                    </a:lnTo>
                    <a:lnTo>
                      <a:pt x="4893" y="1070"/>
                    </a:lnTo>
                    <a:lnTo>
                      <a:pt x="4868" y="1134"/>
                    </a:lnTo>
                    <a:lnTo>
                      <a:pt x="4840" y="1281"/>
                    </a:lnTo>
                    <a:lnTo>
                      <a:pt x="4751" y="1374"/>
                    </a:lnTo>
                    <a:lnTo>
                      <a:pt x="4741" y="1414"/>
                    </a:lnTo>
                    <a:lnTo>
                      <a:pt x="4743" y="1416"/>
                    </a:lnTo>
                    <a:lnTo>
                      <a:pt x="4744" y="1418"/>
                    </a:lnTo>
                    <a:lnTo>
                      <a:pt x="4761" y="1418"/>
                    </a:lnTo>
                    <a:lnTo>
                      <a:pt x="4736" y="1456"/>
                    </a:lnTo>
                    <a:lnTo>
                      <a:pt x="4736" y="1459"/>
                    </a:lnTo>
                    <a:lnTo>
                      <a:pt x="4737" y="1460"/>
                    </a:lnTo>
                    <a:lnTo>
                      <a:pt x="4784" y="1476"/>
                    </a:lnTo>
                    <a:lnTo>
                      <a:pt x="4771" y="1544"/>
                    </a:lnTo>
                    <a:lnTo>
                      <a:pt x="4779" y="1576"/>
                    </a:lnTo>
                    <a:lnTo>
                      <a:pt x="4757" y="1582"/>
                    </a:lnTo>
                    <a:lnTo>
                      <a:pt x="4756" y="1585"/>
                    </a:lnTo>
                    <a:lnTo>
                      <a:pt x="4753" y="1654"/>
                    </a:lnTo>
                    <a:lnTo>
                      <a:pt x="4755" y="1657"/>
                    </a:lnTo>
                    <a:lnTo>
                      <a:pt x="4824" y="1674"/>
                    </a:lnTo>
                    <a:lnTo>
                      <a:pt x="4821" y="1693"/>
                    </a:lnTo>
                    <a:lnTo>
                      <a:pt x="4845" y="1754"/>
                    </a:lnTo>
                    <a:lnTo>
                      <a:pt x="4878" y="1775"/>
                    </a:lnTo>
                    <a:lnTo>
                      <a:pt x="4836" y="1868"/>
                    </a:lnTo>
                    <a:lnTo>
                      <a:pt x="4769" y="1778"/>
                    </a:lnTo>
                    <a:lnTo>
                      <a:pt x="4603" y="1662"/>
                    </a:lnTo>
                    <a:lnTo>
                      <a:pt x="4437" y="1614"/>
                    </a:lnTo>
                    <a:lnTo>
                      <a:pt x="4436" y="1614"/>
                    </a:lnTo>
                    <a:lnTo>
                      <a:pt x="4434" y="1614"/>
                    </a:lnTo>
                    <a:lnTo>
                      <a:pt x="4385" y="1652"/>
                    </a:lnTo>
                    <a:lnTo>
                      <a:pt x="4385" y="1656"/>
                    </a:lnTo>
                    <a:lnTo>
                      <a:pt x="4421" y="1731"/>
                    </a:lnTo>
                    <a:lnTo>
                      <a:pt x="4413" y="1767"/>
                    </a:lnTo>
                    <a:lnTo>
                      <a:pt x="4360" y="1798"/>
                    </a:lnTo>
                    <a:lnTo>
                      <a:pt x="4358" y="1800"/>
                    </a:lnTo>
                    <a:lnTo>
                      <a:pt x="4364" y="1834"/>
                    </a:lnTo>
                    <a:lnTo>
                      <a:pt x="4345" y="1852"/>
                    </a:lnTo>
                    <a:lnTo>
                      <a:pt x="4325" y="1836"/>
                    </a:lnTo>
                    <a:lnTo>
                      <a:pt x="4343" y="1799"/>
                    </a:lnTo>
                    <a:lnTo>
                      <a:pt x="4341" y="1795"/>
                    </a:lnTo>
                    <a:lnTo>
                      <a:pt x="4308" y="1747"/>
                    </a:lnTo>
                    <a:lnTo>
                      <a:pt x="4305" y="1746"/>
                    </a:lnTo>
                    <a:lnTo>
                      <a:pt x="4303" y="1746"/>
                    </a:lnTo>
                    <a:lnTo>
                      <a:pt x="4218" y="1823"/>
                    </a:lnTo>
                    <a:lnTo>
                      <a:pt x="4114" y="1816"/>
                    </a:lnTo>
                    <a:lnTo>
                      <a:pt x="4111" y="1818"/>
                    </a:lnTo>
                    <a:lnTo>
                      <a:pt x="4070" y="1879"/>
                    </a:lnTo>
                    <a:lnTo>
                      <a:pt x="4033" y="1855"/>
                    </a:lnTo>
                    <a:lnTo>
                      <a:pt x="4027" y="1818"/>
                    </a:lnTo>
                    <a:lnTo>
                      <a:pt x="4039" y="1787"/>
                    </a:lnTo>
                    <a:lnTo>
                      <a:pt x="4038" y="1783"/>
                    </a:lnTo>
                    <a:lnTo>
                      <a:pt x="4023" y="1777"/>
                    </a:lnTo>
                    <a:lnTo>
                      <a:pt x="4061" y="1761"/>
                    </a:lnTo>
                    <a:lnTo>
                      <a:pt x="4062" y="1757"/>
                    </a:lnTo>
                    <a:lnTo>
                      <a:pt x="4059" y="1754"/>
                    </a:lnTo>
                    <a:lnTo>
                      <a:pt x="4058" y="1754"/>
                    </a:lnTo>
                    <a:lnTo>
                      <a:pt x="3995" y="1769"/>
                    </a:lnTo>
                    <a:lnTo>
                      <a:pt x="3993" y="1770"/>
                    </a:lnTo>
                    <a:lnTo>
                      <a:pt x="3985" y="1789"/>
                    </a:lnTo>
                    <a:lnTo>
                      <a:pt x="3987" y="1807"/>
                    </a:lnTo>
                    <a:lnTo>
                      <a:pt x="3980" y="1810"/>
                    </a:lnTo>
                    <a:lnTo>
                      <a:pt x="3965" y="1790"/>
                    </a:lnTo>
                    <a:lnTo>
                      <a:pt x="3962" y="1789"/>
                    </a:lnTo>
                    <a:lnTo>
                      <a:pt x="3960" y="1790"/>
                    </a:lnTo>
                    <a:lnTo>
                      <a:pt x="3940" y="1815"/>
                    </a:lnTo>
                    <a:lnTo>
                      <a:pt x="3938" y="1818"/>
                    </a:lnTo>
                    <a:lnTo>
                      <a:pt x="3940" y="1820"/>
                    </a:lnTo>
                    <a:lnTo>
                      <a:pt x="3949" y="1827"/>
                    </a:lnTo>
                    <a:lnTo>
                      <a:pt x="3941" y="1847"/>
                    </a:lnTo>
                    <a:lnTo>
                      <a:pt x="3928" y="1827"/>
                    </a:lnTo>
                    <a:lnTo>
                      <a:pt x="3925" y="1826"/>
                    </a:lnTo>
                    <a:lnTo>
                      <a:pt x="3924" y="1826"/>
                    </a:lnTo>
                    <a:lnTo>
                      <a:pt x="3897" y="1832"/>
                    </a:lnTo>
                    <a:lnTo>
                      <a:pt x="3694" y="1968"/>
                    </a:lnTo>
                    <a:lnTo>
                      <a:pt x="3672" y="2025"/>
                    </a:lnTo>
                    <a:lnTo>
                      <a:pt x="3672" y="2053"/>
                    </a:lnTo>
                    <a:lnTo>
                      <a:pt x="3618" y="2097"/>
                    </a:lnTo>
                    <a:lnTo>
                      <a:pt x="3614" y="2070"/>
                    </a:lnTo>
                    <a:lnTo>
                      <a:pt x="3610" y="2068"/>
                    </a:lnTo>
                    <a:lnTo>
                      <a:pt x="3581" y="2070"/>
                    </a:lnTo>
                    <a:lnTo>
                      <a:pt x="3529" y="1988"/>
                    </a:lnTo>
                    <a:lnTo>
                      <a:pt x="3547" y="1952"/>
                    </a:lnTo>
                    <a:lnTo>
                      <a:pt x="3616" y="1935"/>
                    </a:lnTo>
                    <a:lnTo>
                      <a:pt x="3619" y="1933"/>
                    </a:lnTo>
                    <a:lnTo>
                      <a:pt x="3619" y="1931"/>
                    </a:lnTo>
                    <a:lnTo>
                      <a:pt x="3605" y="1875"/>
                    </a:lnTo>
                    <a:lnTo>
                      <a:pt x="3569" y="1831"/>
                    </a:lnTo>
                    <a:lnTo>
                      <a:pt x="3428" y="1800"/>
                    </a:lnTo>
                    <a:lnTo>
                      <a:pt x="3428" y="1799"/>
                    </a:lnTo>
                    <a:lnTo>
                      <a:pt x="3425" y="1802"/>
                    </a:lnTo>
                    <a:lnTo>
                      <a:pt x="3425" y="1804"/>
                    </a:lnTo>
                    <a:lnTo>
                      <a:pt x="3473" y="1859"/>
                    </a:lnTo>
                    <a:lnTo>
                      <a:pt x="3470" y="1943"/>
                    </a:lnTo>
                    <a:lnTo>
                      <a:pt x="3456" y="2005"/>
                    </a:lnTo>
                    <a:lnTo>
                      <a:pt x="3457" y="2008"/>
                    </a:lnTo>
                    <a:lnTo>
                      <a:pt x="3495" y="2058"/>
                    </a:lnTo>
                    <a:lnTo>
                      <a:pt x="3470" y="2152"/>
                    </a:lnTo>
                    <a:lnTo>
                      <a:pt x="3473" y="2195"/>
                    </a:lnTo>
                    <a:lnTo>
                      <a:pt x="3460" y="2173"/>
                    </a:lnTo>
                    <a:lnTo>
                      <a:pt x="3456" y="2171"/>
                    </a:lnTo>
                    <a:lnTo>
                      <a:pt x="3454" y="2171"/>
                    </a:lnTo>
                    <a:lnTo>
                      <a:pt x="3441" y="2179"/>
                    </a:lnTo>
                    <a:lnTo>
                      <a:pt x="3448" y="2158"/>
                    </a:lnTo>
                    <a:lnTo>
                      <a:pt x="3446" y="2154"/>
                    </a:lnTo>
                    <a:lnTo>
                      <a:pt x="3374" y="2117"/>
                    </a:lnTo>
                    <a:lnTo>
                      <a:pt x="3373" y="2117"/>
                    </a:lnTo>
                    <a:lnTo>
                      <a:pt x="3370" y="2118"/>
                    </a:lnTo>
                    <a:lnTo>
                      <a:pt x="3323" y="2183"/>
                    </a:lnTo>
                    <a:lnTo>
                      <a:pt x="3235" y="2243"/>
                    </a:lnTo>
                    <a:lnTo>
                      <a:pt x="3234" y="2246"/>
                    </a:lnTo>
                    <a:lnTo>
                      <a:pt x="3236" y="2287"/>
                    </a:lnTo>
                    <a:lnTo>
                      <a:pt x="3287" y="2395"/>
                    </a:lnTo>
                    <a:lnTo>
                      <a:pt x="3160" y="2354"/>
                    </a:lnTo>
                    <a:lnTo>
                      <a:pt x="3159" y="2354"/>
                    </a:lnTo>
                    <a:lnTo>
                      <a:pt x="3156" y="2355"/>
                    </a:lnTo>
                    <a:lnTo>
                      <a:pt x="3140" y="2374"/>
                    </a:lnTo>
                    <a:lnTo>
                      <a:pt x="3138" y="2362"/>
                    </a:lnTo>
                    <a:lnTo>
                      <a:pt x="3152" y="2355"/>
                    </a:lnTo>
                    <a:lnTo>
                      <a:pt x="3154" y="2351"/>
                    </a:lnTo>
                    <a:lnTo>
                      <a:pt x="3152" y="2348"/>
                    </a:lnTo>
                    <a:lnTo>
                      <a:pt x="3073" y="2303"/>
                    </a:lnTo>
                    <a:lnTo>
                      <a:pt x="3070" y="2303"/>
                    </a:lnTo>
                    <a:lnTo>
                      <a:pt x="3067" y="2304"/>
                    </a:lnTo>
                    <a:lnTo>
                      <a:pt x="3045" y="2342"/>
                    </a:lnTo>
                    <a:lnTo>
                      <a:pt x="3045" y="2344"/>
                    </a:lnTo>
                    <a:lnTo>
                      <a:pt x="3054" y="2371"/>
                    </a:lnTo>
                    <a:lnTo>
                      <a:pt x="3091" y="2416"/>
                    </a:lnTo>
                    <a:lnTo>
                      <a:pt x="3094" y="2417"/>
                    </a:lnTo>
                    <a:lnTo>
                      <a:pt x="3123" y="2407"/>
                    </a:lnTo>
                    <a:lnTo>
                      <a:pt x="3140" y="2472"/>
                    </a:lnTo>
                    <a:lnTo>
                      <a:pt x="3105" y="2485"/>
                    </a:lnTo>
                    <a:lnTo>
                      <a:pt x="3033" y="2455"/>
                    </a:lnTo>
                    <a:lnTo>
                      <a:pt x="2997" y="2411"/>
                    </a:lnTo>
                    <a:lnTo>
                      <a:pt x="2946" y="2400"/>
                    </a:lnTo>
                    <a:lnTo>
                      <a:pt x="2960" y="2380"/>
                    </a:lnTo>
                    <a:lnTo>
                      <a:pt x="2956" y="2344"/>
                    </a:lnTo>
                    <a:lnTo>
                      <a:pt x="2929" y="2287"/>
                    </a:lnTo>
                    <a:lnTo>
                      <a:pt x="2946" y="2274"/>
                    </a:lnTo>
                    <a:lnTo>
                      <a:pt x="2948" y="2271"/>
                    </a:lnTo>
                    <a:lnTo>
                      <a:pt x="2954" y="2209"/>
                    </a:lnTo>
                    <a:lnTo>
                      <a:pt x="2953" y="2206"/>
                    </a:lnTo>
                    <a:lnTo>
                      <a:pt x="2796" y="2044"/>
                    </a:lnTo>
                    <a:lnTo>
                      <a:pt x="2816" y="2036"/>
                    </a:lnTo>
                    <a:lnTo>
                      <a:pt x="2874" y="2090"/>
                    </a:lnTo>
                    <a:lnTo>
                      <a:pt x="2876" y="2092"/>
                    </a:lnTo>
                    <a:lnTo>
                      <a:pt x="2925" y="2094"/>
                    </a:lnTo>
                    <a:lnTo>
                      <a:pt x="2928" y="2117"/>
                    </a:lnTo>
                    <a:lnTo>
                      <a:pt x="2930" y="2121"/>
                    </a:lnTo>
                    <a:lnTo>
                      <a:pt x="3180" y="2183"/>
                    </a:lnTo>
                    <a:lnTo>
                      <a:pt x="3247" y="2154"/>
                    </a:lnTo>
                    <a:lnTo>
                      <a:pt x="3313" y="2084"/>
                    </a:lnTo>
                    <a:lnTo>
                      <a:pt x="3325" y="2032"/>
                    </a:lnTo>
                    <a:lnTo>
                      <a:pt x="3324" y="2029"/>
                    </a:lnTo>
                    <a:lnTo>
                      <a:pt x="3308" y="2019"/>
                    </a:lnTo>
                    <a:lnTo>
                      <a:pt x="3301" y="1957"/>
                    </a:lnTo>
                    <a:lnTo>
                      <a:pt x="3240" y="1888"/>
                    </a:lnTo>
                    <a:lnTo>
                      <a:pt x="3158" y="1860"/>
                    </a:lnTo>
                    <a:lnTo>
                      <a:pt x="3013" y="1721"/>
                    </a:lnTo>
                    <a:lnTo>
                      <a:pt x="3010" y="1719"/>
                    </a:lnTo>
                    <a:lnTo>
                      <a:pt x="2873" y="1714"/>
                    </a:lnTo>
                    <a:lnTo>
                      <a:pt x="2863" y="1687"/>
                    </a:lnTo>
                    <a:lnTo>
                      <a:pt x="2860" y="1686"/>
                    </a:lnTo>
                    <a:lnTo>
                      <a:pt x="2859" y="1686"/>
                    </a:lnTo>
                    <a:lnTo>
                      <a:pt x="2857" y="1686"/>
                    </a:lnTo>
                    <a:lnTo>
                      <a:pt x="2847" y="1695"/>
                    </a:lnTo>
                    <a:lnTo>
                      <a:pt x="2848" y="1686"/>
                    </a:lnTo>
                    <a:lnTo>
                      <a:pt x="2847" y="1683"/>
                    </a:lnTo>
                    <a:lnTo>
                      <a:pt x="2795" y="1661"/>
                    </a:lnTo>
                    <a:lnTo>
                      <a:pt x="2801" y="1640"/>
                    </a:lnTo>
                    <a:lnTo>
                      <a:pt x="2840" y="1662"/>
                    </a:lnTo>
                    <a:lnTo>
                      <a:pt x="2843" y="1664"/>
                    </a:lnTo>
                    <a:lnTo>
                      <a:pt x="2845" y="1661"/>
                    </a:lnTo>
                    <a:lnTo>
                      <a:pt x="2856" y="1636"/>
                    </a:lnTo>
                    <a:lnTo>
                      <a:pt x="2855" y="1632"/>
                    </a:lnTo>
                    <a:lnTo>
                      <a:pt x="2787" y="1600"/>
                    </a:lnTo>
                    <a:lnTo>
                      <a:pt x="2785" y="1600"/>
                    </a:lnTo>
                    <a:lnTo>
                      <a:pt x="2783" y="1601"/>
                    </a:lnTo>
                    <a:lnTo>
                      <a:pt x="2781" y="1604"/>
                    </a:lnTo>
                    <a:lnTo>
                      <a:pt x="2784" y="1624"/>
                    </a:lnTo>
                    <a:lnTo>
                      <a:pt x="2780" y="1622"/>
                    </a:lnTo>
                    <a:lnTo>
                      <a:pt x="2779" y="1622"/>
                    </a:lnTo>
                    <a:lnTo>
                      <a:pt x="2776" y="1625"/>
                    </a:lnTo>
                    <a:lnTo>
                      <a:pt x="2769" y="1645"/>
                    </a:lnTo>
                    <a:lnTo>
                      <a:pt x="2730" y="1626"/>
                    </a:lnTo>
                    <a:lnTo>
                      <a:pt x="2728" y="1625"/>
                    </a:lnTo>
                    <a:lnTo>
                      <a:pt x="2726" y="1626"/>
                    </a:lnTo>
                    <a:lnTo>
                      <a:pt x="2724" y="1629"/>
                    </a:lnTo>
                    <a:lnTo>
                      <a:pt x="2724" y="1656"/>
                    </a:lnTo>
                    <a:lnTo>
                      <a:pt x="2695" y="1646"/>
                    </a:lnTo>
                    <a:lnTo>
                      <a:pt x="2694" y="1645"/>
                    </a:lnTo>
                    <a:lnTo>
                      <a:pt x="2692" y="1646"/>
                    </a:lnTo>
                    <a:lnTo>
                      <a:pt x="2690" y="1648"/>
                    </a:lnTo>
                    <a:lnTo>
                      <a:pt x="2683" y="1681"/>
                    </a:lnTo>
                    <a:lnTo>
                      <a:pt x="2597" y="1766"/>
                    </a:lnTo>
                    <a:lnTo>
                      <a:pt x="2597" y="1769"/>
                    </a:lnTo>
                    <a:lnTo>
                      <a:pt x="2598" y="1771"/>
                    </a:lnTo>
                    <a:lnTo>
                      <a:pt x="2605" y="1777"/>
                    </a:lnTo>
                    <a:lnTo>
                      <a:pt x="2597" y="1843"/>
                    </a:lnTo>
                    <a:lnTo>
                      <a:pt x="2597" y="1846"/>
                    </a:lnTo>
                    <a:lnTo>
                      <a:pt x="2642" y="1887"/>
                    </a:lnTo>
                    <a:lnTo>
                      <a:pt x="2679" y="1963"/>
                    </a:lnTo>
                    <a:lnTo>
                      <a:pt x="2634" y="2056"/>
                    </a:lnTo>
                    <a:lnTo>
                      <a:pt x="2634" y="2058"/>
                    </a:lnTo>
                    <a:lnTo>
                      <a:pt x="2684" y="2217"/>
                    </a:lnTo>
                    <a:lnTo>
                      <a:pt x="2664" y="2286"/>
                    </a:lnTo>
                    <a:lnTo>
                      <a:pt x="2664" y="2346"/>
                    </a:lnTo>
                    <a:lnTo>
                      <a:pt x="2667" y="2348"/>
                    </a:lnTo>
                    <a:lnTo>
                      <a:pt x="2682" y="2351"/>
                    </a:lnTo>
                    <a:lnTo>
                      <a:pt x="2686" y="2391"/>
                    </a:lnTo>
                    <a:lnTo>
                      <a:pt x="2710" y="2421"/>
                    </a:lnTo>
                    <a:lnTo>
                      <a:pt x="2694" y="2491"/>
                    </a:lnTo>
                    <a:lnTo>
                      <a:pt x="2694" y="2493"/>
                    </a:lnTo>
                    <a:lnTo>
                      <a:pt x="2723" y="2533"/>
                    </a:lnTo>
                    <a:lnTo>
                      <a:pt x="2756" y="2574"/>
                    </a:lnTo>
                    <a:lnTo>
                      <a:pt x="2756" y="2616"/>
                    </a:lnTo>
                    <a:lnTo>
                      <a:pt x="2671" y="2743"/>
                    </a:lnTo>
                    <a:lnTo>
                      <a:pt x="2542" y="2863"/>
                    </a:lnTo>
                    <a:lnTo>
                      <a:pt x="2542" y="2867"/>
                    </a:lnTo>
                    <a:lnTo>
                      <a:pt x="2545" y="2868"/>
                    </a:lnTo>
                    <a:lnTo>
                      <a:pt x="2546" y="2868"/>
                    </a:lnTo>
                    <a:lnTo>
                      <a:pt x="2597" y="2858"/>
                    </a:lnTo>
                    <a:lnTo>
                      <a:pt x="2597" y="2878"/>
                    </a:lnTo>
                    <a:lnTo>
                      <a:pt x="2590" y="2872"/>
                    </a:lnTo>
                    <a:lnTo>
                      <a:pt x="2587" y="2871"/>
                    </a:lnTo>
                    <a:lnTo>
                      <a:pt x="2586" y="2872"/>
                    </a:lnTo>
                    <a:lnTo>
                      <a:pt x="2585" y="2875"/>
                    </a:lnTo>
                    <a:lnTo>
                      <a:pt x="2593" y="2901"/>
                    </a:lnTo>
                    <a:lnTo>
                      <a:pt x="2595" y="2903"/>
                    </a:lnTo>
                    <a:lnTo>
                      <a:pt x="2666" y="2919"/>
                    </a:lnTo>
                    <a:lnTo>
                      <a:pt x="2686" y="2940"/>
                    </a:lnTo>
                    <a:lnTo>
                      <a:pt x="2626" y="2937"/>
                    </a:lnTo>
                    <a:lnTo>
                      <a:pt x="2581" y="2972"/>
                    </a:lnTo>
                    <a:lnTo>
                      <a:pt x="2579" y="2975"/>
                    </a:lnTo>
                    <a:lnTo>
                      <a:pt x="2582" y="3004"/>
                    </a:lnTo>
                    <a:lnTo>
                      <a:pt x="2559" y="3040"/>
                    </a:lnTo>
                    <a:lnTo>
                      <a:pt x="2515" y="3054"/>
                    </a:lnTo>
                    <a:lnTo>
                      <a:pt x="2513" y="3058"/>
                    </a:lnTo>
                    <a:lnTo>
                      <a:pt x="2527" y="3116"/>
                    </a:lnTo>
                    <a:lnTo>
                      <a:pt x="2530" y="3117"/>
                    </a:lnTo>
                    <a:lnTo>
                      <a:pt x="2537" y="3120"/>
                    </a:lnTo>
                    <a:lnTo>
                      <a:pt x="2542" y="3142"/>
                    </a:lnTo>
                    <a:lnTo>
                      <a:pt x="2553" y="3151"/>
                    </a:lnTo>
                    <a:lnTo>
                      <a:pt x="2555" y="3167"/>
                    </a:lnTo>
                    <a:lnTo>
                      <a:pt x="2537" y="3189"/>
                    </a:lnTo>
                    <a:lnTo>
                      <a:pt x="2537" y="3193"/>
                    </a:lnTo>
                    <a:lnTo>
                      <a:pt x="2539" y="3202"/>
                    </a:lnTo>
                    <a:lnTo>
                      <a:pt x="2558" y="3226"/>
                    </a:lnTo>
                    <a:lnTo>
                      <a:pt x="2553" y="3266"/>
                    </a:lnTo>
                    <a:lnTo>
                      <a:pt x="2554" y="3269"/>
                    </a:lnTo>
                    <a:lnTo>
                      <a:pt x="2567" y="3275"/>
                    </a:lnTo>
                    <a:lnTo>
                      <a:pt x="2582" y="3303"/>
                    </a:lnTo>
                    <a:lnTo>
                      <a:pt x="2585" y="3343"/>
                    </a:lnTo>
                    <a:lnTo>
                      <a:pt x="2575" y="3344"/>
                    </a:lnTo>
                    <a:lnTo>
                      <a:pt x="2570" y="3346"/>
                    </a:lnTo>
                    <a:lnTo>
                      <a:pt x="2569" y="3347"/>
                    </a:lnTo>
                    <a:lnTo>
                      <a:pt x="2543" y="3379"/>
                    </a:lnTo>
                    <a:lnTo>
                      <a:pt x="2522" y="3374"/>
                    </a:lnTo>
                    <a:lnTo>
                      <a:pt x="2519" y="3375"/>
                    </a:lnTo>
                    <a:lnTo>
                      <a:pt x="2503" y="3395"/>
                    </a:lnTo>
                    <a:lnTo>
                      <a:pt x="2486" y="3405"/>
                    </a:lnTo>
                    <a:lnTo>
                      <a:pt x="2485" y="3408"/>
                    </a:lnTo>
                    <a:lnTo>
                      <a:pt x="2485" y="3423"/>
                    </a:lnTo>
                    <a:lnTo>
                      <a:pt x="2486" y="3425"/>
                    </a:lnTo>
                    <a:lnTo>
                      <a:pt x="2501" y="3431"/>
                    </a:lnTo>
                    <a:lnTo>
                      <a:pt x="2494" y="3443"/>
                    </a:lnTo>
                    <a:lnTo>
                      <a:pt x="2452" y="3460"/>
                    </a:lnTo>
                    <a:lnTo>
                      <a:pt x="2450" y="3463"/>
                    </a:lnTo>
                    <a:lnTo>
                      <a:pt x="2436" y="3516"/>
                    </a:lnTo>
                    <a:lnTo>
                      <a:pt x="2436" y="3518"/>
                    </a:lnTo>
                    <a:lnTo>
                      <a:pt x="2446" y="3538"/>
                    </a:lnTo>
                    <a:lnTo>
                      <a:pt x="2442" y="3540"/>
                    </a:lnTo>
                    <a:lnTo>
                      <a:pt x="2424" y="3526"/>
                    </a:lnTo>
                    <a:lnTo>
                      <a:pt x="2422" y="3525"/>
                    </a:lnTo>
                    <a:lnTo>
                      <a:pt x="2421" y="3525"/>
                    </a:lnTo>
                    <a:lnTo>
                      <a:pt x="2392" y="3540"/>
                    </a:lnTo>
                    <a:lnTo>
                      <a:pt x="2390" y="3544"/>
                    </a:lnTo>
                    <a:lnTo>
                      <a:pt x="2392" y="3554"/>
                    </a:lnTo>
                    <a:lnTo>
                      <a:pt x="2319" y="3560"/>
                    </a:lnTo>
                    <a:lnTo>
                      <a:pt x="2316" y="3548"/>
                    </a:lnTo>
                    <a:lnTo>
                      <a:pt x="2316" y="3546"/>
                    </a:lnTo>
                    <a:lnTo>
                      <a:pt x="2275" y="3515"/>
                    </a:lnTo>
                    <a:lnTo>
                      <a:pt x="2273" y="3515"/>
                    </a:lnTo>
                    <a:lnTo>
                      <a:pt x="2171" y="3520"/>
                    </a:lnTo>
                    <a:lnTo>
                      <a:pt x="2093" y="3508"/>
                    </a:lnTo>
                    <a:lnTo>
                      <a:pt x="2046" y="3525"/>
                    </a:lnTo>
                    <a:lnTo>
                      <a:pt x="2033" y="3493"/>
                    </a:lnTo>
                    <a:lnTo>
                      <a:pt x="2043" y="3497"/>
                    </a:lnTo>
                    <a:lnTo>
                      <a:pt x="2045" y="3497"/>
                    </a:lnTo>
                    <a:lnTo>
                      <a:pt x="2047" y="3496"/>
                    </a:lnTo>
                    <a:lnTo>
                      <a:pt x="2047" y="3493"/>
                    </a:lnTo>
                    <a:lnTo>
                      <a:pt x="2042" y="3476"/>
                    </a:lnTo>
                    <a:lnTo>
                      <a:pt x="2039" y="3473"/>
                    </a:lnTo>
                    <a:lnTo>
                      <a:pt x="1958" y="3480"/>
                    </a:lnTo>
                    <a:lnTo>
                      <a:pt x="1797" y="3557"/>
                    </a:lnTo>
                    <a:lnTo>
                      <a:pt x="1788" y="3566"/>
                    </a:lnTo>
                    <a:lnTo>
                      <a:pt x="1788" y="3569"/>
                    </a:lnTo>
                    <a:lnTo>
                      <a:pt x="1789" y="3572"/>
                    </a:lnTo>
                    <a:lnTo>
                      <a:pt x="1803" y="3574"/>
                    </a:lnTo>
                    <a:lnTo>
                      <a:pt x="1800" y="3581"/>
                    </a:lnTo>
                    <a:lnTo>
                      <a:pt x="1787" y="3574"/>
                    </a:lnTo>
                    <a:lnTo>
                      <a:pt x="1785" y="3574"/>
                    </a:lnTo>
                    <a:lnTo>
                      <a:pt x="1783" y="3574"/>
                    </a:lnTo>
                    <a:lnTo>
                      <a:pt x="1781" y="3578"/>
                    </a:lnTo>
                    <a:lnTo>
                      <a:pt x="1793" y="3620"/>
                    </a:lnTo>
                    <a:lnTo>
                      <a:pt x="1781" y="3665"/>
                    </a:lnTo>
                    <a:lnTo>
                      <a:pt x="1783" y="3669"/>
                    </a:lnTo>
                    <a:lnTo>
                      <a:pt x="1796" y="3679"/>
                    </a:lnTo>
                    <a:lnTo>
                      <a:pt x="1808" y="3776"/>
                    </a:lnTo>
                    <a:lnTo>
                      <a:pt x="1824" y="3798"/>
                    </a:lnTo>
                    <a:lnTo>
                      <a:pt x="1813" y="3843"/>
                    </a:lnTo>
                    <a:lnTo>
                      <a:pt x="1788" y="3820"/>
                    </a:lnTo>
                    <a:lnTo>
                      <a:pt x="1785" y="3843"/>
                    </a:lnTo>
                    <a:lnTo>
                      <a:pt x="1682" y="3905"/>
                    </a:lnTo>
                    <a:lnTo>
                      <a:pt x="1664" y="3891"/>
                    </a:lnTo>
                    <a:lnTo>
                      <a:pt x="1696" y="3963"/>
                    </a:lnTo>
                    <a:lnTo>
                      <a:pt x="1768" y="4029"/>
                    </a:lnTo>
                    <a:lnTo>
                      <a:pt x="1811" y="4037"/>
                    </a:lnTo>
                    <a:lnTo>
                      <a:pt x="1839" y="4005"/>
                    </a:lnTo>
                    <a:lnTo>
                      <a:pt x="1930" y="4025"/>
                    </a:lnTo>
                    <a:lnTo>
                      <a:pt x="2018" y="4017"/>
                    </a:lnTo>
                    <a:lnTo>
                      <a:pt x="2030" y="3987"/>
                    </a:lnTo>
                    <a:lnTo>
                      <a:pt x="2057" y="3971"/>
                    </a:lnTo>
                    <a:lnTo>
                      <a:pt x="2058" y="3971"/>
                    </a:lnTo>
                    <a:lnTo>
                      <a:pt x="2059" y="3972"/>
                    </a:lnTo>
                    <a:lnTo>
                      <a:pt x="2061" y="3972"/>
                    </a:lnTo>
                    <a:lnTo>
                      <a:pt x="2085" y="3964"/>
                    </a:lnTo>
                    <a:lnTo>
                      <a:pt x="2109" y="3988"/>
                    </a:lnTo>
                    <a:lnTo>
                      <a:pt x="2110" y="3989"/>
                    </a:lnTo>
                    <a:lnTo>
                      <a:pt x="2195" y="3972"/>
                    </a:lnTo>
                    <a:lnTo>
                      <a:pt x="2250" y="3999"/>
                    </a:lnTo>
                    <a:lnTo>
                      <a:pt x="2234" y="4053"/>
                    </a:lnTo>
                    <a:lnTo>
                      <a:pt x="2216" y="4050"/>
                    </a:lnTo>
                    <a:lnTo>
                      <a:pt x="2190" y="4048"/>
                    </a:lnTo>
                    <a:lnTo>
                      <a:pt x="2167" y="4044"/>
                    </a:lnTo>
                    <a:lnTo>
                      <a:pt x="2156" y="4042"/>
                    </a:lnTo>
                    <a:lnTo>
                      <a:pt x="2155" y="4042"/>
                    </a:lnTo>
                    <a:lnTo>
                      <a:pt x="2110" y="4074"/>
                    </a:lnTo>
                    <a:lnTo>
                      <a:pt x="2045" y="4085"/>
                    </a:lnTo>
                    <a:lnTo>
                      <a:pt x="2042" y="4086"/>
                    </a:lnTo>
                    <a:lnTo>
                      <a:pt x="2026" y="4108"/>
                    </a:lnTo>
                    <a:lnTo>
                      <a:pt x="1993" y="4109"/>
                    </a:lnTo>
                    <a:lnTo>
                      <a:pt x="1956" y="4084"/>
                    </a:lnTo>
                    <a:lnTo>
                      <a:pt x="1953" y="4082"/>
                    </a:lnTo>
                    <a:lnTo>
                      <a:pt x="1952" y="4082"/>
                    </a:lnTo>
                    <a:lnTo>
                      <a:pt x="1950" y="4085"/>
                    </a:lnTo>
                    <a:lnTo>
                      <a:pt x="1948" y="4112"/>
                    </a:lnTo>
                    <a:lnTo>
                      <a:pt x="1922" y="4112"/>
                    </a:lnTo>
                    <a:lnTo>
                      <a:pt x="1918" y="4114"/>
                    </a:lnTo>
                    <a:lnTo>
                      <a:pt x="1913" y="4170"/>
                    </a:lnTo>
                    <a:lnTo>
                      <a:pt x="1894" y="4183"/>
                    </a:lnTo>
                    <a:lnTo>
                      <a:pt x="1893" y="4186"/>
                    </a:lnTo>
                    <a:lnTo>
                      <a:pt x="1894" y="4187"/>
                    </a:lnTo>
                    <a:lnTo>
                      <a:pt x="1906" y="4198"/>
                    </a:lnTo>
                    <a:lnTo>
                      <a:pt x="1902" y="4209"/>
                    </a:lnTo>
                    <a:lnTo>
                      <a:pt x="1861" y="4226"/>
                    </a:lnTo>
                    <a:lnTo>
                      <a:pt x="1860" y="4229"/>
                    </a:lnTo>
                    <a:lnTo>
                      <a:pt x="1844" y="4280"/>
                    </a:lnTo>
                    <a:lnTo>
                      <a:pt x="1803" y="4271"/>
                    </a:lnTo>
                    <a:lnTo>
                      <a:pt x="1775" y="4282"/>
                    </a:lnTo>
                    <a:lnTo>
                      <a:pt x="1765" y="4264"/>
                    </a:lnTo>
                    <a:lnTo>
                      <a:pt x="1756" y="4237"/>
                    </a:lnTo>
                    <a:lnTo>
                      <a:pt x="1754" y="4234"/>
                    </a:lnTo>
                    <a:lnTo>
                      <a:pt x="1751" y="4234"/>
                    </a:lnTo>
                    <a:lnTo>
                      <a:pt x="1761" y="4219"/>
                    </a:lnTo>
                    <a:lnTo>
                      <a:pt x="1761" y="4217"/>
                    </a:lnTo>
                    <a:lnTo>
                      <a:pt x="1760" y="4214"/>
                    </a:lnTo>
                    <a:lnTo>
                      <a:pt x="1696" y="4198"/>
                    </a:lnTo>
                    <a:lnTo>
                      <a:pt x="1674" y="4166"/>
                    </a:lnTo>
                    <a:lnTo>
                      <a:pt x="1671" y="4165"/>
                    </a:lnTo>
                    <a:lnTo>
                      <a:pt x="1573" y="4182"/>
                    </a:lnTo>
                    <a:lnTo>
                      <a:pt x="1570" y="4186"/>
                    </a:lnTo>
                    <a:lnTo>
                      <a:pt x="1570" y="4201"/>
                    </a:lnTo>
                    <a:lnTo>
                      <a:pt x="1555" y="4202"/>
                    </a:lnTo>
                    <a:lnTo>
                      <a:pt x="1553" y="4206"/>
                    </a:lnTo>
                    <a:lnTo>
                      <a:pt x="1555" y="4227"/>
                    </a:lnTo>
                    <a:lnTo>
                      <a:pt x="1514" y="4214"/>
                    </a:lnTo>
                    <a:lnTo>
                      <a:pt x="1513" y="4214"/>
                    </a:lnTo>
                    <a:lnTo>
                      <a:pt x="1510" y="4215"/>
                    </a:lnTo>
                    <a:lnTo>
                      <a:pt x="1496" y="4257"/>
                    </a:lnTo>
                    <a:lnTo>
                      <a:pt x="1468" y="4223"/>
                    </a:lnTo>
                    <a:lnTo>
                      <a:pt x="1465" y="4222"/>
                    </a:lnTo>
                    <a:lnTo>
                      <a:pt x="1462" y="4223"/>
                    </a:lnTo>
                    <a:lnTo>
                      <a:pt x="1430" y="4257"/>
                    </a:lnTo>
                    <a:lnTo>
                      <a:pt x="1384" y="4263"/>
                    </a:lnTo>
                    <a:lnTo>
                      <a:pt x="1369" y="4268"/>
                    </a:lnTo>
                    <a:lnTo>
                      <a:pt x="1368" y="4270"/>
                    </a:lnTo>
                    <a:lnTo>
                      <a:pt x="1368" y="4272"/>
                    </a:lnTo>
                    <a:lnTo>
                      <a:pt x="1384" y="4314"/>
                    </a:lnTo>
                    <a:lnTo>
                      <a:pt x="1368" y="4342"/>
                    </a:lnTo>
                    <a:lnTo>
                      <a:pt x="1369" y="4346"/>
                    </a:lnTo>
                    <a:lnTo>
                      <a:pt x="1376" y="4351"/>
                    </a:lnTo>
                    <a:lnTo>
                      <a:pt x="1385" y="4400"/>
                    </a:lnTo>
                    <a:lnTo>
                      <a:pt x="1388" y="4403"/>
                    </a:lnTo>
                    <a:lnTo>
                      <a:pt x="1410" y="4405"/>
                    </a:lnTo>
                    <a:lnTo>
                      <a:pt x="1413" y="4429"/>
                    </a:lnTo>
                    <a:lnTo>
                      <a:pt x="1414" y="4431"/>
                    </a:lnTo>
                    <a:lnTo>
                      <a:pt x="1416" y="4432"/>
                    </a:lnTo>
                    <a:lnTo>
                      <a:pt x="1417" y="4432"/>
                    </a:lnTo>
                    <a:lnTo>
                      <a:pt x="1450" y="4423"/>
                    </a:lnTo>
                    <a:lnTo>
                      <a:pt x="1485" y="4389"/>
                    </a:lnTo>
                    <a:lnTo>
                      <a:pt x="1559" y="4419"/>
                    </a:lnTo>
                    <a:lnTo>
                      <a:pt x="1582" y="4491"/>
                    </a:lnTo>
                    <a:lnTo>
                      <a:pt x="1617" y="4541"/>
                    </a:lnTo>
                    <a:lnTo>
                      <a:pt x="1619" y="4542"/>
                    </a:lnTo>
                    <a:lnTo>
                      <a:pt x="1643" y="4545"/>
                    </a:lnTo>
                    <a:lnTo>
                      <a:pt x="1723" y="4628"/>
                    </a:lnTo>
                    <a:lnTo>
                      <a:pt x="1724" y="4629"/>
                    </a:lnTo>
                    <a:lnTo>
                      <a:pt x="1760" y="4629"/>
                    </a:lnTo>
                    <a:lnTo>
                      <a:pt x="1796" y="4673"/>
                    </a:lnTo>
                    <a:lnTo>
                      <a:pt x="1799" y="4674"/>
                    </a:lnTo>
                    <a:lnTo>
                      <a:pt x="1823" y="4674"/>
                    </a:lnTo>
                    <a:lnTo>
                      <a:pt x="1835" y="4705"/>
                    </a:lnTo>
                    <a:lnTo>
                      <a:pt x="1857" y="4722"/>
                    </a:lnTo>
                    <a:lnTo>
                      <a:pt x="1859" y="4723"/>
                    </a:lnTo>
                    <a:lnTo>
                      <a:pt x="1861" y="4722"/>
                    </a:lnTo>
                    <a:lnTo>
                      <a:pt x="1869" y="4717"/>
                    </a:lnTo>
                    <a:lnTo>
                      <a:pt x="1898" y="4802"/>
                    </a:lnTo>
                    <a:lnTo>
                      <a:pt x="1880" y="4811"/>
                    </a:lnTo>
                    <a:lnTo>
                      <a:pt x="1879" y="4814"/>
                    </a:lnTo>
                    <a:lnTo>
                      <a:pt x="1872" y="4840"/>
                    </a:lnTo>
                    <a:lnTo>
                      <a:pt x="1871" y="4839"/>
                    </a:lnTo>
                    <a:lnTo>
                      <a:pt x="1763" y="4859"/>
                    </a:lnTo>
                    <a:lnTo>
                      <a:pt x="1734" y="4843"/>
                    </a:lnTo>
                    <a:lnTo>
                      <a:pt x="1702" y="4846"/>
                    </a:lnTo>
                    <a:lnTo>
                      <a:pt x="1699" y="4847"/>
                    </a:lnTo>
                    <a:lnTo>
                      <a:pt x="1694" y="4867"/>
                    </a:lnTo>
                    <a:lnTo>
                      <a:pt x="1699" y="4889"/>
                    </a:lnTo>
                    <a:lnTo>
                      <a:pt x="1700" y="4891"/>
                    </a:lnTo>
                    <a:lnTo>
                      <a:pt x="1793" y="4933"/>
                    </a:lnTo>
                    <a:lnTo>
                      <a:pt x="1815" y="4953"/>
                    </a:lnTo>
                    <a:lnTo>
                      <a:pt x="1816" y="4955"/>
                    </a:lnTo>
                    <a:lnTo>
                      <a:pt x="1843" y="4955"/>
                    </a:lnTo>
                    <a:lnTo>
                      <a:pt x="1845" y="4952"/>
                    </a:lnTo>
                    <a:lnTo>
                      <a:pt x="1851" y="4931"/>
                    </a:lnTo>
                    <a:lnTo>
                      <a:pt x="1845" y="4904"/>
                    </a:lnTo>
                    <a:lnTo>
                      <a:pt x="1871" y="4850"/>
                    </a:lnTo>
                    <a:lnTo>
                      <a:pt x="1873" y="4866"/>
                    </a:lnTo>
                    <a:lnTo>
                      <a:pt x="1876" y="4868"/>
                    </a:lnTo>
                    <a:lnTo>
                      <a:pt x="1896" y="4868"/>
                    </a:lnTo>
                    <a:lnTo>
                      <a:pt x="1898" y="4868"/>
                    </a:lnTo>
                    <a:lnTo>
                      <a:pt x="1925" y="4835"/>
                    </a:lnTo>
                    <a:lnTo>
                      <a:pt x="1930" y="4802"/>
                    </a:lnTo>
                    <a:lnTo>
                      <a:pt x="1954" y="4791"/>
                    </a:lnTo>
                    <a:lnTo>
                      <a:pt x="1957" y="4788"/>
                    </a:lnTo>
                    <a:lnTo>
                      <a:pt x="1957" y="4756"/>
                    </a:lnTo>
                    <a:lnTo>
                      <a:pt x="1956" y="4754"/>
                    </a:lnTo>
                    <a:lnTo>
                      <a:pt x="1925" y="4733"/>
                    </a:lnTo>
                    <a:lnTo>
                      <a:pt x="1936" y="4694"/>
                    </a:lnTo>
                    <a:lnTo>
                      <a:pt x="1960" y="4681"/>
                    </a:lnTo>
                    <a:lnTo>
                      <a:pt x="1997" y="4702"/>
                    </a:lnTo>
                    <a:lnTo>
                      <a:pt x="2022" y="4730"/>
                    </a:lnTo>
                    <a:lnTo>
                      <a:pt x="2025" y="4731"/>
                    </a:lnTo>
                    <a:lnTo>
                      <a:pt x="2026" y="4731"/>
                    </a:lnTo>
                    <a:lnTo>
                      <a:pt x="2027" y="4730"/>
                    </a:lnTo>
                    <a:lnTo>
                      <a:pt x="2034" y="4713"/>
                    </a:lnTo>
                    <a:lnTo>
                      <a:pt x="2033" y="4710"/>
                    </a:lnTo>
                    <a:lnTo>
                      <a:pt x="2001" y="4659"/>
                    </a:lnTo>
                    <a:lnTo>
                      <a:pt x="1892" y="4606"/>
                    </a:lnTo>
                    <a:lnTo>
                      <a:pt x="1902" y="4578"/>
                    </a:lnTo>
                    <a:lnTo>
                      <a:pt x="1901" y="4574"/>
                    </a:lnTo>
                    <a:lnTo>
                      <a:pt x="1896" y="4569"/>
                    </a:lnTo>
                    <a:lnTo>
                      <a:pt x="1893" y="4568"/>
                    </a:lnTo>
                    <a:lnTo>
                      <a:pt x="1845" y="4577"/>
                    </a:lnTo>
                    <a:lnTo>
                      <a:pt x="1819" y="4558"/>
                    </a:lnTo>
                    <a:lnTo>
                      <a:pt x="1788" y="4521"/>
                    </a:lnTo>
                    <a:lnTo>
                      <a:pt x="1755" y="4443"/>
                    </a:lnTo>
                    <a:lnTo>
                      <a:pt x="1696" y="4401"/>
                    </a:lnTo>
                    <a:lnTo>
                      <a:pt x="1686" y="4368"/>
                    </a:lnTo>
                    <a:lnTo>
                      <a:pt x="1696" y="4342"/>
                    </a:lnTo>
                    <a:lnTo>
                      <a:pt x="1695" y="4338"/>
                    </a:lnTo>
                    <a:lnTo>
                      <a:pt x="1686" y="4327"/>
                    </a:lnTo>
                    <a:lnTo>
                      <a:pt x="1686" y="4307"/>
                    </a:lnTo>
                    <a:lnTo>
                      <a:pt x="1734" y="4280"/>
                    </a:lnTo>
                    <a:lnTo>
                      <a:pt x="1751" y="4280"/>
                    </a:lnTo>
                    <a:lnTo>
                      <a:pt x="1756" y="4292"/>
                    </a:lnTo>
                    <a:lnTo>
                      <a:pt x="1754" y="4322"/>
                    </a:lnTo>
                    <a:lnTo>
                      <a:pt x="1768" y="4347"/>
                    </a:lnTo>
                    <a:lnTo>
                      <a:pt x="1769" y="4348"/>
                    </a:lnTo>
                    <a:lnTo>
                      <a:pt x="1779" y="4351"/>
                    </a:lnTo>
                    <a:lnTo>
                      <a:pt x="1779" y="4352"/>
                    </a:lnTo>
                    <a:lnTo>
                      <a:pt x="1781" y="4350"/>
                    </a:lnTo>
                    <a:lnTo>
                      <a:pt x="1801" y="4315"/>
                    </a:lnTo>
                    <a:lnTo>
                      <a:pt x="1805" y="4316"/>
                    </a:lnTo>
                    <a:lnTo>
                      <a:pt x="1799" y="4330"/>
                    </a:lnTo>
                    <a:lnTo>
                      <a:pt x="1800" y="4334"/>
                    </a:lnTo>
                    <a:lnTo>
                      <a:pt x="1817" y="4343"/>
                    </a:lnTo>
                    <a:lnTo>
                      <a:pt x="1819" y="4343"/>
                    </a:lnTo>
                    <a:lnTo>
                      <a:pt x="1821" y="4342"/>
                    </a:lnTo>
                    <a:lnTo>
                      <a:pt x="1821" y="4339"/>
                    </a:lnTo>
                    <a:lnTo>
                      <a:pt x="1813" y="4322"/>
                    </a:lnTo>
                    <a:lnTo>
                      <a:pt x="1825" y="4332"/>
                    </a:lnTo>
                    <a:lnTo>
                      <a:pt x="1837" y="4376"/>
                    </a:lnTo>
                    <a:lnTo>
                      <a:pt x="1855" y="4389"/>
                    </a:lnTo>
                    <a:lnTo>
                      <a:pt x="1843" y="4400"/>
                    </a:lnTo>
                    <a:lnTo>
                      <a:pt x="1843" y="4405"/>
                    </a:lnTo>
                    <a:lnTo>
                      <a:pt x="1893" y="4457"/>
                    </a:lnTo>
                    <a:lnTo>
                      <a:pt x="1940" y="4463"/>
                    </a:lnTo>
                    <a:lnTo>
                      <a:pt x="1970" y="4488"/>
                    </a:lnTo>
                    <a:lnTo>
                      <a:pt x="1953" y="4488"/>
                    </a:lnTo>
                    <a:lnTo>
                      <a:pt x="1950" y="4491"/>
                    </a:lnTo>
                    <a:lnTo>
                      <a:pt x="1953" y="4495"/>
                    </a:lnTo>
                    <a:lnTo>
                      <a:pt x="1997" y="4508"/>
                    </a:lnTo>
                    <a:lnTo>
                      <a:pt x="2015" y="4525"/>
                    </a:lnTo>
                    <a:lnTo>
                      <a:pt x="2017" y="4526"/>
                    </a:lnTo>
                    <a:lnTo>
                      <a:pt x="2074" y="4580"/>
                    </a:lnTo>
                    <a:lnTo>
                      <a:pt x="2075" y="4580"/>
                    </a:lnTo>
                    <a:lnTo>
                      <a:pt x="2090" y="4588"/>
                    </a:lnTo>
                    <a:lnTo>
                      <a:pt x="2079" y="4617"/>
                    </a:lnTo>
                    <a:lnTo>
                      <a:pt x="2082" y="4682"/>
                    </a:lnTo>
                    <a:lnTo>
                      <a:pt x="2077" y="4682"/>
                    </a:lnTo>
                    <a:lnTo>
                      <a:pt x="2074" y="4685"/>
                    </a:lnTo>
                    <a:lnTo>
                      <a:pt x="2074" y="4687"/>
                    </a:lnTo>
                    <a:lnTo>
                      <a:pt x="2126" y="4745"/>
                    </a:lnTo>
                    <a:lnTo>
                      <a:pt x="2158" y="4788"/>
                    </a:lnTo>
                    <a:lnTo>
                      <a:pt x="2176" y="4794"/>
                    </a:lnTo>
                    <a:lnTo>
                      <a:pt x="2178" y="4796"/>
                    </a:lnTo>
                    <a:lnTo>
                      <a:pt x="2159" y="4796"/>
                    </a:lnTo>
                    <a:lnTo>
                      <a:pt x="2156" y="4798"/>
                    </a:lnTo>
                    <a:lnTo>
                      <a:pt x="2156" y="4802"/>
                    </a:lnTo>
                    <a:lnTo>
                      <a:pt x="2179" y="4839"/>
                    </a:lnTo>
                    <a:lnTo>
                      <a:pt x="2182" y="4840"/>
                    </a:lnTo>
                    <a:lnTo>
                      <a:pt x="2267" y="4838"/>
                    </a:lnTo>
                    <a:lnTo>
                      <a:pt x="2291" y="4850"/>
                    </a:lnTo>
                    <a:lnTo>
                      <a:pt x="2280" y="4858"/>
                    </a:lnTo>
                    <a:lnTo>
                      <a:pt x="2230" y="4839"/>
                    </a:lnTo>
                    <a:lnTo>
                      <a:pt x="2196" y="4846"/>
                    </a:lnTo>
                    <a:lnTo>
                      <a:pt x="2194" y="4847"/>
                    </a:lnTo>
                    <a:lnTo>
                      <a:pt x="2179" y="4876"/>
                    </a:lnTo>
                    <a:lnTo>
                      <a:pt x="2179" y="4879"/>
                    </a:lnTo>
                    <a:lnTo>
                      <a:pt x="2207" y="4915"/>
                    </a:lnTo>
                    <a:lnTo>
                      <a:pt x="2207" y="4943"/>
                    </a:lnTo>
                    <a:lnTo>
                      <a:pt x="2208" y="4945"/>
                    </a:lnTo>
                    <a:lnTo>
                      <a:pt x="2216" y="4953"/>
                    </a:lnTo>
                    <a:lnTo>
                      <a:pt x="2219" y="4955"/>
                    </a:lnTo>
                    <a:lnTo>
                      <a:pt x="2222" y="4953"/>
                    </a:lnTo>
                    <a:lnTo>
                      <a:pt x="2230" y="4939"/>
                    </a:lnTo>
                    <a:lnTo>
                      <a:pt x="2244" y="4976"/>
                    </a:lnTo>
                    <a:lnTo>
                      <a:pt x="2247" y="4977"/>
                    </a:lnTo>
                    <a:lnTo>
                      <a:pt x="2248" y="4977"/>
                    </a:lnTo>
                    <a:lnTo>
                      <a:pt x="2251" y="4976"/>
                    </a:lnTo>
                    <a:lnTo>
                      <a:pt x="2268" y="4953"/>
                    </a:lnTo>
                    <a:lnTo>
                      <a:pt x="2291" y="4976"/>
                    </a:lnTo>
                    <a:lnTo>
                      <a:pt x="2293" y="4977"/>
                    </a:lnTo>
                    <a:lnTo>
                      <a:pt x="2295" y="4977"/>
                    </a:lnTo>
                    <a:lnTo>
                      <a:pt x="2296" y="4973"/>
                    </a:lnTo>
                    <a:lnTo>
                      <a:pt x="2276" y="4904"/>
                    </a:lnTo>
                    <a:lnTo>
                      <a:pt x="2291" y="4916"/>
                    </a:lnTo>
                    <a:lnTo>
                      <a:pt x="2293" y="4917"/>
                    </a:lnTo>
                    <a:lnTo>
                      <a:pt x="2296" y="4916"/>
                    </a:lnTo>
                    <a:lnTo>
                      <a:pt x="2312" y="4903"/>
                    </a:lnTo>
                    <a:lnTo>
                      <a:pt x="2313" y="4899"/>
                    </a:lnTo>
                    <a:lnTo>
                      <a:pt x="2296" y="4864"/>
                    </a:lnTo>
                    <a:lnTo>
                      <a:pt x="2320" y="4866"/>
                    </a:lnTo>
                    <a:lnTo>
                      <a:pt x="2343" y="4888"/>
                    </a:lnTo>
                    <a:lnTo>
                      <a:pt x="2345" y="4888"/>
                    </a:lnTo>
                    <a:lnTo>
                      <a:pt x="2347" y="4888"/>
                    </a:lnTo>
                    <a:lnTo>
                      <a:pt x="2348" y="4885"/>
                    </a:lnTo>
                    <a:lnTo>
                      <a:pt x="2345" y="4848"/>
                    </a:lnTo>
                    <a:lnTo>
                      <a:pt x="2344" y="4846"/>
                    </a:lnTo>
                    <a:lnTo>
                      <a:pt x="2267" y="4799"/>
                    </a:lnTo>
                    <a:lnTo>
                      <a:pt x="2285" y="4794"/>
                    </a:lnTo>
                    <a:lnTo>
                      <a:pt x="2288" y="4791"/>
                    </a:lnTo>
                    <a:lnTo>
                      <a:pt x="2285" y="4772"/>
                    </a:lnTo>
                    <a:lnTo>
                      <a:pt x="2299" y="4778"/>
                    </a:lnTo>
                    <a:lnTo>
                      <a:pt x="2301" y="4776"/>
                    </a:lnTo>
                    <a:lnTo>
                      <a:pt x="2301" y="4772"/>
                    </a:lnTo>
                    <a:lnTo>
                      <a:pt x="2271" y="4719"/>
                    </a:lnTo>
                    <a:lnTo>
                      <a:pt x="2271" y="4679"/>
                    </a:lnTo>
                    <a:lnTo>
                      <a:pt x="2276" y="4678"/>
                    </a:lnTo>
                    <a:lnTo>
                      <a:pt x="2273" y="4685"/>
                    </a:lnTo>
                    <a:lnTo>
                      <a:pt x="2273" y="4687"/>
                    </a:lnTo>
                    <a:lnTo>
                      <a:pt x="2315" y="4725"/>
                    </a:lnTo>
                    <a:lnTo>
                      <a:pt x="2316" y="4726"/>
                    </a:lnTo>
                    <a:lnTo>
                      <a:pt x="2317" y="4726"/>
                    </a:lnTo>
                    <a:lnTo>
                      <a:pt x="2320" y="4722"/>
                    </a:lnTo>
                    <a:lnTo>
                      <a:pt x="2317" y="4706"/>
                    </a:lnTo>
                    <a:lnTo>
                      <a:pt x="2340" y="4722"/>
                    </a:lnTo>
                    <a:lnTo>
                      <a:pt x="2341" y="4723"/>
                    </a:lnTo>
                    <a:lnTo>
                      <a:pt x="2344" y="4722"/>
                    </a:lnTo>
                    <a:lnTo>
                      <a:pt x="2345" y="4719"/>
                    </a:lnTo>
                    <a:lnTo>
                      <a:pt x="2336" y="4697"/>
                    </a:lnTo>
                    <a:lnTo>
                      <a:pt x="2359" y="4706"/>
                    </a:lnTo>
                    <a:lnTo>
                      <a:pt x="2361" y="4705"/>
                    </a:lnTo>
                    <a:lnTo>
                      <a:pt x="2361" y="4701"/>
                    </a:lnTo>
                    <a:lnTo>
                      <a:pt x="2331" y="4674"/>
                    </a:lnTo>
                    <a:lnTo>
                      <a:pt x="2368" y="4651"/>
                    </a:lnTo>
                    <a:lnTo>
                      <a:pt x="2398" y="4649"/>
                    </a:lnTo>
                    <a:lnTo>
                      <a:pt x="2458" y="4666"/>
                    </a:lnTo>
                    <a:lnTo>
                      <a:pt x="2484" y="4673"/>
                    </a:lnTo>
                    <a:lnTo>
                      <a:pt x="2469" y="4686"/>
                    </a:lnTo>
                    <a:lnTo>
                      <a:pt x="2468" y="4689"/>
                    </a:lnTo>
                    <a:lnTo>
                      <a:pt x="2465" y="4711"/>
                    </a:lnTo>
                    <a:lnTo>
                      <a:pt x="2466" y="4714"/>
                    </a:lnTo>
                    <a:lnTo>
                      <a:pt x="2468" y="4714"/>
                    </a:lnTo>
                    <a:lnTo>
                      <a:pt x="2470" y="4714"/>
                    </a:lnTo>
                    <a:lnTo>
                      <a:pt x="2545" y="4649"/>
                    </a:lnTo>
                    <a:lnTo>
                      <a:pt x="2617" y="4646"/>
                    </a:lnTo>
                    <a:lnTo>
                      <a:pt x="2619" y="4645"/>
                    </a:lnTo>
                    <a:lnTo>
                      <a:pt x="2630" y="4628"/>
                    </a:lnTo>
                    <a:lnTo>
                      <a:pt x="2631" y="4625"/>
                    </a:lnTo>
                    <a:lnTo>
                      <a:pt x="2628" y="4622"/>
                    </a:lnTo>
                    <a:lnTo>
                      <a:pt x="2582" y="4601"/>
                    </a:lnTo>
                    <a:lnTo>
                      <a:pt x="2574" y="4573"/>
                    </a:lnTo>
                    <a:lnTo>
                      <a:pt x="2573" y="4573"/>
                    </a:lnTo>
                    <a:lnTo>
                      <a:pt x="2546" y="4532"/>
                    </a:lnTo>
                    <a:lnTo>
                      <a:pt x="2565" y="4512"/>
                    </a:lnTo>
                    <a:lnTo>
                      <a:pt x="2570" y="4485"/>
                    </a:lnTo>
                    <a:lnTo>
                      <a:pt x="2599" y="4461"/>
                    </a:lnTo>
                    <a:lnTo>
                      <a:pt x="2611" y="4432"/>
                    </a:lnTo>
                    <a:lnTo>
                      <a:pt x="2622" y="4347"/>
                    </a:lnTo>
                    <a:lnTo>
                      <a:pt x="2627" y="4352"/>
                    </a:lnTo>
                    <a:lnTo>
                      <a:pt x="2622" y="4376"/>
                    </a:lnTo>
                    <a:lnTo>
                      <a:pt x="2623" y="4380"/>
                    </a:lnTo>
                    <a:lnTo>
                      <a:pt x="2624" y="4380"/>
                    </a:lnTo>
                    <a:lnTo>
                      <a:pt x="2627" y="4379"/>
                    </a:lnTo>
                    <a:lnTo>
                      <a:pt x="2655" y="4354"/>
                    </a:lnTo>
                    <a:lnTo>
                      <a:pt x="2656" y="4351"/>
                    </a:lnTo>
                    <a:lnTo>
                      <a:pt x="2659" y="4303"/>
                    </a:lnTo>
                    <a:lnTo>
                      <a:pt x="2662" y="4283"/>
                    </a:lnTo>
                    <a:lnTo>
                      <a:pt x="2664" y="4290"/>
                    </a:lnTo>
                    <a:lnTo>
                      <a:pt x="2667" y="4291"/>
                    </a:lnTo>
                    <a:lnTo>
                      <a:pt x="2670" y="4291"/>
                    </a:lnTo>
                    <a:lnTo>
                      <a:pt x="2704" y="4259"/>
                    </a:lnTo>
                    <a:lnTo>
                      <a:pt x="2704" y="4255"/>
                    </a:lnTo>
                    <a:lnTo>
                      <a:pt x="2696" y="4239"/>
                    </a:lnTo>
                    <a:lnTo>
                      <a:pt x="2708" y="4249"/>
                    </a:lnTo>
                    <a:lnTo>
                      <a:pt x="2711" y="4249"/>
                    </a:lnTo>
                    <a:lnTo>
                      <a:pt x="2714" y="4247"/>
                    </a:lnTo>
                    <a:lnTo>
                      <a:pt x="2724" y="4219"/>
                    </a:lnTo>
                    <a:lnTo>
                      <a:pt x="2787" y="4201"/>
                    </a:lnTo>
                    <a:lnTo>
                      <a:pt x="2800" y="4217"/>
                    </a:lnTo>
                    <a:lnTo>
                      <a:pt x="2773" y="4217"/>
                    </a:lnTo>
                    <a:lnTo>
                      <a:pt x="2771" y="4219"/>
                    </a:lnTo>
                    <a:lnTo>
                      <a:pt x="2772" y="4223"/>
                    </a:lnTo>
                    <a:lnTo>
                      <a:pt x="2791" y="4230"/>
                    </a:lnTo>
                    <a:lnTo>
                      <a:pt x="2783" y="4241"/>
                    </a:lnTo>
                    <a:lnTo>
                      <a:pt x="2781" y="4245"/>
                    </a:lnTo>
                    <a:lnTo>
                      <a:pt x="2784" y="4246"/>
                    </a:lnTo>
                    <a:lnTo>
                      <a:pt x="2885" y="4257"/>
                    </a:lnTo>
                    <a:lnTo>
                      <a:pt x="2890" y="4262"/>
                    </a:lnTo>
                    <a:lnTo>
                      <a:pt x="2823" y="4303"/>
                    </a:lnTo>
                    <a:lnTo>
                      <a:pt x="2821" y="4306"/>
                    </a:lnTo>
                    <a:lnTo>
                      <a:pt x="2824" y="4308"/>
                    </a:lnTo>
                    <a:lnTo>
                      <a:pt x="2871" y="4331"/>
                    </a:lnTo>
                    <a:lnTo>
                      <a:pt x="2871" y="4374"/>
                    </a:lnTo>
                    <a:lnTo>
                      <a:pt x="2872" y="4378"/>
                    </a:lnTo>
                    <a:lnTo>
                      <a:pt x="2904" y="4388"/>
                    </a:lnTo>
                    <a:lnTo>
                      <a:pt x="2905" y="4388"/>
                    </a:lnTo>
                    <a:lnTo>
                      <a:pt x="2906" y="4388"/>
                    </a:lnTo>
                    <a:lnTo>
                      <a:pt x="2990" y="4331"/>
                    </a:lnTo>
                    <a:lnTo>
                      <a:pt x="3045" y="4338"/>
                    </a:lnTo>
                    <a:lnTo>
                      <a:pt x="3047" y="4335"/>
                    </a:lnTo>
                    <a:lnTo>
                      <a:pt x="3057" y="4303"/>
                    </a:lnTo>
                    <a:lnTo>
                      <a:pt x="3055" y="4300"/>
                    </a:lnTo>
                    <a:lnTo>
                      <a:pt x="3054" y="4299"/>
                    </a:lnTo>
                    <a:lnTo>
                      <a:pt x="2970" y="4311"/>
                    </a:lnTo>
                    <a:lnTo>
                      <a:pt x="2960" y="4284"/>
                    </a:lnTo>
                    <a:lnTo>
                      <a:pt x="2957" y="4283"/>
                    </a:lnTo>
                    <a:lnTo>
                      <a:pt x="2937" y="4275"/>
                    </a:lnTo>
                    <a:lnTo>
                      <a:pt x="2942" y="4264"/>
                    </a:lnTo>
                    <a:lnTo>
                      <a:pt x="2941" y="4260"/>
                    </a:lnTo>
                    <a:lnTo>
                      <a:pt x="2940" y="4259"/>
                    </a:lnTo>
                    <a:lnTo>
                      <a:pt x="2937" y="4259"/>
                    </a:lnTo>
                    <a:lnTo>
                      <a:pt x="2945" y="4251"/>
                    </a:lnTo>
                    <a:lnTo>
                      <a:pt x="2953" y="4264"/>
                    </a:lnTo>
                    <a:lnTo>
                      <a:pt x="2956" y="4266"/>
                    </a:lnTo>
                    <a:lnTo>
                      <a:pt x="2957" y="4266"/>
                    </a:lnTo>
                    <a:lnTo>
                      <a:pt x="2960" y="4263"/>
                    </a:lnTo>
                    <a:lnTo>
                      <a:pt x="2960" y="4247"/>
                    </a:lnTo>
                    <a:lnTo>
                      <a:pt x="2972" y="4226"/>
                    </a:lnTo>
                    <a:lnTo>
                      <a:pt x="2980" y="4237"/>
                    </a:lnTo>
                    <a:lnTo>
                      <a:pt x="2982" y="4238"/>
                    </a:lnTo>
                    <a:lnTo>
                      <a:pt x="2984" y="4237"/>
                    </a:lnTo>
                    <a:lnTo>
                      <a:pt x="3009" y="4211"/>
                    </a:lnTo>
                    <a:lnTo>
                      <a:pt x="3151" y="4171"/>
                    </a:lnTo>
                    <a:lnTo>
                      <a:pt x="3195" y="4161"/>
                    </a:lnTo>
                    <a:lnTo>
                      <a:pt x="3203" y="4170"/>
                    </a:lnTo>
                    <a:lnTo>
                      <a:pt x="3155" y="4186"/>
                    </a:lnTo>
                    <a:lnTo>
                      <a:pt x="3154" y="4189"/>
                    </a:lnTo>
                    <a:lnTo>
                      <a:pt x="3155" y="4197"/>
                    </a:lnTo>
                    <a:lnTo>
                      <a:pt x="3122" y="4199"/>
                    </a:lnTo>
                    <a:lnTo>
                      <a:pt x="3119" y="4201"/>
                    </a:lnTo>
                    <a:lnTo>
                      <a:pt x="3114" y="4213"/>
                    </a:lnTo>
                    <a:lnTo>
                      <a:pt x="3114" y="4217"/>
                    </a:lnTo>
                    <a:lnTo>
                      <a:pt x="3152" y="4247"/>
                    </a:lnTo>
                    <a:lnTo>
                      <a:pt x="3127" y="4254"/>
                    </a:lnTo>
                    <a:lnTo>
                      <a:pt x="3124" y="4255"/>
                    </a:lnTo>
                    <a:lnTo>
                      <a:pt x="3098" y="4303"/>
                    </a:lnTo>
                    <a:lnTo>
                      <a:pt x="3067" y="4303"/>
                    </a:lnTo>
                    <a:lnTo>
                      <a:pt x="3065" y="4303"/>
                    </a:lnTo>
                    <a:lnTo>
                      <a:pt x="3054" y="4318"/>
                    </a:lnTo>
                    <a:lnTo>
                      <a:pt x="3054" y="4322"/>
                    </a:lnTo>
                    <a:lnTo>
                      <a:pt x="3094" y="4366"/>
                    </a:lnTo>
                    <a:lnTo>
                      <a:pt x="3097" y="4366"/>
                    </a:lnTo>
                    <a:lnTo>
                      <a:pt x="3110" y="4363"/>
                    </a:lnTo>
                    <a:lnTo>
                      <a:pt x="3171" y="4403"/>
                    </a:lnTo>
                    <a:lnTo>
                      <a:pt x="3231" y="4456"/>
                    </a:lnTo>
                    <a:lnTo>
                      <a:pt x="3257" y="4480"/>
                    </a:lnTo>
                    <a:lnTo>
                      <a:pt x="3313" y="4512"/>
                    </a:lnTo>
                    <a:lnTo>
                      <a:pt x="3336" y="4569"/>
                    </a:lnTo>
                    <a:lnTo>
                      <a:pt x="3336" y="4590"/>
                    </a:lnTo>
                    <a:lnTo>
                      <a:pt x="3325" y="4597"/>
                    </a:lnTo>
                    <a:lnTo>
                      <a:pt x="3264" y="4642"/>
                    </a:lnTo>
                    <a:lnTo>
                      <a:pt x="3207" y="4634"/>
                    </a:lnTo>
                    <a:lnTo>
                      <a:pt x="3134" y="4651"/>
                    </a:lnTo>
                    <a:lnTo>
                      <a:pt x="3042" y="4624"/>
                    </a:lnTo>
                    <a:lnTo>
                      <a:pt x="3027" y="4590"/>
                    </a:lnTo>
                    <a:lnTo>
                      <a:pt x="3025" y="4588"/>
                    </a:lnTo>
                    <a:lnTo>
                      <a:pt x="3023" y="4588"/>
                    </a:lnTo>
                    <a:lnTo>
                      <a:pt x="2999" y="4593"/>
                    </a:lnTo>
                    <a:lnTo>
                      <a:pt x="2973" y="4566"/>
                    </a:lnTo>
                    <a:lnTo>
                      <a:pt x="2970" y="4565"/>
                    </a:lnTo>
                    <a:lnTo>
                      <a:pt x="2869" y="4568"/>
                    </a:lnTo>
                    <a:lnTo>
                      <a:pt x="2812" y="4589"/>
                    </a:lnTo>
                    <a:lnTo>
                      <a:pt x="2744" y="4642"/>
                    </a:lnTo>
                    <a:lnTo>
                      <a:pt x="2639" y="4625"/>
                    </a:lnTo>
                    <a:lnTo>
                      <a:pt x="2636" y="4626"/>
                    </a:lnTo>
                    <a:lnTo>
                      <a:pt x="2624" y="4643"/>
                    </a:lnTo>
                    <a:lnTo>
                      <a:pt x="2624" y="4647"/>
                    </a:lnTo>
                    <a:lnTo>
                      <a:pt x="2635" y="4661"/>
                    </a:lnTo>
                    <a:lnTo>
                      <a:pt x="2655" y="4665"/>
                    </a:lnTo>
                    <a:lnTo>
                      <a:pt x="2627" y="4669"/>
                    </a:lnTo>
                    <a:lnTo>
                      <a:pt x="2615" y="4671"/>
                    </a:lnTo>
                    <a:lnTo>
                      <a:pt x="2614" y="4673"/>
                    </a:lnTo>
                    <a:lnTo>
                      <a:pt x="2614" y="4677"/>
                    </a:lnTo>
                    <a:lnTo>
                      <a:pt x="2621" y="4685"/>
                    </a:lnTo>
                    <a:lnTo>
                      <a:pt x="2617" y="4685"/>
                    </a:lnTo>
                    <a:lnTo>
                      <a:pt x="2553" y="4679"/>
                    </a:lnTo>
                    <a:lnTo>
                      <a:pt x="2551" y="4681"/>
                    </a:lnTo>
                    <a:lnTo>
                      <a:pt x="2550" y="4683"/>
                    </a:lnTo>
                    <a:lnTo>
                      <a:pt x="2553" y="4691"/>
                    </a:lnTo>
                    <a:lnTo>
                      <a:pt x="2497" y="4698"/>
                    </a:lnTo>
                    <a:lnTo>
                      <a:pt x="2473" y="4717"/>
                    </a:lnTo>
                    <a:lnTo>
                      <a:pt x="2462" y="4756"/>
                    </a:lnTo>
                    <a:lnTo>
                      <a:pt x="2462" y="4759"/>
                    </a:lnTo>
                    <a:lnTo>
                      <a:pt x="2465" y="4760"/>
                    </a:lnTo>
                    <a:lnTo>
                      <a:pt x="2498" y="4755"/>
                    </a:lnTo>
                    <a:lnTo>
                      <a:pt x="2493" y="4776"/>
                    </a:lnTo>
                    <a:lnTo>
                      <a:pt x="2493" y="4779"/>
                    </a:lnTo>
                    <a:lnTo>
                      <a:pt x="2506" y="4802"/>
                    </a:lnTo>
                    <a:lnTo>
                      <a:pt x="2497" y="4815"/>
                    </a:lnTo>
                    <a:lnTo>
                      <a:pt x="2496" y="4818"/>
                    </a:lnTo>
                    <a:lnTo>
                      <a:pt x="2497" y="4819"/>
                    </a:lnTo>
                    <a:lnTo>
                      <a:pt x="2513" y="4831"/>
                    </a:lnTo>
                    <a:lnTo>
                      <a:pt x="2496" y="4831"/>
                    </a:lnTo>
                    <a:lnTo>
                      <a:pt x="2485" y="4815"/>
                    </a:lnTo>
                    <a:lnTo>
                      <a:pt x="2482" y="4814"/>
                    </a:lnTo>
                    <a:lnTo>
                      <a:pt x="2481" y="4814"/>
                    </a:lnTo>
                    <a:lnTo>
                      <a:pt x="2480" y="4816"/>
                    </a:lnTo>
                    <a:lnTo>
                      <a:pt x="2470" y="4844"/>
                    </a:lnTo>
                    <a:lnTo>
                      <a:pt x="2473" y="4848"/>
                    </a:lnTo>
                    <a:lnTo>
                      <a:pt x="2518" y="4864"/>
                    </a:lnTo>
                    <a:lnTo>
                      <a:pt x="2513" y="4884"/>
                    </a:lnTo>
                    <a:lnTo>
                      <a:pt x="2515" y="4888"/>
                    </a:lnTo>
                    <a:lnTo>
                      <a:pt x="2529" y="4893"/>
                    </a:lnTo>
                    <a:lnTo>
                      <a:pt x="2525" y="4904"/>
                    </a:lnTo>
                    <a:lnTo>
                      <a:pt x="2526" y="4908"/>
                    </a:lnTo>
                    <a:lnTo>
                      <a:pt x="2541" y="4920"/>
                    </a:lnTo>
                    <a:lnTo>
                      <a:pt x="2531" y="4932"/>
                    </a:lnTo>
                    <a:lnTo>
                      <a:pt x="2530" y="4936"/>
                    </a:lnTo>
                    <a:lnTo>
                      <a:pt x="2533" y="4937"/>
                    </a:lnTo>
                    <a:lnTo>
                      <a:pt x="2575" y="4935"/>
                    </a:lnTo>
                    <a:lnTo>
                      <a:pt x="2538" y="4957"/>
                    </a:lnTo>
                    <a:lnTo>
                      <a:pt x="2537" y="4961"/>
                    </a:lnTo>
                    <a:lnTo>
                      <a:pt x="2539" y="4963"/>
                    </a:lnTo>
                    <a:lnTo>
                      <a:pt x="2570" y="4956"/>
                    </a:lnTo>
                    <a:lnTo>
                      <a:pt x="2570" y="4963"/>
                    </a:lnTo>
                    <a:lnTo>
                      <a:pt x="2571" y="4965"/>
                    </a:lnTo>
                    <a:lnTo>
                      <a:pt x="2574" y="4965"/>
                    </a:lnTo>
                    <a:lnTo>
                      <a:pt x="2575" y="4965"/>
                    </a:lnTo>
                    <a:lnTo>
                      <a:pt x="2602" y="4952"/>
                    </a:lnTo>
                    <a:lnTo>
                      <a:pt x="2614" y="4965"/>
                    </a:lnTo>
                    <a:lnTo>
                      <a:pt x="2617" y="4965"/>
                    </a:lnTo>
                    <a:lnTo>
                      <a:pt x="2618" y="4965"/>
                    </a:lnTo>
                    <a:lnTo>
                      <a:pt x="2628" y="4961"/>
                    </a:lnTo>
                    <a:lnTo>
                      <a:pt x="2639" y="4987"/>
                    </a:lnTo>
                    <a:lnTo>
                      <a:pt x="2640" y="4989"/>
                    </a:lnTo>
                    <a:lnTo>
                      <a:pt x="2674" y="5000"/>
                    </a:lnTo>
                    <a:lnTo>
                      <a:pt x="2711" y="4989"/>
                    </a:lnTo>
                    <a:lnTo>
                      <a:pt x="2714" y="4987"/>
                    </a:lnTo>
                    <a:lnTo>
                      <a:pt x="2719" y="4948"/>
                    </a:lnTo>
                    <a:lnTo>
                      <a:pt x="2732" y="4945"/>
                    </a:lnTo>
                    <a:lnTo>
                      <a:pt x="2840" y="5005"/>
                    </a:lnTo>
                    <a:lnTo>
                      <a:pt x="2843" y="5006"/>
                    </a:lnTo>
                    <a:lnTo>
                      <a:pt x="2843" y="5005"/>
                    </a:lnTo>
                    <a:lnTo>
                      <a:pt x="2916" y="4983"/>
                    </a:lnTo>
                    <a:lnTo>
                      <a:pt x="2934" y="4960"/>
                    </a:lnTo>
                    <a:lnTo>
                      <a:pt x="2956" y="4955"/>
                    </a:lnTo>
                    <a:lnTo>
                      <a:pt x="2989" y="4971"/>
                    </a:lnTo>
                    <a:lnTo>
                      <a:pt x="2990" y="4972"/>
                    </a:lnTo>
                    <a:lnTo>
                      <a:pt x="2993" y="4971"/>
                    </a:lnTo>
                    <a:lnTo>
                      <a:pt x="3019" y="4949"/>
                    </a:lnTo>
                    <a:lnTo>
                      <a:pt x="3026" y="4957"/>
                    </a:lnTo>
                    <a:lnTo>
                      <a:pt x="3014" y="4969"/>
                    </a:lnTo>
                    <a:lnTo>
                      <a:pt x="3013" y="4971"/>
                    </a:lnTo>
                    <a:lnTo>
                      <a:pt x="3010" y="5005"/>
                    </a:lnTo>
                    <a:lnTo>
                      <a:pt x="3010" y="5020"/>
                    </a:lnTo>
                    <a:lnTo>
                      <a:pt x="3013" y="5093"/>
                    </a:lnTo>
                    <a:lnTo>
                      <a:pt x="2956" y="5201"/>
                    </a:lnTo>
                    <a:lnTo>
                      <a:pt x="2956" y="5202"/>
                    </a:lnTo>
                    <a:lnTo>
                      <a:pt x="2928" y="5298"/>
                    </a:lnTo>
                    <a:lnTo>
                      <a:pt x="2909" y="5326"/>
                    </a:lnTo>
                    <a:lnTo>
                      <a:pt x="2856" y="5343"/>
                    </a:lnTo>
                    <a:lnTo>
                      <a:pt x="2827" y="5343"/>
                    </a:lnTo>
                    <a:lnTo>
                      <a:pt x="2804" y="5326"/>
                    </a:lnTo>
                    <a:lnTo>
                      <a:pt x="2801" y="5326"/>
                    </a:lnTo>
                    <a:lnTo>
                      <a:pt x="2787" y="5310"/>
                    </a:lnTo>
                    <a:lnTo>
                      <a:pt x="2785" y="5308"/>
                    </a:lnTo>
                    <a:lnTo>
                      <a:pt x="2738" y="5311"/>
                    </a:lnTo>
                    <a:lnTo>
                      <a:pt x="2726" y="5315"/>
                    </a:lnTo>
                    <a:lnTo>
                      <a:pt x="2724" y="5312"/>
                    </a:lnTo>
                    <a:lnTo>
                      <a:pt x="2722" y="5311"/>
                    </a:lnTo>
                    <a:lnTo>
                      <a:pt x="2720" y="5311"/>
                    </a:lnTo>
                    <a:lnTo>
                      <a:pt x="2619" y="5354"/>
                    </a:lnTo>
                    <a:lnTo>
                      <a:pt x="2502" y="5314"/>
                    </a:lnTo>
                    <a:lnTo>
                      <a:pt x="2489" y="5312"/>
                    </a:lnTo>
                    <a:lnTo>
                      <a:pt x="2458" y="5308"/>
                    </a:lnTo>
                    <a:lnTo>
                      <a:pt x="2425" y="5304"/>
                    </a:lnTo>
                    <a:lnTo>
                      <a:pt x="2404" y="5303"/>
                    </a:lnTo>
                    <a:lnTo>
                      <a:pt x="2390" y="5283"/>
                    </a:lnTo>
                    <a:lnTo>
                      <a:pt x="2388" y="5282"/>
                    </a:lnTo>
                    <a:lnTo>
                      <a:pt x="2295" y="5263"/>
                    </a:lnTo>
                    <a:lnTo>
                      <a:pt x="2275" y="5231"/>
                    </a:lnTo>
                    <a:lnTo>
                      <a:pt x="2227" y="5217"/>
                    </a:lnTo>
                    <a:lnTo>
                      <a:pt x="2166" y="5226"/>
                    </a:lnTo>
                    <a:lnTo>
                      <a:pt x="2107" y="5276"/>
                    </a:lnTo>
                    <a:lnTo>
                      <a:pt x="2102" y="5307"/>
                    </a:lnTo>
                    <a:lnTo>
                      <a:pt x="2113" y="5339"/>
                    </a:lnTo>
                    <a:lnTo>
                      <a:pt x="2099" y="5366"/>
                    </a:lnTo>
                    <a:lnTo>
                      <a:pt x="2047" y="5388"/>
                    </a:lnTo>
                    <a:lnTo>
                      <a:pt x="1980" y="5346"/>
                    </a:lnTo>
                    <a:lnTo>
                      <a:pt x="1876" y="5320"/>
                    </a:lnTo>
                    <a:lnTo>
                      <a:pt x="1840" y="5256"/>
                    </a:lnTo>
                    <a:lnTo>
                      <a:pt x="1761" y="5225"/>
                    </a:lnTo>
                    <a:lnTo>
                      <a:pt x="1683" y="5226"/>
                    </a:lnTo>
                    <a:lnTo>
                      <a:pt x="1629" y="5199"/>
                    </a:lnTo>
                    <a:lnTo>
                      <a:pt x="1615" y="5197"/>
                    </a:lnTo>
                    <a:lnTo>
                      <a:pt x="1605" y="5173"/>
                    </a:lnTo>
                    <a:lnTo>
                      <a:pt x="1603" y="5171"/>
                    </a:lnTo>
                    <a:lnTo>
                      <a:pt x="1605" y="5170"/>
                    </a:lnTo>
                    <a:lnTo>
                      <a:pt x="1605" y="5167"/>
                    </a:lnTo>
                    <a:lnTo>
                      <a:pt x="1602" y="5157"/>
                    </a:lnTo>
                    <a:lnTo>
                      <a:pt x="1601" y="5154"/>
                    </a:lnTo>
                    <a:lnTo>
                      <a:pt x="1599" y="5154"/>
                    </a:lnTo>
                    <a:lnTo>
                      <a:pt x="1597" y="5154"/>
                    </a:lnTo>
                    <a:lnTo>
                      <a:pt x="1586" y="5166"/>
                    </a:lnTo>
                    <a:lnTo>
                      <a:pt x="1585" y="5170"/>
                    </a:lnTo>
                    <a:lnTo>
                      <a:pt x="1587" y="5171"/>
                    </a:lnTo>
                    <a:lnTo>
                      <a:pt x="1599" y="5171"/>
                    </a:lnTo>
                    <a:lnTo>
                      <a:pt x="1587" y="5177"/>
                    </a:lnTo>
                    <a:lnTo>
                      <a:pt x="1565" y="5166"/>
                    </a:lnTo>
                    <a:lnTo>
                      <a:pt x="1547" y="5147"/>
                    </a:lnTo>
                    <a:lnTo>
                      <a:pt x="1547" y="5143"/>
                    </a:lnTo>
                    <a:lnTo>
                      <a:pt x="1559" y="5146"/>
                    </a:lnTo>
                    <a:lnTo>
                      <a:pt x="1561" y="5145"/>
                    </a:lnTo>
                    <a:lnTo>
                      <a:pt x="1562" y="5143"/>
                    </a:lnTo>
                    <a:lnTo>
                      <a:pt x="1565" y="5125"/>
                    </a:lnTo>
                    <a:lnTo>
                      <a:pt x="1605" y="5093"/>
                    </a:lnTo>
                    <a:lnTo>
                      <a:pt x="1619" y="5060"/>
                    </a:lnTo>
                    <a:lnTo>
                      <a:pt x="1617" y="5033"/>
                    </a:lnTo>
                    <a:lnTo>
                      <a:pt x="1615" y="5032"/>
                    </a:lnTo>
                    <a:lnTo>
                      <a:pt x="1594" y="5018"/>
                    </a:lnTo>
                    <a:lnTo>
                      <a:pt x="1586" y="5000"/>
                    </a:lnTo>
                    <a:lnTo>
                      <a:pt x="1619" y="4951"/>
                    </a:lnTo>
                    <a:lnTo>
                      <a:pt x="1619" y="4948"/>
                    </a:lnTo>
                    <a:lnTo>
                      <a:pt x="1617" y="4933"/>
                    </a:lnTo>
                    <a:lnTo>
                      <a:pt x="1615" y="4931"/>
                    </a:lnTo>
                    <a:lnTo>
                      <a:pt x="1614" y="4931"/>
                    </a:lnTo>
                    <a:lnTo>
                      <a:pt x="1611" y="4932"/>
                    </a:lnTo>
                    <a:lnTo>
                      <a:pt x="1582" y="4953"/>
                    </a:lnTo>
                    <a:lnTo>
                      <a:pt x="1574" y="4949"/>
                    </a:lnTo>
                    <a:lnTo>
                      <a:pt x="1571" y="4923"/>
                    </a:lnTo>
                    <a:lnTo>
                      <a:pt x="1569" y="4920"/>
                    </a:lnTo>
                    <a:lnTo>
                      <a:pt x="1531" y="4915"/>
                    </a:lnTo>
                    <a:lnTo>
                      <a:pt x="1482" y="4940"/>
                    </a:lnTo>
                    <a:lnTo>
                      <a:pt x="1438" y="4945"/>
                    </a:lnTo>
                    <a:lnTo>
                      <a:pt x="1404" y="4928"/>
                    </a:lnTo>
                    <a:lnTo>
                      <a:pt x="1402" y="4928"/>
                    </a:lnTo>
                    <a:lnTo>
                      <a:pt x="1400" y="4929"/>
                    </a:lnTo>
                    <a:lnTo>
                      <a:pt x="1384" y="4941"/>
                    </a:lnTo>
                    <a:lnTo>
                      <a:pt x="1352" y="4928"/>
                    </a:lnTo>
                    <a:lnTo>
                      <a:pt x="1351" y="4928"/>
                    </a:lnTo>
                    <a:lnTo>
                      <a:pt x="1349" y="4928"/>
                    </a:lnTo>
                    <a:lnTo>
                      <a:pt x="1293" y="4956"/>
                    </a:lnTo>
                    <a:lnTo>
                      <a:pt x="1273" y="4945"/>
                    </a:lnTo>
                    <a:lnTo>
                      <a:pt x="1216" y="4943"/>
                    </a:lnTo>
                    <a:lnTo>
                      <a:pt x="1066" y="4972"/>
                    </a:lnTo>
                    <a:lnTo>
                      <a:pt x="1012" y="4997"/>
                    </a:lnTo>
                    <a:lnTo>
                      <a:pt x="997" y="5014"/>
                    </a:lnTo>
                    <a:lnTo>
                      <a:pt x="948" y="5024"/>
                    </a:lnTo>
                    <a:lnTo>
                      <a:pt x="921" y="5054"/>
                    </a:lnTo>
                    <a:lnTo>
                      <a:pt x="883" y="5068"/>
                    </a:lnTo>
                    <a:lnTo>
                      <a:pt x="824" y="5054"/>
                    </a:lnTo>
                    <a:lnTo>
                      <a:pt x="752" y="5062"/>
                    </a:lnTo>
                    <a:lnTo>
                      <a:pt x="719" y="5046"/>
                    </a:lnTo>
                    <a:lnTo>
                      <a:pt x="696" y="5014"/>
                    </a:lnTo>
                    <a:lnTo>
                      <a:pt x="694" y="5013"/>
                    </a:lnTo>
                    <a:lnTo>
                      <a:pt x="692" y="5014"/>
                    </a:lnTo>
                    <a:lnTo>
                      <a:pt x="667" y="5025"/>
                    </a:lnTo>
                    <a:lnTo>
                      <a:pt x="664" y="5028"/>
                    </a:lnTo>
                    <a:lnTo>
                      <a:pt x="618" y="5137"/>
                    </a:lnTo>
                    <a:lnTo>
                      <a:pt x="522" y="5195"/>
                    </a:lnTo>
                    <a:lnTo>
                      <a:pt x="480" y="5245"/>
                    </a:lnTo>
                    <a:lnTo>
                      <a:pt x="472" y="5275"/>
                    </a:lnTo>
                    <a:lnTo>
                      <a:pt x="438" y="5319"/>
                    </a:lnTo>
                    <a:lnTo>
                      <a:pt x="436" y="5369"/>
                    </a:lnTo>
                    <a:lnTo>
                      <a:pt x="445" y="5405"/>
                    </a:lnTo>
                    <a:lnTo>
                      <a:pt x="428" y="5435"/>
                    </a:lnTo>
                    <a:lnTo>
                      <a:pt x="412" y="5460"/>
                    </a:lnTo>
                    <a:lnTo>
                      <a:pt x="339" y="5520"/>
                    </a:lnTo>
                    <a:lnTo>
                      <a:pt x="267" y="5542"/>
                    </a:lnTo>
                    <a:lnTo>
                      <a:pt x="264" y="5545"/>
                    </a:lnTo>
                    <a:lnTo>
                      <a:pt x="262" y="5556"/>
                    </a:lnTo>
                    <a:lnTo>
                      <a:pt x="235" y="5612"/>
                    </a:lnTo>
                    <a:lnTo>
                      <a:pt x="179" y="5658"/>
                    </a:lnTo>
                    <a:lnTo>
                      <a:pt x="156" y="5721"/>
                    </a:lnTo>
                    <a:lnTo>
                      <a:pt x="107" y="5790"/>
                    </a:lnTo>
                    <a:lnTo>
                      <a:pt x="66" y="5885"/>
                    </a:lnTo>
                    <a:lnTo>
                      <a:pt x="53" y="5891"/>
                    </a:lnTo>
                    <a:lnTo>
                      <a:pt x="50" y="5893"/>
                    </a:lnTo>
                    <a:lnTo>
                      <a:pt x="37" y="5968"/>
                    </a:lnTo>
                    <a:lnTo>
                      <a:pt x="37" y="5969"/>
                    </a:lnTo>
                    <a:lnTo>
                      <a:pt x="37" y="5971"/>
                    </a:lnTo>
                    <a:lnTo>
                      <a:pt x="38" y="5971"/>
                    </a:lnTo>
                    <a:lnTo>
                      <a:pt x="38" y="5972"/>
                    </a:lnTo>
                    <a:lnTo>
                      <a:pt x="39" y="5972"/>
                    </a:lnTo>
                    <a:lnTo>
                      <a:pt x="41" y="5971"/>
                    </a:lnTo>
                    <a:lnTo>
                      <a:pt x="47" y="5967"/>
                    </a:lnTo>
                    <a:lnTo>
                      <a:pt x="73" y="6009"/>
                    </a:lnTo>
                    <a:lnTo>
                      <a:pt x="79" y="6036"/>
                    </a:lnTo>
                    <a:lnTo>
                      <a:pt x="62" y="6061"/>
                    </a:lnTo>
                    <a:lnTo>
                      <a:pt x="62" y="6064"/>
                    </a:lnTo>
                    <a:lnTo>
                      <a:pt x="85" y="6117"/>
                    </a:lnTo>
                    <a:lnTo>
                      <a:pt x="85" y="6167"/>
                    </a:lnTo>
                    <a:lnTo>
                      <a:pt x="57" y="6256"/>
                    </a:lnTo>
                    <a:lnTo>
                      <a:pt x="57" y="6280"/>
                    </a:lnTo>
                    <a:lnTo>
                      <a:pt x="41" y="6311"/>
                    </a:lnTo>
                    <a:lnTo>
                      <a:pt x="1" y="6331"/>
                    </a:lnTo>
                    <a:lnTo>
                      <a:pt x="0" y="6334"/>
                    </a:lnTo>
                    <a:lnTo>
                      <a:pt x="1" y="6338"/>
                    </a:lnTo>
                    <a:lnTo>
                      <a:pt x="14" y="6342"/>
                    </a:lnTo>
                    <a:lnTo>
                      <a:pt x="55" y="6403"/>
                    </a:lnTo>
                    <a:lnTo>
                      <a:pt x="42" y="6415"/>
                    </a:lnTo>
                    <a:lnTo>
                      <a:pt x="42" y="6417"/>
                    </a:lnTo>
                    <a:lnTo>
                      <a:pt x="45" y="6435"/>
                    </a:lnTo>
                    <a:lnTo>
                      <a:pt x="45" y="6471"/>
                    </a:lnTo>
                    <a:lnTo>
                      <a:pt x="46" y="6473"/>
                    </a:lnTo>
                    <a:lnTo>
                      <a:pt x="97" y="6516"/>
                    </a:lnTo>
                    <a:lnTo>
                      <a:pt x="99" y="6517"/>
                    </a:lnTo>
                    <a:lnTo>
                      <a:pt x="101" y="6517"/>
                    </a:lnTo>
                    <a:lnTo>
                      <a:pt x="119" y="6512"/>
                    </a:lnTo>
                    <a:lnTo>
                      <a:pt x="119" y="6514"/>
                    </a:lnTo>
                    <a:lnTo>
                      <a:pt x="126" y="6545"/>
                    </a:lnTo>
                    <a:lnTo>
                      <a:pt x="139" y="6560"/>
                    </a:lnTo>
                    <a:lnTo>
                      <a:pt x="149" y="6570"/>
                    </a:lnTo>
                    <a:lnTo>
                      <a:pt x="150" y="6572"/>
                    </a:lnTo>
                    <a:lnTo>
                      <a:pt x="151" y="6572"/>
                    </a:lnTo>
                    <a:lnTo>
                      <a:pt x="152" y="6570"/>
                    </a:lnTo>
                    <a:lnTo>
                      <a:pt x="162" y="6562"/>
                    </a:lnTo>
                    <a:lnTo>
                      <a:pt x="183" y="6605"/>
                    </a:lnTo>
                    <a:lnTo>
                      <a:pt x="208" y="6619"/>
                    </a:lnTo>
                    <a:lnTo>
                      <a:pt x="242" y="6661"/>
                    </a:lnTo>
                    <a:lnTo>
                      <a:pt x="252" y="6698"/>
                    </a:lnTo>
                    <a:lnTo>
                      <a:pt x="246" y="6703"/>
                    </a:lnTo>
                    <a:lnTo>
                      <a:pt x="244" y="6705"/>
                    </a:lnTo>
                    <a:lnTo>
                      <a:pt x="246" y="6707"/>
                    </a:lnTo>
                    <a:lnTo>
                      <a:pt x="266" y="6734"/>
                    </a:lnTo>
                    <a:lnTo>
                      <a:pt x="283" y="6751"/>
                    </a:lnTo>
                    <a:lnTo>
                      <a:pt x="268" y="6751"/>
                    </a:lnTo>
                    <a:lnTo>
                      <a:pt x="266" y="6752"/>
                    </a:lnTo>
                    <a:lnTo>
                      <a:pt x="266" y="6756"/>
                    </a:lnTo>
                    <a:lnTo>
                      <a:pt x="271" y="6762"/>
                    </a:lnTo>
                    <a:lnTo>
                      <a:pt x="274" y="6763"/>
                    </a:lnTo>
                    <a:lnTo>
                      <a:pt x="275" y="6763"/>
                    </a:lnTo>
                    <a:lnTo>
                      <a:pt x="287" y="6756"/>
                    </a:lnTo>
                    <a:lnTo>
                      <a:pt x="287" y="6755"/>
                    </a:lnTo>
                    <a:lnTo>
                      <a:pt x="295" y="6763"/>
                    </a:lnTo>
                    <a:lnTo>
                      <a:pt x="343" y="6786"/>
                    </a:lnTo>
                    <a:lnTo>
                      <a:pt x="466" y="6888"/>
                    </a:lnTo>
                    <a:lnTo>
                      <a:pt x="566" y="6931"/>
                    </a:lnTo>
                    <a:lnTo>
                      <a:pt x="567" y="6931"/>
                    </a:lnTo>
                    <a:lnTo>
                      <a:pt x="567" y="6932"/>
                    </a:lnTo>
                    <a:lnTo>
                      <a:pt x="585" y="6935"/>
                    </a:lnTo>
                    <a:lnTo>
                      <a:pt x="586" y="6935"/>
                    </a:lnTo>
                    <a:lnTo>
                      <a:pt x="648" y="6905"/>
                    </a:lnTo>
                    <a:lnTo>
                      <a:pt x="724" y="6888"/>
                    </a:lnTo>
                    <a:lnTo>
                      <a:pt x="816" y="6891"/>
                    </a:lnTo>
                    <a:lnTo>
                      <a:pt x="881" y="6917"/>
                    </a:lnTo>
                    <a:lnTo>
                      <a:pt x="883" y="6917"/>
                    </a:lnTo>
                    <a:lnTo>
                      <a:pt x="884" y="6917"/>
                    </a:lnTo>
                    <a:lnTo>
                      <a:pt x="1002" y="6860"/>
                    </a:lnTo>
                    <a:lnTo>
                      <a:pt x="1047" y="6857"/>
                    </a:lnTo>
                    <a:lnTo>
                      <a:pt x="1050" y="6856"/>
                    </a:lnTo>
                    <a:lnTo>
                      <a:pt x="1066" y="6836"/>
                    </a:lnTo>
                    <a:lnTo>
                      <a:pt x="1103" y="6828"/>
                    </a:lnTo>
                    <a:lnTo>
                      <a:pt x="1113" y="6827"/>
                    </a:lnTo>
                    <a:lnTo>
                      <a:pt x="1129" y="6826"/>
                    </a:lnTo>
                    <a:lnTo>
                      <a:pt x="1144" y="6824"/>
                    </a:lnTo>
                    <a:lnTo>
                      <a:pt x="1151" y="6823"/>
                    </a:lnTo>
                    <a:lnTo>
                      <a:pt x="1230" y="6820"/>
                    </a:lnTo>
                    <a:lnTo>
                      <a:pt x="1263" y="6834"/>
                    </a:lnTo>
                    <a:lnTo>
                      <a:pt x="1271" y="6851"/>
                    </a:lnTo>
                    <a:lnTo>
                      <a:pt x="1296" y="6872"/>
                    </a:lnTo>
                    <a:lnTo>
                      <a:pt x="1296" y="6905"/>
                    </a:lnTo>
                    <a:lnTo>
                      <a:pt x="1297" y="6908"/>
                    </a:lnTo>
                    <a:lnTo>
                      <a:pt x="1340" y="6943"/>
                    </a:lnTo>
                    <a:lnTo>
                      <a:pt x="1343" y="6943"/>
                    </a:lnTo>
                    <a:lnTo>
                      <a:pt x="1381" y="6931"/>
                    </a:lnTo>
                    <a:lnTo>
                      <a:pt x="1392" y="6917"/>
                    </a:lnTo>
                    <a:lnTo>
                      <a:pt x="1448" y="6928"/>
                    </a:lnTo>
                    <a:lnTo>
                      <a:pt x="1450" y="6927"/>
                    </a:lnTo>
                    <a:lnTo>
                      <a:pt x="1457" y="6908"/>
                    </a:lnTo>
                    <a:lnTo>
                      <a:pt x="1462" y="6913"/>
                    </a:lnTo>
                    <a:lnTo>
                      <a:pt x="1468" y="6921"/>
                    </a:lnTo>
                    <a:lnTo>
                      <a:pt x="1470" y="6923"/>
                    </a:lnTo>
                    <a:lnTo>
                      <a:pt x="1485" y="6923"/>
                    </a:lnTo>
                    <a:lnTo>
                      <a:pt x="1493" y="6947"/>
                    </a:lnTo>
                    <a:lnTo>
                      <a:pt x="1496" y="6948"/>
                    </a:lnTo>
                    <a:lnTo>
                      <a:pt x="1529" y="6951"/>
                    </a:lnTo>
                    <a:lnTo>
                      <a:pt x="1525" y="6968"/>
                    </a:lnTo>
                    <a:lnTo>
                      <a:pt x="1526" y="6971"/>
                    </a:lnTo>
                    <a:lnTo>
                      <a:pt x="1547" y="6992"/>
                    </a:lnTo>
                    <a:lnTo>
                      <a:pt x="1530" y="7053"/>
                    </a:lnTo>
                    <a:lnTo>
                      <a:pt x="1513" y="7105"/>
                    </a:lnTo>
                    <a:lnTo>
                      <a:pt x="1514" y="7107"/>
                    </a:lnTo>
                    <a:lnTo>
                      <a:pt x="1525" y="7121"/>
                    </a:lnTo>
                    <a:lnTo>
                      <a:pt x="1525" y="7133"/>
                    </a:lnTo>
                    <a:lnTo>
                      <a:pt x="1514" y="7143"/>
                    </a:lnTo>
                    <a:lnTo>
                      <a:pt x="1513" y="7146"/>
                    </a:lnTo>
                    <a:lnTo>
                      <a:pt x="1514" y="7147"/>
                    </a:lnTo>
                    <a:lnTo>
                      <a:pt x="1531" y="7161"/>
                    </a:lnTo>
                    <a:lnTo>
                      <a:pt x="1514" y="7157"/>
                    </a:lnTo>
                    <a:lnTo>
                      <a:pt x="1513" y="7157"/>
                    </a:lnTo>
                    <a:lnTo>
                      <a:pt x="1511" y="7157"/>
                    </a:lnTo>
                    <a:lnTo>
                      <a:pt x="1510" y="7159"/>
                    </a:lnTo>
                    <a:lnTo>
                      <a:pt x="1508" y="7198"/>
                    </a:lnTo>
                    <a:lnTo>
                      <a:pt x="1484" y="7214"/>
                    </a:lnTo>
                    <a:lnTo>
                      <a:pt x="1482" y="7218"/>
                    </a:lnTo>
                    <a:lnTo>
                      <a:pt x="1511" y="7284"/>
                    </a:lnTo>
                    <a:lnTo>
                      <a:pt x="1614" y="7399"/>
                    </a:lnTo>
                    <a:lnTo>
                      <a:pt x="1646" y="7431"/>
                    </a:lnTo>
                    <a:lnTo>
                      <a:pt x="1664" y="7459"/>
                    </a:lnTo>
                    <a:lnTo>
                      <a:pt x="1682" y="7502"/>
                    </a:lnTo>
                    <a:lnTo>
                      <a:pt x="1682" y="7525"/>
                    </a:lnTo>
                    <a:lnTo>
                      <a:pt x="1682" y="7526"/>
                    </a:lnTo>
                    <a:lnTo>
                      <a:pt x="1731" y="7641"/>
                    </a:lnTo>
                    <a:lnTo>
                      <a:pt x="1736" y="7670"/>
                    </a:lnTo>
                    <a:lnTo>
                      <a:pt x="1726" y="7690"/>
                    </a:lnTo>
                    <a:lnTo>
                      <a:pt x="1724" y="7691"/>
                    </a:lnTo>
                    <a:lnTo>
                      <a:pt x="1736" y="7742"/>
                    </a:lnTo>
                    <a:lnTo>
                      <a:pt x="1759" y="7768"/>
                    </a:lnTo>
                    <a:lnTo>
                      <a:pt x="1759" y="7796"/>
                    </a:lnTo>
                    <a:lnTo>
                      <a:pt x="1754" y="7861"/>
                    </a:lnTo>
                    <a:lnTo>
                      <a:pt x="1714" y="7899"/>
                    </a:lnTo>
                    <a:lnTo>
                      <a:pt x="1684" y="7953"/>
                    </a:lnTo>
                    <a:lnTo>
                      <a:pt x="1644" y="8077"/>
                    </a:lnTo>
                    <a:lnTo>
                      <a:pt x="1642" y="8159"/>
                    </a:lnTo>
                    <a:lnTo>
                      <a:pt x="1644" y="8207"/>
                    </a:lnTo>
                    <a:lnTo>
                      <a:pt x="1699" y="8287"/>
                    </a:lnTo>
                    <a:lnTo>
                      <a:pt x="1796" y="8470"/>
                    </a:lnTo>
                    <a:lnTo>
                      <a:pt x="1799" y="8569"/>
                    </a:lnTo>
                    <a:lnTo>
                      <a:pt x="1816" y="8619"/>
                    </a:lnTo>
                    <a:lnTo>
                      <a:pt x="1821" y="8666"/>
                    </a:lnTo>
                    <a:lnTo>
                      <a:pt x="1843" y="8772"/>
                    </a:lnTo>
                    <a:lnTo>
                      <a:pt x="1872" y="8816"/>
                    </a:lnTo>
                    <a:lnTo>
                      <a:pt x="1913" y="8849"/>
                    </a:lnTo>
                    <a:lnTo>
                      <a:pt x="1968" y="8981"/>
                    </a:lnTo>
                    <a:lnTo>
                      <a:pt x="2013" y="9062"/>
                    </a:lnTo>
                    <a:lnTo>
                      <a:pt x="2017" y="9103"/>
                    </a:lnTo>
                    <a:lnTo>
                      <a:pt x="2009" y="9115"/>
                    </a:lnTo>
                    <a:lnTo>
                      <a:pt x="2000" y="9114"/>
                    </a:lnTo>
                    <a:lnTo>
                      <a:pt x="2000" y="9113"/>
                    </a:lnTo>
                    <a:lnTo>
                      <a:pt x="1997" y="9114"/>
                    </a:lnTo>
                    <a:lnTo>
                      <a:pt x="1996" y="9115"/>
                    </a:lnTo>
                    <a:lnTo>
                      <a:pt x="1993" y="9133"/>
                    </a:lnTo>
                    <a:lnTo>
                      <a:pt x="1994" y="9135"/>
                    </a:lnTo>
                    <a:lnTo>
                      <a:pt x="2025" y="9186"/>
                    </a:lnTo>
                    <a:lnTo>
                      <a:pt x="2027" y="9208"/>
                    </a:lnTo>
                    <a:lnTo>
                      <a:pt x="2030" y="9211"/>
                    </a:lnTo>
                    <a:lnTo>
                      <a:pt x="2045" y="9211"/>
                    </a:lnTo>
                    <a:lnTo>
                      <a:pt x="2045" y="9228"/>
                    </a:lnTo>
                    <a:lnTo>
                      <a:pt x="2046" y="9231"/>
                    </a:lnTo>
                    <a:lnTo>
                      <a:pt x="2115" y="9256"/>
                    </a:lnTo>
                    <a:lnTo>
                      <a:pt x="2117" y="9256"/>
                    </a:lnTo>
                    <a:lnTo>
                      <a:pt x="2118" y="9256"/>
                    </a:lnTo>
                    <a:lnTo>
                      <a:pt x="2139" y="9236"/>
                    </a:lnTo>
                    <a:lnTo>
                      <a:pt x="2220" y="9231"/>
                    </a:lnTo>
                    <a:lnTo>
                      <a:pt x="2259" y="9208"/>
                    </a:lnTo>
                    <a:lnTo>
                      <a:pt x="2388" y="9219"/>
                    </a:lnTo>
                    <a:lnTo>
                      <a:pt x="2390" y="9218"/>
                    </a:lnTo>
                    <a:lnTo>
                      <a:pt x="2398" y="9206"/>
                    </a:lnTo>
                    <a:lnTo>
                      <a:pt x="2440" y="9211"/>
                    </a:lnTo>
                    <a:lnTo>
                      <a:pt x="2442" y="9208"/>
                    </a:lnTo>
                    <a:lnTo>
                      <a:pt x="2445" y="9191"/>
                    </a:lnTo>
                    <a:lnTo>
                      <a:pt x="2523" y="9177"/>
                    </a:lnTo>
                    <a:lnTo>
                      <a:pt x="2602" y="9113"/>
                    </a:lnTo>
                    <a:lnTo>
                      <a:pt x="2687" y="9016"/>
                    </a:lnTo>
                    <a:lnTo>
                      <a:pt x="2761" y="8891"/>
                    </a:lnTo>
                    <a:lnTo>
                      <a:pt x="2820" y="8837"/>
                    </a:lnTo>
                    <a:lnTo>
                      <a:pt x="2845" y="8728"/>
                    </a:lnTo>
                    <a:lnTo>
                      <a:pt x="2845" y="8689"/>
                    </a:lnTo>
                    <a:lnTo>
                      <a:pt x="2843" y="8685"/>
                    </a:lnTo>
                    <a:lnTo>
                      <a:pt x="2839" y="8687"/>
                    </a:lnTo>
                    <a:lnTo>
                      <a:pt x="2835" y="8697"/>
                    </a:lnTo>
                    <a:lnTo>
                      <a:pt x="2823" y="8685"/>
                    </a:lnTo>
                    <a:lnTo>
                      <a:pt x="2840" y="8659"/>
                    </a:lnTo>
                    <a:lnTo>
                      <a:pt x="2948" y="8610"/>
                    </a:lnTo>
                    <a:lnTo>
                      <a:pt x="2985" y="8572"/>
                    </a:lnTo>
                    <a:lnTo>
                      <a:pt x="2988" y="8552"/>
                    </a:lnTo>
                    <a:lnTo>
                      <a:pt x="2986" y="8548"/>
                    </a:lnTo>
                    <a:lnTo>
                      <a:pt x="2985" y="8548"/>
                    </a:lnTo>
                    <a:lnTo>
                      <a:pt x="2982" y="8549"/>
                    </a:lnTo>
                    <a:lnTo>
                      <a:pt x="2977" y="8558"/>
                    </a:lnTo>
                    <a:lnTo>
                      <a:pt x="2990" y="8448"/>
                    </a:lnTo>
                    <a:lnTo>
                      <a:pt x="2989" y="8445"/>
                    </a:lnTo>
                    <a:lnTo>
                      <a:pt x="2988" y="8445"/>
                    </a:lnTo>
                    <a:lnTo>
                      <a:pt x="2985" y="8445"/>
                    </a:lnTo>
                    <a:lnTo>
                      <a:pt x="2984" y="8448"/>
                    </a:lnTo>
                    <a:lnTo>
                      <a:pt x="2961" y="8368"/>
                    </a:lnTo>
                    <a:lnTo>
                      <a:pt x="2945" y="8352"/>
                    </a:lnTo>
                    <a:lnTo>
                      <a:pt x="2945" y="8315"/>
                    </a:lnTo>
                    <a:lnTo>
                      <a:pt x="3017" y="8258"/>
                    </a:lnTo>
                    <a:lnTo>
                      <a:pt x="3021" y="8246"/>
                    </a:lnTo>
                    <a:lnTo>
                      <a:pt x="3027" y="8256"/>
                    </a:lnTo>
                    <a:lnTo>
                      <a:pt x="3030" y="8256"/>
                    </a:lnTo>
                    <a:lnTo>
                      <a:pt x="3033" y="8255"/>
                    </a:lnTo>
                    <a:lnTo>
                      <a:pt x="3055" y="8222"/>
                    </a:lnTo>
                    <a:lnTo>
                      <a:pt x="3055" y="8216"/>
                    </a:lnTo>
                    <a:lnTo>
                      <a:pt x="3050" y="8214"/>
                    </a:lnTo>
                    <a:lnTo>
                      <a:pt x="3098" y="8177"/>
                    </a:lnTo>
                    <a:lnTo>
                      <a:pt x="3187" y="8145"/>
                    </a:lnTo>
                    <a:lnTo>
                      <a:pt x="3227" y="8113"/>
                    </a:lnTo>
                    <a:lnTo>
                      <a:pt x="3228" y="8111"/>
                    </a:lnTo>
                    <a:lnTo>
                      <a:pt x="3228" y="8101"/>
                    </a:lnTo>
                    <a:lnTo>
                      <a:pt x="3273" y="8057"/>
                    </a:lnTo>
                    <a:lnTo>
                      <a:pt x="3276" y="8040"/>
                    </a:lnTo>
                    <a:lnTo>
                      <a:pt x="3275" y="8037"/>
                    </a:lnTo>
                    <a:lnTo>
                      <a:pt x="3269" y="8033"/>
                    </a:lnTo>
                    <a:lnTo>
                      <a:pt x="3284" y="8006"/>
                    </a:lnTo>
                    <a:lnTo>
                      <a:pt x="3285" y="8004"/>
                    </a:lnTo>
                    <a:lnTo>
                      <a:pt x="3276" y="7976"/>
                    </a:lnTo>
                    <a:lnTo>
                      <a:pt x="3273" y="7973"/>
                    </a:lnTo>
                    <a:lnTo>
                      <a:pt x="3271" y="7973"/>
                    </a:lnTo>
                    <a:lnTo>
                      <a:pt x="3268" y="7903"/>
                    </a:lnTo>
                    <a:lnTo>
                      <a:pt x="3268" y="7840"/>
                    </a:lnTo>
                    <a:lnTo>
                      <a:pt x="3288" y="7792"/>
                    </a:lnTo>
                    <a:lnTo>
                      <a:pt x="3288" y="7790"/>
                    </a:lnTo>
                    <a:lnTo>
                      <a:pt x="3276" y="7759"/>
                    </a:lnTo>
                    <a:lnTo>
                      <a:pt x="3276" y="7758"/>
                    </a:lnTo>
                    <a:lnTo>
                      <a:pt x="3275" y="7756"/>
                    </a:lnTo>
                    <a:lnTo>
                      <a:pt x="3245" y="7738"/>
                    </a:lnTo>
                    <a:lnTo>
                      <a:pt x="3219" y="7673"/>
                    </a:lnTo>
                    <a:lnTo>
                      <a:pt x="3211" y="7643"/>
                    </a:lnTo>
                    <a:lnTo>
                      <a:pt x="3228" y="7572"/>
                    </a:lnTo>
                    <a:lnTo>
                      <a:pt x="3227" y="7569"/>
                    </a:lnTo>
                    <a:lnTo>
                      <a:pt x="3188" y="7528"/>
                    </a:lnTo>
                    <a:lnTo>
                      <a:pt x="3214" y="7436"/>
                    </a:lnTo>
                    <a:lnTo>
                      <a:pt x="3231" y="7419"/>
                    </a:lnTo>
                    <a:lnTo>
                      <a:pt x="3269" y="7328"/>
                    </a:lnTo>
                    <a:lnTo>
                      <a:pt x="3336" y="7271"/>
                    </a:lnTo>
                    <a:lnTo>
                      <a:pt x="3336" y="7270"/>
                    </a:lnTo>
                    <a:lnTo>
                      <a:pt x="3390" y="7206"/>
                    </a:lnTo>
                    <a:lnTo>
                      <a:pt x="3393" y="7189"/>
                    </a:lnTo>
                    <a:lnTo>
                      <a:pt x="3413" y="7185"/>
                    </a:lnTo>
                    <a:lnTo>
                      <a:pt x="3526" y="7077"/>
                    </a:lnTo>
                    <a:lnTo>
                      <a:pt x="3575" y="7050"/>
                    </a:lnTo>
                    <a:lnTo>
                      <a:pt x="3679" y="6949"/>
                    </a:lnTo>
                    <a:lnTo>
                      <a:pt x="3712" y="6893"/>
                    </a:lnTo>
                    <a:lnTo>
                      <a:pt x="3748" y="6857"/>
                    </a:lnTo>
                    <a:lnTo>
                      <a:pt x="3801" y="6730"/>
                    </a:lnTo>
                    <a:lnTo>
                      <a:pt x="3816" y="6715"/>
                    </a:lnTo>
                    <a:lnTo>
                      <a:pt x="3848" y="6663"/>
                    </a:lnTo>
                    <a:lnTo>
                      <a:pt x="3859" y="6602"/>
                    </a:lnTo>
                    <a:lnTo>
                      <a:pt x="3882" y="6600"/>
                    </a:lnTo>
                    <a:lnTo>
                      <a:pt x="3885" y="6597"/>
                    </a:lnTo>
                    <a:lnTo>
                      <a:pt x="3882" y="6594"/>
                    </a:lnTo>
                    <a:lnTo>
                      <a:pt x="3869" y="6589"/>
                    </a:lnTo>
                    <a:lnTo>
                      <a:pt x="3873" y="6582"/>
                    </a:lnTo>
                    <a:lnTo>
                      <a:pt x="3870" y="6541"/>
                    </a:lnTo>
                    <a:lnTo>
                      <a:pt x="3876" y="6514"/>
                    </a:lnTo>
                    <a:lnTo>
                      <a:pt x="3874" y="6510"/>
                    </a:lnTo>
                    <a:lnTo>
                      <a:pt x="3847" y="6500"/>
                    </a:lnTo>
                    <a:lnTo>
                      <a:pt x="3845" y="6500"/>
                    </a:lnTo>
                    <a:lnTo>
                      <a:pt x="3843" y="6500"/>
                    </a:lnTo>
                    <a:lnTo>
                      <a:pt x="3813" y="6522"/>
                    </a:lnTo>
                    <a:lnTo>
                      <a:pt x="3761" y="6530"/>
                    </a:lnTo>
                    <a:lnTo>
                      <a:pt x="3655" y="6545"/>
                    </a:lnTo>
                    <a:lnTo>
                      <a:pt x="3613" y="6570"/>
                    </a:lnTo>
                    <a:lnTo>
                      <a:pt x="3569" y="6560"/>
                    </a:lnTo>
                    <a:lnTo>
                      <a:pt x="3567" y="6560"/>
                    </a:lnTo>
                    <a:lnTo>
                      <a:pt x="3566" y="6560"/>
                    </a:lnTo>
                    <a:lnTo>
                      <a:pt x="3525" y="6585"/>
                    </a:lnTo>
                    <a:lnTo>
                      <a:pt x="3497" y="6588"/>
                    </a:lnTo>
                    <a:lnTo>
                      <a:pt x="3430" y="6526"/>
                    </a:lnTo>
                    <a:lnTo>
                      <a:pt x="3428" y="6525"/>
                    </a:lnTo>
                    <a:lnTo>
                      <a:pt x="3398" y="6522"/>
                    </a:lnTo>
                    <a:lnTo>
                      <a:pt x="3438" y="6502"/>
                    </a:lnTo>
                    <a:lnTo>
                      <a:pt x="3440" y="6498"/>
                    </a:lnTo>
                    <a:lnTo>
                      <a:pt x="3433" y="6472"/>
                    </a:lnTo>
                    <a:lnTo>
                      <a:pt x="3418" y="6452"/>
                    </a:lnTo>
                    <a:lnTo>
                      <a:pt x="3416" y="6451"/>
                    </a:lnTo>
                    <a:lnTo>
                      <a:pt x="3414" y="6452"/>
                    </a:lnTo>
                    <a:lnTo>
                      <a:pt x="3413" y="6452"/>
                    </a:lnTo>
                    <a:lnTo>
                      <a:pt x="3382" y="6428"/>
                    </a:lnTo>
                    <a:lnTo>
                      <a:pt x="3316" y="6348"/>
                    </a:lnTo>
                    <a:lnTo>
                      <a:pt x="3273" y="6328"/>
                    </a:lnTo>
                    <a:lnTo>
                      <a:pt x="3256" y="6328"/>
                    </a:lnTo>
                    <a:lnTo>
                      <a:pt x="3239" y="6300"/>
                    </a:lnTo>
                    <a:lnTo>
                      <a:pt x="3236" y="6316"/>
                    </a:lnTo>
                    <a:lnTo>
                      <a:pt x="3228" y="6314"/>
                    </a:lnTo>
                    <a:lnTo>
                      <a:pt x="3199" y="6266"/>
                    </a:lnTo>
                    <a:lnTo>
                      <a:pt x="3179" y="6177"/>
                    </a:lnTo>
                    <a:lnTo>
                      <a:pt x="3159" y="6149"/>
                    </a:lnTo>
                    <a:lnTo>
                      <a:pt x="3159" y="6146"/>
                    </a:lnTo>
                    <a:lnTo>
                      <a:pt x="3158" y="6143"/>
                    </a:lnTo>
                    <a:lnTo>
                      <a:pt x="3099" y="6093"/>
                    </a:lnTo>
                    <a:lnTo>
                      <a:pt x="3090" y="5960"/>
                    </a:lnTo>
                    <a:lnTo>
                      <a:pt x="3074" y="5943"/>
                    </a:lnTo>
                    <a:lnTo>
                      <a:pt x="3071" y="5911"/>
                    </a:lnTo>
                    <a:lnTo>
                      <a:pt x="3070" y="5909"/>
                    </a:lnTo>
                    <a:lnTo>
                      <a:pt x="2999" y="5844"/>
                    </a:lnTo>
                    <a:lnTo>
                      <a:pt x="2992" y="5799"/>
                    </a:lnTo>
                    <a:lnTo>
                      <a:pt x="3009" y="5794"/>
                    </a:lnTo>
                    <a:lnTo>
                      <a:pt x="3010" y="5792"/>
                    </a:lnTo>
                    <a:lnTo>
                      <a:pt x="3010" y="5788"/>
                    </a:lnTo>
                    <a:lnTo>
                      <a:pt x="2973" y="5758"/>
                    </a:lnTo>
                    <a:lnTo>
                      <a:pt x="2908" y="5633"/>
                    </a:lnTo>
                    <a:lnTo>
                      <a:pt x="2878" y="5541"/>
                    </a:lnTo>
                    <a:lnTo>
                      <a:pt x="2833" y="5484"/>
                    </a:lnTo>
                    <a:lnTo>
                      <a:pt x="2817" y="5437"/>
                    </a:lnTo>
                    <a:lnTo>
                      <a:pt x="2825" y="5416"/>
                    </a:lnTo>
                    <a:lnTo>
                      <a:pt x="2865" y="5505"/>
                    </a:lnTo>
                    <a:lnTo>
                      <a:pt x="2908" y="5553"/>
                    </a:lnTo>
                    <a:lnTo>
                      <a:pt x="2910" y="5554"/>
                    </a:lnTo>
                    <a:lnTo>
                      <a:pt x="2912" y="5554"/>
                    </a:lnTo>
                    <a:lnTo>
                      <a:pt x="2929" y="5549"/>
                    </a:lnTo>
                    <a:lnTo>
                      <a:pt x="2930" y="5546"/>
                    </a:lnTo>
                    <a:lnTo>
                      <a:pt x="2945" y="5496"/>
                    </a:lnTo>
                    <a:lnTo>
                      <a:pt x="2938" y="5530"/>
                    </a:lnTo>
                    <a:lnTo>
                      <a:pt x="2940" y="5533"/>
                    </a:lnTo>
                    <a:lnTo>
                      <a:pt x="2941" y="5534"/>
                    </a:lnTo>
                    <a:lnTo>
                      <a:pt x="2969" y="5537"/>
                    </a:lnTo>
                    <a:lnTo>
                      <a:pt x="3070" y="5701"/>
                    </a:lnTo>
                    <a:lnTo>
                      <a:pt x="3093" y="5770"/>
                    </a:lnTo>
                    <a:lnTo>
                      <a:pt x="3095" y="5771"/>
                    </a:lnTo>
                    <a:lnTo>
                      <a:pt x="3114" y="5774"/>
                    </a:lnTo>
                    <a:lnTo>
                      <a:pt x="3147" y="5800"/>
                    </a:lnTo>
                    <a:lnTo>
                      <a:pt x="3184" y="5885"/>
                    </a:lnTo>
                    <a:lnTo>
                      <a:pt x="3182" y="5915"/>
                    </a:lnTo>
                    <a:lnTo>
                      <a:pt x="3199" y="5989"/>
                    </a:lnTo>
                    <a:lnTo>
                      <a:pt x="3200" y="5990"/>
                    </a:lnTo>
                    <a:lnTo>
                      <a:pt x="3257" y="6028"/>
                    </a:lnTo>
                    <a:lnTo>
                      <a:pt x="3291" y="6061"/>
                    </a:lnTo>
                    <a:lnTo>
                      <a:pt x="3303" y="6105"/>
                    </a:lnTo>
                    <a:lnTo>
                      <a:pt x="3332" y="6151"/>
                    </a:lnTo>
                    <a:lnTo>
                      <a:pt x="3365" y="6175"/>
                    </a:lnTo>
                    <a:lnTo>
                      <a:pt x="3388" y="6243"/>
                    </a:lnTo>
                    <a:lnTo>
                      <a:pt x="3396" y="6270"/>
                    </a:lnTo>
                    <a:lnTo>
                      <a:pt x="3385" y="6304"/>
                    </a:lnTo>
                    <a:lnTo>
                      <a:pt x="3385" y="6307"/>
                    </a:lnTo>
                    <a:lnTo>
                      <a:pt x="3398" y="6320"/>
                    </a:lnTo>
                    <a:lnTo>
                      <a:pt x="3422" y="6429"/>
                    </a:lnTo>
                    <a:lnTo>
                      <a:pt x="3436" y="6459"/>
                    </a:lnTo>
                    <a:lnTo>
                      <a:pt x="3440" y="6460"/>
                    </a:lnTo>
                    <a:lnTo>
                      <a:pt x="3518" y="6456"/>
                    </a:lnTo>
                    <a:lnTo>
                      <a:pt x="3567" y="6420"/>
                    </a:lnTo>
                    <a:lnTo>
                      <a:pt x="3626" y="6420"/>
                    </a:lnTo>
                    <a:lnTo>
                      <a:pt x="3683" y="6388"/>
                    </a:lnTo>
                    <a:lnTo>
                      <a:pt x="3736" y="6379"/>
                    </a:lnTo>
                    <a:lnTo>
                      <a:pt x="3755" y="6356"/>
                    </a:lnTo>
                    <a:lnTo>
                      <a:pt x="3783" y="6343"/>
                    </a:lnTo>
                    <a:lnTo>
                      <a:pt x="3932" y="6291"/>
                    </a:lnTo>
                    <a:lnTo>
                      <a:pt x="3933" y="6290"/>
                    </a:lnTo>
                    <a:lnTo>
                      <a:pt x="3941" y="6256"/>
                    </a:lnTo>
                    <a:lnTo>
                      <a:pt x="3974" y="6231"/>
                    </a:lnTo>
                    <a:lnTo>
                      <a:pt x="4039" y="6209"/>
                    </a:lnTo>
                    <a:lnTo>
                      <a:pt x="4082" y="6211"/>
                    </a:lnTo>
                    <a:lnTo>
                      <a:pt x="4085" y="6210"/>
                    </a:lnTo>
                    <a:lnTo>
                      <a:pt x="4118" y="6162"/>
                    </a:lnTo>
                    <a:lnTo>
                      <a:pt x="4163" y="6151"/>
                    </a:lnTo>
                    <a:lnTo>
                      <a:pt x="4164" y="6150"/>
                    </a:lnTo>
                    <a:lnTo>
                      <a:pt x="4187" y="6105"/>
                    </a:lnTo>
                    <a:lnTo>
                      <a:pt x="4243" y="6089"/>
                    </a:lnTo>
                    <a:lnTo>
                      <a:pt x="4245" y="6085"/>
                    </a:lnTo>
                    <a:lnTo>
                      <a:pt x="4241" y="6028"/>
                    </a:lnTo>
                    <a:lnTo>
                      <a:pt x="4256" y="6008"/>
                    </a:lnTo>
                    <a:lnTo>
                      <a:pt x="4268" y="5996"/>
                    </a:lnTo>
                    <a:lnTo>
                      <a:pt x="4280" y="6005"/>
                    </a:lnTo>
                    <a:lnTo>
                      <a:pt x="4281" y="6005"/>
                    </a:lnTo>
                    <a:lnTo>
                      <a:pt x="4283" y="6005"/>
                    </a:lnTo>
                    <a:lnTo>
                      <a:pt x="4284" y="6005"/>
                    </a:lnTo>
                    <a:lnTo>
                      <a:pt x="4348" y="5917"/>
                    </a:lnTo>
                    <a:lnTo>
                      <a:pt x="4360" y="5884"/>
                    </a:lnTo>
                    <a:lnTo>
                      <a:pt x="4358" y="5880"/>
                    </a:lnTo>
                    <a:lnTo>
                      <a:pt x="4328" y="5858"/>
                    </a:lnTo>
                    <a:lnTo>
                      <a:pt x="4295" y="5811"/>
                    </a:lnTo>
                    <a:lnTo>
                      <a:pt x="4194" y="5772"/>
                    </a:lnTo>
                    <a:lnTo>
                      <a:pt x="4162" y="5730"/>
                    </a:lnTo>
                    <a:lnTo>
                      <a:pt x="4159" y="5686"/>
                    </a:lnTo>
                    <a:lnTo>
                      <a:pt x="4166" y="5646"/>
                    </a:lnTo>
                    <a:lnTo>
                      <a:pt x="4163" y="5642"/>
                    </a:lnTo>
                    <a:lnTo>
                      <a:pt x="4162" y="5642"/>
                    </a:lnTo>
                    <a:lnTo>
                      <a:pt x="4160" y="5643"/>
                    </a:lnTo>
                    <a:lnTo>
                      <a:pt x="4143" y="5657"/>
                    </a:lnTo>
                    <a:lnTo>
                      <a:pt x="4143" y="5658"/>
                    </a:lnTo>
                    <a:lnTo>
                      <a:pt x="4142" y="5658"/>
                    </a:lnTo>
                    <a:lnTo>
                      <a:pt x="4051" y="5755"/>
                    </a:lnTo>
                    <a:lnTo>
                      <a:pt x="4050" y="5756"/>
                    </a:lnTo>
                    <a:lnTo>
                      <a:pt x="4050" y="5766"/>
                    </a:lnTo>
                    <a:lnTo>
                      <a:pt x="4027" y="5776"/>
                    </a:lnTo>
                    <a:lnTo>
                      <a:pt x="3952" y="5771"/>
                    </a:lnTo>
                    <a:lnTo>
                      <a:pt x="3933" y="5782"/>
                    </a:lnTo>
                    <a:lnTo>
                      <a:pt x="3906" y="5782"/>
                    </a:lnTo>
                    <a:lnTo>
                      <a:pt x="3902" y="5770"/>
                    </a:lnTo>
                    <a:lnTo>
                      <a:pt x="3900" y="5768"/>
                    </a:lnTo>
                    <a:lnTo>
                      <a:pt x="3888" y="5766"/>
                    </a:lnTo>
                    <a:lnTo>
                      <a:pt x="3888" y="5746"/>
                    </a:lnTo>
                    <a:lnTo>
                      <a:pt x="3897" y="5671"/>
                    </a:lnTo>
                    <a:lnTo>
                      <a:pt x="3896" y="5669"/>
                    </a:lnTo>
                    <a:lnTo>
                      <a:pt x="3872" y="5651"/>
                    </a:lnTo>
                    <a:lnTo>
                      <a:pt x="3870" y="5651"/>
                    </a:lnTo>
                    <a:lnTo>
                      <a:pt x="3868" y="5653"/>
                    </a:lnTo>
                    <a:lnTo>
                      <a:pt x="3844" y="5694"/>
                    </a:lnTo>
                    <a:lnTo>
                      <a:pt x="3844" y="5727"/>
                    </a:lnTo>
                    <a:lnTo>
                      <a:pt x="3813" y="5674"/>
                    </a:lnTo>
                    <a:lnTo>
                      <a:pt x="3819" y="5647"/>
                    </a:lnTo>
                    <a:lnTo>
                      <a:pt x="3811" y="5615"/>
                    </a:lnTo>
                    <a:lnTo>
                      <a:pt x="3809" y="5614"/>
                    </a:lnTo>
                    <a:lnTo>
                      <a:pt x="3771" y="5589"/>
                    </a:lnTo>
                    <a:lnTo>
                      <a:pt x="3764" y="5569"/>
                    </a:lnTo>
                    <a:lnTo>
                      <a:pt x="3736" y="5544"/>
                    </a:lnTo>
                    <a:lnTo>
                      <a:pt x="3714" y="5501"/>
                    </a:lnTo>
                    <a:lnTo>
                      <a:pt x="3699" y="5456"/>
                    </a:lnTo>
                    <a:lnTo>
                      <a:pt x="3696" y="5453"/>
                    </a:lnTo>
                    <a:lnTo>
                      <a:pt x="3684" y="5452"/>
                    </a:lnTo>
                    <a:lnTo>
                      <a:pt x="3707" y="5433"/>
                    </a:lnTo>
                    <a:lnTo>
                      <a:pt x="3707" y="5429"/>
                    </a:lnTo>
                    <a:lnTo>
                      <a:pt x="3699" y="5413"/>
                    </a:lnTo>
                    <a:lnTo>
                      <a:pt x="3715" y="5417"/>
                    </a:lnTo>
                    <a:lnTo>
                      <a:pt x="3716" y="5417"/>
                    </a:lnTo>
                    <a:lnTo>
                      <a:pt x="3718" y="5416"/>
                    </a:lnTo>
                    <a:lnTo>
                      <a:pt x="3730" y="5408"/>
                    </a:lnTo>
                    <a:lnTo>
                      <a:pt x="3730" y="5407"/>
                    </a:lnTo>
                    <a:lnTo>
                      <a:pt x="3731" y="5407"/>
                    </a:lnTo>
                    <a:lnTo>
                      <a:pt x="3743" y="5380"/>
                    </a:lnTo>
                    <a:lnTo>
                      <a:pt x="3776" y="5416"/>
                    </a:lnTo>
                    <a:lnTo>
                      <a:pt x="3779" y="5417"/>
                    </a:lnTo>
                    <a:lnTo>
                      <a:pt x="3780" y="5417"/>
                    </a:lnTo>
                    <a:lnTo>
                      <a:pt x="3807" y="5407"/>
                    </a:lnTo>
                    <a:lnTo>
                      <a:pt x="3837" y="5465"/>
                    </a:lnTo>
                    <a:lnTo>
                      <a:pt x="3856" y="5484"/>
                    </a:lnTo>
                    <a:lnTo>
                      <a:pt x="3885" y="5546"/>
                    </a:lnTo>
                    <a:lnTo>
                      <a:pt x="3886" y="5549"/>
                    </a:lnTo>
                    <a:lnTo>
                      <a:pt x="3940" y="5570"/>
                    </a:lnTo>
                    <a:lnTo>
                      <a:pt x="3958" y="5594"/>
                    </a:lnTo>
                    <a:lnTo>
                      <a:pt x="3997" y="5608"/>
                    </a:lnTo>
                    <a:lnTo>
                      <a:pt x="4005" y="5621"/>
                    </a:lnTo>
                    <a:lnTo>
                      <a:pt x="4007" y="5623"/>
                    </a:lnTo>
                    <a:lnTo>
                      <a:pt x="4069" y="5634"/>
                    </a:lnTo>
                    <a:lnTo>
                      <a:pt x="4124" y="5612"/>
                    </a:lnTo>
                    <a:lnTo>
                      <a:pt x="4103" y="5631"/>
                    </a:lnTo>
                    <a:lnTo>
                      <a:pt x="4102" y="5635"/>
                    </a:lnTo>
                    <a:lnTo>
                      <a:pt x="4105" y="5637"/>
                    </a:lnTo>
                    <a:lnTo>
                      <a:pt x="4106" y="5637"/>
                    </a:lnTo>
                    <a:lnTo>
                      <a:pt x="4158" y="5612"/>
                    </a:lnTo>
                    <a:lnTo>
                      <a:pt x="4159" y="5608"/>
                    </a:lnTo>
                    <a:lnTo>
                      <a:pt x="4156" y="5605"/>
                    </a:lnTo>
                    <a:lnTo>
                      <a:pt x="4142" y="5605"/>
                    </a:lnTo>
                    <a:lnTo>
                      <a:pt x="4167" y="5594"/>
                    </a:lnTo>
                    <a:lnTo>
                      <a:pt x="4194" y="5608"/>
                    </a:lnTo>
                    <a:lnTo>
                      <a:pt x="4222" y="5683"/>
                    </a:lnTo>
                    <a:lnTo>
                      <a:pt x="4224" y="5686"/>
                    </a:lnTo>
                    <a:lnTo>
                      <a:pt x="4458" y="5721"/>
                    </a:lnTo>
                    <a:lnTo>
                      <a:pt x="4466" y="5726"/>
                    </a:lnTo>
                    <a:lnTo>
                      <a:pt x="4468" y="5726"/>
                    </a:lnTo>
                    <a:lnTo>
                      <a:pt x="4469" y="5726"/>
                    </a:lnTo>
                    <a:lnTo>
                      <a:pt x="4487" y="5717"/>
                    </a:lnTo>
                    <a:lnTo>
                      <a:pt x="4601" y="5706"/>
                    </a:lnTo>
                    <a:lnTo>
                      <a:pt x="4626" y="5719"/>
                    </a:lnTo>
                    <a:lnTo>
                      <a:pt x="4627" y="5721"/>
                    </a:lnTo>
                    <a:lnTo>
                      <a:pt x="4630" y="5718"/>
                    </a:lnTo>
                    <a:lnTo>
                      <a:pt x="4638" y="5706"/>
                    </a:lnTo>
                    <a:lnTo>
                      <a:pt x="4647" y="5709"/>
                    </a:lnTo>
                    <a:lnTo>
                      <a:pt x="4731" y="5706"/>
                    </a:lnTo>
                    <a:lnTo>
                      <a:pt x="4749" y="5737"/>
                    </a:lnTo>
                    <a:lnTo>
                      <a:pt x="4768" y="5744"/>
                    </a:lnTo>
                    <a:lnTo>
                      <a:pt x="4788" y="5792"/>
                    </a:lnTo>
                    <a:lnTo>
                      <a:pt x="4789" y="5794"/>
                    </a:lnTo>
                    <a:lnTo>
                      <a:pt x="4819" y="5803"/>
                    </a:lnTo>
                    <a:lnTo>
                      <a:pt x="4821" y="5803"/>
                    </a:lnTo>
                    <a:lnTo>
                      <a:pt x="4836" y="5791"/>
                    </a:lnTo>
                    <a:lnTo>
                      <a:pt x="4865" y="5791"/>
                    </a:lnTo>
                    <a:lnTo>
                      <a:pt x="4868" y="5788"/>
                    </a:lnTo>
                    <a:lnTo>
                      <a:pt x="4870" y="5766"/>
                    </a:lnTo>
                    <a:lnTo>
                      <a:pt x="4933" y="5780"/>
                    </a:lnTo>
                    <a:lnTo>
                      <a:pt x="4936" y="5779"/>
                    </a:lnTo>
                    <a:lnTo>
                      <a:pt x="4958" y="5764"/>
                    </a:lnTo>
                    <a:lnTo>
                      <a:pt x="4972" y="5776"/>
                    </a:lnTo>
                    <a:lnTo>
                      <a:pt x="4973" y="5778"/>
                    </a:lnTo>
                    <a:lnTo>
                      <a:pt x="4974" y="5776"/>
                    </a:lnTo>
                    <a:lnTo>
                      <a:pt x="4998" y="5766"/>
                    </a:lnTo>
                    <a:lnTo>
                      <a:pt x="4999" y="5762"/>
                    </a:lnTo>
                    <a:lnTo>
                      <a:pt x="4970" y="5685"/>
                    </a:lnTo>
                    <a:lnTo>
                      <a:pt x="4969" y="5683"/>
                    </a:lnTo>
                    <a:lnTo>
                      <a:pt x="4942" y="5670"/>
                    </a:lnTo>
                    <a:lnTo>
                      <a:pt x="4948" y="5634"/>
                    </a:lnTo>
                    <a:lnTo>
                      <a:pt x="4945" y="5631"/>
                    </a:lnTo>
                    <a:lnTo>
                      <a:pt x="4909" y="5623"/>
                    </a:lnTo>
                    <a:lnTo>
                      <a:pt x="4913" y="5598"/>
                    </a:lnTo>
                    <a:lnTo>
                      <a:pt x="4960" y="5538"/>
                    </a:lnTo>
                    <a:lnTo>
                      <a:pt x="4979" y="5560"/>
                    </a:lnTo>
                    <a:lnTo>
                      <a:pt x="4982" y="5560"/>
                    </a:lnTo>
                    <a:lnTo>
                      <a:pt x="5037" y="5545"/>
                    </a:lnTo>
                    <a:lnTo>
                      <a:pt x="5039" y="5544"/>
                    </a:lnTo>
                    <a:lnTo>
                      <a:pt x="5066" y="5497"/>
                    </a:lnTo>
                    <a:lnTo>
                      <a:pt x="5097" y="5476"/>
                    </a:lnTo>
                    <a:lnTo>
                      <a:pt x="5126" y="5420"/>
                    </a:lnTo>
                    <a:lnTo>
                      <a:pt x="5146" y="5411"/>
                    </a:lnTo>
                    <a:lnTo>
                      <a:pt x="5147" y="5409"/>
                    </a:lnTo>
                    <a:lnTo>
                      <a:pt x="5152" y="5393"/>
                    </a:lnTo>
                    <a:lnTo>
                      <a:pt x="5175" y="5360"/>
                    </a:lnTo>
                    <a:lnTo>
                      <a:pt x="5208" y="5346"/>
                    </a:lnTo>
                    <a:lnTo>
                      <a:pt x="5211" y="5343"/>
                    </a:lnTo>
                    <a:lnTo>
                      <a:pt x="5210" y="5340"/>
                    </a:lnTo>
                    <a:lnTo>
                      <a:pt x="5192" y="5331"/>
                    </a:lnTo>
                    <a:lnTo>
                      <a:pt x="5202" y="5319"/>
                    </a:lnTo>
                    <a:lnTo>
                      <a:pt x="5202" y="5315"/>
                    </a:lnTo>
                    <a:lnTo>
                      <a:pt x="5191" y="5302"/>
                    </a:lnTo>
                    <a:lnTo>
                      <a:pt x="5198" y="5288"/>
                    </a:lnTo>
                    <a:lnTo>
                      <a:pt x="5237" y="5268"/>
                    </a:lnTo>
                    <a:lnTo>
                      <a:pt x="5239" y="5264"/>
                    </a:lnTo>
                    <a:lnTo>
                      <a:pt x="5231" y="5247"/>
                    </a:lnTo>
                    <a:lnTo>
                      <a:pt x="5228" y="5246"/>
                    </a:lnTo>
                    <a:lnTo>
                      <a:pt x="5202" y="5243"/>
                    </a:lnTo>
                    <a:lnTo>
                      <a:pt x="5199" y="5225"/>
                    </a:lnTo>
                    <a:lnTo>
                      <a:pt x="5196" y="5222"/>
                    </a:lnTo>
                    <a:lnTo>
                      <a:pt x="5175" y="5218"/>
                    </a:lnTo>
                    <a:lnTo>
                      <a:pt x="5158" y="5197"/>
                    </a:lnTo>
                    <a:lnTo>
                      <a:pt x="5172" y="5179"/>
                    </a:lnTo>
                    <a:lnTo>
                      <a:pt x="5172" y="5175"/>
                    </a:lnTo>
                    <a:lnTo>
                      <a:pt x="5160" y="5159"/>
                    </a:lnTo>
                    <a:lnTo>
                      <a:pt x="5172" y="5147"/>
                    </a:lnTo>
                    <a:lnTo>
                      <a:pt x="5174" y="5145"/>
                    </a:lnTo>
                    <a:lnTo>
                      <a:pt x="5172" y="5142"/>
                    </a:lnTo>
                    <a:lnTo>
                      <a:pt x="5155" y="5133"/>
                    </a:lnTo>
                    <a:lnTo>
                      <a:pt x="5159" y="5123"/>
                    </a:lnTo>
                    <a:lnTo>
                      <a:pt x="5159" y="5122"/>
                    </a:lnTo>
                    <a:lnTo>
                      <a:pt x="5158" y="5120"/>
                    </a:lnTo>
                    <a:lnTo>
                      <a:pt x="5148" y="5116"/>
                    </a:lnTo>
                    <a:lnTo>
                      <a:pt x="5156" y="5094"/>
                    </a:lnTo>
                    <a:lnTo>
                      <a:pt x="5172" y="5089"/>
                    </a:lnTo>
                    <a:lnTo>
                      <a:pt x="5245" y="5109"/>
                    </a:lnTo>
                    <a:lnTo>
                      <a:pt x="5293" y="5094"/>
                    </a:lnTo>
                    <a:lnTo>
                      <a:pt x="5316" y="5097"/>
                    </a:lnTo>
                    <a:lnTo>
                      <a:pt x="5319" y="5096"/>
                    </a:lnTo>
                    <a:lnTo>
                      <a:pt x="5329" y="5074"/>
                    </a:lnTo>
                    <a:lnTo>
                      <a:pt x="5364" y="5048"/>
                    </a:lnTo>
                    <a:lnTo>
                      <a:pt x="5365" y="5045"/>
                    </a:lnTo>
                    <a:lnTo>
                      <a:pt x="5362" y="5042"/>
                    </a:lnTo>
                    <a:lnTo>
                      <a:pt x="5316" y="5026"/>
                    </a:lnTo>
                    <a:lnTo>
                      <a:pt x="5304" y="5012"/>
                    </a:lnTo>
                    <a:lnTo>
                      <a:pt x="5301" y="5010"/>
                    </a:lnTo>
                    <a:lnTo>
                      <a:pt x="5283" y="5013"/>
                    </a:lnTo>
                    <a:lnTo>
                      <a:pt x="5271" y="5001"/>
                    </a:lnTo>
                    <a:lnTo>
                      <a:pt x="5273" y="4975"/>
                    </a:lnTo>
                    <a:lnTo>
                      <a:pt x="5273" y="4972"/>
                    </a:lnTo>
                    <a:lnTo>
                      <a:pt x="5261" y="4957"/>
                    </a:lnTo>
                    <a:lnTo>
                      <a:pt x="5259" y="4957"/>
                    </a:lnTo>
                    <a:lnTo>
                      <a:pt x="5241" y="4957"/>
                    </a:lnTo>
                    <a:lnTo>
                      <a:pt x="5239" y="4943"/>
                    </a:lnTo>
                    <a:lnTo>
                      <a:pt x="5236" y="4940"/>
                    </a:lnTo>
                    <a:lnTo>
                      <a:pt x="5195" y="4931"/>
                    </a:lnTo>
                    <a:lnTo>
                      <a:pt x="5191" y="4932"/>
                    </a:lnTo>
                    <a:lnTo>
                      <a:pt x="5184" y="4928"/>
                    </a:lnTo>
                    <a:lnTo>
                      <a:pt x="5202" y="4920"/>
                    </a:lnTo>
                    <a:lnTo>
                      <a:pt x="5207" y="4911"/>
                    </a:lnTo>
                    <a:lnTo>
                      <a:pt x="5184" y="4911"/>
                    </a:lnTo>
                    <a:lnTo>
                      <a:pt x="5150" y="4920"/>
                    </a:lnTo>
                    <a:lnTo>
                      <a:pt x="5144" y="4905"/>
                    </a:lnTo>
                    <a:lnTo>
                      <a:pt x="5127" y="4903"/>
                    </a:lnTo>
                    <a:lnTo>
                      <a:pt x="5027" y="4960"/>
                    </a:lnTo>
                    <a:lnTo>
                      <a:pt x="5013" y="4928"/>
                    </a:lnTo>
                    <a:lnTo>
                      <a:pt x="5019" y="4874"/>
                    </a:lnTo>
                    <a:lnTo>
                      <a:pt x="5002" y="4866"/>
                    </a:lnTo>
                    <a:lnTo>
                      <a:pt x="5007" y="4846"/>
                    </a:lnTo>
                    <a:lnTo>
                      <a:pt x="4985" y="4831"/>
                    </a:lnTo>
                    <a:lnTo>
                      <a:pt x="4945" y="4874"/>
                    </a:lnTo>
                    <a:lnTo>
                      <a:pt x="4950" y="4885"/>
                    </a:lnTo>
                    <a:lnTo>
                      <a:pt x="4942" y="4900"/>
                    </a:lnTo>
                    <a:lnTo>
                      <a:pt x="4905" y="4891"/>
                    </a:lnTo>
                    <a:lnTo>
                      <a:pt x="4896" y="4928"/>
                    </a:lnTo>
                    <a:lnTo>
                      <a:pt x="4870" y="4915"/>
                    </a:lnTo>
                    <a:lnTo>
                      <a:pt x="4825" y="4940"/>
                    </a:lnTo>
                    <a:lnTo>
                      <a:pt x="4801" y="4917"/>
                    </a:lnTo>
                    <a:lnTo>
                      <a:pt x="4819" y="4888"/>
                    </a:lnTo>
                    <a:lnTo>
                      <a:pt x="4845" y="4848"/>
                    </a:lnTo>
                    <a:lnTo>
                      <a:pt x="4828" y="4811"/>
                    </a:lnTo>
                    <a:lnTo>
                      <a:pt x="4831" y="4788"/>
                    </a:lnTo>
                    <a:lnTo>
                      <a:pt x="4808" y="4783"/>
                    </a:lnTo>
                    <a:lnTo>
                      <a:pt x="4791" y="4763"/>
                    </a:lnTo>
                    <a:lnTo>
                      <a:pt x="4801" y="4746"/>
                    </a:lnTo>
                    <a:lnTo>
                      <a:pt x="4856" y="4743"/>
                    </a:lnTo>
                    <a:lnTo>
                      <a:pt x="4868" y="4711"/>
                    </a:lnTo>
                    <a:lnTo>
                      <a:pt x="4896" y="4699"/>
                    </a:lnTo>
                    <a:lnTo>
                      <a:pt x="4896" y="4677"/>
                    </a:lnTo>
                    <a:lnTo>
                      <a:pt x="4905" y="4662"/>
                    </a:lnTo>
                    <a:lnTo>
                      <a:pt x="4925" y="4666"/>
                    </a:lnTo>
                    <a:lnTo>
                      <a:pt x="4965" y="4637"/>
                    </a:lnTo>
                    <a:lnTo>
                      <a:pt x="4973" y="4637"/>
                    </a:lnTo>
                    <a:lnTo>
                      <a:pt x="4979" y="4659"/>
                    </a:lnTo>
                    <a:lnTo>
                      <a:pt x="4962" y="4674"/>
                    </a:lnTo>
                    <a:lnTo>
                      <a:pt x="4970" y="4697"/>
                    </a:lnTo>
                    <a:lnTo>
                      <a:pt x="4990" y="4697"/>
                    </a:lnTo>
                    <a:lnTo>
                      <a:pt x="5045" y="4697"/>
                    </a:lnTo>
                    <a:lnTo>
                      <a:pt x="5116" y="4654"/>
                    </a:lnTo>
                    <a:lnTo>
                      <a:pt x="5062" y="4637"/>
                    </a:lnTo>
                    <a:lnTo>
                      <a:pt x="5030" y="4602"/>
                    </a:lnTo>
                    <a:lnTo>
                      <a:pt x="5017" y="4631"/>
                    </a:lnTo>
                    <a:lnTo>
                      <a:pt x="4985" y="4620"/>
                    </a:lnTo>
                    <a:lnTo>
                      <a:pt x="4973" y="4606"/>
                    </a:lnTo>
                    <a:lnTo>
                      <a:pt x="4953" y="4602"/>
                    </a:lnTo>
                    <a:lnTo>
                      <a:pt x="4953" y="4594"/>
                    </a:lnTo>
                    <a:lnTo>
                      <a:pt x="5007" y="4554"/>
                    </a:lnTo>
                    <a:lnTo>
                      <a:pt x="5005" y="4545"/>
                    </a:lnTo>
                    <a:lnTo>
                      <a:pt x="4990" y="4544"/>
                    </a:lnTo>
                    <a:lnTo>
                      <a:pt x="4999" y="4525"/>
                    </a:lnTo>
                    <a:lnTo>
                      <a:pt x="4999" y="4510"/>
                    </a:lnTo>
                    <a:lnTo>
                      <a:pt x="5021" y="4506"/>
                    </a:lnTo>
                    <a:lnTo>
                      <a:pt x="5061" y="4512"/>
                    </a:lnTo>
                    <a:lnTo>
                      <a:pt x="5123" y="4534"/>
                    </a:lnTo>
                    <a:lnTo>
                      <a:pt x="5124" y="4534"/>
                    </a:lnTo>
                    <a:lnTo>
                      <a:pt x="5126" y="4534"/>
                    </a:lnTo>
                    <a:lnTo>
                      <a:pt x="5127" y="4532"/>
                    </a:lnTo>
                    <a:lnTo>
                      <a:pt x="5139" y="4493"/>
                    </a:lnTo>
                    <a:lnTo>
                      <a:pt x="5170" y="4477"/>
                    </a:lnTo>
                    <a:lnTo>
                      <a:pt x="5199" y="4495"/>
                    </a:lnTo>
                    <a:lnTo>
                      <a:pt x="5239" y="4500"/>
                    </a:lnTo>
                    <a:lnTo>
                      <a:pt x="5315" y="4500"/>
                    </a:lnTo>
                    <a:lnTo>
                      <a:pt x="5336" y="4495"/>
                    </a:lnTo>
                    <a:lnTo>
                      <a:pt x="5457" y="4512"/>
                    </a:lnTo>
                    <a:lnTo>
                      <a:pt x="5473" y="4532"/>
                    </a:lnTo>
                    <a:lnTo>
                      <a:pt x="5515" y="4542"/>
                    </a:lnTo>
                    <a:lnTo>
                      <a:pt x="5518" y="4542"/>
                    </a:lnTo>
                    <a:lnTo>
                      <a:pt x="5519" y="4541"/>
                    </a:lnTo>
                    <a:lnTo>
                      <a:pt x="5537" y="4471"/>
                    </a:lnTo>
                    <a:lnTo>
                      <a:pt x="5513" y="4372"/>
                    </a:lnTo>
                    <a:lnTo>
                      <a:pt x="5498" y="4354"/>
                    </a:lnTo>
                    <a:lnTo>
                      <a:pt x="5628" y="4323"/>
                    </a:lnTo>
                    <a:lnTo>
                      <a:pt x="5631" y="4320"/>
                    </a:lnTo>
                    <a:lnTo>
                      <a:pt x="5627" y="4264"/>
                    </a:lnTo>
                    <a:lnTo>
                      <a:pt x="5667" y="4166"/>
                    </a:lnTo>
                    <a:lnTo>
                      <a:pt x="5751" y="4177"/>
                    </a:lnTo>
                    <a:lnTo>
                      <a:pt x="5768" y="4194"/>
                    </a:lnTo>
                    <a:lnTo>
                      <a:pt x="5771" y="4194"/>
                    </a:lnTo>
                    <a:lnTo>
                      <a:pt x="5772" y="4194"/>
                    </a:lnTo>
                    <a:lnTo>
                      <a:pt x="5812" y="4174"/>
                    </a:lnTo>
                    <a:lnTo>
                      <a:pt x="5813" y="4171"/>
                    </a:lnTo>
                    <a:lnTo>
                      <a:pt x="5813" y="4113"/>
                    </a:lnTo>
                    <a:lnTo>
                      <a:pt x="5827" y="4066"/>
                    </a:lnTo>
                    <a:lnTo>
                      <a:pt x="5865" y="4064"/>
                    </a:lnTo>
                    <a:lnTo>
                      <a:pt x="5868" y="4061"/>
                    </a:lnTo>
                    <a:lnTo>
                      <a:pt x="5889" y="4024"/>
                    </a:lnTo>
                    <a:lnTo>
                      <a:pt x="5912" y="4032"/>
                    </a:lnTo>
                    <a:lnTo>
                      <a:pt x="5913" y="4032"/>
                    </a:lnTo>
                    <a:lnTo>
                      <a:pt x="5916" y="4030"/>
                    </a:lnTo>
                    <a:lnTo>
                      <a:pt x="5932" y="4018"/>
                    </a:lnTo>
                    <a:lnTo>
                      <a:pt x="5948" y="4056"/>
                    </a:lnTo>
                    <a:lnTo>
                      <a:pt x="5990" y="4104"/>
                    </a:lnTo>
                    <a:lnTo>
                      <a:pt x="6062" y="4117"/>
                    </a:lnTo>
                    <a:lnTo>
                      <a:pt x="6070" y="4133"/>
                    </a:lnTo>
                    <a:lnTo>
                      <a:pt x="6099" y="4214"/>
                    </a:lnTo>
                    <a:lnTo>
                      <a:pt x="6102" y="4282"/>
                    </a:lnTo>
                    <a:lnTo>
                      <a:pt x="6092" y="4314"/>
                    </a:lnTo>
                    <a:lnTo>
                      <a:pt x="6095" y="4318"/>
                    </a:lnTo>
                    <a:lnTo>
                      <a:pt x="6188" y="4346"/>
                    </a:lnTo>
                    <a:lnTo>
                      <a:pt x="6223" y="4343"/>
                    </a:lnTo>
                    <a:lnTo>
                      <a:pt x="6353" y="4399"/>
                    </a:lnTo>
                    <a:lnTo>
                      <a:pt x="6397" y="4468"/>
                    </a:lnTo>
                    <a:lnTo>
                      <a:pt x="6454" y="4522"/>
                    </a:lnTo>
                    <a:lnTo>
                      <a:pt x="6456" y="4522"/>
                    </a:lnTo>
                    <a:lnTo>
                      <a:pt x="6666" y="4514"/>
                    </a:lnTo>
                    <a:lnTo>
                      <a:pt x="6757" y="4562"/>
                    </a:lnTo>
                    <a:lnTo>
                      <a:pt x="6896" y="4606"/>
                    </a:lnTo>
                    <a:lnTo>
                      <a:pt x="6897" y="4606"/>
                    </a:lnTo>
                    <a:lnTo>
                      <a:pt x="7053" y="4546"/>
                    </a:lnTo>
                    <a:lnTo>
                      <a:pt x="7128" y="4549"/>
                    </a:lnTo>
                    <a:lnTo>
                      <a:pt x="7192" y="4530"/>
                    </a:lnTo>
                    <a:lnTo>
                      <a:pt x="7299" y="4440"/>
                    </a:lnTo>
                    <a:lnTo>
                      <a:pt x="7299" y="4435"/>
                    </a:lnTo>
                    <a:lnTo>
                      <a:pt x="7273" y="4396"/>
                    </a:lnTo>
                    <a:lnTo>
                      <a:pt x="7299" y="4346"/>
                    </a:lnTo>
                    <a:lnTo>
                      <a:pt x="7316" y="4338"/>
                    </a:lnTo>
                    <a:lnTo>
                      <a:pt x="7384" y="4363"/>
                    </a:lnTo>
                    <a:lnTo>
                      <a:pt x="7385" y="4363"/>
                    </a:lnTo>
                    <a:lnTo>
                      <a:pt x="7386" y="4363"/>
                    </a:lnTo>
                    <a:lnTo>
                      <a:pt x="7457" y="4303"/>
                    </a:lnTo>
                    <a:lnTo>
                      <a:pt x="7503" y="4288"/>
                    </a:lnTo>
                    <a:lnTo>
                      <a:pt x="7571" y="4217"/>
                    </a:lnTo>
                    <a:lnTo>
                      <a:pt x="7719" y="4206"/>
                    </a:lnTo>
                    <a:lnTo>
                      <a:pt x="7721" y="4205"/>
                    </a:lnTo>
                    <a:lnTo>
                      <a:pt x="7721" y="4201"/>
                    </a:lnTo>
                    <a:lnTo>
                      <a:pt x="7704" y="4179"/>
                    </a:lnTo>
                    <a:lnTo>
                      <a:pt x="7701" y="4143"/>
                    </a:lnTo>
                    <a:lnTo>
                      <a:pt x="7650" y="4089"/>
                    </a:lnTo>
                    <a:lnTo>
                      <a:pt x="7647" y="4088"/>
                    </a:lnTo>
                    <a:lnTo>
                      <a:pt x="7646" y="4089"/>
                    </a:lnTo>
                    <a:lnTo>
                      <a:pt x="7579" y="4128"/>
                    </a:lnTo>
                    <a:lnTo>
                      <a:pt x="7507" y="4120"/>
                    </a:lnTo>
                    <a:lnTo>
                      <a:pt x="7499" y="4089"/>
                    </a:lnTo>
                    <a:lnTo>
                      <a:pt x="7505" y="3999"/>
                    </a:lnTo>
                    <a:lnTo>
                      <a:pt x="7546" y="3932"/>
                    </a:lnTo>
                    <a:lnTo>
                      <a:pt x="7626" y="3965"/>
                    </a:lnTo>
                    <a:lnTo>
                      <a:pt x="7627" y="3965"/>
                    </a:lnTo>
                    <a:lnTo>
                      <a:pt x="7628" y="3965"/>
                    </a:lnTo>
                    <a:lnTo>
                      <a:pt x="7705" y="3920"/>
                    </a:lnTo>
                    <a:lnTo>
                      <a:pt x="7708" y="3917"/>
                    </a:lnTo>
                    <a:lnTo>
                      <a:pt x="7713" y="3887"/>
                    </a:lnTo>
                    <a:lnTo>
                      <a:pt x="7747" y="3791"/>
                    </a:lnTo>
                    <a:lnTo>
                      <a:pt x="7792" y="3751"/>
                    </a:lnTo>
                    <a:lnTo>
                      <a:pt x="7793" y="3749"/>
                    </a:lnTo>
                    <a:lnTo>
                      <a:pt x="7791" y="3706"/>
                    </a:lnTo>
                    <a:lnTo>
                      <a:pt x="7788" y="3702"/>
                    </a:lnTo>
                    <a:lnTo>
                      <a:pt x="7752" y="3702"/>
                    </a:lnTo>
                    <a:lnTo>
                      <a:pt x="7756" y="3690"/>
                    </a:lnTo>
                    <a:lnTo>
                      <a:pt x="7799" y="3641"/>
                    </a:lnTo>
                    <a:lnTo>
                      <a:pt x="7953" y="3617"/>
                    </a:lnTo>
                    <a:lnTo>
                      <a:pt x="7998" y="3649"/>
                    </a:lnTo>
                    <a:lnTo>
                      <a:pt x="8066" y="3663"/>
                    </a:lnTo>
                    <a:lnTo>
                      <a:pt x="8107" y="3721"/>
                    </a:lnTo>
                    <a:lnTo>
                      <a:pt x="8116" y="3772"/>
                    </a:lnTo>
                    <a:lnTo>
                      <a:pt x="8150" y="3850"/>
                    </a:lnTo>
                    <a:lnTo>
                      <a:pt x="8170" y="3957"/>
                    </a:lnTo>
                    <a:lnTo>
                      <a:pt x="8172" y="3960"/>
                    </a:lnTo>
                    <a:lnTo>
                      <a:pt x="8265" y="3977"/>
                    </a:lnTo>
                    <a:lnTo>
                      <a:pt x="8342" y="4020"/>
                    </a:lnTo>
                    <a:lnTo>
                      <a:pt x="8356" y="4057"/>
                    </a:lnTo>
                    <a:lnTo>
                      <a:pt x="8356" y="4093"/>
                    </a:lnTo>
                    <a:lnTo>
                      <a:pt x="8373" y="4121"/>
                    </a:lnTo>
                    <a:lnTo>
                      <a:pt x="8376" y="4124"/>
                    </a:lnTo>
                    <a:lnTo>
                      <a:pt x="8432" y="4126"/>
                    </a:lnTo>
                    <a:lnTo>
                      <a:pt x="8578" y="4064"/>
                    </a:lnTo>
                    <a:lnTo>
                      <a:pt x="8572" y="4074"/>
                    </a:lnTo>
                    <a:lnTo>
                      <a:pt x="8578" y="4130"/>
                    </a:lnTo>
                    <a:lnTo>
                      <a:pt x="8553" y="4157"/>
                    </a:lnTo>
                    <a:lnTo>
                      <a:pt x="8525" y="4253"/>
                    </a:lnTo>
                    <a:lnTo>
                      <a:pt x="8489" y="4328"/>
                    </a:lnTo>
                    <a:lnTo>
                      <a:pt x="8475" y="4339"/>
                    </a:lnTo>
                    <a:lnTo>
                      <a:pt x="8420" y="4320"/>
                    </a:lnTo>
                    <a:lnTo>
                      <a:pt x="8418" y="4319"/>
                    </a:lnTo>
                    <a:lnTo>
                      <a:pt x="8417" y="4320"/>
                    </a:lnTo>
                    <a:lnTo>
                      <a:pt x="8368" y="4366"/>
                    </a:lnTo>
                    <a:lnTo>
                      <a:pt x="8368" y="4370"/>
                    </a:lnTo>
                    <a:lnTo>
                      <a:pt x="8381" y="4408"/>
                    </a:lnTo>
                    <a:lnTo>
                      <a:pt x="8381" y="4471"/>
                    </a:lnTo>
                    <a:lnTo>
                      <a:pt x="8345" y="4512"/>
                    </a:lnTo>
                    <a:lnTo>
                      <a:pt x="8344" y="4514"/>
                    </a:lnTo>
                    <a:lnTo>
                      <a:pt x="8344" y="4533"/>
                    </a:lnTo>
                    <a:lnTo>
                      <a:pt x="8350" y="4546"/>
                    </a:lnTo>
                    <a:lnTo>
                      <a:pt x="8352" y="4549"/>
                    </a:lnTo>
                    <a:lnTo>
                      <a:pt x="8353" y="4549"/>
                    </a:lnTo>
                    <a:lnTo>
                      <a:pt x="8354" y="4549"/>
                    </a:lnTo>
                    <a:lnTo>
                      <a:pt x="8360" y="4545"/>
                    </a:lnTo>
                    <a:lnTo>
                      <a:pt x="8362" y="4542"/>
                    </a:lnTo>
                    <a:lnTo>
                      <a:pt x="8360" y="4532"/>
                    </a:lnTo>
                    <a:lnTo>
                      <a:pt x="8385" y="4532"/>
                    </a:lnTo>
                    <a:lnTo>
                      <a:pt x="8388" y="4530"/>
                    </a:lnTo>
                    <a:lnTo>
                      <a:pt x="8418" y="4473"/>
                    </a:lnTo>
                    <a:lnTo>
                      <a:pt x="8428" y="4493"/>
                    </a:lnTo>
                    <a:lnTo>
                      <a:pt x="8429" y="4495"/>
                    </a:lnTo>
                    <a:lnTo>
                      <a:pt x="8430" y="4495"/>
                    </a:lnTo>
                    <a:lnTo>
                      <a:pt x="8432" y="4493"/>
                    </a:lnTo>
                    <a:lnTo>
                      <a:pt x="8445" y="4484"/>
                    </a:lnTo>
                    <a:lnTo>
                      <a:pt x="8445" y="4512"/>
                    </a:lnTo>
                    <a:lnTo>
                      <a:pt x="8446" y="4514"/>
                    </a:lnTo>
                    <a:lnTo>
                      <a:pt x="8499" y="4526"/>
                    </a:lnTo>
                    <a:lnTo>
                      <a:pt x="8543" y="4513"/>
                    </a:lnTo>
                    <a:lnTo>
                      <a:pt x="8602" y="4468"/>
                    </a:lnTo>
                    <a:lnTo>
                      <a:pt x="8773" y="4250"/>
                    </a:lnTo>
                    <a:lnTo>
                      <a:pt x="8801" y="4187"/>
                    </a:lnTo>
                    <a:lnTo>
                      <a:pt x="8846" y="4117"/>
                    </a:lnTo>
                    <a:lnTo>
                      <a:pt x="8900" y="4057"/>
                    </a:lnTo>
                    <a:lnTo>
                      <a:pt x="8920" y="3923"/>
                    </a:lnTo>
                    <a:lnTo>
                      <a:pt x="8908" y="3864"/>
                    </a:lnTo>
                    <a:lnTo>
                      <a:pt x="8928" y="3802"/>
                    </a:lnTo>
                    <a:lnTo>
                      <a:pt x="8962" y="3733"/>
                    </a:lnTo>
                    <a:lnTo>
                      <a:pt x="8961" y="3730"/>
                    </a:lnTo>
                    <a:lnTo>
                      <a:pt x="8945" y="3710"/>
                    </a:lnTo>
                    <a:lnTo>
                      <a:pt x="8950" y="3691"/>
                    </a:lnTo>
                    <a:lnTo>
                      <a:pt x="8945" y="3663"/>
                    </a:lnTo>
                    <a:lnTo>
                      <a:pt x="8959" y="3630"/>
                    </a:lnTo>
                    <a:lnTo>
                      <a:pt x="8958" y="3626"/>
                    </a:lnTo>
                    <a:lnTo>
                      <a:pt x="8901" y="3584"/>
                    </a:lnTo>
                    <a:lnTo>
                      <a:pt x="8870" y="3533"/>
                    </a:lnTo>
                    <a:lnTo>
                      <a:pt x="8868" y="3530"/>
                    </a:lnTo>
                    <a:lnTo>
                      <a:pt x="8804" y="3528"/>
                    </a:lnTo>
                    <a:lnTo>
                      <a:pt x="8803" y="3529"/>
                    </a:lnTo>
                    <a:lnTo>
                      <a:pt x="8801" y="3532"/>
                    </a:lnTo>
                    <a:lnTo>
                      <a:pt x="8803" y="3578"/>
                    </a:lnTo>
                    <a:lnTo>
                      <a:pt x="8789" y="3594"/>
                    </a:lnTo>
                    <a:lnTo>
                      <a:pt x="8791" y="3580"/>
                    </a:lnTo>
                    <a:lnTo>
                      <a:pt x="8789" y="3577"/>
                    </a:lnTo>
                    <a:lnTo>
                      <a:pt x="8788" y="3577"/>
                    </a:lnTo>
                    <a:lnTo>
                      <a:pt x="8785" y="3577"/>
                    </a:lnTo>
                    <a:lnTo>
                      <a:pt x="8772" y="3588"/>
                    </a:lnTo>
                    <a:lnTo>
                      <a:pt x="8732" y="3598"/>
                    </a:lnTo>
                    <a:lnTo>
                      <a:pt x="8747" y="3576"/>
                    </a:lnTo>
                    <a:lnTo>
                      <a:pt x="8747" y="3572"/>
                    </a:lnTo>
                    <a:lnTo>
                      <a:pt x="8731" y="3552"/>
                    </a:lnTo>
                    <a:lnTo>
                      <a:pt x="8747" y="3533"/>
                    </a:lnTo>
                    <a:lnTo>
                      <a:pt x="8747" y="3529"/>
                    </a:lnTo>
                    <a:lnTo>
                      <a:pt x="8744" y="3528"/>
                    </a:lnTo>
                    <a:lnTo>
                      <a:pt x="8743" y="3529"/>
                    </a:lnTo>
                    <a:lnTo>
                      <a:pt x="8717" y="3540"/>
                    </a:lnTo>
                    <a:lnTo>
                      <a:pt x="8716" y="3542"/>
                    </a:lnTo>
                    <a:lnTo>
                      <a:pt x="8716" y="3566"/>
                    </a:lnTo>
                    <a:lnTo>
                      <a:pt x="8699" y="3580"/>
                    </a:lnTo>
                    <a:lnTo>
                      <a:pt x="8699" y="3503"/>
                    </a:lnTo>
                    <a:lnTo>
                      <a:pt x="8697" y="3500"/>
                    </a:lnTo>
                    <a:lnTo>
                      <a:pt x="8696" y="3500"/>
                    </a:lnTo>
                    <a:lnTo>
                      <a:pt x="8640" y="3503"/>
                    </a:lnTo>
                    <a:lnTo>
                      <a:pt x="8614" y="3487"/>
                    </a:lnTo>
                    <a:lnTo>
                      <a:pt x="8615" y="3473"/>
                    </a:lnTo>
                    <a:lnTo>
                      <a:pt x="8749" y="3351"/>
                    </a:lnTo>
                    <a:lnTo>
                      <a:pt x="8834" y="3237"/>
                    </a:lnTo>
                    <a:lnTo>
                      <a:pt x="8901" y="3181"/>
                    </a:lnTo>
                    <a:lnTo>
                      <a:pt x="8926" y="3130"/>
                    </a:lnTo>
                    <a:lnTo>
                      <a:pt x="9006" y="3045"/>
                    </a:lnTo>
                    <a:lnTo>
                      <a:pt x="9057" y="3017"/>
                    </a:lnTo>
                    <a:lnTo>
                      <a:pt x="9187" y="3009"/>
                    </a:lnTo>
                    <a:lnTo>
                      <a:pt x="9216" y="3037"/>
                    </a:lnTo>
                    <a:lnTo>
                      <a:pt x="9219" y="3037"/>
                    </a:lnTo>
                    <a:lnTo>
                      <a:pt x="9221" y="3036"/>
                    </a:lnTo>
                    <a:lnTo>
                      <a:pt x="9243" y="3007"/>
                    </a:lnTo>
                    <a:lnTo>
                      <a:pt x="9300" y="3029"/>
                    </a:lnTo>
                    <a:lnTo>
                      <a:pt x="9301" y="3029"/>
                    </a:lnTo>
                    <a:lnTo>
                      <a:pt x="9303" y="3029"/>
                    </a:lnTo>
                    <a:lnTo>
                      <a:pt x="9346" y="3012"/>
                    </a:lnTo>
                    <a:lnTo>
                      <a:pt x="9358" y="3030"/>
                    </a:lnTo>
                    <a:lnTo>
                      <a:pt x="9361" y="3032"/>
                    </a:lnTo>
                    <a:lnTo>
                      <a:pt x="9377" y="3029"/>
                    </a:lnTo>
                    <a:lnTo>
                      <a:pt x="9378" y="3028"/>
                    </a:lnTo>
                    <a:lnTo>
                      <a:pt x="9378" y="3025"/>
                    </a:lnTo>
                    <a:lnTo>
                      <a:pt x="9374" y="3008"/>
                    </a:lnTo>
                    <a:lnTo>
                      <a:pt x="9392" y="3003"/>
                    </a:lnTo>
                    <a:lnTo>
                      <a:pt x="9393" y="3000"/>
                    </a:lnTo>
                    <a:lnTo>
                      <a:pt x="9390" y="2979"/>
                    </a:lnTo>
                    <a:lnTo>
                      <a:pt x="9398" y="2975"/>
                    </a:lnTo>
                    <a:lnTo>
                      <a:pt x="9489" y="3005"/>
                    </a:lnTo>
                    <a:lnTo>
                      <a:pt x="9490" y="3007"/>
                    </a:lnTo>
                    <a:lnTo>
                      <a:pt x="9491" y="3005"/>
                    </a:lnTo>
                    <a:lnTo>
                      <a:pt x="9518" y="2992"/>
                    </a:lnTo>
                    <a:lnTo>
                      <a:pt x="9555" y="3020"/>
                    </a:lnTo>
                    <a:lnTo>
                      <a:pt x="9503" y="3040"/>
                    </a:lnTo>
                    <a:lnTo>
                      <a:pt x="9502" y="3042"/>
                    </a:lnTo>
                    <a:lnTo>
                      <a:pt x="9502" y="3045"/>
                    </a:lnTo>
                    <a:lnTo>
                      <a:pt x="9517" y="3068"/>
                    </a:lnTo>
                    <a:lnTo>
                      <a:pt x="9519" y="3069"/>
                    </a:lnTo>
                    <a:lnTo>
                      <a:pt x="9584" y="3052"/>
                    </a:lnTo>
                    <a:lnTo>
                      <a:pt x="9600" y="3062"/>
                    </a:lnTo>
                    <a:lnTo>
                      <a:pt x="9602" y="3064"/>
                    </a:lnTo>
                    <a:lnTo>
                      <a:pt x="9603" y="3062"/>
                    </a:lnTo>
                    <a:lnTo>
                      <a:pt x="9646" y="3032"/>
                    </a:lnTo>
                    <a:lnTo>
                      <a:pt x="9717" y="3040"/>
                    </a:lnTo>
                    <a:lnTo>
                      <a:pt x="9731" y="3034"/>
                    </a:lnTo>
                    <a:lnTo>
                      <a:pt x="9733" y="3030"/>
                    </a:lnTo>
                    <a:lnTo>
                      <a:pt x="9731" y="3013"/>
                    </a:lnTo>
                    <a:lnTo>
                      <a:pt x="9728" y="3012"/>
                    </a:lnTo>
                    <a:lnTo>
                      <a:pt x="9680" y="2999"/>
                    </a:lnTo>
                    <a:lnTo>
                      <a:pt x="9687" y="2988"/>
                    </a:lnTo>
                    <a:lnTo>
                      <a:pt x="9687" y="2985"/>
                    </a:lnTo>
                    <a:lnTo>
                      <a:pt x="9680" y="2963"/>
                    </a:lnTo>
                    <a:lnTo>
                      <a:pt x="9687" y="2963"/>
                    </a:lnTo>
                    <a:lnTo>
                      <a:pt x="9689" y="2961"/>
                    </a:lnTo>
                    <a:lnTo>
                      <a:pt x="9715" y="2908"/>
                    </a:lnTo>
                    <a:lnTo>
                      <a:pt x="9779" y="2856"/>
                    </a:lnTo>
                    <a:lnTo>
                      <a:pt x="9849" y="2749"/>
                    </a:lnTo>
                    <a:lnTo>
                      <a:pt x="9947" y="2721"/>
                    </a:lnTo>
                    <a:lnTo>
                      <a:pt x="9994" y="2749"/>
                    </a:lnTo>
                    <a:lnTo>
                      <a:pt x="9995" y="2749"/>
                    </a:lnTo>
                    <a:lnTo>
                      <a:pt x="9998" y="2749"/>
                    </a:lnTo>
                    <a:lnTo>
                      <a:pt x="10022" y="2725"/>
                    </a:lnTo>
                    <a:lnTo>
                      <a:pt x="10013" y="2758"/>
                    </a:lnTo>
                    <a:lnTo>
                      <a:pt x="9995" y="2787"/>
                    </a:lnTo>
                    <a:lnTo>
                      <a:pt x="9995" y="2790"/>
                    </a:lnTo>
                    <a:lnTo>
                      <a:pt x="10002" y="2807"/>
                    </a:lnTo>
                    <a:lnTo>
                      <a:pt x="9993" y="2827"/>
                    </a:lnTo>
                    <a:lnTo>
                      <a:pt x="9993" y="2831"/>
                    </a:lnTo>
                    <a:lnTo>
                      <a:pt x="9995" y="2832"/>
                    </a:lnTo>
                    <a:lnTo>
                      <a:pt x="10023" y="2830"/>
                    </a:lnTo>
                    <a:lnTo>
                      <a:pt x="10010" y="2874"/>
                    </a:lnTo>
                    <a:lnTo>
                      <a:pt x="10011" y="2878"/>
                    </a:lnTo>
                    <a:lnTo>
                      <a:pt x="10013" y="2878"/>
                    </a:lnTo>
                    <a:lnTo>
                      <a:pt x="10015" y="2876"/>
                    </a:lnTo>
                    <a:lnTo>
                      <a:pt x="10140" y="2754"/>
                    </a:lnTo>
                    <a:lnTo>
                      <a:pt x="10160" y="2747"/>
                    </a:lnTo>
                    <a:lnTo>
                      <a:pt x="10173" y="2765"/>
                    </a:lnTo>
                    <a:lnTo>
                      <a:pt x="10176" y="2766"/>
                    </a:lnTo>
                    <a:lnTo>
                      <a:pt x="10179" y="2765"/>
                    </a:lnTo>
                    <a:lnTo>
                      <a:pt x="10189" y="2747"/>
                    </a:lnTo>
                    <a:lnTo>
                      <a:pt x="10189" y="2743"/>
                    </a:lnTo>
                    <a:lnTo>
                      <a:pt x="10176" y="2730"/>
                    </a:lnTo>
                    <a:lnTo>
                      <a:pt x="10179" y="2693"/>
                    </a:lnTo>
                    <a:lnTo>
                      <a:pt x="10205" y="2646"/>
                    </a:lnTo>
                    <a:lnTo>
                      <a:pt x="10252" y="2629"/>
                    </a:lnTo>
                    <a:lnTo>
                      <a:pt x="10281" y="2648"/>
                    </a:lnTo>
                    <a:lnTo>
                      <a:pt x="10279" y="2655"/>
                    </a:lnTo>
                    <a:lnTo>
                      <a:pt x="10237" y="2681"/>
                    </a:lnTo>
                    <a:lnTo>
                      <a:pt x="10236" y="2682"/>
                    </a:lnTo>
                    <a:lnTo>
                      <a:pt x="10228" y="2745"/>
                    </a:lnTo>
                    <a:lnTo>
                      <a:pt x="10216" y="2763"/>
                    </a:lnTo>
                    <a:lnTo>
                      <a:pt x="10216" y="2795"/>
                    </a:lnTo>
                    <a:lnTo>
                      <a:pt x="10201" y="2812"/>
                    </a:lnTo>
                    <a:lnTo>
                      <a:pt x="10201" y="2815"/>
                    </a:lnTo>
                    <a:lnTo>
                      <a:pt x="10209" y="2835"/>
                    </a:lnTo>
                    <a:lnTo>
                      <a:pt x="10111" y="2886"/>
                    </a:lnTo>
                    <a:lnTo>
                      <a:pt x="10110" y="2888"/>
                    </a:lnTo>
                    <a:lnTo>
                      <a:pt x="10102" y="2915"/>
                    </a:lnTo>
                    <a:lnTo>
                      <a:pt x="10027" y="2989"/>
                    </a:lnTo>
                    <a:lnTo>
                      <a:pt x="9912" y="3146"/>
                    </a:lnTo>
                    <a:lnTo>
                      <a:pt x="9858" y="3177"/>
                    </a:lnTo>
                    <a:lnTo>
                      <a:pt x="9828" y="3174"/>
                    </a:lnTo>
                    <a:lnTo>
                      <a:pt x="9825" y="3175"/>
                    </a:lnTo>
                    <a:lnTo>
                      <a:pt x="9824" y="3178"/>
                    </a:lnTo>
                    <a:lnTo>
                      <a:pt x="9836" y="3207"/>
                    </a:lnTo>
                    <a:lnTo>
                      <a:pt x="9822" y="3251"/>
                    </a:lnTo>
                    <a:lnTo>
                      <a:pt x="9771" y="3291"/>
                    </a:lnTo>
                    <a:lnTo>
                      <a:pt x="9769" y="3294"/>
                    </a:lnTo>
                    <a:lnTo>
                      <a:pt x="9753" y="3420"/>
                    </a:lnTo>
                    <a:lnTo>
                      <a:pt x="9756" y="3501"/>
                    </a:lnTo>
                    <a:lnTo>
                      <a:pt x="9821" y="3846"/>
                    </a:lnTo>
                    <a:lnTo>
                      <a:pt x="9824" y="3848"/>
                    </a:lnTo>
                    <a:lnTo>
                      <a:pt x="9826" y="3848"/>
                    </a:lnTo>
                    <a:lnTo>
                      <a:pt x="9908" y="3761"/>
                    </a:lnTo>
                    <a:lnTo>
                      <a:pt x="9927" y="3662"/>
                    </a:lnTo>
                    <a:lnTo>
                      <a:pt x="9987" y="3638"/>
                    </a:lnTo>
                    <a:lnTo>
                      <a:pt x="9999" y="3646"/>
                    </a:lnTo>
                    <a:lnTo>
                      <a:pt x="10002" y="3646"/>
                    </a:lnTo>
                    <a:lnTo>
                      <a:pt x="10003" y="3646"/>
                    </a:lnTo>
                    <a:lnTo>
                      <a:pt x="10005" y="3642"/>
                    </a:lnTo>
                    <a:lnTo>
                      <a:pt x="10002" y="3561"/>
                    </a:lnTo>
                    <a:lnTo>
                      <a:pt x="10056" y="3509"/>
                    </a:lnTo>
                    <a:lnTo>
                      <a:pt x="10090" y="3517"/>
                    </a:lnTo>
                    <a:lnTo>
                      <a:pt x="10092" y="3517"/>
                    </a:lnTo>
                    <a:lnTo>
                      <a:pt x="10120" y="3493"/>
                    </a:lnTo>
                    <a:lnTo>
                      <a:pt x="10122" y="3491"/>
                    </a:lnTo>
                    <a:lnTo>
                      <a:pt x="10099" y="3415"/>
                    </a:lnTo>
                    <a:lnTo>
                      <a:pt x="10112" y="3374"/>
                    </a:lnTo>
                    <a:lnTo>
                      <a:pt x="10140" y="3348"/>
                    </a:lnTo>
                    <a:lnTo>
                      <a:pt x="10142" y="3344"/>
                    </a:lnTo>
                    <a:lnTo>
                      <a:pt x="10135" y="3330"/>
                    </a:lnTo>
                    <a:lnTo>
                      <a:pt x="10160" y="3318"/>
                    </a:lnTo>
                    <a:lnTo>
                      <a:pt x="10150" y="3342"/>
                    </a:lnTo>
                    <a:lnTo>
                      <a:pt x="10151" y="3344"/>
                    </a:lnTo>
                    <a:lnTo>
                      <a:pt x="10167" y="3371"/>
                    </a:lnTo>
                    <a:lnTo>
                      <a:pt x="10170" y="3372"/>
                    </a:lnTo>
                    <a:lnTo>
                      <a:pt x="10172" y="3370"/>
                    </a:lnTo>
                    <a:lnTo>
                      <a:pt x="10191" y="3340"/>
                    </a:lnTo>
                    <a:lnTo>
                      <a:pt x="10188" y="3303"/>
                    </a:lnTo>
                    <a:lnTo>
                      <a:pt x="10185" y="3300"/>
                    </a:lnTo>
                    <a:lnTo>
                      <a:pt x="10162" y="3290"/>
                    </a:lnTo>
                    <a:lnTo>
                      <a:pt x="10159" y="3247"/>
                    </a:lnTo>
                    <a:lnTo>
                      <a:pt x="10187" y="3181"/>
                    </a:lnTo>
                    <a:lnTo>
                      <a:pt x="10185" y="3177"/>
                    </a:lnTo>
                    <a:lnTo>
                      <a:pt x="10155" y="3159"/>
                    </a:lnTo>
                    <a:lnTo>
                      <a:pt x="10154" y="3159"/>
                    </a:lnTo>
                    <a:lnTo>
                      <a:pt x="10151" y="3161"/>
                    </a:lnTo>
                    <a:lnTo>
                      <a:pt x="10128" y="3181"/>
                    </a:lnTo>
                    <a:lnTo>
                      <a:pt x="10119" y="3169"/>
                    </a:lnTo>
                    <a:lnTo>
                      <a:pt x="10122" y="3136"/>
                    </a:lnTo>
                    <a:lnTo>
                      <a:pt x="10170" y="3046"/>
                    </a:lnTo>
                    <a:lnTo>
                      <a:pt x="10181" y="3046"/>
                    </a:lnTo>
                    <a:lnTo>
                      <a:pt x="10184" y="3044"/>
                    </a:lnTo>
                    <a:lnTo>
                      <a:pt x="10204" y="2959"/>
                    </a:lnTo>
                    <a:lnTo>
                      <a:pt x="10227" y="2947"/>
                    </a:lnTo>
                    <a:lnTo>
                      <a:pt x="10236" y="2959"/>
                    </a:lnTo>
                    <a:lnTo>
                      <a:pt x="10239" y="2960"/>
                    </a:lnTo>
                    <a:lnTo>
                      <a:pt x="10241" y="2959"/>
                    </a:lnTo>
                    <a:lnTo>
                      <a:pt x="10259" y="2939"/>
                    </a:lnTo>
                    <a:lnTo>
                      <a:pt x="10283" y="2963"/>
                    </a:lnTo>
                    <a:lnTo>
                      <a:pt x="10284" y="2963"/>
                    </a:lnTo>
                    <a:lnTo>
                      <a:pt x="10285" y="2963"/>
                    </a:lnTo>
                    <a:lnTo>
                      <a:pt x="10288" y="2961"/>
                    </a:lnTo>
                    <a:lnTo>
                      <a:pt x="10300" y="2920"/>
                    </a:lnTo>
                    <a:lnTo>
                      <a:pt x="10346" y="2887"/>
                    </a:lnTo>
                    <a:lnTo>
                      <a:pt x="10353" y="2892"/>
                    </a:lnTo>
                    <a:lnTo>
                      <a:pt x="10350" y="2960"/>
                    </a:lnTo>
                    <a:lnTo>
                      <a:pt x="10352" y="2963"/>
                    </a:lnTo>
                    <a:lnTo>
                      <a:pt x="10353" y="2963"/>
                    </a:lnTo>
                    <a:lnTo>
                      <a:pt x="10356" y="2961"/>
                    </a:lnTo>
                    <a:lnTo>
                      <a:pt x="10397" y="2895"/>
                    </a:lnTo>
                    <a:lnTo>
                      <a:pt x="10461" y="2868"/>
                    </a:lnTo>
                    <a:lnTo>
                      <a:pt x="10527" y="2886"/>
                    </a:lnTo>
                    <a:lnTo>
                      <a:pt x="10582" y="2948"/>
                    </a:lnTo>
                    <a:lnTo>
                      <a:pt x="10584" y="2949"/>
                    </a:lnTo>
                    <a:lnTo>
                      <a:pt x="10586" y="2949"/>
                    </a:lnTo>
                    <a:lnTo>
                      <a:pt x="10587" y="2947"/>
                    </a:lnTo>
                    <a:lnTo>
                      <a:pt x="10599" y="2891"/>
                    </a:lnTo>
                    <a:lnTo>
                      <a:pt x="10685" y="2836"/>
                    </a:lnTo>
                    <a:lnTo>
                      <a:pt x="10687" y="2834"/>
                    </a:lnTo>
                    <a:lnTo>
                      <a:pt x="10685" y="2819"/>
                    </a:lnTo>
                    <a:lnTo>
                      <a:pt x="10700" y="2823"/>
                    </a:lnTo>
                    <a:lnTo>
                      <a:pt x="10701" y="2823"/>
                    </a:lnTo>
                    <a:lnTo>
                      <a:pt x="10704" y="2822"/>
                    </a:lnTo>
                    <a:lnTo>
                      <a:pt x="10704" y="2819"/>
                    </a:lnTo>
                    <a:lnTo>
                      <a:pt x="10703" y="2804"/>
                    </a:lnTo>
                    <a:lnTo>
                      <a:pt x="10747" y="2778"/>
                    </a:lnTo>
                    <a:lnTo>
                      <a:pt x="10763" y="2745"/>
                    </a:lnTo>
                    <a:lnTo>
                      <a:pt x="10784" y="2751"/>
                    </a:lnTo>
                    <a:lnTo>
                      <a:pt x="10787" y="2751"/>
                    </a:lnTo>
                    <a:lnTo>
                      <a:pt x="10849" y="2714"/>
                    </a:lnTo>
                    <a:lnTo>
                      <a:pt x="10850" y="2713"/>
                    </a:lnTo>
                    <a:lnTo>
                      <a:pt x="10856" y="2691"/>
                    </a:lnTo>
                    <a:lnTo>
                      <a:pt x="10971" y="2646"/>
                    </a:lnTo>
                    <a:lnTo>
                      <a:pt x="10973" y="2642"/>
                    </a:lnTo>
                    <a:lnTo>
                      <a:pt x="10966" y="2617"/>
                    </a:lnTo>
                    <a:lnTo>
                      <a:pt x="10982" y="2640"/>
                    </a:lnTo>
                    <a:lnTo>
                      <a:pt x="10983" y="2641"/>
                    </a:lnTo>
                    <a:lnTo>
                      <a:pt x="10985" y="2641"/>
                    </a:lnTo>
                    <a:lnTo>
                      <a:pt x="10986" y="2640"/>
                    </a:lnTo>
                    <a:lnTo>
                      <a:pt x="10997" y="2630"/>
                    </a:lnTo>
                    <a:lnTo>
                      <a:pt x="11071" y="2669"/>
                    </a:lnTo>
                    <a:lnTo>
                      <a:pt x="11072" y="2669"/>
                    </a:lnTo>
                    <a:lnTo>
                      <a:pt x="11075" y="2667"/>
                    </a:lnTo>
                    <a:lnTo>
                      <a:pt x="11104" y="2618"/>
                    </a:lnTo>
                    <a:lnTo>
                      <a:pt x="11104" y="2616"/>
                    </a:lnTo>
                    <a:lnTo>
                      <a:pt x="11079" y="2582"/>
                    </a:lnTo>
                    <a:lnTo>
                      <a:pt x="11096" y="2580"/>
                    </a:lnTo>
                    <a:lnTo>
                      <a:pt x="11099" y="2578"/>
                    </a:lnTo>
                    <a:lnTo>
                      <a:pt x="11099" y="2576"/>
                    </a:lnTo>
                    <a:lnTo>
                      <a:pt x="11067" y="2523"/>
                    </a:lnTo>
                    <a:lnTo>
                      <a:pt x="11059" y="2463"/>
                    </a:lnTo>
                    <a:lnTo>
                      <a:pt x="11056" y="2460"/>
                    </a:lnTo>
                    <a:lnTo>
                      <a:pt x="11040" y="2456"/>
                    </a:lnTo>
                    <a:lnTo>
                      <a:pt x="11048" y="2451"/>
                    </a:lnTo>
                    <a:lnTo>
                      <a:pt x="11050" y="2447"/>
                    </a:lnTo>
                    <a:lnTo>
                      <a:pt x="11035" y="2413"/>
                    </a:lnTo>
                    <a:lnTo>
                      <a:pt x="11033" y="2411"/>
                    </a:lnTo>
                    <a:lnTo>
                      <a:pt x="11030" y="2412"/>
                    </a:lnTo>
                    <a:lnTo>
                      <a:pt x="11023" y="2424"/>
                    </a:lnTo>
                    <a:lnTo>
                      <a:pt x="10993" y="2407"/>
                    </a:lnTo>
                    <a:lnTo>
                      <a:pt x="10987" y="2366"/>
                    </a:lnTo>
                    <a:lnTo>
                      <a:pt x="11029" y="2366"/>
                    </a:lnTo>
                    <a:lnTo>
                      <a:pt x="11044" y="2388"/>
                    </a:lnTo>
                    <a:lnTo>
                      <a:pt x="11047" y="2390"/>
                    </a:lnTo>
                    <a:lnTo>
                      <a:pt x="11050" y="2388"/>
                    </a:lnTo>
                    <a:lnTo>
                      <a:pt x="11120" y="2331"/>
                    </a:lnTo>
                    <a:lnTo>
                      <a:pt x="11132" y="2319"/>
                    </a:lnTo>
                    <a:lnTo>
                      <a:pt x="11172" y="2259"/>
                    </a:lnTo>
                    <a:lnTo>
                      <a:pt x="11172" y="2255"/>
                    </a:lnTo>
                    <a:lnTo>
                      <a:pt x="11142" y="2209"/>
                    </a:lnTo>
                    <a:lnTo>
                      <a:pt x="11136" y="2177"/>
                    </a:lnTo>
                    <a:lnTo>
                      <a:pt x="11167" y="2174"/>
                    </a:lnTo>
                    <a:lnTo>
                      <a:pt x="11171" y="2171"/>
                    </a:lnTo>
                    <a:lnTo>
                      <a:pt x="11171" y="2149"/>
                    </a:lnTo>
                    <a:lnTo>
                      <a:pt x="11173" y="2149"/>
                    </a:lnTo>
                    <a:lnTo>
                      <a:pt x="11187" y="2173"/>
                    </a:lnTo>
                    <a:lnTo>
                      <a:pt x="11189" y="2174"/>
                    </a:lnTo>
                    <a:lnTo>
                      <a:pt x="11192" y="2174"/>
                    </a:lnTo>
                    <a:lnTo>
                      <a:pt x="11209" y="2152"/>
                    </a:lnTo>
                    <a:lnTo>
                      <a:pt x="11209" y="2174"/>
                    </a:lnTo>
                    <a:lnTo>
                      <a:pt x="11187" y="2177"/>
                    </a:lnTo>
                    <a:lnTo>
                      <a:pt x="11184" y="2178"/>
                    </a:lnTo>
                    <a:lnTo>
                      <a:pt x="11184" y="2181"/>
                    </a:lnTo>
                    <a:lnTo>
                      <a:pt x="11213" y="2255"/>
                    </a:lnTo>
                    <a:lnTo>
                      <a:pt x="11216" y="2258"/>
                    </a:lnTo>
                    <a:lnTo>
                      <a:pt x="11325" y="2249"/>
                    </a:lnTo>
                    <a:lnTo>
                      <a:pt x="11356" y="2267"/>
                    </a:lnTo>
                    <a:lnTo>
                      <a:pt x="11356" y="2323"/>
                    </a:lnTo>
                    <a:lnTo>
                      <a:pt x="11356" y="2324"/>
                    </a:lnTo>
                    <a:lnTo>
                      <a:pt x="11389" y="2360"/>
                    </a:lnTo>
                    <a:lnTo>
                      <a:pt x="11415" y="2366"/>
                    </a:lnTo>
                    <a:lnTo>
                      <a:pt x="11418" y="2364"/>
                    </a:lnTo>
                    <a:lnTo>
                      <a:pt x="11418" y="2360"/>
                    </a:lnTo>
                    <a:lnTo>
                      <a:pt x="11415" y="2359"/>
                    </a:lnTo>
                    <a:lnTo>
                      <a:pt x="11422" y="2356"/>
                    </a:lnTo>
                    <a:lnTo>
                      <a:pt x="11422" y="2358"/>
                    </a:lnTo>
                    <a:lnTo>
                      <a:pt x="11421" y="2360"/>
                    </a:lnTo>
                    <a:lnTo>
                      <a:pt x="11423" y="2363"/>
                    </a:lnTo>
                    <a:lnTo>
                      <a:pt x="11455" y="2379"/>
                    </a:lnTo>
                    <a:lnTo>
                      <a:pt x="11465" y="2407"/>
                    </a:lnTo>
                    <a:lnTo>
                      <a:pt x="11466" y="2408"/>
                    </a:lnTo>
                    <a:lnTo>
                      <a:pt x="11467" y="2409"/>
                    </a:lnTo>
                    <a:lnTo>
                      <a:pt x="11469" y="2408"/>
                    </a:lnTo>
                    <a:lnTo>
                      <a:pt x="11482" y="2402"/>
                    </a:lnTo>
                    <a:lnTo>
                      <a:pt x="11487" y="2415"/>
                    </a:lnTo>
                    <a:lnTo>
                      <a:pt x="11490" y="2417"/>
                    </a:lnTo>
                    <a:lnTo>
                      <a:pt x="11493" y="2416"/>
                    </a:lnTo>
                    <a:lnTo>
                      <a:pt x="11499" y="2400"/>
                    </a:lnTo>
                    <a:lnTo>
                      <a:pt x="11498" y="2417"/>
                    </a:lnTo>
                    <a:lnTo>
                      <a:pt x="11501" y="2420"/>
                    </a:lnTo>
                    <a:lnTo>
                      <a:pt x="11523" y="2428"/>
                    </a:lnTo>
                    <a:lnTo>
                      <a:pt x="11525" y="2429"/>
                    </a:lnTo>
                    <a:lnTo>
                      <a:pt x="11526" y="2428"/>
                    </a:lnTo>
                    <a:lnTo>
                      <a:pt x="11527" y="2427"/>
                    </a:lnTo>
                    <a:lnTo>
                      <a:pt x="11532" y="2404"/>
                    </a:lnTo>
                    <a:lnTo>
                      <a:pt x="11532" y="2403"/>
                    </a:lnTo>
                    <a:lnTo>
                      <a:pt x="11562" y="2406"/>
                    </a:lnTo>
                    <a:lnTo>
                      <a:pt x="11564" y="2404"/>
                    </a:lnTo>
                    <a:lnTo>
                      <a:pt x="11563" y="2400"/>
                    </a:lnTo>
                    <a:lnTo>
                      <a:pt x="11532" y="2372"/>
                    </a:lnTo>
                    <a:lnTo>
                      <a:pt x="11543" y="2363"/>
                    </a:lnTo>
                    <a:lnTo>
                      <a:pt x="11544" y="2359"/>
                    </a:lnTo>
                    <a:lnTo>
                      <a:pt x="11542" y="2356"/>
                    </a:lnTo>
                    <a:lnTo>
                      <a:pt x="11527" y="2355"/>
                    </a:lnTo>
                    <a:lnTo>
                      <a:pt x="11578" y="2323"/>
                    </a:lnTo>
                    <a:lnTo>
                      <a:pt x="11579" y="2320"/>
                    </a:lnTo>
                    <a:lnTo>
                      <a:pt x="11578" y="2318"/>
                    </a:lnTo>
                    <a:lnTo>
                      <a:pt x="11554" y="2298"/>
                    </a:lnTo>
                    <a:lnTo>
                      <a:pt x="11570" y="2298"/>
                    </a:lnTo>
                    <a:lnTo>
                      <a:pt x="11572" y="2295"/>
                    </a:lnTo>
                    <a:lnTo>
                      <a:pt x="11588" y="2263"/>
                    </a:lnTo>
                    <a:lnTo>
                      <a:pt x="11630" y="2266"/>
                    </a:lnTo>
                    <a:lnTo>
                      <a:pt x="11632" y="2265"/>
                    </a:lnTo>
                    <a:lnTo>
                      <a:pt x="11632" y="2262"/>
                    </a:lnTo>
                    <a:lnTo>
                      <a:pt x="11619" y="2237"/>
                    </a:lnTo>
                    <a:lnTo>
                      <a:pt x="11619" y="2221"/>
                    </a:lnTo>
                    <a:lnTo>
                      <a:pt x="11656" y="2249"/>
                    </a:lnTo>
                    <a:lnTo>
                      <a:pt x="11659" y="2249"/>
                    </a:lnTo>
                    <a:lnTo>
                      <a:pt x="11660" y="2249"/>
                    </a:lnTo>
                    <a:lnTo>
                      <a:pt x="11661" y="2246"/>
                    </a:lnTo>
                    <a:lnTo>
                      <a:pt x="11664" y="2205"/>
                    </a:lnTo>
                    <a:lnTo>
                      <a:pt x="11715" y="2179"/>
                    </a:lnTo>
                    <a:lnTo>
                      <a:pt x="11716" y="2177"/>
                    </a:lnTo>
                    <a:lnTo>
                      <a:pt x="11713" y="2174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74" name="Freeform 240"/>
              <p:cNvSpPr>
                <a:spLocks/>
              </p:cNvSpPr>
              <p:nvPr/>
            </p:nvSpPr>
            <p:spPr bwMode="auto">
              <a:xfrm>
                <a:off x="4817" y="1967"/>
                <a:ext cx="4" cy="4"/>
              </a:xfrm>
              <a:custGeom>
                <a:avLst/>
                <a:gdLst>
                  <a:gd name="T0" fmla="*/ 1 w 17"/>
                  <a:gd name="T1" fmla="*/ 1 h 19"/>
                  <a:gd name="T2" fmla="*/ 1 w 17"/>
                  <a:gd name="T3" fmla="*/ 1 h 19"/>
                  <a:gd name="T4" fmla="*/ 1 w 17"/>
                  <a:gd name="T5" fmla="*/ 1 h 19"/>
                  <a:gd name="T6" fmla="*/ 0 w 17"/>
                  <a:gd name="T7" fmla="*/ 0 h 19"/>
                  <a:gd name="T8" fmla="*/ 0 w 17"/>
                  <a:gd name="T9" fmla="*/ 0 h 19"/>
                  <a:gd name="T10" fmla="*/ 0 w 17"/>
                  <a:gd name="T11" fmla="*/ 0 h 19"/>
                  <a:gd name="T12" fmla="*/ 0 w 17"/>
                  <a:gd name="T13" fmla="*/ 0 h 19"/>
                  <a:gd name="T14" fmla="*/ 0 w 17"/>
                  <a:gd name="T15" fmla="*/ 0 h 19"/>
                  <a:gd name="T16" fmla="*/ 0 w 17"/>
                  <a:gd name="T17" fmla="*/ 0 h 19"/>
                  <a:gd name="T18" fmla="*/ 0 w 17"/>
                  <a:gd name="T19" fmla="*/ 1 h 19"/>
                  <a:gd name="T20" fmla="*/ 1 w 17"/>
                  <a:gd name="T21" fmla="*/ 1 h 19"/>
                  <a:gd name="T22" fmla="*/ 1 w 17"/>
                  <a:gd name="T23" fmla="*/ 1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15" y="19"/>
                    </a:moveTo>
                    <a:lnTo>
                      <a:pt x="17" y="17"/>
                    </a:lnTo>
                    <a:lnTo>
                      <a:pt x="17" y="1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13" y="19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75" name="Freeform 241"/>
              <p:cNvSpPr>
                <a:spLocks/>
              </p:cNvSpPr>
              <p:nvPr/>
            </p:nvSpPr>
            <p:spPr bwMode="auto">
              <a:xfrm>
                <a:off x="5260" y="3194"/>
                <a:ext cx="83" cy="129"/>
              </a:xfrm>
              <a:custGeom>
                <a:avLst/>
                <a:gdLst>
                  <a:gd name="T0" fmla="*/ 10 w 331"/>
                  <a:gd name="T1" fmla="*/ 32 h 516"/>
                  <a:gd name="T2" fmla="*/ 7 w 331"/>
                  <a:gd name="T3" fmla="*/ 31 h 516"/>
                  <a:gd name="T4" fmla="*/ 9 w 331"/>
                  <a:gd name="T5" fmla="*/ 28 h 516"/>
                  <a:gd name="T6" fmla="*/ 4 w 331"/>
                  <a:gd name="T7" fmla="*/ 22 h 516"/>
                  <a:gd name="T8" fmla="*/ 5 w 331"/>
                  <a:gd name="T9" fmla="*/ 21 h 516"/>
                  <a:gd name="T10" fmla="*/ 7 w 331"/>
                  <a:gd name="T11" fmla="*/ 16 h 516"/>
                  <a:gd name="T12" fmla="*/ 8 w 331"/>
                  <a:gd name="T13" fmla="*/ 16 h 516"/>
                  <a:gd name="T14" fmla="*/ 7 w 331"/>
                  <a:gd name="T15" fmla="*/ 12 h 516"/>
                  <a:gd name="T16" fmla="*/ 7 w 331"/>
                  <a:gd name="T17" fmla="*/ 12 h 516"/>
                  <a:gd name="T18" fmla="*/ 6 w 331"/>
                  <a:gd name="T19" fmla="*/ 12 h 516"/>
                  <a:gd name="T20" fmla="*/ 6 w 331"/>
                  <a:gd name="T21" fmla="*/ 8 h 516"/>
                  <a:gd name="T22" fmla="*/ 5 w 331"/>
                  <a:gd name="T23" fmla="*/ 9 h 516"/>
                  <a:gd name="T24" fmla="*/ 5 w 331"/>
                  <a:gd name="T25" fmla="*/ 9 h 516"/>
                  <a:gd name="T26" fmla="*/ 3 w 331"/>
                  <a:gd name="T27" fmla="*/ 6 h 516"/>
                  <a:gd name="T28" fmla="*/ 3 w 331"/>
                  <a:gd name="T29" fmla="*/ 5 h 516"/>
                  <a:gd name="T30" fmla="*/ 2 w 331"/>
                  <a:gd name="T31" fmla="*/ 4 h 516"/>
                  <a:gd name="T32" fmla="*/ 0 w 331"/>
                  <a:gd name="T33" fmla="*/ 0 h 516"/>
                  <a:gd name="T34" fmla="*/ 1 w 331"/>
                  <a:gd name="T35" fmla="*/ 0 h 516"/>
                  <a:gd name="T36" fmla="*/ 1 w 331"/>
                  <a:gd name="T37" fmla="*/ 0 h 516"/>
                  <a:gd name="T38" fmla="*/ 3 w 331"/>
                  <a:gd name="T39" fmla="*/ 2 h 516"/>
                  <a:gd name="T40" fmla="*/ 3 w 331"/>
                  <a:gd name="T41" fmla="*/ 2 h 516"/>
                  <a:gd name="T42" fmla="*/ 7 w 331"/>
                  <a:gd name="T43" fmla="*/ 7 h 516"/>
                  <a:gd name="T44" fmla="*/ 7 w 331"/>
                  <a:gd name="T45" fmla="*/ 7 h 516"/>
                  <a:gd name="T46" fmla="*/ 8 w 331"/>
                  <a:gd name="T47" fmla="*/ 9 h 516"/>
                  <a:gd name="T48" fmla="*/ 8 w 331"/>
                  <a:gd name="T49" fmla="*/ 11 h 516"/>
                  <a:gd name="T50" fmla="*/ 9 w 331"/>
                  <a:gd name="T51" fmla="*/ 11 h 516"/>
                  <a:gd name="T52" fmla="*/ 10 w 331"/>
                  <a:gd name="T53" fmla="*/ 9 h 516"/>
                  <a:gd name="T54" fmla="*/ 10 w 331"/>
                  <a:gd name="T55" fmla="*/ 9 h 516"/>
                  <a:gd name="T56" fmla="*/ 11 w 331"/>
                  <a:gd name="T57" fmla="*/ 10 h 516"/>
                  <a:gd name="T58" fmla="*/ 12 w 331"/>
                  <a:gd name="T59" fmla="*/ 14 h 516"/>
                  <a:gd name="T60" fmla="*/ 19 w 331"/>
                  <a:gd name="T61" fmla="*/ 14 h 516"/>
                  <a:gd name="T62" fmla="*/ 19 w 331"/>
                  <a:gd name="T63" fmla="*/ 14 h 516"/>
                  <a:gd name="T64" fmla="*/ 21 w 331"/>
                  <a:gd name="T65" fmla="*/ 15 h 516"/>
                  <a:gd name="T66" fmla="*/ 20 w 331"/>
                  <a:gd name="T67" fmla="*/ 19 h 516"/>
                  <a:gd name="T68" fmla="*/ 19 w 331"/>
                  <a:gd name="T69" fmla="*/ 21 h 516"/>
                  <a:gd name="T70" fmla="*/ 16 w 331"/>
                  <a:gd name="T71" fmla="*/ 21 h 516"/>
                  <a:gd name="T72" fmla="*/ 16 w 331"/>
                  <a:gd name="T73" fmla="*/ 24 h 516"/>
                  <a:gd name="T74" fmla="*/ 14 w 331"/>
                  <a:gd name="T75" fmla="*/ 27 h 516"/>
                  <a:gd name="T76" fmla="*/ 10 w 331"/>
                  <a:gd name="T77" fmla="*/ 32 h 51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31" h="516">
                    <a:moveTo>
                      <a:pt x="160" y="516"/>
                    </a:moveTo>
                    <a:lnTo>
                      <a:pt x="159" y="515"/>
                    </a:lnTo>
                    <a:lnTo>
                      <a:pt x="116" y="492"/>
                    </a:lnTo>
                    <a:lnTo>
                      <a:pt x="113" y="491"/>
                    </a:lnTo>
                    <a:lnTo>
                      <a:pt x="115" y="488"/>
                    </a:lnTo>
                    <a:lnTo>
                      <a:pt x="140" y="446"/>
                    </a:lnTo>
                    <a:lnTo>
                      <a:pt x="140" y="408"/>
                    </a:lnTo>
                    <a:lnTo>
                      <a:pt x="62" y="352"/>
                    </a:lnTo>
                    <a:lnTo>
                      <a:pt x="60" y="348"/>
                    </a:lnTo>
                    <a:lnTo>
                      <a:pt x="71" y="329"/>
                    </a:lnTo>
                    <a:lnTo>
                      <a:pt x="103" y="310"/>
                    </a:lnTo>
                    <a:lnTo>
                      <a:pt x="113" y="261"/>
                    </a:lnTo>
                    <a:lnTo>
                      <a:pt x="116" y="258"/>
                    </a:lnTo>
                    <a:lnTo>
                      <a:pt x="123" y="255"/>
                    </a:lnTo>
                    <a:lnTo>
                      <a:pt x="123" y="208"/>
                    </a:lnTo>
                    <a:lnTo>
                      <a:pt x="109" y="194"/>
                    </a:lnTo>
                    <a:lnTo>
                      <a:pt x="108" y="190"/>
                    </a:lnTo>
                    <a:lnTo>
                      <a:pt x="113" y="182"/>
                    </a:lnTo>
                    <a:lnTo>
                      <a:pt x="103" y="184"/>
                    </a:lnTo>
                    <a:lnTo>
                      <a:pt x="100" y="182"/>
                    </a:lnTo>
                    <a:lnTo>
                      <a:pt x="88" y="162"/>
                    </a:lnTo>
                    <a:lnTo>
                      <a:pt x="88" y="126"/>
                    </a:lnTo>
                    <a:lnTo>
                      <a:pt x="81" y="126"/>
                    </a:lnTo>
                    <a:lnTo>
                      <a:pt x="85" y="134"/>
                    </a:lnTo>
                    <a:lnTo>
                      <a:pt x="84" y="138"/>
                    </a:lnTo>
                    <a:lnTo>
                      <a:pt x="83" y="138"/>
                    </a:lnTo>
                    <a:lnTo>
                      <a:pt x="80" y="137"/>
                    </a:lnTo>
                    <a:lnTo>
                      <a:pt x="46" y="94"/>
                    </a:lnTo>
                    <a:lnTo>
                      <a:pt x="40" y="80"/>
                    </a:lnTo>
                    <a:lnTo>
                      <a:pt x="39" y="79"/>
                    </a:lnTo>
                    <a:lnTo>
                      <a:pt x="38" y="77"/>
                    </a:lnTo>
                    <a:lnTo>
                      <a:pt x="28" y="65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2" y="4"/>
                    </a:lnTo>
                    <a:lnTo>
                      <a:pt x="14" y="0"/>
                    </a:lnTo>
                    <a:lnTo>
                      <a:pt x="18" y="3"/>
                    </a:lnTo>
                    <a:lnTo>
                      <a:pt x="30" y="33"/>
                    </a:lnTo>
                    <a:lnTo>
                      <a:pt x="39" y="29"/>
                    </a:lnTo>
                    <a:lnTo>
                      <a:pt x="40" y="29"/>
                    </a:lnTo>
                    <a:lnTo>
                      <a:pt x="42" y="29"/>
                    </a:lnTo>
                    <a:lnTo>
                      <a:pt x="93" y="61"/>
                    </a:lnTo>
                    <a:lnTo>
                      <a:pt x="108" y="102"/>
                    </a:lnTo>
                    <a:lnTo>
                      <a:pt x="108" y="105"/>
                    </a:lnTo>
                    <a:lnTo>
                      <a:pt x="105" y="106"/>
                    </a:lnTo>
                    <a:lnTo>
                      <a:pt x="99" y="106"/>
                    </a:lnTo>
                    <a:lnTo>
                      <a:pt x="128" y="142"/>
                    </a:lnTo>
                    <a:lnTo>
                      <a:pt x="128" y="145"/>
                    </a:lnTo>
                    <a:lnTo>
                      <a:pt x="121" y="173"/>
                    </a:lnTo>
                    <a:lnTo>
                      <a:pt x="145" y="176"/>
                    </a:lnTo>
                    <a:lnTo>
                      <a:pt x="148" y="177"/>
                    </a:lnTo>
                    <a:lnTo>
                      <a:pt x="153" y="186"/>
                    </a:lnTo>
                    <a:lnTo>
                      <a:pt x="153" y="149"/>
                    </a:lnTo>
                    <a:lnTo>
                      <a:pt x="156" y="146"/>
                    </a:lnTo>
                    <a:lnTo>
                      <a:pt x="157" y="146"/>
                    </a:lnTo>
                    <a:lnTo>
                      <a:pt x="159" y="146"/>
                    </a:lnTo>
                    <a:lnTo>
                      <a:pt x="176" y="158"/>
                    </a:lnTo>
                    <a:lnTo>
                      <a:pt x="177" y="160"/>
                    </a:lnTo>
                    <a:lnTo>
                      <a:pt x="191" y="225"/>
                    </a:lnTo>
                    <a:lnTo>
                      <a:pt x="248" y="246"/>
                    </a:lnTo>
                    <a:lnTo>
                      <a:pt x="301" y="215"/>
                    </a:lnTo>
                    <a:lnTo>
                      <a:pt x="302" y="215"/>
                    </a:lnTo>
                    <a:lnTo>
                      <a:pt x="304" y="215"/>
                    </a:lnTo>
                    <a:lnTo>
                      <a:pt x="330" y="226"/>
                    </a:lnTo>
                    <a:lnTo>
                      <a:pt x="331" y="230"/>
                    </a:lnTo>
                    <a:lnTo>
                      <a:pt x="320" y="293"/>
                    </a:lnTo>
                    <a:lnTo>
                      <a:pt x="318" y="295"/>
                    </a:lnTo>
                    <a:lnTo>
                      <a:pt x="304" y="303"/>
                    </a:lnTo>
                    <a:lnTo>
                      <a:pt x="304" y="333"/>
                    </a:lnTo>
                    <a:lnTo>
                      <a:pt x="300" y="335"/>
                    </a:lnTo>
                    <a:lnTo>
                      <a:pt x="256" y="338"/>
                    </a:lnTo>
                    <a:lnTo>
                      <a:pt x="238" y="359"/>
                    </a:lnTo>
                    <a:lnTo>
                      <a:pt x="249" y="379"/>
                    </a:lnTo>
                    <a:lnTo>
                      <a:pt x="249" y="382"/>
                    </a:lnTo>
                    <a:lnTo>
                      <a:pt x="229" y="431"/>
                    </a:lnTo>
                    <a:lnTo>
                      <a:pt x="163" y="515"/>
                    </a:lnTo>
                    <a:lnTo>
                      <a:pt x="160" y="516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76" name="Freeform 242"/>
              <p:cNvSpPr>
                <a:spLocks/>
              </p:cNvSpPr>
              <p:nvPr/>
            </p:nvSpPr>
            <p:spPr bwMode="auto">
              <a:xfrm>
                <a:off x="5174" y="3302"/>
                <a:ext cx="109" cy="121"/>
              </a:xfrm>
              <a:custGeom>
                <a:avLst/>
                <a:gdLst>
                  <a:gd name="T0" fmla="*/ 4 w 437"/>
                  <a:gd name="T1" fmla="*/ 28 h 487"/>
                  <a:gd name="T2" fmla="*/ 4 w 437"/>
                  <a:gd name="T3" fmla="*/ 27 h 487"/>
                  <a:gd name="T4" fmla="*/ 0 w 437"/>
                  <a:gd name="T5" fmla="*/ 27 h 487"/>
                  <a:gd name="T6" fmla="*/ 1 w 437"/>
                  <a:gd name="T7" fmla="*/ 27 h 487"/>
                  <a:gd name="T8" fmla="*/ 0 w 437"/>
                  <a:gd name="T9" fmla="*/ 27 h 487"/>
                  <a:gd name="T10" fmla="*/ 0 w 437"/>
                  <a:gd name="T11" fmla="*/ 27 h 487"/>
                  <a:gd name="T12" fmla="*/ 0 w 437"/>
                  <a:gd name="T13" fmla="*/ 26 h 487"/>
                  <a:gd name="T14" fmla="*/ 0 w 437"/>
                  <a:gd name="T15" fmla="*/ 26 h 487"/>
                  <a:gd name="T16" fmla="*/ 1 w 437"/>
                  <a:gd name="T17" fmla="*/ 24 h 487"/>
                  <a:gd name="T18" fmla="*/ 1 w 437"/>
                  <a:gd name="T19" fmla="*/ 24 h 487"/>
                  <a:gd name="T20" fmla="*/ 1 w 437"/>
                  <a:gd name="T21" fmla="*/ 23 h 487"/>
                  <a:gd name="T22" fmla="*/ 2 w 437"/>
                  <a:gd name="T23" fmla="*/ 22 h 487"/>
                  <a:gd name="T24" fmla="*/ 2 w 437"/>
                  <a:gd name="T25" fmla="*/ 21 h 487"/>
                  <a:gd name="T26" fmla="*/ 3 w 437"/>
                  <a:gd name="T27" fmla="*/ 21 h 487"/>
                  <a:gd name="T28" fmla="*/ 3 w 437"/>
                  <a:gd name="T29" fmla="*/ 21 h 487"/>
                  <a:gd name="T30" fmla="*/ 3 w 437"/>
                  <a:gd name="T31" fmla="*/ 20 h 487"/>
                  <a:gd name="T32" fmla="*/ 6 w 437"/>
                  <a:gd name="T33" fmla="*/ 17 h 487"/>
                  <a:gd name="T34" fmla="*/ 15 w 437"/>
                  <a:gd name="T35" fmla="*/ 11 h 487"/>
                  <a:gd name="T36" fmla="*/ 19 w 437"/>
                  <a:gd name="T37" fmla="*/ 5 h 487"/>
                  <a:gd name="T38" fmla="*/ 21 w 437"/>
                  <a:gd name="T39" fmla="*/ 0 h 487"/>
                  <a:gd name="T40" fmla="*/ 21 w 437"/>
                  <a:gd name="T41" fmla="*/ 0 h 487"/>
                  <a:gd name="T42" fmla="*/ 23 w 437"/>
                  <a:gd name="T43" fmla="*/ 3 h 487"/>
                  <a:gd name="T44" fmla="*/ 26 w 437"/>
                  <a:gd name="T45" fmla="*/ 2 h 487"/>
                  <a:gd name="T46" fmla="*/ 26 w 437"/>
                  <a:gd name="T47" fmla="*/ 2 h 487"/>
                  <a:gd name="T48" fmla="*/ 26 w 437"/>
                  <a:gd name="T49" fmla="*/ 2 h 487"/>
                  <a:gd name="T50" fmla="*/ 26 w 437"/>
                  <a:gd name="T51" fmla="*/ 2 h 487"/>
                  <a:gd name="T52" fmla="*/ 27 w 437"/>
                  <a:gd name="T53" fmla="*/ 3 h 487"/>
                  <a:gd name="T54" fmla="*/ 27 w 437"/>
                  <a:gd name="T55" fmla="*/ 4 h 487"/>
                  <a:gd name="T56" fmla="*/ 24 w 437"/>
                  <a:gd name="T57" fmla="*/ 11 h 487"/>
                  <a:gd name="T58" fmla="*/ 22 w 437"/>
                  <a:gd name="T59" fmla="*/ 15 h 487"/>
                  <a:gd name="T60" fmla="*/ 23 w 437"/>
                  <a:gd name="T61" fmla="*/ 16 h 487"/>
                  <a:gd name="T62" fmla="*/ 23 w 437"/>
                  <a:gd name="T63" fmla="*/ 16 h 487"/>
                  <a:gd name="T64" fmla="*/ 18 w 437"/>
                  <a:gd name="T65" fmla="*/ 17 h 487"/>
                  <a:gd name="T66" fmla="*/ 18 w 437"/>
                  <a:gd name="T67" fmla="*/ 17 h 487"/>
                  <a:gd name="T68" fmla="*/ 15 w 437"/>
                  <a:gd name="T69" fmla="*/ 26 h 487"/>
                  <a:gd name="T70" fmla="*/ 9 w 437"/>
                  <a:gd name="T71" fmla="*/ 30 h 487"/>
                  <a:gd name="T72" fmla="*/ 9 w 437"/>
                  <a:gd name="T73" fmla="*/ 30 h 48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37" h="487">
                    <a:moveTo>
                      <a:pt x="141" y="486"/>
                    </a:moveTo>
                    <a:lnTo>
                      <a:pt x="73" y="460"/>
                    </a:lnTo>
                    <a:lnTo>
                      <a:pt x="70" y="459"/>
                    </a:lnTo>
                    <a:lnTo>
                      <a:pt x="63" y="443"/>
                    </a:lnTo>
                    <a:lnTo>
                      <a:pt x="13" y="443"/>
                    </a:lnTo>
                    <a:lnTo>
                      <a:pt x="10" y="442"/>
                    </a:lnTo>
                    <a:lnTo>
                      <a:pt x="10" y="439"/>
                    </a:lnTo>
                    <a:lnTo>
                      <a:pt x="14" y="430"/>
                    </a:lnTo>
                    <a:lnTo>
                      <a:pt x="10" y="434"/>
                    </a:lnTo>
                    <a:lnTo>
                      <a:pt x="8" y="435"/>
                    </a:lnTo>
                    <a:lnTo>
                      <a:pt x="6" y="434"/>
                    </a:lnTo>
                    <a:lnTo>
                      <a:pt x="5" y="431"/>
                    </a:lnTo>
                    <a:lnTo>
                      <a:pt x="9" y="420"/>
                    </a:lnTo>
                    <a:lnTo>
                      <a:pt x="2" y="420"/>
                    </a:lnTo>
                    <a:lnTo>
                      <a:pt x="0" y="418"/>
                    </a:lnTo>
                    <a:lnTo>
                      <a:pt x="0" y="415"/>
                    </a:lnTo>
                    <a:lnTo>
                      <a:pt x="20" y="400"/>
                    </a:lnTo>
                    <a:lnTo>
                      <a:pt x="24" y="390"/>
                    </a:lnTo>
                    <a:lnTo>
                      <a:pt x="14" y="386"/>
                    </a:lnTo>
                    <a:lnTo>
                      <a:pt x="13" y="382"/>
                    </a:lnTo>
                    <a:lnTo>
                      <a:pt x="20" y="367"/>
                    </a:lnTo>
                    <a:lnTo>
                      <a:pt x="22" y="366"/>
                    </a:lnTo>
                    <a:lnTo>
                      <a:pt x="33" y="366"/>
                    </a:lnTo>
                    <a:lnTo>
                      <a:pt x="29" y="363"/>
                    </a:lnTo>
                    <a:lnTo>
                      <a:pt x="28" y="359"/>
                    </a:lnTo>
                    <a:lnTo>
                      <a:pt x="30" y="343"/>
                    </a:lnTo>
                    <a:lnTo>
                      <a:pt x="32" y="341"/>
                    </a:lnTo>
                    <a:lnTo>
                      <a:pt x="44" y="334"/>
                    </a:lnTo>
                    <a:lnTo>
                      <a:pt x="45" y="334"/>
                    </a:lnTo>
                    <a:lnTo>
                      <a:pt x="46" y="335"/>
                    </a:lnTo>
                    <a:lnTo>
                      <a:pt x="53" y="339"/>
                    </a:lnTo>
                    <a:lnTo>
                      <a:pt x="53" y="329"/>
                    </a:lnTo>
                    <a:lnTo>
                      <a:pt x="91" y="270"/>
                    </a:lnTo>
                    <a:lnTo>
                      <a:pt x="93" y="269"/>
                    </a:lnTo>
                    <a:lnTo>
                      <a:pt x="145" y="254"/>
                    </a:lnTo>
                    <a:lnTo>
                      <a:pt x="246" y="172"/>
                    </a:lnTo>
                    <a:lnTo>
                      <a:pt x="274" y="99"/>
                    </a:lnTo>
                    <a:lnTo>
                      <a:pt x="303" y="77"/>
                    </a:lnTo>
                    <a:lnTo>
                      <a:pt x="313" y="40"/>
                    </a:lnTo>
                    <a:lnTo>
                      <a:pt x="343" y="2"/>
                    </a:lnTo>
                    <a:lnTo>
                      <a:pt x="345" y="0"/>
                    </a:lnTo>
                    <a:lnTo>
                      <a:pt x="348" y="2"/>
                    </a:lnTo>
                    <a:lnTo>
                      <a:pt x="377" y="56"/>
                    </a:lnTo>
                    <a:lnTo>
                      <a:pt x="412" y="32"/>
                    </a:lnTo>
                    <a:lnTo>
                      <a:pt x="416" y="31"/>
                    </a:lnTo>
                    <a:lnTo>
                      <a:pt x="419" y="32"/>
                    </a:lnTo>
                    <a:lnTo>
                      <a:pt x="420" y="35"/>
                    </a:lnTo>
                    <a:lnTo>
                      <a:pt x="419" y="39"/>
                    </a:lnTo>
                    <a:lnTo>
                      <a:pt x="421" y="37"/>
                    </a:lnTo>
                    <a:lnTo>
                      <a:pt x="422" y="37"/>
                    </a:lnTo>
                    <a:lnTo>
                      <a:pt x="424" y="37"/>
                    </a:lnTo>
                    <a:lnTo>
                      <a:pt x="434" y="43"/>
                    </a:lnTo>
                    <a:lnTo>
                      <a:pt x="436" y="48"/>
                    </a:lnTo>
                    <a:lnTo>
                      <a:pt x="430" y="59"/>
                    </a:lnTo>
                    <a:lnTo>
                      <a:pt x="437" y="100"/>
                    </a:lnTo>
                    <a:lnTo>
                      <a:pt x="388" y="180"/>
                    </a:lnTo>
                    <a:lnTo>
                      <a:pt x="359" y="205"/>
                    </a:lnTo>
                    <a:lnTo>
                      <a:pt x="353" y="240"/>
                    </a:lnTo>
                    <a:lnTo>
                      <a:pt x="373" y="258"/>
                    </a:lnTo>
                    <a:lnTo>
                      <a:pt x="373" y="262"/>
                    </a:lnTo>
                    <a:lnTo>
                      <a:pt x="371" y="264"/>
                    </a:lnTo>
                    <a:lnTo>
                      <a:pt x="369" y="264"/>
                    </a:lnTo>
                    <a:lnTo>
                      <a:pt x="333" y="250"/>
                    </a:lnTo>
                    <a:lnTo>
                      <a:pt x="295" y="277"/>
                    </a:lnTo>
                    <a:lnTo>
                      <a:pt x="294" y="278"/>
                    </a:lnTo>
                    <a:lnTo>
                      <a:pt x="292" y="278"/>
                    </a:lnTo>
                    <a:lnTo>
                      <a:pt x="282" y="273"/>
                    </a:lnTo>
                    <a:lnTo>
                      <a:pt x="239" y="427"/>
                    </a:lnTo>
                    <a:lnTo>
                      <a:pt x="178" y="474"/>
                    </a:lnTo>
                    <a:lnTo>
                      <a:pt x="143" y="486"/>
                    </a:lnTo>
                    <a:lnTo>
                      <a:pt x="142" y="487"/>
                    </a:lnTo>
                    <a:lnTo>
                      <a:pt x="141" y="486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77" name="Freeform 243"/>
              <p:cNvSpPr>
                <a:spLocks/>
              </p:cNvSpPr>
              <p:nvPr/>
            </p:nvSpPr>
            <p:spPr bwMode="auto">
              <a:xfrm>
                <a:off x="5188" y="3422"/>
                <a:ext cx="10" cy="13"/>
              </a:xfrm>
              <a:custGeom>
                <a:avLst/>
                <a:gdLst>
                  <a:gd name="T0" fmla="*/ 0 w 39"/>
                  <a:gd name="T1" fmla="*/ 3 h 52"/>
                  <a:gd name="T2" fmla="*/ 0 w 39"/>
                  <a:gd name="T3" fmla="*/ 3 h 52"/>
                  <a:gd name="T4" fmla="*/ 0 w 39"/>
                  <a:gd name="T5" fmla="*/ 3 h 52"/>
                  <a:gd name="T6" fmla="*/ 1 w 39"/>
                  <a:gd name="T7" fmla="*/ 0 h 52"/>
                  <a:gd name="T8" fmla="*/ 1 w 39"/>
                  <a:gd name="T9" fmla="*/ 0 h 52"/>
                  <a:gd name="T10" fmla="*/ 1 w 39"/>
                  <a:gd name="T11" fmla="*/ 0 h 52"/>
                  <a:gd name="T12" fmla="*/ 1 w 39"/>
                  <a:gd name="T13" fmla="*/ 0 h 52"/>
                  <a:gd name="T14" fmla="*/ 2 w 39"/>
                  <a:gd name="T15" fmla="*/ 0 h 52"/>
                  <a:gd name="T16" fmla="*/ 2 w 39"/>
                  <a:gd name="T17" fmla="*/ 0 h 52"/>
                  <a:gd name="T18" fmla="*/ 3 w 39"/>
                  <a:gd name="T19" fmla="*/ 2 h 52"/>
                  <a:gd name="T20" fmla="*/ 2 w 39"/>
                  <a:gd name="T21" fmla="*/ 3 h 52"/>
                  <a:gd name="T22" fmla="*/ 1 w 39"/>
                  <a:gd name="T23" fmla="*/ 3 h 52"/>
                  <a:gd name="T24" fmla="*/ 0 w 39"/>
                  <a:gd name="T25" fmla="*/ 3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52">
                    <a:moveTo>
                      <a:pt x="4" y="52"/>
                    </a:moveTo>
                    <a:lnTo>
                      <a:pt x="2" y="51"/>
                    </a:lnTo>
                    <a:lnTo>
                      <a:pt x="0" y="48"/>
                    </a:lnTo>
                    <a:lnTo>
                      <a:pt x="12" y="3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26" y="3"/>
                    </a:lnTo>
                    <a:lnTo>
                      <a:pt x="27" y="4"/>
                    </a:lnTo>
                    <a:lnTo>
                      <a:pt x="39" y="34"/>
                    </a:lnTo>
                    <a:lnTo>
                      <a:pt x="36" y="38"/>
                    </a:lnTo>
                    <a:lnTo>
                      <a:pt x="6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78" name="Freeform 244"/>
              <p:cNvSpPr>
                <a:spLocks/>
              </p:cNvSpPr>
              <p:nvPr/>
            </p:nvSpPr>
            <p:spPr bwMode="auto">
              <a:xfrm>
                <a:off x="3950" y="2541"/>
                <a:ext cx="32" cy="57"/>
              </a:xfrm>
              <a:custGeom>
                <a:avLst/>
                <a:gdLst>
                  <a:gd name="T0" fmla="*/ 2 w 129"/>
                  <a:gd name="T1" fmla="*/ 14 h 226"/>
                  <a:gd name="T2" fmla="*/ 2 w 129"/>
                  <a:gd name="T3" fmla="*/ 14 h 226"/>
                  <a:gd name="T4" fmla="*/ 0 w 129"/>
                  <a:gd name="T5" fmla="*/ 11 h 226"/>
                  <a:gd name="T6" fmla="*/ 0 w 129"/>
                  <a:gd name="T7" fmla="*/ 6 h 226"/>
                  <a:gd name="T8" fmla="*/ 0 w 129"/>
                  <a:gd name="T9" fmla="*/ 6 h 226"/>
                  <a:gd name="T10" fmla="*/ 0 w 129"/>
                  <a:gd name="T11" fmla="*/ 6 h 226"/>
                  <a:gd name="T12" fmla="*/ 0 w 129"/>
                  <a:gd name="T13" fmla="*/ 6 h 226"/>
                  <a:gd name="T14" fmla="*/ 1 w 129"/>
                  <a:gd name="T15" fmla="*/ 2 h 226"/>
                  <a:gd name="T16" fmla="*/ 1 w 129"/>
                  <a:gd name="T17" fmla="*/ 2 h 226"/>
                  <a:gd name="T18" fmla="*/ 2 w 129"/>
                  <a:gd name="T19" fmla="*/ 2 h 226"/>
                  <a:gd name="T20" fmla="*/ 1 w 129"/>
                  <a:gd name="T21" fmla="*/ 1 h 226"/>
                  <a:gd name="T22" fmla="*/ 1 w 129"/>
                  <a:gd name="T23" fmla="*/ 1 h 226"/>
                  <a:gd name="T24" fmla="*/ 1 w 129"/>
                  <a:gd name="T25" fmla="*/ 1 h 226"/>
                  <a:gd name="T26" fmla="*/ 1 w 129"/>
                  <a:gd name="T27" fmla="*/ 0 h 226"/>
                  <a:gd name="T28" fmla="*/ 1 w 129"/>
                  <a:gd name="T29" fmla="*/ 0 h 226"/>
                  <a:gd name="T30" fmla="*/ 1 w 129"/>
                  <a:gd name="T31" fmla="*/ 0 h 226"/>
                  <a:gd name="T32" fmla="*/ 2 w 129"/>
                  <a:gd name="T33" fmla="*/ 0 h 226"/>
                  <a:gd name="T34" fmla="*/ 4 w 129"/>
                  <a:gd name="T35" fmla="*/ 2 h 226"/>
                  <a:gd name="T36" fmla="*/ 8 w 129"/>
                  <a:gd name="T37" fmla="*/ 8 h 226"/>
                  <a:gd name="T38" fmla="*/ 8 w 129"/>
                  <a:gd name="T39" fmla="*/ 12 h 226"/>
                  <a:gd name="T40" fmla="*/ 8 w 129"/>
                  <a:gd name="T41" fmla="*/ 12 h 226"/>
                  <a:gd name="T42" fmla="*/ 4 w 129"/>
                  <a:gd name="T43" fmla="*/ 14 h 226"/>
                  <a:gd name="T44" fmla="*/ 4 w 129"/>
                  <a:gd name="T45" fmla="*/ 14 h 226"/>
                  <a:gd name="T46" fmla="*/ 2 w 129"/>
                  <a:gd name="T47" fmla="*/ 14 h 22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226">
                    <a:moveTo>
                      <a:pt x="32" y="221"/>
                    </a:moveTo>
                    <a:lnTo>
                      <a:pt x="29" y="218"/>
                    </a:lnTo>
                    <a:lnTo>
                      <a:pt x="9" y="175"/>
                    </a:lnTo>
                    <a:lnTo>
                      <a:pt x="0" y="100"/>
                    </a:lnTo>
                    <a:lnTo>
                      <a:pt x="1" y="98"/>
                    </a:lnTo>
                    <a:lnTo>
                      <a:pt x="2" y="97"/>
                    </a:lnTo>
                    <a:lnTo>
                      <a:pt x="9" y="97"/>
                    </a:lnTo>
                    <a:lnTo>
                      <a:pt x="22" y="28"/>
                    </a:lnTo>
                    <a:lnTo>
                      <a:pt x="25" y="25"/>
                    </a:lnTo>
                    <a:lnTo>
                      <a:pt x="32" y="22"/>
                    </a:lnTo>
                    <a:lnTo>
                      <a:pt x="18" y="10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41" y="5"/>
                    </a:lnTo>
                    <a:lnTo>
                      <a:pt x="74" y="37"/>
                    </a:lnTo>
                    <a:lnTo>
                      <a:pt x="129" y="130"/>
                    </a:lnTo>
                    <a:lnTo>
                      <a:pt x="126" y="181"/>
                    </a:lnTo>
                    <a:lnTo>
                      <a:pt x="125" y="182"/>
                    </a:lnTo>
                    <a:lnTo>
                      <a:pt x="68" y="225"/>
                    </a:lnTo>
                    <a:lnTo>
                      <a:pt x="66" y="226"/>
                    </a:lnTo>
                    <a:lnTo>
                      <a:pt x="32" y="221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79" name="Freeform 245"/>
              <p:cNvSpPr>
                <a:spLocks/>
              </p:cNvSpPr>
              <p:nvPr/>
            </p:nvSpPr>
            <p:spPr bwMode="auto">
              <a:xfrm>
                <a:off x="4754" y="3214"/>
                <a:ext cx="23" cy="9"/>
              </a:xfrm>
              <a:custGeom>
                <a:avLst/>
                <a:gdLst>
                  <a:gd name="T0" fmla="*/ 1 w 92"/>
                  <a:gd name="T1" fmla="*/ 2 h 35"/>
                  <a:gd name="T2" fmla="*/ 1 w 92"/>
                  <a:gd name="T3" fmla="*/ 2 h 35"/>
                  <a:gd name="T4" fmla="*/ 0 w 92"/>
                  <a:gd name="T5" fmla="*/ 1 h 35"/>
                  <a:gd name="T6" fmla="*/ 0 w 92"/>
                  <a:gd name="T7" fmla="*/ 1 h 35"/>
                  <a:gd name="T8" fmla="*/ 0 w 92"/>
                  <a:gd name="T9" fmla="*/ 1 h 35"/>
                  <a:gd name="T10" fmla="*/ 3 w 92"/>
                  <a:gd name="T11" fmla="*/ 0 h 35"/>
                  <a:gd name="T12" fmla="*/ 6 w 92"/>
                  <a:gd name="T13" fmla="*/ 1 h 35"/>
                  <a:gd name="T14" fmla="*/ 6 w 92"/>
                  <a:gd name="T15" fmla="*/ 2 h 35"/>
                  <a:gd name="T16" fmla="*/ 6 w 92"/>
                  <a:gd name="T17" fmla="*/ 2 h 35"/>
                  <a:gd name="T18" fmla="*/ 2 w 92"/>
                  <a:gd name="T19" fmla="*/ 2 h 35"/>
                  <a:gd name="T20" fmla="*/ 1 w 92"/>
                  <a:gd name="T21" fmla="*/ 2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2" h="35">
                    <a:moveTo>
                      <a:pt x="9" y="35"/>
                    </a:moveTo>
                    <a:lnTo>
                      <a:pt x="6" y="32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1"/>
                    </a:lnTo>
                    <a:lnTo>
                      <a:pt x="45" y="0"/>
                    </a:lnTo>
                    <a:lnTo>
                      <a:pt x="90" y="20"/>
                    </a:lnTo>
                    <a:lnTo>
                      <a:pt x="92" y="23"/>
                    </a:lnTo>
                    <a:lnTo>
                      <a:pt x="89" y="25"/>
                    </a:lnTo>
                    <a:lnTo>
                      <a:pt x="24" y="35"/>
                    </a:lnTo>
                    <a:lnTo>
                      <a:pt x="9" y="35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80" name="Freeform 246"/>
              <p:cNvSpPr>
                <a:spLocks/>
              </p:cNvSpPr>
              <p:nvPr/>
            </p:nvSpPr>
            <p:spPr bwMode="auto">
              <a:xfrm>
                <a:off x="4425" y="2830"/>
                <a:ext cx="570" cy="448"/>
              </a:xfrm>
              <a:custGeom>
                <a:avLst/>
                <a:gdLst>
                  <a:gd name="T0" fmla="*/ 112 w 2281"/>
                  <a:gd name="T1" fmla="*/ 109 h 1791"/>
                  <a:gd name="T2" fmla="*/ 111 w 2281"/>
                  <a:gd name="T3" fmla="*/ 107 h 1791"/>
                  <a:gd name="T4" fmla="*/ 103 w 2281"/>
                  <a:gd name="T5" fmla="*/ 109 h 1791"/>
                  <a:gd name="T6" fmla="*/ 94 w 2281"/>
                  <a:gd name="T7" fmla="*/ 104 h 1791"/>
                  <a:gd name="T8" fmla="*/ 92 w 2281"/>
                  <a:gd name="T9" fmla="*/ 96 h 1791"/>
                  <a:gd name="T10" fmla="*/ 89 w 2281"/>
                  <a:gd name="T11" fmla="*/ 93 h 1791"/>
                  <a:gd name="T12" fmla="*/ 83 w 2281"/>
                  <a:gd name="T13" fmla="*/ 95 h 1791"/>
                  <a:gd name="T14" fmla="*/ 87 w 2281"/>
                  <a:gd name="T15" fmla="*/ 86 h 1791"/>
                  <a:gd name="T16" fmla="*/ 80 w 2281"/>
                  <a:gd name="T17" fmla="*/ 94 h 1791"/>
                  <a:gd name="T18" fmla="*/ 77 w 2281"/>
                  <a:gd name="T19" fmla="*/ 91 h 1791"/>
                  <a:gd name="T20" fmla="*/ 76 w 2281"/>
                  <a:gd name="T21" fmla="*/ 86 h 1791"/>
                  <a:gd name="T22" fmla="*/ 71 w 2281"/>
                  <a:gd name="T23" fmla="*/ 82 h 1791"/>
                  <a:gd name="T24" fmla="*/ 67 w 2281"/>
                  <a:gd name="T25" fmla="*/ 82 h 1791"/>
                  <a:gd name="T26" fmla="*/ 39 w 2281"/>
                  <a:gd name="T27" fmla="*/ 86 h 1791"/>
                  <a:gd name="T28" fmla="*/ 20 w 2281"/>
                  <a:gd name="T29" fmla="*/ 92 h 1791"/>
                  <a:gd name="T30" fmla="*/ 10 w 2281"/>
                  <a:gd name="T31" fmla="*/ 93 h 1791"/>
                  <a:gd name="T32" fmla="*/ 8 w 2281"/>
                  <a:gd name="T33" fmla="*/ 87 h 1791"/>
                  <a:gd name="T34" fmla="*/ 2 w 2281"/>
                  <a:gd name="T35" fmla="*/ 61 h 1791"/>
                  <a:gd name="T36" fmla="*/ 2 w 2281"/>
                  <a:gd name="T37" fmla="*/ 59 h 1791"/>
                  <a:gd name="T38" fmla="*/ 3 w 2281"/>
                  <a:gd name="T39" fmla="*/ 58 h 1791"/>
                  <a:gd name="T40" fmla="*/ 3 w 2281"/>
                  <a:gd name="T41" fmla="*/ 41 h 1791"/>
                  <a:gd name="T42" fmla="*/ 4 w 2281"/>
                  <a:gd name="T43" fmla="*/ 41 h 1791"/>
                  <a:gd name="T44" fmla="*/ 15 w 2281"/>
                  <a:gd name="T45" fmla="*/ 37 h 1791"/>
                  <a:gd name="T46" fmla="*/ 29 w 2281"/>
                  <a:gd name="T47" fmla="*/ 31 h 1791"/>
                  <a:gd name="T48" fmla="*/ 33 w 2281"/>
                  <a:gd name="T49" fmla="*/ 22 h 1791"/>
                  <a:gd name="T50" fmla="*/ 36 w 2281"/>
                  <a:gd name="T51" fmla="*/ 24 h 1791"/>
                  <a:gd name="T52" fmla="*/ 38 w 2281"/>
                  <a:gd name="T53" fmla="*/ 20 h 1791"/>
                  <a:gd name="T54" fmla="*/ 39 w 2281"/>
                  <a:gd name="T55" fmla="*/ 21 h 1791"/>
                  <a:gd name="T56" fmla="*/ 41 w 2281"/>
                  <a:gd name="T57" fmla="*/ 16 h 1791"/>
                  <a:gd name="T58" fmla="*/ 42 w 2281"/>
                  <a:gd name="T59" fmla="*/ 14 h 1791"/>
                  <a:gd name="T60" fmla="*/ 45 w 2281"/>
                  <a:gd name="T61" fmla="*/ 12 h 1791"/>
                  <a:gd name="T62" fmla="*/ 48 w 2281"/>
                  <a:gd name="T63" fmla="*/ 12 h 1791"/>
                  <a:gd name="T64" fmla="*/ 53 w 2281"/>
                  <a:gd name="T65" fmla="*/ 16 h 1791"/>
                  <a:gd name="T66" fmla="*/ 58 w 2281"/>
                  <a:gd name="T67" fmla="*/ 15 h 1791"/>
                  <a:gd name="T68" fmla="*/ 60 w 2281"/>
                  <a:gd name="T69" fmla="*/ 10 h 1791"/>
                  <a:gd name="T70" fmla="*/ 61 w 2281"/>
                  <a:gd name="T71" fmla="*/ 7 h 1791"/>
                  <a:gd name="T72" fmla="*/ 63 w 2281"/>
                  <a:gd name="T73" fmla="*/ 6 h 1791"/>
                  <a:gd name="T74" fmla="*/ 65 w 2281"/>
                  <a:gd name="T75" fmla="*/ 3 h 1791"/>
                  <a:gd name="T76" fmla="*/ 67 w 2281"/>
                  <a:gd name="T77" fmla="*/ 2 h 1791"/>
                  <a:gd name="T78" fmla="*/ 69 w 2281"/>
                  <a:gd name="T79" fmla="*/ 3 h 1791"/>
                  <a:gd name="T80" fmla="*/ 76 w 2281"/>
                  <a:gd name="T81" fmla="*/ 5 h 1791"/>
                  <a:gd name="T82" fmla="*/ 80 w 2281"/>
                  <a:gd name="T83" fmla="*/ 5 h 1791"/>
                  <a:gd name="T84" fmla="*/ 82 w 2281"/>
                  <a:gd name="T85" fmla="*/ 5 h 1791"/>
                  <a:gd name="T86" fmla="*/ 82 w 2281"/>
                  <a:gd name="T87" fmla="*/ 8 h 1791"/>
                  <a:gd name="T88" fmla="*/ 81 w 2281"/>
                  <a:gd name="T89" fmla="*/ 10 h 1791"/>
                  <a:gd name="T90" fmla="*/ 80 w 2281"/>
                  <a:gd name="T91" fmla="*/ 11 h 1791"/>
                  <a:gd name="T92" fmla="*/ 82 w 2281"/>
                  <a:gd name="T93" fmla="*/ 17 h 1791"/>
                  <a:gd name="T94" fmla="*/ 91 w 2281"/>
                  <a:gd name="T95" fmla="*/ 23 h 1791"/>
                  <a:gd name="T96" fmla="*/ 100 w 2281"/>
                  <a:gd name="T97" fmla="*/ 11 h 1791"/>
                  <a:gd name="T98" fmla="*/ 104 w 2281"/>
                  <a:gd name="T99" fmla="*/ 0 h 1791"/>
                  <a:gd name="T100" fmla="*/ 105 w 2281"/>
                  <a:gd name="T101" fmla="*/ 5 h 1791"/>
                  <a:gd name="T102" fmla="*/ 111 w 2281"/>
                  <a:gd name="T103" fmla="*/ 13 h 1791"/>
                  <a:gd name="T104" fmla="*/ 116 w 2281"/>
                  <a:gd name="T105" fmla="*/ 28 h 1791"/>
                  <a:gd name="T106" fmla="*/ 121 w 2281"/>
                  <a:gd name="T107" fmla="*/ 31 h 1791"/>
                  <a:gd name="T108" fmla="*/ 127 w 2281"/>
                  <a:gd name="T109" fmla="*/ 37 h 1791"/>
                  <a:gd name="T110" fmla="*/ 130 w 2281"/>
                  <a:gd name="T111" fmla="*/ 42 h 1791"/>
                  <a:gd name="T112" fmla="*/ 132 w 2281"/>
                  <a:gd name="T113" fmla="*/ 43 h 1791"/>
                  <a:gd name="T114" fmla="*/ 140 w 2281"/>
                  <a:gd name="T115" fmla="*/ 79 h 1791"/>
                  <a:gd name="T116" fmla="*/ 132 w 2281"/>
                  <a:gd name="T117" fmla="*/ 95 h 1791"/>
                  <a:gd name="T118" fmla="*/ 128 w 2281"/>
                  <a:gd name="T119" fmla="*/ 106 h 1791"/>
                  <a:gd name="T120" fmla="*/ 118 w 2281"/>
                  <a:gd name="T121" fmla="*/ 111 h 17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281" h="1791">
                    <a:moveTo>
                      <a:pt x="1877" y="1791"/>
                    </a:moveTo>
                    <a:lnTo>
                      <a:pt x="1875" y="1791"/>
                    </a:lnTo>
                    <a:lnTo>
                      <a:pt x="1826" y="1747"/>
                    </a:lnTo>
                    <a:lnTo>
                      <a:pt x="1818" y="1726"/>
                    </a:lnTo>
                    <a:lnTo>
                      <a:pt x="1789" y="1734"/>
                    </a:lnTo>
                    <a:lnTo>
                      <a:pt x="1786" y="1733"/>
                    </a:lnTo>
                    <a:lnTo>
                      <a:pt x="1786" y="1730"/>
                    </a:lnTo>
                    <a:lnTo>
                      <a:pt x="1797" y="1714"/>
                    </a:lnTo>
                    <a:lnTo>
                      <a:pt x="1788" y="1698"/>
                    </a:lnTo>
                    <a:lnTo>
                      <a:pt x="1769" y="1711"/>
                    </a:lnTo>
                    <a:lnTo>
                      <a:pt x="1778" y="1717"/>
                    </a:lnTo>
                    <a:lnTo>
                      <a:pt x="1781" y="1719"/>
                    </a:lnTo>
                    <a:lnTo>
                      <a:pt x="1778" y="1722"/>
                    </a:lnTo>
                    <a:lnTo>
                      <a:pt x="1708" y="1766"/>
                    </a:lnTo>
                    <a:lnTo>
                      <a:pt x="1706" y="1766"/>
                    </a:lnTo>
                    <a:lnTo>
                      <a:pt x="1704" y="1766"/>
                    </a:lnTo>
                    <a:lnTo>
                      <a:pt x="1653" y="1737"/>
                    </a:lnTo>
                    <a:lnTo>
                      <a:pt x="1617" y="1726"/>
                    </a:lnTo>
                    <a:lnTo>
                      <a:pt x="1601" y="1734"/>
                    </a:lnTo>
                    <a:lnTo>
                      <a:pt x="1600" y="1734"/>
                    </a:lnTo>
                    <a:lnTo>
                      <a:pt x="1599" y="1734"/>
                    </a:lnTo>
                    <a:lnTo>
                      <a:pt x="1539" y="1702"/>
                    </a:lnTo>
                    <a:lnTo>
                      <a:pt x="1512" y="1668"/>
                    </a:lnTo>
                    <a:lnTo>
                      <a:pt x="1498" y="1636"/>
                    </a:lnTo>
                    <a:lnTo>
                      <a:pt x="1500" y="1605"/>
                    </a:lnTo>
                    <a:lnTo>
                      <a:pt x="1494" y="1577"/>
                    </a:lnTo>
                    <a:lnTo>
                      <a:pt x="1470" y="1548"/>
                    </a:lnTo>
                    <a:lnTo>
                      <a:pt x="1468" y="1545"/>
                    </a:lnTo>
                    <a:lnTo>
                      <a:pt x="1472" y="1527"/>
                    </a:lnTo>
                    <a:lnTo>
                      <a:pt x="1413" y="1543"/>
                    </a:lnTo>
                    <a:lnTo>
                      <a:pt x="1411" y="1543"/>
                    </a:lnTo>
                    <a:lnTo>
                      <a:pt x="1409" y="1541"/>
                    </a:lnTo>
                    <a:lnTo>
                      <a:pt x="1409" y="1539"/>
                    </a:lnTo>
                    <a:lnTo>
                      <a:pt x="1426" y="1512"/>
                    </a:lnTo>
                    <a:lnTo>
                      <a:pt x="1426" y="1483"/>
                    </a:lnTo>
                    <a:lnTo>
                      <a:pt x="1407" y="1451"/>
                    </a:lnTo>
                    <a:lnTo>
                      <a:pt x="1389" y="1507"/>
                    </a:lnTo>
                    <a:lnTo>
                      <a:pt x="1386" y="1509"/>
                    </a:lnTo>
                    <a:lnTo>
                      <a:pt x="1341" y="1515"/>
                    </a:lnTo>
                    <a:lnTo>
                      <a:pt x="1338" y="1513"/>
                    </a:lnTo>
                    <a:lnTo>
                      <a:pt x="1337" y="1511"/>
                    </a:lnTo>
                    <a:lnTo>
                      <a:pt x="1339" y="1491"/>
                    </a:lnTo>
                    <a:lnTo>
                      <a:pt x="1342" y="1488"/>
                    </a:lnTo>
                    <a:lnTo>
                      <a:pt x="1366" y="1485"/>
                    </a:lnTo>
                    <a:lnTo>
                      <a:pt x="1369" y="1437"/>
                    </a:lnTo>
                    <a:lnTo>
                      <a:pt x="1394" y="1395"/>
                    </a:lnTo>
                    <a:lnTo>
                      <a:pt x="1399" y="1371"/>
                    </a:lnTo>
                    <a:lnTo>
                      <a:pt x="1390" y="1343"/>
                    </a:lnTo>
                    <a:lnTo>
                      <a:pt x="1389" y="1358"/>
                    </a:lnTo>
                    <a:lnTo>
                      <a:pt x="1359" y="1410"/>
                    </a:lnTo>
                    <a:lnTo>
                      <a:pt x="1313" y="1437"/>
                    </a:lnTo>
                    <a:lnTo>
                      <a:pt x="1289" y="1473"/>
                    </a:lnTo>
                    <a:lnTo>
                      <a:pt x="1289" y="1500"/>
                    </a:lnTo>
                    <a:lnTo>
                      <a:pt x="1288" y="1503"/>
                    </a:lnTo>
                    <a:lnTo>
                      <a:pt x="1286" y="1503"/>
                    </a:lnTo>
                    <a:lnTo>
                      <a:pt x="1284" y="1503"/>
                    </a:lnTo>
                    <a:lnTo>
                      <a:pt x="1238" y="1473"/>
                    </a:lnTo>
                    <a:lnTo>
                      <a:pt x="1237" y="1471"/>
                    </a:lnTo>
                    <a:lnTo>
                      <a:pt x="1237" y="1460"/>
                    </a:lnTo>
                    <a:lnTo>
                      <a:pt x="1238" y="1457"/>
                    </a:lnTo>
                    <a:lnTo>
                      <a:pt x="1240" y="1456"/>
                    </a:lnTo>
                    <a:lnTo>
                      <a:pt x="1242" y="1457"/>
                    </a:lnTo>
                    <a:lnTo>
                      <a:pt x="1253" y="1465"/>
                    </a:lnTo>
                    <a:lnTo>
                      <a:pt x="1252" y="1449"/>
                    </a:lnTo>
                    <a:lnTo>
                      <a:pt x="1214" y="1375"/>
                    </a:lnTo>
                    <a:lnTo>
                      <a:pt x="1181" y="1360"/>
                    </a:lnTo>
                    <a:lnTo>
                      <a:pt x="1180" y="1356"/>
                    </a:lnTo>
                    <a:lnTo>
                      <a:pt x="1185" y="1332"/>
                    </a:lnTo>
                    <a:lnTo>
                      <a:pt x="1145" y="1310"/>
                    </a:lnTo>
                    <a:lnTo>
                      <a:pt x="1147" y="1310"/>
                    </a:lnTo>
                    <a:lnTo>
                      <a:pt x="1145" y="1314"/>
                    </a:lnTo>
                    <a:lnTo>
                      <a:pt x="1143" y="1314"/>
                    </a:lnTo>
                    <a:lnTo>
                      <a:pt x="1141" y="1314"/>
                    </a:lnTo>
                    <a:lnTo>
                      <a:pt x="1100" y="1295"/>
                    </a:lnTo>
                    <a:lnTo>
                      <a:pt x="1084" y="1303"/>
                    </a:lnTo>
                    <a:lnTo>
                      <a:pt x="1083" y="1303"/>
                    </a:lnTo>
                    <a:lnTo>
                      <a:pt x="1081" y="1302"/>
                    </a:lnTo>
                    <a:lnTo>
                      <a:pt x="1044" y="1274"/>
                    </a:lnTo>
                    <a:lnTo>
                      <a:pt x="1003" y="1266"/>
                    </a:lnTo>
                    <a:lnTo>
                      <a:pt x="906" y="1269"/>
                    </a:lnTo>
                    <a:lnTo>
                      <a:pt x="845" y="1303"/>
                    </a:lnTo>
                    <a:lnTo>
                      <a:pt x="732" y="1314"/>
                    </a:lnTo>
                    <a:lnTo>
                      <a:pt x="619" y="1366"/>
                    </a:lnTo>
                    <a:lnTo>
                      <a:pt x="595" y="1416"/>
                    </a:lnTo>
                    <a:lnTo>
                      <a:pt x="592" y="1418"/>
                    </a:lnTo>
                    <a:lnTo>
                      <a:pt x="390" y="1423"/>
                    </a:lnTo>
                    <a:lnTo>
                      <a:pt x="357" y="1459"/>
                    </a:lnTo>
                    <a:lnTo>
                      <a:pt x="355" y="1460"/>
                    </a:lnTo>
                    <a:lnTo>
                      <a:pt x="326" y="1463"/>
                    </a:lnTo>
                    <a:lnTo>
                      <a:pt x="290" y="1493"/>
                    </a:lnTo>
                    <a:lnTo>
                      <a:pt x="289" y="1495"/>
                    </a:lnTo>
                    <a:lnTo>
                      <a:pt x="274" y="1495"/>
                    </a:lnTo>
                    <a:lnTo>
                      <a:pt x="272" y="1504"/>
                    </a:lnTo>
                    <a:lnTo>
                      <a:pt x="269" y="1505"/>
                    </a:lnTo>
                    <a:lnTo>
                      <a:pt x="168" y="1488"/>
                    </a:lnTo>
                    <a:lnTo>
                      <a:pt x="132" y="1451"/>
                    </a:lnTo>
                    <a:lnTo>
                      <a:pt x="111" y="1445"/>
                    </a:lnTo>
                    <a:lnTo>
                      <a:pt x="108" y="1443"/>
                    </a:lnTo>
                    <a:lnTo>
                      <a:pt x="108" y="1400"/>
                    </a:lnTo>
                    <a:lnTo>
                      <a:pt x="112" y="1396"/>
                    </a:lnTo>
                    <a:lnTo>
                      <a:pt x="129" y="1396"/>
                    </a:lnTo>
                    <a:lnTo>
                      <a:pt x="143" y="1370"/>
                    </a:lnTo>
                    <a:lnTo>
                      <a:pt x="143" y="1271"/>
                    </a:lnTo>
                    <a:lnTo>
                      <a:pt x="103" y="1187"/>
                    </a:lnTo>
                    <a:lnTo>
                      <a:pt x="97" y="1114"/>
                    </a:lnTo>
                    <a:lnTo>
                      <a:pt x="55" y="1036"/>
                    </a:lnTo>
                    <a:lnTo>
                      <a:pt x="40" y="977"/>
                    </a:lnTo>
                    <a:lnTo>
                      <a:pt x="0" y="924"/>
                    </a:lnTo>
                    <a:lnTo>
                      <a:pt x="0" y="920"/>
                    </a:lnTo>
                    <a:lnTo>
                      <a:pt x="3" y="920"/>
                    </a:lnTo>
                    <a:lnTo>
                      <a:pt x="4" y="920"/>
                    </a:lnTo>
                    <a:lnTo>
                      <a:pt x="16" y="926"/>
                    </a:lnTo>
                    <a:lnTo>
                      <a:pt x="27" y="944"/>
                    </a:lnTo>
                    <a:lnTo>
                      <a:pt x="36" y="941"/>
                    </a:lnTo>
                    <a:lnTo>
                      <a:pt x="28" y="915"/>
                    </a:lnTo>
                    <a:lnTo>
                      <a:pt x="31" y="911"/>
                    </a:lnTo>
                    <a:lnTo>
                      <a:pt x="32" y="911"/>
                    </a:lnTo>
                    <a:lnTo>
                      <a:pt x="35" y="912"/>
                    </a:lnTo>
                    <a:lnTo>
                      <a:pt x="43" y="928"/>
                    </a:lnTo>
                    <a:lnTo>
                      <a:pt x="54" y="914"/>
                    </a:lnTo>
                    <a:lnTo>
                      <a:pt x="8" y="815"/>
                    </a:lnTo>
                    <a:lnTo>
                      <a:pt x="8" y="786"/>
                    </a:lnTo>
                    <a:lnTo>
                      <a:pt x="28" y="747"/>
                    </a:lnTo>
                    <a:lnTo>
                      <a:pt x="26" y="686"/>
                    </a:lnTo>
                    <a:lnTo>
                      <a:pt x="43" y="656"/>
                    </a:lnTo>
                    <a:lnTo>
                      <a:pt x="46" y="648"/>
                    </a:lnTo>
                    <a:lnTo>
                      <a:pt x="48" y="645"/>
                    </a:lnTo>
                    <a:lnTo>
                      <a:pt x="50" y="645"/>
                    </a:lnTo>
                    <a:lnTo>
                      <a:pt x="52" y="648"/>
                    </a:lnTo>
                    <a:lnTo>
                      <a:pt x="56" y="686"/>
                    </a:lnTo>
                    <a:lnTo>
                      <a:pt x="72" y="656"/>
                    </a:lnTo>
                    <a:lnTo>
                      <a:pt x="74" y="654"/>
                    </a:lnTo>
                    <a:lnTo>
                      <a:pt x="125" y="637"/>
                    </a:lnTo>
                    <a:lnTo>
                      <a:pt x="149" y="604"/>
                    </a:lnTo>
                    <a:lnTo>
                      <a:pt x="196" y="574"/>
                    </a:lnTo>
                    <a:lnTo>
                      <a:pt x="197" y="574"/>
                    </a:lnTo>
                    <a:lnTo>
                      <a:pt x="249" y="582"/>
                    </a:lnTo>
                    <a:lnTo>
                      <a:pt x="310" y="557"/>
                    </a:lnTo>
                    <a:lnTo>
                      <a:pt x="330" y="540"/>
                    </a:lnTo>
                    <a:lnTo>
                      <a:pt x="331" y="540"/>
                    </a:lnTo>
                    <a:lnTo>
                      <a:pt x="358" y="543"/>
                    </a:lnTo>
                    <a:lnTo>
                      <a:pt x="434" y="517"/>
                    </a:lnTo>
                    <a:lnTo>
                      <a:pt x="467" y="495"/>
                    </a:lnTo>
                    <a:lnTo>
                      <a:pt x="483" y="456"/>
                    </a:lnTo>
                    <a:lnTo>
                      <a:pt x="511" y="428"/>
                    </a:lnTo>
                    <a:lnTo>
                      <a:pt x="500" y="398"/>
                    </a:lnTo>
                    <a:lnTo>
                      <a:pt x="500" y="396"/>
                    </a:lnTo>
                    <a:lnTo>
                      <a:pt x="511" y="370"/>
                    </a:lnTo>
                    <a:lnTo>
                      <a:pt x="538" y="352"/>
                    </a:lnTo>
                    <a:lnTo>
                      <a:pt x="543" y="334"/>
                    </a:lnTo>
                    <a:lnTo>
                      <a:pt x="546" y="331"/>
                    </a:lnTo>
                    <a:lnTo>
                      <a:pt x="548" y="332"/>
                    </a:lnTo>
                    <a:lnTo>
                      <a:pt x="581" y="390"/>
                    </a:lnTo>
                    <a:lnTo>
                      <a:pt x="583" y="374"/>
                    </a:lnTo>
                    <a:lnTo>
                      <a:pt x="585" y="371"/>
                    </a:lnTo>
                    <a:lnTo>
                      <a:pt x="592" y="371"/>
                    </a:lnTo>
                    <a:lnTo>
                      <a:pt x="580" y="347"/>
                    </a:lnTo>
                    <a:lnTo>
                      <a:pt x="580" y="326"/>
                    </a:lnTo>
                    <a:lnTo>
                      <a:pt x="583" y="323"/>
                    </a:lnTo>
                    <a:lnTo>
                      <a:pt x="605" y="316"/>
                    </a:lnTo>
                    <a:lnTo>
                      <a:pt x="608" y="318"/>
                    </a:lnTo>
                    <a:lnTo>
                      <a:pt x="619" y="336"/>
                    </a:lnTo>
                    <a:lnTo>
                      <a:pt x="629" y="339"/>
                    </a:lnTo>
                    <a:lnTo>
                      <a:pt x="625" y="330"/>
                    </a:lnTo>
                    <a:lnTo>
                      <a:pt x="625" y="327"/>
                    </a:lnTo>
                    <a:lnTo>
                      <a:pt x="640" y="298"/>
                    </a:lnTo>
                    <a:lnTo>
                      <a:pt x="637" y="283"/>
                    </a:lnTo>
                    <a:lnTo>
                      <a:pt x="640" y="279"/>
                    </a:lnTo>
                    <a:lnTo>
                      <a:pt x="665" y="275"/>
                    </a:lnTo>
                    <a:lnTo>
                      <a:pt x="660" y="255"/>
                    </a:lnTo>
                    <a:lnTo>
                      <a:pt x="661" y="251"/>
                    </a:lnTo>
                    <a:lnTo>
                      <a:pt x="663" y="251"/>
                    </a:lnTo>
                    <a:lnTo>
                      <a:pt x="664" y="251"/>
                    </a:lnTo>
                    <a:lnTo>
                      <a:pt x="679" y="255"/>
                    </a:lnTo>
                    <a:lnTo>
                      <a:pt x="672" y="233"/>
                    </a:lnTo>
                    <a:lnTo>
                      <a:pt x="672" y="230"/>
                    </a:lnTo>
                    <a:lnTo>
                      <a:pt x="675" y="229"/>
                    </a:lnTo>
                    <a:lnTo>
                      <a:pt x="706" y="222"/>
                    </a:lnTo>
                    <a:lnTo>
                      <a:pt x="708" y="223"/>
                    </a:lnTo>
                    <a:lnTo>
                      <a:pt x="709" y="226"/>
                    </a:lnTo>
                    <a:lnTo>
                      <a:pt x="709" y="229"/>
                    </a:lnTo>
                    <a:lnTo>
                      <a:pt x="717" y="223"/>
                    </a:lnTo>
                    <a:lnTo>
                      <a:pt x="717" y="191"/>
                    </a:lnTo>
                    <a:lnTo>
                      <a:pt x="720" y="189"/>
                    </a:lnTo>
                    <a:lnTo>
                      <a:pt x="722" y="190"/>
                    </a:lnTo>
                    <a:lnTo>
                      <a:pt x="730" y="202"/>
                    </a:lnTo>
                    <a:lnTo>
                      <a:pt x="770" y="182"/>
                    </a:lnTo>
                    <a:lnTo>
                      <a:pt x="772" y="182"/>
                    </a:lnTo>
                    <a:lnTo>
                      <a:pt x="773" y="182"/>
                    </a:lnTo>
                    <a:lnTo>
                      <a:pt x="813" y="199"/>
                    </a:lnTo>
                    <a:lnTo>
                      <a:pt x="845" y="231"/>
                    </a:lnTo>
                    <a:lnTo>
                      <a:pt x="846" y="235"/>
                    </a:lnTo>
                    <a:lnTo>
                      <a:pt x="838" y="265"/>
                    </a:lnTo>
                    <a:lnTo>
                      <a:pt x="843" y="255"/>
                    </a:lnTo>
                    <a:lnTo>
                      <a:pt x="861" y="241"/>
                    </a:lnTo>
                    <a:lnTo>
                      <a:pt x="901" y="239"/>
                    </a:lnTo>
                    <a:lnTo>
                      <a:pt x="925" y="255"/>
                    </a:lnTo>
                    <a:lnTo>
                      <a:pt x="923" y="249"/>
                    </a:lnTo>
                    <a:lnTo>
                      <a:pt x="923" y="246"/>
                    </a:lnTo>
                    <a:lnTo>
                      <a:pt x="927" y="242"/>
                    </a:lnTo>
                    <a:lnTo>
                      <a:pt x="909" y="219"/>
                    </a:lnTo>
                    <a:lnTo>
                      <a:pt x="909" y="215"/>
                    </a:lnTo>
                    <a:lnTo>
                      <a:pt x="938" y="166"/>
                    </a:lnTo>
                    <a:lnTo>
                      <a:pt x="939" y="165"/>
                    </a:lnTo>
                    <a:lnTo>
                      <a:pt x="959" y="161"/>
                    </a:lnTo>
                    <a:lnTo>
                      <a:pt x="959" y="152"/>
                    </a:lnTo>
                    <a:lnTo>
                      <a:pt x="958" y="152"/>
                    </a:lnTo>
                    <a:lnTo>
                      <a:pt x="955" y="150"/>
                    </a:lnTo>
                    <a:lnTo>
                      <a:pt x="954" y="148"/>
                    </a:lnTo>
                    <a:lnTo>
                      <a:pt x="956" y="125"/>
                    </a:lnTo>
                    <a:lnTo>
                      <a:pt x="959" y="122"/>
                    </a:lnTo>
                    <a:lnTo>
                      <a:pt x="982" y="109"/>
                    </a:lnTo>
                    <a:lnTo>
                      <a:pt x="983" y="108"/>
                    </a:lnTo>
                    <a:lnTo>
                      <a:pt x="986" y="109"/>
                    </a:lnTo>
                    <a:lnTo>
                      <a:pt x="996" y="118"/>
                    </a:lnTo>
                    <a:lnTo>
                      <a:pt x="994" y="106"/>
                    </a:lnTo>
                    <a:lnTo>
                      <a:pt x="995" y="104"/>
                    </a:lnTo>
                    <a:lnTo>
                      <a:pt x="1003" y="94"/>
                    </a:lnTo>
                    <a:lnTo>
                      <a:pt x="1006" y="94"/>
                    </a:lnTo>
                    <a:lnTo>
                      <a:pt x="1063" y="97"/>
                    </a:lnTo>
                    <a:lnTo>
                      <a:pt x="1088" y="84"/>
                    </a:lnTo>
                    <a:lnTo>
                      <a:pt x="1088" y="63"/>
                    </a:lnTo>
                    <a:lnTo>
                      <a:pt x="1056" y="45"/>
                    </a:lnTo>
                    <a:lnTo>
                      <a:pt x="1046" y="43"/>
                    </a:lnTo>
                    <a:lnTo>
                      <a:pt x="1043" y="40"/>
                    </a:lnTo>
                    <a:lnTo>
                      <a:pt x="1044" y="37"/>
                    </a:lnTo>
                    <a:lnTo>
                      <a:pt x="1059" y="29"/>
                    </a:lnTo>
                    <a:lnTo>
                      <a:pt x="1060" y="28"/>
                    </a:lnTo>
                    <a:lnTo>
                      <a:pt x="1063" y="29"/>
                    </a:lnTo>
                    <a:lnTo>
                      <a:pt x="1068" y="36"/>
                    </a:lnTo>
                    <a:lnTo>
                      <a:pt x="1072" y="32"/>
                    </a:lnTo>
                    <a:lnTo>
                      <a:pt x="1075" y="31"/>
                    </a:lnTo>
                    <a:lnTo>
                      <a:pt x="1076" y="32"/>
                    </a:lnTo>
                    <a:lnTo>
                      <a:pt x="1099" y="52"/>
                    </a:lnTo>
                    <a:lnTo>
                      <a:pt x="1103" y="44"/>
                    </a:lnTo>
                    <a:lnTo>
                      <a:pt x="1105" y="43"/>
                    </a:lnTo>
                    <a:lnTo>
                      <a:pt x="1108" y="44"/>
                    </a:lnTo>
                    <a:lnTo>
                      <a:pt x="1121" y="60"/>
                    </a:lnTo>
                    <a:lnTo>
                      <a:pt x="1157" y="65"/>
                    </a:lnTo>
                    <a:lnTo>
                      <a:pt x="1185" y="82"/>
                    </a:lnTo>
                    <a:lnTo>
                      <a:pt x="1214" y="80"/>
                    </a:lnTo>
                    <a:lnTo>
                      <a:pt x="1240" y="93"/>
                    </a:lnTo>
                    <a:lnTo>
                      <a:pt x="1282" y="74"/>
                    </a:lnTo>
                    <a:lnTo>
                      <a:pt x="1284" y="74"/>
                    </a:lnTo>
                    <a:lnTo>
                      <a:pt x="1285" y="74"/>
                    </a:lnTo>
                    <a:lnTo>
                      <a:pt x="1285" y="78"/>
                    </a:lnTo>
                    <a:lnTo>
                      <a:pt x="1281" y="85"/>
                    </a:lnTo>
                    <a:lnTo>
                      <a:pt x="1286" y="85"/>
                    </a:lnTo>
                    <a:lnTo>
                      <a:pt x="1289" y="89"/>
                    </a:lnTo>
                    <a:lnTo>
                      <a:pt x="1289" y="104"/>
                    </a:lnTo>
                    <a:lnTo>
                      <a:pt x="1309" y="76"/>
                    </a:lnTo>
                    <a:lnTo>
                      <a:pt x="1312" y="74"/>
                    </a:lnTo>
                    <a:lnTo>
                      <a:pt x="1314" y="76"/>
                    </a:lnTo>
                    <a:lnTo>
                      <a:pt x="1319" y="97"/>
                    </a:lnTo>
                    <a:lnTo>
                      <a:pt x="1334" y="97"/>
                    </a:lnTo>
                    <a:lnTo>
                      <a:pt x="1337" y="98"/>
                    </a:lnTo>
                    <a:lnTo>
                      <a:pt x="1337" y="102"/>
                    </a:lnTo>
                    <a:lnTo>
                      <a:pt x="1318" y="129"/>
                    </a:lnTo>
                    <a:lnTo>
                      <a:pt x="1323" y="138"/>
                    </a:lnTo>
                    <a:lnTo>
                      <a:pt x="1322" y="142"/>
                    </a:lnTo>
                    <a:lnTo>
                      <a:pt x="1317" y="150"/>
                    </a:lnTo>
                    <a:lnTo>
                      <a:pt x="1314" y="152"/>
                    </a:lnTo>
                    <a:lnTo>
                      <a:pt x="1302" y="149"/>
                    </a:lnTo>
                    <a:lnTo>
                      <a:pt x="1301" y="164"/>
                    </a:lnTo>
                    <a:lnTo>
                      <a:pt x="1298" y="166"/>
                    </a:lnTo>
                    <a:lnTo>
                      <a:pt x="1297" y="166"/>
                    </a:lnTo>
                    <a:lnTo>
                      <a:pt x="1296" y="165"/>
                    </a:lnTo>
                    <a:lnTo>
                      <a:pt x="1288" y="160"/>
                    </a:lnTo>
                    <a:lnTo>
                      <a:pt x="1282" y="177"/>
                    </a:lnTo>
                    <a:lnTo>
                      <a:pt x="1288" y="174"/>
                    </a:lnTo>
                    <a:lnTo>
                      <a:pt x="1289" y="174"/>
                    </a:lnTo>
                    <a:lnTo>
                      <a:pt x="1290" y="174"/>
                    </a:lnTo>
                    <a:lnTo>
                      <a:pt x="1292" y="178"/>
                    </a:lnTo>
                    <a:lnTo>
                      <a:pt x="1266" y="253"/>
                    </a:lnTo>
                    <a:lnTo>
                      <a:pt x="1308" y="271"/>
                    </a:lnTo>
                    <a:lnTo>
                      <a:pt x="1309" y="274"/>
                    </a:lnTo>
                    <a:lnTo>
                      <a:pt x="1314" y="307"/>
                    </a:lnTo>
                    <a:lnTo>
                      <a:pt x="1357" y="302"/>
                    </a:lnTo>
                    <a:lnTo>
                      <a:pt x="1359" y="303"/>
                    </a:lnTo>
                    <a:lnTo>
                      <a:pt x="1409" y="346"/>
                    </a:lnTo>
                    <a:lnTo>
                      <a:pt x="1455" y="356"/>
                    </a:lnTo>
                    <a:lnTo>
                      <a:pt x="1456" y="358"/>
                    </a:lnTo>
                    <a:lnTo>
                      <a:pt x="1474" y="384"/>
                    </a:lnTo>
                    <a:lnTo>
                      <a:pt x="1518" y="411"/>
                    </a:lnTo>
                    <a:lnTo>
                      <a:pt x="1558" y="398"/>
                    </a:lnTo>
                    <a:lnTo>
                      <a:pt x="1580" y="344"/>
                    </a:lnTo>
                    <a:lnTo>
                      <a:pt x="1600" y="257"/>
                    </a:lnTo>
                    <a:lnTo>
                      <a:pt x="1595" y="174"/>
                    </a:lnTo>
                    <a:lnTo>
                      <a:pt x="1608" y="114"/>
                    </a:lnTo>
                    <a:lnTo>
                      <a:pt x="1600" y="105"/>
                    </a:lnTo>
                    <a:lnTo>
                      <a:pt x="1600" y="101"/>
                    </a:lnTo>
                    <a:lnTo>
                      <a:pt x="1637" y="19"/>
                    </a:lnTo>
                    <a:lnTo>
                      <a:pt x="1661" y="0"/>
                    </a:lnTo>
                    <a:lnTo>
                      <a:pt x="1663" y="0"/>
                    </a:lnTo>
                    <a:lnTo>
                      <a:pt x="1664" y="0"/>
                    </a:lnTo>
                    <a:lnTo>
                      <a:pt x="1667" y="1"/>
                    </a:lnTo>
                    <a:lnTo>
                      <a:pt x="1672" y="19"/>
                    </a:lnTo>
                    <a:lnTo>
                      <a:pt x="1675" y="61"/>
                    </a:lnTo>
                    <a:lnTo>
                      <a:pt x="1688" y="72"/>
                    </a:lnTo>
                    <a:lnTo>
                      <a:pt x="1689" y="74"/>
                    </a:lnTo>
                    <a:lnTo>
                      <a:pt x="1689" y="96"/>
                    </a:lnTo>
                    <a:lnTo>
                      <a:pt x="1705" y="112"/>
                    </a:lnTo>
                    <a:lnTo>
                      <a:pt x="1729" y="209"/>
                    </a:lnTo>
                    <a:lnTo>
                      <a:pt x="1741" y="217"/>
                    </a:lnTo>
                    <a:lnTo>
                      <a:pt x="1770" y="209"/>
                    </a:lnTo>
                    <a:lnTo>
                      <a:pt x="1772" y="209"/>
                    </a:lnTo>
                    <a:lnTo>
                      <a:pt x="1774" y="209"/>
                    </a:lnTo>
                    <a:lnTo>
                      <a:pt x="1817" y="251"/>
                    </a:lnTo>
                    <a:lnTo>
                      <a:pt x="1829" y="344"/>
                    </a:lnTo>
                    <a:lnTo>
                      <a:pt x="1847" y="360"/>
                    </a:lnTo>
                    <a:lnTo>
                      <a:pt x="1849" y="362"/>
                    </a:lnTo>
                    <a:lnTo>
                      <a:pt x="1863" y="452"/>
                    </a:lnTo>
                    <a:lnTo>
                      <a:pt x="1874" y="460"/>
                    </a:lnTo>
                    <a:lnTo>
                      <a:pt x="1875" y="463"/>
                    </a:lnTo>
                    <a:lnTo>
                      <a:pt x="1878" y="487"/>
                    </a:lnTo>
                    <a:lnTo>
                      <a:pt x="1905" y="500"/>
                    </a:lnTo>
                    <a:lnTo>
                      <a:pt x="1934" y="500"/>
                    </a:lnTo>
                    <a:lnTo>
                      <a:pt x="1938" y="501"/>
                    </a:lnTo>
                    <a:lnTo>
                      <a:pt x="1948" y="532"/>
                    </a:lnTo>
                    <a:lnTo>
                      <a:pt x="1975" y="537"/>
                    </a:lnTo>
                    <a:lnTo>
                      <a:pt x="2016" y="560"/>
                    </a:lnTo>
                    <a:lnTo>
                      <a:pt x="2018" y="564"/>
                    </a:lnTo>
                    <a:lnTo>
                      <a:pt x="2010" y="584"/>
                    </a:lnTo>
                    <a:lnTo>
                      <a:pt x="2027" y="594"/>
                    </a:lnTo>
                    <a:lnTo>
                      <a:pt x="2051" y="633"/>
                    </a:lnTo>
                    <a:lnTo>
                      <a:pt x="2063" y="693"/>
                    </a:lnTo>
                    <a:lnTo>
                      <a:pt x="2072" y="689"/>
                    </a:lnTo>
                    <a:lnTo>
                      <a:pt x="2080" y="670"/>
                    </a:lnTo>
                    <a:lnTo>
                      <a:pt x="2083" y="669"/>
                    </a:lnTo>
                    <a:lnTo>
                      <a:pt x="2083" y="668"/>
                    </a:lnTo>
                    <a:lnTo>
                      <a:pt x="2085" y="669"/>
                    </a:lnTo>
                    <a:lnTo>
                      <a:pt x="2111" y="694"/>
                    </a:lnTo>
                    <a:lnTo>
                      <a:pt x="2115" y="687"/>
                    </a:lnTo>
                    <a:lnTo>
                      <a:pt x="2117" y="685"/>
                    </a:lnTo>
                    <a:lnTo>
                      <a:pt x="2120" y="687"/>
                    </a:lnTo>
                    <a:lnTo>
                      <a:pt x="2132" y="757"/>
                    </a:lnTo>
                    <a:lnTo>
                      <a:pt x="2213" y="826"/>
                    </a:lnTo>
                    <a:lnTo>
                      <a:pt x="2257" y="898"/>
                    </a:lnTo>
                    <a:lnTo>
                      <a:pt x="2257" y="985"/>
                    </a:lnTo>
                    <a:lnTo>
                      <a:pt x="2281" y="1085"/>
                    </a:lnTo>
                    <a:lnTo>
                      <a:pt x="2249" y="1255"/>
                    </a:lnTo>
                    <a:lnTo>
                      <a:pt x="2220" y="1324"/>
                    </a:lnTo>
                    <a:lnTo>
                      <a:pt x="2152" y="1403"/>
                    </a:lnTo>
                    <a:lnTo>
                      <a:pt x="2157" y="1419"/>
                    </a:lnTo>
                    <a:lnTo>
                      <a:pt x="2123" y="1515"/>
                    </a:lnTo>
                    <a:lnTo>
                      <a:pt x="2120" y="1517"/>
                    </a:lnTo>
                    <a:lnTo>
                      <a:pt x="2117" y="1516"/>
                    </a:lnTo>
                    <a:lnTo>
                      <a:pt x="2115" y="1512"/>
                    </a:lnTo>
                    <a:lnTo>
                      <a:pt x="2095" y="1553"/>
                    </a:lnTo>
                    <a:lnTo>
                      <a:pt x="2080" y="1671"/>
                    </a:lnTo>
                    <a:lnTo>
                      <a:pt x="2079" y="1674"/>
                    </a:lnTo>
                    <a:lnTo>
                      <a:pt x="2044" y="1694"/>
                    </a:lnTo>
                    <a:lnTo>
                      <a:pt x="1975" y="1703"/>
                    </a:lnTo>
                    <a:lnTo>
                      <a:pt x="1902" y="1759"/>
                    </a:lnTo>
                    <a:lnTo>
                      <a:pt x="1875" y="1761"/>
                    </a:lnTo>
                    <a:lnTo>
                      <a:pt x="1875" y="1767"/>
                    </a:lnTo>
                    <a:lnTo>
                      <a:pt x="1886" y="1765"/>
                    </a:lnTo>
                    <a:lnTo>
                      <a:pt x="1889" y="1766"/>
                    </a:lnTo>
                    <a:lnTo>
                      <a:pt x="1889" y="1770"/>
                    </a:lnTo>
                    <a:lnTo>
                      <a:pt x="1881" y="1790"/>
                    </a:lnTo>
                    <a:lnTo>
                      <a:pt x="1878" y="1791"/>
                    </a:lnTo>
                    <a:lnTo>
                      <a:pt x="1877" y="1791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81" name="Freeform 247"/>
              <p:cNvSpPr>
                <a:spLocks/>
              </p:cNvSpPr>
              <p:nvPr/>
            </p:nvSpPr>
            <p:spPr bwMode="auto">
              <a:xfrm>
                <a:off x="4917" y="3297"/>
                <a:ext cx="6" cy="5"/>
              </a:xfrm>
              <a:custGeom>
                <a:avLst/>
                <a:gdLst>
                  <a:gd name="T0" fmla="*/ 0 w 24"/>
                  <a:gd name="T1" fmla="*/ 1 h 17"/>
                  <a:gd name="T2" fmla="*/ 0 w 24"/>
                  <a:gd name="T3" fmla="*/ 1 h 17"/>
                  <a:gd name="T4" fmla="*/ 0 w 24"/>
                  <a:gd name="T5" fmla="*/ 1 h 17"/>
                  <a:gd name="T6" fmla="*/ 1 w 24"/>
                  <a:gd name="T7" fmla="*/ 0 h 17"/>
                  <a:gd name="T8" fmla="*/ 1 w 24"/>
                  <a:gd name="T9" fmla="*/ 0 h 17"/>
                  <a:gd name="T10" fmla="*/ 1 w 24"/>
                  <a:gd name="T11" fmla="*/ 0 h 17"/>
                  <a:gd name="T12" fmla="*/ 1 w 24"/>
                  <a:gd name="T13" fmla="*/ 0 h 17"/>
                  <a:gd name="T14" fmla="*/ 2 w 24"/>
                  <a:gd name="T15" fmla="*/ 1 h 17"/>
                  <a:gd name="T16" fmla="*/ 2 w 24"/>
                  <a:gd name="T17" fmla="*/ 1 h 17"/>
                  <a:gd name="T18" fmla="*/ 1 w 24"/>
                  <a:gd name="T19" fmla="*/ 1 h 17"/>
                  <a:gd name="T20" fmla="*/ 0 w 24"/>
                  <a:gd name="T21" fmla="*/ 1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" h="17">
                    <a:moveTo>
                      <a:pt x="3" y="15"/>
                    </a:moveTo>
                    <a:lnTo>
                      <a:pt x="0" y="12"/>
                    </a:lnTo>
                    <a:lnTo>
                      <a:pt x="1" y="9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1"/>
                    </a:lnTo>
                    <a:lnTo>
                      <a:pt x="24" y="13"/>
                    </a:lnTo>
                    <a:lnTo>
                      <a:pt x="23" y="16"/>
                    </a:lnTo>
                    <a:lnTo>
                      <a:pt x="20" y="17"/>
                    </a:ln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82" name="Freeform 248"/>
              <p:cNvSpPr>
                <a:spLocks/>
              </p:cNvSpPr>
              <p:nvPr/>
            </p:nvSpPr>
            <p:spPr bwMode="auto">
              <a:xfrm>
                <a:off x="4752" y="2875"/>
                <a:ext cx="8" cy="8"/>
              </a:xfrm>
              <a:custGeom>
                <a:avLst/>
                <a:gdLst>
                  <a:gd name="T0" fmla="*/ 0 w 31"/>
                  <a:gd name="T1" fmla="*/ 2 h 34"/>
                  <a:gd name="T2" fmla="*/ 0 w 31"/>
                  <a:gd name="T3" fmla="*/ 2 h 34"/>
                  <a:gd name="T4" fmla="*/ 0 w 31"/>
                  <a:gd name="T5" fmla="*/ 2 h 34"/>
                  <a:gd name="T6" fmla="*/ 0 w 31"/>
                  <a:gd name="T7" fmla="*/ 0 h 34"/>
                  <a:gd name="T8" fmla="*/ 0 w 31"/>
                  <a:gd name="T9" fmla="*/ 0 h 34"/>
                  <a:gd name="T10" fmla="*/ 0 w 31"/>
                  <a:gd name="T11" fmla="*/ 0 h 34"/>
                  <a:gd name="T12" fmla="*/ 1 w 31"/>
                  <a:gd name="T13" fmla="*/ 0 h 34"/>
                  <a:gd name="T14" fmla="*/ 2 w 31"/>
                  <a:gd name="T15" fmla="*/ 0 h 34"/>
                  <a:gd name="T16" fmla="*/ 2 w 31"/>
                  <a:gd name="T17" fmla="*/ 1 h 34"/>
                  <a:gd name="T18" fmla="*/ 2 w 31"/>
                  <a:gd name="T19" fmla="*/ 1 h 34"/>
                  <a:gd name="T20" fmla="*/ 2 w 31"/>
                  <a:gd name="T21" fmla="*/ 2 h 34"/>
                  <a:gd name="T22" fmla="*/ 1 w 31"/>
                  <a:gd name="T23" fmla="*/ 2 h 34"/>
                  <a:gd name="T24" fmla="*/ 0 w 31"/>
                  <a:gd name="T25" fmla="*/ 2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34">
                    <a:moveTo>
                      <a:pt x="5" y="34"/>
                    </a:moveTo>
                    <a:lnTo>
                      <a:pt x="3" y="34"/>
                    </a:lnTo>
                    <a:lnTo>
                      <a:pt x="2" y="31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9" y="0"/>
                    </a:lnTo>
                    <a:lnTo>
                      <a:pt x="22" y="2"/>
                    </a:lnTo>
                    <a:lnTo>
                      <a:pt x="31" y="25"/>
                    </a:lnTo>
                    <a:lnTo>
                      <a:pt x="31" y="27"/>
                    </a:lnTo>
                    <a:lnTo>
                      <a:pt x="29" y="29"/>
                    </a:lnTo>
                    <a:lnTo>
                      <a:pt x="6" y="34"/>
                    </a:lnTo>
                    <a:lnTo>
                      <a:pt x="5" y="3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83" name="Freeform 249"/>
              <p:cNvSpPr>
                <a:spLocks/>
              </p:cNvSpPr>
              <p:nvPr/>
            </p:nvSpPr>
            <p:spPr bwMode="auto">
              <a:xfrm>
                <a:off x="4666" y="2837"/>
                <a:ext cx="16" cy="12"/>
              </a:xfrm>
              <a:custGeom>
                <a:avLst/>
                <a:gdLst>
                  <a:gd name="T0" fmla="*/ 2 w 65"/>
                  <a:gd name="T1" fmla="*/ 3 h 46"/>
                  <a:gd name="T2" fmla="*/ 2 w 65"/>
                  <a:gd name="T3" fmla="*/ 3 h 46"/>
                  <a:gd name="T4" fmla="*/ 0 w 65"/>
                  <a:gd name="T5" fmla="*/ 2 h 46"/>
                  <a:gd name="T6" fmla="*/ 0 w 65"/>
                  <a:gd name="T7" fmla="*/ 2 h 46"/>
                  <a:gd name="T8" fmla="*/ 0 w 65"/>
                  <a:gd name="T9" fmla="*/ 0 h 46"/>
                  <a:gd name="T10" fmla="*/ 0 w 65"/>
                  <a:gd name="T11" fmla="*/ 0 h 46"/>
                  <a:gd name="T12" fmla="*/ 0 w 65"/>
                  <a:gd name="T13" fmla="*/ 0 h 46"/>
                  <a:gd name="T14" fmla="*/ 0 w 65"/>
                  <a:gd name="T15" fmla="*/ 0 h 46"/>
                  <a:gd name="T16" fmla="*/ 1 w 65"/>
                  <a:gd name="T17" fmla="*/ 1 h 46"/>
                  <a:gd name="T18" fmla="*/ 3 w 65"/>
                  <a:gd name="T19" fmla="*/ 0 h 46"/>
                  <a:gd name="T20" fmla="*/ 3 w 65"/>
                  <a:gd name="T21" fmla="*/ 0 h 46"/>
                  <a:gd name="T22" fmla="*/ 3 w 65"/>
                  <a:gd name="T23" fmla="*/ 0 h 46"/>
                  <a:gd name="T24" fmla="*/ 4 w 65"/>
                  <a:gd name="T25" fmla="*/ 2 h 46"/>
                  <a:gd name="T26" fmla="*/ 4 w 65"/>
                  <a:gd name="T27" fmla="*/ 2 h 46"/>
                  <a:gd name="T28" fmla="*/ 2 w 65"/>
                  <a:gd name="T29" fmla="*/ 3 h 46"/>
                  <a:gd name="T30" fmla="*/ 2 w 65"/>
                  <a:gd name="T31" fmla="*/ 3 h 4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5" h="46">
                    <a:moveTo>
                      <a:pt x="34" y="46"/>
                    </a:moveTo>
                    <a:lnTo>
                      <a:pt x="33" y="46"/>
                    </a:lnTo>
                    <a:lnTo>
                      <a:pt x="6" y="29"/>
                    </a:lnTo>
                    <a:lnTo>
                      <a:pt x="5" y="2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5" y="1"/>
                    </a:lnTo>
                    <a:lnTo>
                      <a:pt x="21" y="14"/>
                    </a:lnTo>
                    <a:lnTo>
                      <a:pt x="50" y="1"/>
                    </a:lnTo>
                    <a:lnTo>
                      <a:pt x="52" y="0"/>
                    </a:lnTo>
                    <a:lnTo>
                      <a:pt x="54" y="2"/>
                    </a:lnTo>
                    <a:lnTo>
                      <a:pt x="65" y="22"/>
                    </a:lnTo>
                    <a:lnTo>
                      <a:pt x="65" y="26"/>
                    </a:lnTo>
                    <a:lnTo>
                      <a:pt x="36" y="46"/>
                    </a:lnTo>
                    <a:lnTo>
                      <a:pt x="34" y="46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84" name="Freeform 250"/>
              <p:cNvSpPr>
                <a:spLocks/>
              </p:cNvSpPr>
              <p:nvPr/>
            </p:nvSpPr>
            <p:spPr bwMode="auto">
              <a:xfrm>
                <a:off x="4661" y="2840"/>
                <a:ext cx="9" cy="8"/>
              </a:xfrm>
              <a:custGeom>
                <a:avLst/>
                <a:gdLst>
                  <a:gd name="T0" fmla="*/ 1 w 34"/>
                  <a:gd name="T1" fmla="*/ 2 h 31"/>
                  <a:gd name="T2" fmla="*/ 0 w 34"/>
                  <a:gd name="T3" fmla="*/ 2 h 31"/>
                  <a:gd name="T4" fmla="*/ 0 w 34"/>
                  <a:gd name="T5" fmla="*/ 1 h 31"/>
                  <a:gd name="T6" fmla="*/ 0 w 34"/>
                  <a:gd name="T7" fmla="*/ 1 h 31"/>
                  <a:gd name="T8" fmla="*/ 1 w 34"/>
                  <a:gd name="T9" fmla="*/ 0 h 31"/>
                  <a:gd name="T10" fmla="*/ 1 w 34"/>
                  <a:gd name="T11" fmla="*/ 0 h 31"/>
                  <a:gd name="T12" fmla="*/ 1 w 34"/>
                  <a:gd name="T13" fmla="*/ 0 h 31"/>
                  <a:gd name="T14" fmla="*/ 1 w 34"/>
                  <a:gd name="T15" fmla="*/ 0 h 31"/>
                  <a:gd name="T16" fmla="*/ 2 w 34"/>
                  <a:gd name="T17" fmla="*/ 2 h 31"/>
                  <a:gd name="T18" fmla="*/ 2 w 34"/>
                  <a:gd name="T19" fmla="*/ 2 h 31"/>
                  <a:gd name="T20" fmla="*/ 2 w 34"/>
                  <a:gd name="T21" fmla="*/ 2 h 31"/>
                  <a:gd name="T22" fmla="*/ 1 w 34"/>
                  <a:gd name="T23" fmla="*/ 2 h 3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4" h="31">
                    <a:moveTo>
                      <a:pt x="8" y="31"/>
                    </a:moveTo>
                    <a:lnTo>
                      <a:pt x="5" y="30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12" y="1"/>
                    </a:lnTo>
                    <a:lnTo>
                      <a:pt x="14" y="0"/>
                    </a:lnTo>
                    <a:lnTo>
                      <a:pt x="17" y="1"/>
                    </a:lnTo>
                    <a:lnTo>
                      <a:pt x="34" y="23"/>
                    </a:lnTo>
                    <a:lnTo>
                      <a:pt x="34" y="26"/>
                    </a:lnTo>
                    <a:lnTo>
                      <a:pt x="32" y="29"/>
                    </a:lnTo>
                    <a:lnTo>
                      <a:pt x="8" y="31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85" name="Freeform 251"/>
              <p:cNvSpPr>
                <a:spLocks/>
              </p:cNvSpPr>
              <p:nvPr/>
            </p:nvSpPr>
            <p:spPr bwMode="auto">
              <a:xfrm>
                <a:off x="4792" y="2913"/>
                <a:ext cx="9" cy="6"/>
              </a:xfrm>
              <a:custGeom>
                <a:avLst/>
                <a:gdLst>
                  <a:gd name="T0" fmla="*/ 0 w 38"/>
                  <a:gd name="T1" fmla="*/ 1 h 27"/>
                  <a:gd name="T2" fmla="*/ 0 w 38"/>
                  <a:gd name="T3" fmla="*/ 1 h 27"/>
                  <a:gd name="T4" fmla="*/ 0 w 38"/>
                  <a:gd name="T5" fmla="*/ 1 h 27"/>
                  <a:gd name="T6" fmla="*/ 0 w 38"/>
                  <a:gd name="T7" fmla="*/ 1 h 27"/>
                  <a:gd name="T8" fmla="*/ 0 w 38"/>
                  <a:gd name="T9" fmla="*/ 1 h 27"/>
                  <a:gd name="T10" fmla="*/ 1 w 38"/>
                  <a:gd name="T11" fmla="*/ 0 h 27"/>
                  <a:gd name="T12" fmla="*/ 1 w 38"/>
                  <a:gd name="T13" fmla="*/ 0 h 27"/>
                  <a:gd name="T14" fmla="*/ 1 w 38"/>
                  <a:gd name="T15" fmla="*/ 0 h 27"/>
                  <a:gd name="T16" fmla="*/ 2 w 38"/>
                  <a:gd name="T17" fmla="*/ 0 h 27"/>
                  <a:gd name="T18" fmla="*/ 2 w 38"/>
                  <a:gd name="T19" fmla="*/ 1 h 27"/>
                  <a:gd name="T20" fmla="*/ 2 w 38"/>
                  <a:gd name="T21" fmla="*/ 1 h 27"/>
                  <a:gd name="T22" fmla="*/ 0 w 38"/>
                  <a:gd name="T23" fmla="*/ 1 h 27"/>
                  <a:gd name="T24" fmla="*/ 0 w 38"/>
                  <a:gd name="T25" fmla="*/ 1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8" h="27">
                    <a:moveTo>
                      <a:pt x="7" y="27"/>
                    </a:moveTo>
                    <a:lnTo>
                      <a:pt x="4" y="27"/>
                    </a:lnTo>
                    <a:lnTo>
                      <a:pt x="3" y="24"/>
                    </a:lnTo>
                    <a:lnTo>
                      <a:pt x="0" y="16"/>
                    </a:lnTo>
                    <a:lnTo>
                      <a:pt x="2" y="12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36" y="9"/>
                    </a:lnTo>
                    <a:lnTo>
                      <a:pt x="38" y="12"/>
                    </a:lnTo>
                    <a:lnTo>
                      <a:pt x="36" y="15"/>
                    </a:lnTo>
                    <a:lnTo>
                      <a:pt x="7" y="2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86" name="Freeform 252"/>
              <p:cNvSpPr>
                <a:spLocks/>
              </p:cNvSpPr>
              <p:nvPr/>
            </p:nvSpPr>
            <p:spPr bwMode="auto">
              <a:xfrm>
                <a:off x="4987" y="3037"/>
                <a:ext cx="5" cy="15"/>
              </a:xfrm>
              <a:custGeom>
                <a:avLst/>
                <a:gdLst>
                  <a:gd name="T0" fmla="*/ 0 w 20"/>
                  <a:gd name="T1" fmla="*/ 4 h 60"/>
                  <a:gd name="T2" fmla="*/ 0 w 20"/>
                  <a:gd name="T3" fmla="*/ 4 h 60"/>
                  <a:gd name="T4" fmla="*/ 0 w 20"/>
                  <a:gd name="T5" fmla="*/ 0 h 60"/>
                  <a:gd name="T6" fmla="*/ 0 w 20"/>
                  <a:gd name="T7" fmla="*/ 0 h 60"/>
                  <a:gd name="T8" fmla="*/ 0 w 20"/>
                  <a:gd name="T9" fmla="*/ 0 h 60"/>
                  <a:gd name="T10" fmla="*/ 1 w 20"/>
                  <a:gd name="T11" fmla="*/ 0 h 60"/>
                  <a:gd name="T12" fmla="*/ 1 w 20"/>
                  <a:gd name="T13" fmla="*/ 2 h 60"/>
                  <a:gd name="T14" fmla="*/ 1 w 20"/>
                  <a:gd name="T15" fmla="*/ 2 h 60"/>
                  <a:gd name="T16" fmla="*/ 0 w 20"/>
                  <a:gd name="T17" fmla="*/ 4 h 60"/>
                  <a:gd name="T18" fmla="*/ 0 w 20"/>
                  <a:gd name="T19" fmla="*/ 4 h 60"/>
                  <a:gd name="T20" fmla="*/ 0 w 20"/>
                  <a:gd name="T21" fmla="*/ 4 h 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" h="60">
                    <a:moveTo>
                      <a:pt x="1" y="60"/>
                    </a:moveTo>
                    <a:lnTo>
                      <a:pt x="0" y="58"/>
                    </a:lnTo>
                    <a:lnTo>
                      <a:pt x="2" y="3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20" y="28"/>
                    </a:lnTo>
                    <a:lnTo>
                      <a:pt x="20" y="31"/>
                    </a:lnTo>
                    <a:lnTo>
                      <a:pt x="5" y="59"/>
                    </a:lnTo>
                    <a:lnTo>
                      <a:pt x="2" y="60"/>
                    </a:lnTo>
                    <a:lnTo>
                      <a:pt x="1" y="6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87" name="Freeform 253"/>
              <p:cNvSpPr>
                <a:spLocks/>
              </p:cNvSpPr>
              <p:nvPr/>
            </p:nvSpPr>
            <p:spPr bwMode="auto">
              <a:xfrm>
                <a:off x="4914" y="3288"/>
                <a:ext cx="8" cy="10"/>
              </a:xfrm>
              <a:custGeom>
                <a:avLst/>
                <a:gdLst>
                  <a:gd name="T0" fmla="*/ 1 w 30"/>
                  <a:gd name="T1" fmla="*/ 2 h 44"/>
                  <a:gd name="T2" fmla="*/ 1 w 30"/>
                  <a:gd name="T3" fmla="*/ 2 h 44"/>
                  <a:gd name="T4" fmla="*/ 1 w 30"/>
                  <a:gd name="T5" fmla="*/ 2 h 44"/>
                  <a:gd name="T6" fmla="*/ 0 w 30"/>
                  <a:gd name="T7" fmla="*/ 0 h 44"/>
                  <a:gd name="T8" fmla="*/ 0 w 30"/>
                  <a:gd name="T9" fmla="*/ 0 h 44"/>
                  <a:gd name="T10" fmla="*/ 0 w 30"/>
                  <a:gd name="T11" fmla="*/ 0 h 44"/>
                  <a:gd name="T12" fmla="*/ 0 w 30"/>
                  <a:gd name="T13" fmla="*/ 0 h 44"/>
                  <a:gd name="T14" fmla="*/ 2 w 30"/>
                  <a:gd name="T15" fmla="*/ 1 h 44"/>
                  <a:gd name="T16" fmla="*/ 2 w 30"/>
                  <a:gd name="T17" fmla="*/ 1 h 44"/>
                  <a:gd name="T18" fmla="*/ 2 w 30"/>
                  <a:gd name="T19" fmla="*/ 2 h 44"/>
                  <a:gd name="T20" fmla="*/ 2 w 30"/>
                  <a:gd name="T21" fmla="*/ 2 h 44"/>
                  <a:gd name="T22" fmla="*/ 1 w 30"/>
                  <a:gd name="T23" fmla="*/ 2 h 44"/>
                  <a:gd name="T24" fmla="*/ 1 w 30"/>
                  <a:gd name="T25" fmla="*/ 2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16" y="44"/>
                    </a:moveTo>
                    <a:lnTo>
                      <a:pt x="16" y="43"/>
                    </a:lnTo>
                    <a:lnTo>
                      <a:pt x="13" y="41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26" y="15"/>
                    </a:lnTo>
                    <a:lnTo>
                      <a:pt x="28" y="17"/>
                    </a:lnTo>
                    <a:lnTo>
                      <a:pt x="30" y="35"/>
                    </a:lnTo>
                    <a:lnTo>
                      <a:pt x="29" y="37"/>
                    </a:lnTo>
                    <a:lnTo>
                      <a:pt x="18" y="43"/>
                    </a:lnTo>
                    <a:lnTo>
                      <a:pt x="16" y="4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88" name="Freeform 254"/>
              <p:cNvSpPr>
                <a:spLocks/>
              </p:cNvSpPr>
              <p:nvPr/>
            </p:nvSpPr>
            <p:spPr bwMode="auto">
              <a:xfrm>
                <a:off x="4870" y="3304"/>
                <a:ext cx="52" cy="56"/>
              </a:xfrm>
              <a:custGeom>
                <a:avLst/>
                <a:gdLst>
                  <a:gd name="T0" fmla="*/ 5 w 206"/>
                  <a:gd name="T1" fmla="*/ 14 h 226"/>
                  <a:gd name="T2" fmla="*/ 5 w 206"/>
                  <a:gd name="T3" fmla="*/ 14 h 226"/>
                  <a:gd name="T4" fmla="*/ 5 w 206"/>
                  <a:gd name="T5" fmla="*/ 13 h 226"/>
                  <a:gd name="T6" fmla="*/ 5 w 206"/>
                  <a:gd name="T7" fmla="*/ 13 h 226"/>
                  <a:gd name="T8" fmla="*/ 4 w 206"/>
                  <a:gd name="T9" fmla="*/ 12 h 226"/>
                  <a:gd name="T10" fmla="*/ 2 w 206"/>
                  <a:gd name="T11" fmla="*/ 10 h 226"/>
                  <a:gd name="T12" fmla="*/ 2 w 206"/>
                  <a:gd name="T13" fmla="*/ 7 h 226"/>
                  <a:gd name="T14" fmla="*/ 2 w 206"/>
                  <a:gd name="T15" fmla="*/ 7 h 226"/>
                  <a:gd name="T16" fmla="*/ 2 w 206"/>
                  <a:gd name="T17" fmla="*/ 7 h 226"/>
                  <a:gd name="T18" fmla="*/ 2 w 206"/>
                  <a:gd name="T19" fmla="*/ 7 h 226"/>
                  <a:gd name="T20" fmla="*/ 3 w 206"/>
                  <a:gd name="T21" fmla="*/ 8 h 226"/>
                  <a:gd name="T22" fmla="*/ 3 w 206"/>
                  <a:gd name="T23" fmla="*/ 8 h 226"/>
                  <a:gd name="T24" fmla="*/ 0 w 206"/>
                  <a:gd name="T25" fmla="*/ 3 h 226"/>
                  <a:gd name="T26" fmla="*/ 0 w 206"/>
                  <a:gd name="T27" fmla="*/ 0 h 226"/>
                  <a:gd name="T28" fmla="*/ 0 w 206"/>
                  <a:gd name="T29" fmla="*/ 0 h 226"/>
                  <a:gd name="T30" fmla="*/ 0 w 206"/>
                  <a:gd name="T31" fmla="*/ 0 h 226"/>
                  <a:gd name="T32" fmla="*/ 0 w 206"/>
                  <a:gd name="T33" fmla="*/ 0 h 226"/>
                  <a:gd name="T34" fmla="*/ 7 w 206"/>
                  <a:gd name="T35" fmla="*/ 2 h 226"/>
                  <a:gd name="T36" fmla="*/ 12 w 206"/>
                  <a:gd name="T37" fmla="*/ 1 h 226"/>
                  <a:gd name="T38" fmla="*/ 12 w 206"/>
                  <a:gd name="T39" fmla="*/ 1 h 226"/>
                  <a:gd name="T40" fmla="*/ 12 w 206"/>
                  <a:gd name="T41" fmla="*/ 1 h 226"/>
                  <a:gd name="T42" fmla="*/ 13 w 206"/>
                  <a:gd name="T43" fmla="*/ 3 h 226"/>
                  <a:gd name="T44" fmla="*/ 13 w 206"/>
                  <a:gd name="T45" fmla="*/ 6 h 226"/>
                  <a:gd name="T46" fmla="*/ 12 w 206"/>
                  <a:gd name="T47" fmla="*/ 10 h 226"/>
                  <a:gd name="T48" fmla="*/ 12 w 206"/>
                  <a:gd name="T49" fmla="*/ 10 h 226"/>
                  <a:gd name="T50" fmla="*/ 10 w 206"/>
                  <a:gd name="T51" fmla="*/ 10 h 226"/>
                  <a:gd name="T52" fmla="*/ 10 w 206"/>
                  <a:gd name="T53" fmla="*/ 12 h 226"/>
                  <a:gd name="T54" fmla="*/ 9 w 206"/>
                  <a:gd name="T55" fmla="*/ 12 h 226"/>
                  <a:gd name="T56" fmla="*/ 9 w 206"/>
                  <a:gd name="T57" fmla="*/ 12 h 226"/>
                  <a:gd name="T58" fmla="*/ 8 w 206"/>
                  <a:gd name="T59" fmla="*/ 14 h 226"/>
                  <a:gd name="T60" fmla="*/ 8 w 206"/>
                  <a:gd name="T61" fmla="*/ 14 h 226"/>
                  <a:gd name="T62" fmla="*/ 5 w 206"/>
                  <a:gd name="T63" fmla="*/ 14 h 22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06" h="226">
                    <a:moveTo>
                      <a:pt x="75" y="221"/>
                    </a:moveTo>
                    <a:lnTo>
                      <a:pt x="72" y="220"/>
                    </a:lnTo>
                    <a:lnTo>
                      <a:pt x="73" y="216"/>
                    </a:lnTo>
                    <a:lnTo>
                      <a:pt x="81" y="205"/>
                    </a:lnTo>
                    <a:lnTo>
                      <a:pt x="63" y="198"/>
                    </a:lnTo>
                    <a:lnTo>
                      <a:pt x="36" y="162"/>
                    </a:lnTo>
                    <a:lnTo>
                      <a:pt x="27" y="113"/>
                    </a:lnTo>
                    <a:lnTo>
                      <a:pt x="28" y="109"/>
                    </a:lnTo>
                    <a:lnTo>
                      <a:pt x="29" y="109"/>
                    </a:lnTo>
                    <a:lnTo>
                      <a:pt x="32" y="111"/>
                    </a:lnTo>
                    <a:lnTo>
                      <a:pt x="39" y="129"/>
                    </a:lnTo>
                    <a:lnTo>
                      <a:pt x="43" y="124"/>
                    </a:lnTo>
                    <a:lnTo>
                      <a:pt x="2" y="48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5" y="35"/>
                    </a:lnTo>
                    <a:lnTo>
                      <a:pt x="189" y="12"/>
                    </a:lnTo>
                    <a:lnTo>
                      <a:pt x="193" y="14"/>
                    </a:lnTo>
                    <a:lnTo>
                      <a:pt x="206" y="48"/>
                    </a:lnTo>
                    <a:lnTo>
                      <a:pt x="204" y="104"/>
                    </a:lnTo>
                    <a:lnTo>
                      <a:pt x="184" y="162"/>
                    </a:lnTo>
                    <a:lnTo>
                      <a:pt x="181" y="164"/>
                    </a:lnTo>
                    <a:lnTo>
                      <a:pt x="164" y="166"/>
                    </a:lnTo>
                    <a:lnTo>
                      <a:pt x="149" y="200"/>
                    </a:lnTo>
                    <a:lnTo>
                      <a:pt x="147" y="201"/>
                    </a:lnTo>
                    <a:lnTo>
                      <a:pt x="135" y="198"/>
                    </a:lnTo>
                    <a:lnTo>
                      <a:pt x="124" y="225"/>
                    </a:lnTo>
                    <a:lnTo>
                      <a:pt x="121" y="226"/>
                    </a:lnTo>
                    <a:lnTo>
                      <a:pt x="75" y="221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89" name="Freeform 255"/>
              <p:cNvSpPr>
                <a:spLocks/>
              </p:cNvSpPr>
              <p:nvPr/>
            </p:nvSpPr>
            <p:spPr bwMode="auto">
              <a:xfrm>
                <a:off x="4435" y="2608"/>
                <a:ext cx="21" cy="17"/>
              </a:xfrm>
              <a:custGeom>
                <a:avLst/>
                <a:gdLst>
                  <a:gd name="T0" fmla="*/ 2 w 85"/>
                  <a:gd name="T1" fmla="*/ 4 h 67"/>
                  <a:gd name="T2" fmla="*/ 2 w 85"/>
                  <a:gd name="T3" fmla="*/ 4 h 67"/>
                  <a:gd name="T4" fmla="*/ 0 w 85"/>
                  <a:gd name="T5" fmla="*/ 2 h 67"/>
                  <a:gd name="T6" fmla="*/ 0 w 85"/>
                  <a:gd name="T7" fmla="*/ 2 h 67"/>
                  <a:gd name="T8" fmla="*/ 0 w 85"/>
                  <a:gd name="T9" fmla="*/ 2 h 67"/>
                  <a:gd name="T10" fmla="*/ 3 w 85"/>
                  <a:gd name="T11" fmla="*/ 0 h 67"/>
                  <a:gd name="T12" fmla="*/ 3 w 85"/>
                  <a:gd name="T13" fmla="*/ 0 h 67"/>
                  <a:gd name="T14" fmla="*/ 4 w 85"/>
                  <a:gd name="T15" fmla="*/ 0 h 67"/>
                  <a:gd name="T16" fmla="*/ 4 w 85"/>
                  <a:gd name="T17" fmla="*/ 1 h 67"/>
                  <a:gd name="T18" fmla="*/ 5 w 85"/>
                  <a:gd name="T19" fmla="*/ 3 h 67"/>
                  <a:gd name="T20" fmla="*/ 5 w 85"/>
                  <a:gd name="T21" fmla="*/ 3 h 67"/>
                  <a:gd name="T22" fmla="*/ 5 w 85"/>
                  <a:gd name="T23" fmla="*/ 3 h 67"/>
                  <a:gd name="T24" fmla="*/ 5 w 85"/>
                  <a:gd name="T25" fmla="*/ 3 h 67"/>
                  <a:gd name="T26" fmla="*/ 4 w 85"/>
                  <a:gd name="T27" fmla="*/ 2 h 67"/>
                  <a:gd name="T28" fmla="*/ 2 w 85"/>
                  <a:gd name="T29" fmla="*/ 4 h 67"/>
                  <a:gd name="T30" fmla="*/ 2 w 85"/>
                  <a:gd name="T31" fmla="*/ 4 h 67"/>
                  <a:gd name="T32" fmla="*/ 2 w 85"/>
                  <a:gd name="T33" fmla="*/ 4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67">
                    <a:moveTo>
                      <a:pt x="38" y="67"/>
                    </a:moveTo>
                    <a:lnTo>
                      <a:pt x="35" y="66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2" y="28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9" y="0"/>
                    </a:lnTo>
                    <a:lnTo>
                      <a:pt x="73" y="12"/>
                    </a:lnTo>
                    <a:lnTo>
                      <a:pt x="85" y="42"/>
                    </a:lnTo>
                    <a:lnTo>
                      <a:pt x="85" y="46"/>
                    </a:lnTo>
                    <a:lnTo>
                      <a:pt x="83" y="47"/>
                    </a:lnTo>
                    <a:lnTo>
                      <a:pt x="81" y="46"/>
                    </a:lnTo>
                    <a:lnTo>
                      <a:pt x="59" y="26"/>
                    </a:lnTo>
                    <a:lnTo>
                      <a:pt x="40" y="64"/>
                    </a:lnTo>
                    <a:lnTo>
                      <a:pt x="38" y="6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90" name="Freeform 256"/>
              <p:cNvSpPr>
                <a:spLocks/>
              </p:cNvSpPr>
              <p:nvPr/>
            </p:nvSpPr>
            <p:spPr bwMode="auto">
              <a:xfrm>
                <a:off x="4816" y="2715"/>
                <a:ext cx="141" cy="116"/>
              </a:xfrm>
              <a:custGeom>
                <a:avLst/>
                <a:gdLst>
                  <a:gd name="T0" fmla="*/ 33 w 564"/>
                  <a:gd name="T1" fmla="*/ 29 h 464"/>
                  <a:gd name="T2" fmla="*/ 33 w 564"/>
                  <a:gd name="T3" fmla="*/ 29 h 464"/>
                  <a:gd name="T4" fmla="*/ 32 w 564"/>
                  <a:gd name="T5" fmla="*/ 28 h 464"/>
                  <a:gd name="T6" fmla="*/ 24 w 564"/>
                  <a:gd name="T7" fmla="*/ 27 h 464"/>
                  <a:gd name="T8" fmla="*/ 21 w 564"/>
                  <a:gd name="T9" fmla="*/ 24 h 464"/>
                  <a:gd name="T10" fmla="*/ 21 w 564"/>
                  <a:gd name="T11" fmla="*/ 24 h 464"/>
                  <a:gd name="T12" fmla="*/ 21 w 564"/>
                  <a:gd name="T13" fmla="*/ 24 h 464"/>
                  <a:gd name="T14" fmla="*/ 20 w 564"/>
                  <a:gd name="T15" fmla="*/ 23 h 464"/>
                  <a:gd name="T16" fmla="*/ 20 w 564"/>
                  <a:gd name="T17" fmla="*/ 23 h 464"/>
                  <a:gd name="T18" fmla="*/ 19 w 564"/>
                  <a:gd name="T19" fmla="*/ 21 h 464"/>
                  <a:gd name="T20" fmla="*/ 13 w 564"/>
                  <a:gd name="T21" fmla="*/ 18 h 464"/>
                  <a:gd name="T22" fmla="*/ 12 w 564"/>
                  <a:gd name="T23" fmla="*/ 18 h 464"/>
                  <a:gd name="T24" fmla="*/ 11 w 564"/>
                  <a:gd name="T25" fmla="*/ 19 h 464"/>
                  <a:gd name="T26" fmla="*/ 11 w 564"/>
                  <a:gd name="T27" fmla="*/ 19 h 464"/>
                  <a:gd name="T28" fmla="*/ 11 w 564"/>
                  <a:gd name="T29" fmla="*/ 18 h 464"/>
                  <a:gd name="T30" fmla="*/ 11 w 564"/>
                  <a:gd name="T31" fmla="*/ 19 h 464"/>
                  <a:gd name="T32" fmla="*/ 11 w 564"/>
                  <a:gd name="T33" fmla="*/ 19 h 464"/>
                  <a:gd name="T34" fmla="*/ 10 w 564"/>
                  <a:gd name="T35" fmla="*/ 20 h 464"/>
                  <a:gd name="T36" fmla="*/ 9 w 564"/>
                  <a:gd name="T37" fmla="*/ 20 h 464"/>
                  <a:gd name="T38" fmla="*/ 9 w 564"/>
                  <a:gd name="T39" fmla="*/ 20 h 464"/>
                  <a:gd name="T40" fmla="*/ 8 w 564"/>
                  <a:gd name="T41" fmla="*/ 21 h 464"/>
                  <a:gd name="T42" fmla="*/ 9 w 564"/>
                  <a:gd name="T43" fmla="*/ 23 h 464"/>
                  <a:gd name="T44" fmla="*/ 9 w 564"/>
                  <a:gd name="T45" fmla="*/ 23 h 464"/>
                  <a:gd name="T46" fmla="*/ 7 w 564"/>
                  <a:gd name="T47" fmla="*/ 24 h 464"/>
                  <a:gd name="T48" fmla="*/ 7 w 564"/>
                  <a:gd name="T49" fmla="*/ 24 h 464"/>
                  <a:gd name="T50" fmla="*/ 1 w 564"/>
                  <a:gd name="T51" fmla="*/ 24 h 464"/>
                  <a:gd name="T52" fmla="*/ 1 w 564"/>
                  <a:gd name="T53" fmla="*/ 24 h 464"/>
                  <a:gd name="T54" fmla="*/ 0 w 564"/>
                  <a:gd name="T55" fmla="*/ 15 h 464"/>
                  <a:gd name="T56" fmla="*/ 1 w 564"/>
                  <a:gd name="T57" fmla="*/ 9 h 464"/>
                  <a:gd name="T58" fmla="*/ 0 w 564"/>
                  <a:gd name="T59" fmla="*/ 0 h 464"/>
                  <a:gd name="T60" fmla="*/ 0 w 564"/>
                  <a:gd name="T61" fmla="*/ 0 h 464"/>
                  <a:gd name="T62" fmla="*/ 1 w 564"/>
                  <a:gd name="T63" fmla="*/ 0 h 464"/>
                  <a:gd name="T64" fmla="*/ 1 w 564"/>
                  <a:gd name="T65" fmla="*/ 0 h 464"/>
                  <a:gd name="T66" fmla="*/ 12 w 564"/>
                  <a:gd name="T67" fmla="*/ 4 h 464"/>
                  <a:gd name="T68" fmla="*/ 17 w 564"/>
                  <a:gd name="T69" fmla="*/ 7 h 464"/>
                  <a:gd name="T70" fmla="*/ 18 w 564"/>
                  <a:gd name="T71" fmla="*/ 11 h 464"/>
                  <a:gd name="T72" fmla="*/ 24 w 564"/>
                  <a:gd name="T73" fmla="*/ 13 h 464"/>
                  <a:gd name="T74" fmla="*/ 24 w 564"/>
                  <a:gd name="T75" fmla="*/ 13 h 464"/>
                  <a:gd name="T76" fmla="*/ 25 w 564"/>
                  <a:gd name="T77" fmla="*/ 15 h 464"/>
                  <a:gd name="T78" fmla="*/ 25 w 564"/>
                  <a:gd name="T79" fmla="*/ 15 h 464"/>
                  <a:gd name="T80" fmla="*/ 25 w 564"/>
                  <a:gd name="T81" fmla="*/ 15 h 464"/>
                  <a:gd name="T82" fmla="*/ 22 w 564"/>
                  <a:gd name="T83" fmla="*/ 16 h 464"/>
                  <a:gd name="T84" fmla="*/ 23 w 564"/>
                  <a:gd name="T85" fmla="*/ 17 h 464"/>
                  <a:gd name="T86" fmla="*/ 25 w 564"/>
                  <a:gd name="T87" fmla="*/ 20 h 464"/>
                  <a:gd name="T88" fmla="*/ 27 w 564"/>
                  <a:gd name="T89" fmla="*/ 23 h 464"/>
                  <a:gd name="T90" fmla="*/ 29 w 564"/>
                  <a:gd name="T91" fmla="*/ 23 h 464"/>
                  <a:gd name="T92" fmla="*/ 30 w 564"/>
                  <a:gd name="T93" fmla="*/ 23 h 464"/>
                  <a:gd name="T94" fmla="*/ 30 w 564"/>
                  <a:gd name="T95" fmla="*/ 24 h 464"/>
                  <a:gd name="T96" fmla="*/ 32 w 564"/>
                  <a:gd name="T97" fmla="*/ 25 h 464"/>
                  <a:gd name="T98" fmla="*/ 32 w 564"/>
                  <a:gd name="T99" fmla="*/ 25 h 464"/>
                  <a:gd name="T100" fmla="*/ 32 w 564"/>
                  <a:gd name="T101" fmla="*/ 26 h 464"/>
                  <a:gd name="T102" fmla="*/ 32 w 564"/>
                  <a:gd name="T103" fmla="*/ 26 h 464"/>
                  <a:gd name="T104" fmla="*/ 35 w 564"/>
                  <a:gd name="T105" fmla="*/ 27 h 464"/>
                  <a:gd name="T106" fmla="*/ 35 w 564"/>
                  <a:gd name="T107" fmla="*/ 27 h 464"/>
                  <a:gd name="T108" fmla="*/ 35 w 564"/>
                  <a:gd name="T109" fmla="*/ 27 h 464"/>
                  <a:gd name="T110" fmla="*/ 34 w 564"/>
                  <a:gd name="T111" fmla="*/ 28 h 464"/>
                  <a:gd name="T112" fmla="*/ 35 w 564"/>
                  <a:gd name="T113" fmla="*/ 28 h 464"/>
                  <a:gd name="T114" fmla="*/ 35 w 564"/>
                  <a:gd name="T115" fmla="*/ 28 h 464"/>
                  <a:gd name="T116" fmla="*/ 35 w 564"/>
                  <a:gd name="T117" fmla="*/ 28 h 464"/>
                  <a:gd name="T118" fmla="*/ 34 w 564"/>
                  <a:gd name="T119" fmla="*/ 29 h 464"/>
                  <a:gd name="T120" fmla="*/ 33 w 564"/>
                  <a:gd name="T121" fmla="*/ 29 h 46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64" h="464">
                    <a:moveTo>
                      <a:pt x="532" y="464"/>
                    </a:moveTo>
                    <a:lnTo>
                      <a:pt x="531" y="462"/>
                    </a:lnTo>
                    <a:lnTo>
                      <a:pt x="507" y="448"/>
                    </a:lnTo>
                    <a:lnTo>
                      <a:pt x="389" y="429"/>
                    </a:lnTo>
                    <a:lnTo>
                      <a:pt x="338" y="385"/>
                    </a:lnTo>
                    <a:lnTo>
                      <a:pt x="338" y="383"/>
                    </a:lnTo>
                    <a:lnTo>
                      <a:pt x="338" y="375"/>
                    </a:lnTo>
                    <a:lnTo>
                      <a:pt x="324" y="372"/>
                    </a:lnTo>
                    <a:lnTo>
                      <a:pt x="321" y="371"/>
                    </a:lnTo>
                    <a:lnTo>
                      <a:pt x="296" y="327"/>
                    </a:lnTo>
                    <a:lnTo>
                      <a:pt x="199" y="287"/>
                    </a:lnTo>
                    <a:lnTo>
                      <a:pt x="183" y="293"/>
                    </a:lnTo>
                    <a:lnTo>
                      <a:pt x="181" y="295"/>
                    </a:lnTo>
                    <a:lnTo>
                      <a:pt x="180" y="295"/>
                    </a:lnTo>
                    <a:lnTo>
                      <a:pt x="168" y="291"/>
                    </a:lnTo>
                    <a:lnTo>
                      <a:pt x="169" y="305"/>
                    </a:lnTo>
                    <a:lnTo>
                      <a:pt x="168" y="308"/>
                    </a:lnTo>
                    <a:lnTo>
                      <a:pt x="152" y="313"/>
                    </a:lnTo>
                    <a:lnTo>
                      <a:pt x="149" y="321"/>
                    </a:lnTo>
                    <a:lnTo>
                      <a:pt x="148" y="323"/>
                    </a:lnTo>
                    <a:lnTo>
                      <a:pt x="123" y="333"/>
                    </a:lnTo>
                    <a:lnTo>
                      <a:pt x="140" y="359"/>
                    </a:lnTo>
                    <a:lnTo>
                      <a:pt x="140" y="363"/>
                    </a:lnTo>
                    <a:lnTo>
                      <a:pt x="108" y="385"/>
                    </a:lnTo>
                    <a:lnTo>
                      <a:pt x="107" y="385"/>
                    </a:lnTo>
                    <a:lnTo>
                      <a:pt x="18" y="377"/>
                    </a:lnTo>
                    <a:lnTo>
                      <a:pt x="15" y="375"/>
                    </a:lnTo>
                    <a:lnTo>
                      <a:pt x="0" y="243"/>
                    </a:lnTo>
                    <a:lnTo>
                      <a:pt x="6" y="143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96" y="69"/>
                    </a:lnTo>
                    <a:lnTo>
                      <a:pt x="262" y="114"/>
                    </a:lnTo>
                    <a:lnTo>
                      <a:pt x="284" y="166"/>
                    </a:lnTo>
                    <a:lnTo>
                      <a:pt x="382" y="200"/>
                    </a:lnTo>
                    <a:lnTo>
                      <a:pt x="383" y="202"/>
                    </a:lnTo>
                    <a:lnTo>
                      <a:pt x="395" y="239"/>
                    </a:lnTo>
                    <a:lnTo>
                      <a:pt x="395" y="242"/>
                    </a:lnTo>
                    <a:lnTo>
                      <a:pt x="393" y="243"/>
                    </a:lnTo>
                    <a:lnTo>
                      <a:pt x="352" y="248"/>
                    </a:lnTo>
                    <a:lnTo>
                      <a:pt x="364" y="276"/>
                    </a:lnTo>
                    <a:lnTo>
                      <a:pt x="401" y="312"/>
                    </a:lnTo>
                    <a:lnTo>
                      <a:pt x="437" y="360"/>
                    </a:lnTo>
                    <a:lnTo>
                      <a:pt x="467" y="365"/>
                    </a:lnTo>
                    <a:lnTo>
                      <a:pt x="470" y="368"/>
                    </a:lnTo>
                    <a:lnTo>
                      <a:pt x="473" y="389"/>
                    </a:lnTo>
                    <a:lnTo>
                      <a:pt x="514" y="402"/>
                    </a:lnTo>
                    <a:lnTo>
                      <a:pt x="515" y="405"/>
                    </a:lnTo>
                    <a:lnTo>
                      <a:pt x="515" y="408"/>
                    </a:lnTo>
                    <a:lnTo>
                      <a:pt x="508" y="416"/>
                    </a:lnTo>
                    <a:lnTo>
                      <a:pt x="562" y="432"/>
                    </a:lnTo>
                    <a:lnTo>
                      <a:pt x="564" y="434"/>
                    </a:lnTo>
                    <a:lnTo>
                      <a:pt x="562" y="437"/>
                    </a:lnTo>
                    <a:lnTo>
                      <a:pt x="543" y="442"/>
                    </a:lnTo>
                    <a:lnTo>
                      <a:pt x="551" y="445"/>
                    </a:lnTo>
                    <a:lnTo>
                      <a:pt x="552" y="448"/>
                    </a:lnTo>
                    <a:lnTo>
                      <a:pt x="551" y="452"/>
                    </a:lnTo>
                    <a:lnTo>
                      <a:pt x="534" y="462"/>
                    </a:lnTo>
                    <a:lnTo>
                      <a:pt x="532" y="46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91" name="Freeform 257"/>
              <p:cNvSpPr>
                <a:spLocks/>
              </p:cNvSpPr>
              <p:nvPr/>
            </p:nvSpPr>
            <p:spPr bwMode="auto">
              <a:xfrm>
                <a:off x="4950" y="2811"/>
                <a:ext cx="8" cy="7"/>
              </a:xfrm>
              <a:custGeom>
                <a:avLst/>
                <a:gdLst>
                  <a:gd name="T0" fmla="*/ 1 w 32"/>
                  <a:gd name="T1" fmla="*/ 2 h 26"/>
                  <a:gd name="T2" fmla="*/ 0 w 32"/>
                  <a:gd name="T3" fmla="*/ 2 h 26"/>
                  <a:gd name="T4" fmla="*/ 0 w 32"/>
                  <a:gd name="T5" fmla="*/ 0 h 26"/>
                  <a:gd name="T6" fmla="*/ 0 w 32"/>
                  <a:gd name="T7" fmla="*/ 0 h 26"/>
                  <a:gd name="T8" fmla="*/ 0 w 32"/>
                  <a:gd name="T9" fmla="*/ 0 h 26"/>
                  <a:gd name="T10" fmla="*/ 0 w 32"/>
                  <a:gd name="T11" fmla="*/ 0 h 26"/>
                  <a:gd name="T12" fmla="*/ 2 w 32"/>
                  <a:gd name="T13" fmla="*/ 0 h 26"/>
                  <a:gd name="T14" fmla="*/ 2 w 32"/>
                  <a:gd name="T15" fmla="*/ 1 h 26"/>
                  <a:gd name="T16" fmla="*/ 2 w 32"/>
                  <a:gd name="T17" fmla="*/ 2 h 26"/>
                  <a:gd name="T18" fmla="*/ 2 w 32"/>
                  <a:gd name="T19" fmla="*/ 2 h 26"/>
                  <a:gd name="T20" fmla="*/ 2 w 32"/>
                  <a:gd name="T21" fmla="*/ 2 h 26"/>
                  <a:gd name="T22" fmla="*/ 1 w 32"/>
                  <a:gd name="T23" fmla="*/ 2 h 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2" h="26">
                    <a:moveTo>
                      <a:pt x="8" y="23"/>
                    </a:moveTo>
                    <a:lnTo>
                      <a:pt x="5" y="21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26" y="5"/>
                    </a:lnTo>
                    <a:lnTo>
                      <a:pt x="29" y="8"/>
                    </a:lnTo>
                    <a:lnTo>
                      <a:pt x="32" y="22"/>
                    </a:lnTo>
                    <a:lnTo>
                      <a:pt x="30" y="25"/>
                    </a:lnTo>
                    <a:lnTo>
                      <a:pt x="29" y="26"/>
                    </a:lnTo>
                    <a:lnTo>
                      <a:pt x="8" y="23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92" name="Freeform 258"/>
              <p:cNvSpPr>
                <a:spLocks/>
              </p:cNvSpPr>
              <p:nvPr/>
            </p:nvSpPr>
            <p:spPr bwMode="auto">
              <a:xfrm>
                <a:off x="4920" y="2739"/>
                <a:ext cx="58" cy="31"/>
              </a:xfrm>
              <a:custGeom>
                <a:avLst/>
                <a:gdLst>
                  <a:gd name="T0" fmla="*/ 5 w 234"/>
                  <a:gd name="T1" fmla="*/ 8 h 124"/>
                  <a:gd name="T2" fmla="*/ 5 w 234"/>
                  <a:gd name="T3" fmla="*/ 8 h 124"/>
                  <a:gd name="T4" fmla="*/ 4 w 234"/>
                  <a:gd name="T5" fmla="*/ 7 h 124"/>
                  <a:gd name="T6" fmla="*/ 3 w 234"/>
                  <a:gd name="T7" fmla="*/ 7 h 124"/>
                  <a:gd name="T8" fmla="*/ 1 w 234"/>
                  <a:gd name="T9" fmla="*/ 6 h 124"/>
                  <a:gd name="T10" fmla="*/ 0 w 234"/>
                  <a:gd name="T11" fmla="*/ 5 h 124"/>
                  <a:gd name="T12" fmla="*/ 0 w 234"/>
                  <a:gd name="T13" fmla="*/ 5 h 124"/>
                  <a:gd name="T14" fmla="*/ 0 w 234"/>
                  <a:gd name="T15" fmla="*/ 5 h 124"/>
                  <a:gd name="T16" fmla="*/ 5 w 234"/>
                  <a:gd name="T17" fmla="*/ 5 h 124"/>
                  <a:gd name="T18" fmla="*/ 6 w 234"/>
                  <a:gd name="T19" fmla="*/ 3 h 124"/>
                  <a:gd name="T20" fmla="*/ 6 w 234"/>
                  <a:gd name="T21" fmla="*/ 3 h 124"/>
                  <a:gd name="T22" fmla="*/ 7 w 234"/>
                  <a:gd name="T23" fmla="*/ 3 h 124"/>
                  <a:gd name="T24" fmla="*/ 7 w 234"/>
                  <a:gd name="T25" fmla="*/ 3 h 124"/>
                  <a:gd name="T26" fmla="*/ 7 w 234"/>
                  <a:gd name="T27" fmla="*/ 4 h 124"/>
                  <a:gd name="T28" fmla="*/ 8 w 234"/>
                  <a:gd name="T29" fmla="*/ 5 h 124"/>
                  <a:gd name="T30" fmla="*/ 12 w 234"/>
                  <a:gd name="T31" fmla="*/ 2 h 124"/>
                  <a:gd name="T32" fmla="*/ 11 w 234"/>
                  <a:gd name="T33" fmla="*/ 1 h 124"/>
                  <a:gd name="T34" fmla="*/ 11 w 234"/>
                  <a:gd name="T35" fmla="*/ 0 h 124"/>
                  <a:gd name="T36" fmla="*/ 12 w 234"/>
                  <a:gd name="T37" fmla="*/ 0 h 124"/>
                  <a:gd name="T38" fmla="*/ 14 w 234"/>
                  <a:gd name="T39" fmla="*/ 0 h 124"/>
                  <a:gd name="T40" fmla="*/ 14 w 234"/>
                  <a:gd name="T41" fmla="*/ 0 h 124"/>
                  <a:gd name="T42" fmla="*/ 14 w 234"/>
                  <a:gd name="T43" fmla="*/ 1 h 124"/>
                  <a:gd name="T44" fmla="*/ 14 w 234"/>
                  <a:gd name="T45" fmla="*/ 1 h 124"/>
                  <a:gd name="T46" fmla="*/ 13 w 234"/>
                  <a:gd name="T47" fmla="*/ 5 h 124"/>
                  <a:gd name="T48" fmla="*/ 13 w 234"/>
                  <a:gd name="T49" fmla="*/ 5 h 124"/>
                  <a:gd name="T50" fmla="*/ 12 w 234"/>
                  <a:gd name="T51" fmla="*/ 5 h 124"/>
                  <a:gd name="T52" fmla="*/ 11 w 234"/>
                  <a:gd name="T53" fmla="*/ 7 h 124"/>
                  <a:gd name="T54" fmla="*/ 8 w 234"/>
                  <a:gd name="T55" fmla="*/ 8 h 124"/>
                  <a:gd name="T56" fmla="*/ 5 w 234"/>
                  <a:gd name="T57" fmla="*/ 8 h 12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34" h="124">
                    <a:moveTo>
                      <a:pt x="83" y="124"/>
                    </a:moveTo>
                    <a:lnTo>
                      <a:pt x="81" y="122"/>
                    </a:lnTo>
                    <a:lnTo>
                      <a:pt x="68" y="112"/>
                    </a:lnTo>
                    <a:lnTo>
                      <a:pt x="52" y="114"/>
                    </a:lnTo>
                    <a:lnTo>
                      <a:pt x="16" y="97"/>
                    </a:lnTo>
                    <a:lnTo>
                      <a:pt x="0" y="80"/>
                    </a:lnTo>
                    <a:lnTo>
                      <a:pt x="0" y="76"/>
                    </a:lnTo>
                    <a:lnTo>
                      <a:pt x="3" y="74"/>
                    </a:lnTo>
                    <a:lnTo>
                      <a:pt x="81" y="74"/>
                    </a:lnTo>
                    <a:lnTo>
                      <a:pt x="103" y="47"/>
                    </a:lnTo>
                    <a:lnTo>
                      <a:pt x="105" y="45"/>
                    </a:lnTo>
                    <a:lnTo>
                      <a:pt x="107" y="45"/>
                    </a:lnTo>
                    <a:lnTo>
                      <a:pt x="109" y="49"/>
                    </a:lnTo>
                    <a:lnTo>
                      <a:pt x="107" y="66"/>
                    </a:lnTo>
                    <a:lnTo>
                      <a:pt x="139" y="70"/>
                    </a:lnTo>
                    <a:lnTo>
                      <a:pt x="188" y="36"/>
                    </a:lnTo>
                    <a:lnTo>
                      <a:pt x="185" y="7"/>
                    </a:lnTo>
                    <a:lnTo>
                      <a:pt x="187" y="4"/>
                    </a:lnTo>
                    <a:lnTo>
                      <a:pt x="188" y="3"/>
                    </a:lnTo>
                    <a:lnTo>
                      <a:pt x="220" y="0"/>
                    </a:lnTo>
                    <a:lnTo>
                      <a:pt x="222" y="1"/>
                    </a:lnTo>
                    <a:lnTo>
                      <a:pt x="234" y="16"/>
                    </a:lnTo>
                    <a:lnTo>
                      <a:pt x="234" y="19"/>
                    </a:lnTo>
                    <a:lnTo>
                      <a:pt x="214" y="78"/>
                    </a:lnTo>
                    <a:lnTo>
                      <a:pt x="212" y="81"/>
                    </a:lnTo>
                    <a:lnTo>
                      <a:pt x="193" y="81"/>
                    </a:lnTo>
                    <a:lnTo>
                      <a:pt x="177" y="105"/>
                    </a:lnTo>
                    <a:lnTo>
                      <a:pt x="139" y="120"/>
                    </a:lnTo>
                    <a:lnTo>
                      <a:pt x="83" y="12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93" name="Freeform 259"/>
              <p:cNvSpPr>
                <a:spLocks/>
              </p:cNvSpPr>
              <p:nvPr/>
            </p:nvSpPr>
            <p:spPr bwMode="auto">
              <a:xfrm>
                <a:off x="4912" y="2758"/>
                <a:ext cx="6" cy="5"/>
              </a:xfrm>
              <a:custGeom>
                <a:avLst/>
                <a:gdLst>
                  <a:gd name="T0" fmla="*/ 1 w 21"/>
                  <a:gd name="T1" fmla="*/ 1 h 20"/>
                  <a:gd name="T2" fmla="*/ 1 w 21"/>
                  <a:gd name="T3" fmla="*/ 1 h 20"/>
                  <a:gd name="T4" fmla="*/ 0 w 21"/>
                  <a:gd name="T5" fmla="*/ 1 h 20"/>
                  <a:gd name="T6" fmla="*/ 0 w 21"/>
                  <a:gd name="T7" fmla="*/ 0 h 20"/>
                  <a:gd name="T8" fmla="*/ 0 w 21"/>
                  <a:gd name="T9" fmla="*/ 0 h 20"/>
                  <a:gd name="T10" fmla="*/ 1 w 21"/>
                  <a:gd name="T11" fmla="*/ 0 h 20"/>
                  <a:gd name="T12" fmla="*/ 2 w 21"/>
                  <a:gd name="T13" fmla="*/ 1 h 20"/>
                  <a:gd name="T14" fmla="*/ 2 w 21"/>
                  <a:gd name="T15" fmla="*/ 1 h 20"/>
                  <a:gd name="T16" fmla="*/ 1 w 21"/>
                  <a:gd name="T17" fmla="*/ 1 h 20"/>
                  <a:gd name="T18" fmla="*/ 1 w 21"/>
                  <a:gd name="T19" fmla="*/ 1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" h="20">
                    <a:moveTo>
                      <a:pt x="17" y="20"/>
                    </a:moveTo>
                    <a:lnTo>
                      <a:pt x="16" y="20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9" y="3"/>
                    </a:lnTo>
                    <a:lnTo>
                      <a:pt x="21" y="6"/>
                    </a:lnTo>
                    <a:lnTo>
                      <a:pt x="21" y="18"/>
                    </a:lnTo>
                    <a:lnTo>
                      <a:pt x="19" y="20"/>
                    </a:lnTo>
                    <a:lnTo>
                      <a:pt x="17" y="2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94" name="Freeform 260"/>
              <p:cNvSpPr>
                <a:spLocks/>
              </p:cNvSpPr>
              <p:nvPr/>
            </p:nvSpPr>
            <p:spPr bwMode="auto">
              <a:xfrm>
                <a:off x="4977" y="2730"/>
                <a:ext cx="12" cy="18"/>
              </a:xfrm>
              <a:custGeom>
                <a:avLst/>
                <a:gdLst>
                  <a:gd name="T0" fmla="*/ 2 w 48"/>
                  <a:gd name="T1" fmla="*/ 4 h 74"/>
                  <a:gd name="T2" fmla="*/ 2 w 48"/>
                  <a:gd name="T3" fmla="*/ 4 h 74"/>
                  <a:gd name="T4" fmla="*/ 0 w 48"/>
                  <a:gd name="T5" fmla="*/ 0 h 74"/>
                  <a:gd name="T6" fmla="*/ 0 w 48"/>
                  <a:gd name="T7" fmla="*/ 0 h 74"/>
                  <a:gd name="T8" fmla="*/ 0 w 48"/>
                  <a:gd name="T9" fmla="*/ 0 h 74"/>
                  <a:gd name="T10" fmla="*/ 0 w 48"/>
                  <a:gd name="T11" fmla="*/ 0 h 74"/>
                  <a:gd name="T12" fmla="*/ 2 w 48"/>
                  <a:gd name="T13" fmla="*/ 1 h 74"/>
                  <a:gd name="T14" fmla="*/ 3 w 48"/>
                  <a:gd name="T15" fmla="*/ 3 h 74"/>
                  <a:gd name="T16" fmla="*/ 3 w 48"/>
                  <a:gd name="T17" fmla="*/ 3 h 74"/>
                  <a:gd name="T18" fmla="*/ 2 w 48"/>
                  <a:gd name="T19" fmla="*/ 4 h 74"/>
                  <a:gd name="T20" fmla="*/ 2 w 48"/>
                  <a:gd name="T21" fmla="*/ 4 h 74"/>
                  <a:gd name="T22" fmla="*/ 2 w 48"/>
                  <a:gd name="T23" fmla="*/ 4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8" h="74">
                    <a:moveTo>
                      <a:pt x="28" y="74"/>
                    </a:moveTo>
                    <a:lnTo>
                      <a:pt x="25" y="73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36" y="24"/>
                    </a:lnTo>
                    <a:lnTo>
                      <a:pt x="48" y="44"/>
                    </a:lnTo>
                    <a:lnTo>
                      <a:pt x="48" y="48"/>
                    </a:lnTo>
                    <a:lnTo>
                      <a:pt x="37" y="73"/>
                    </a:lnTo>
                    <a:lnTo>
                      <a:pt x="34" y="74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95" name="Freeform 261"/>
              <p:cNvSpPr>
                <a:spLocks/>
              </p:cNvSpPr>
              <p:nvPr/>
            </p:nvSpPr>
            <p:spPr bwMode="auto">
              <a:xfrm>
                <a:off x="4480" y="2520"/>
                <a:ext cx="35" cy="43"/>
              </a:xfrm>
              <a:custGeom>
                <a:avLst/>
                <a:gdLst>
                  <a:gd name="T0" fmla="*/ 0 w 139"/>
                  <a:gd name="T1" fmla="*/ 11 h 173"/>
                  <a:gd name="T2" fmla="*/ 0 w 139"/>
                  <a:gd name="T3" fmla="*/ 11 h 173"/>
                  <a:gd name="T4" fmla="*/ 0 w 139"/>
                  <a:gd name="T5" fmla="*/ 10 h 173"/>
                  <a:gd name="T6" fmla="*/ 1 w 139"/>
                  <a:gd name="T7" fmla="*/ 9 h 173"/>
                  <a:gd name="T8" fmla="*/ 7 w 139"/>
                  <a:gd name="T9" fmla="*/ 3 h 173"/>
                  <a:gd name="T10" fmla="*/ 8 w 139"/>
                  <a:gd name="T11" fmla="*/ 0 h 173"/>
                  <a:gd name="T12" fmla="*/ 8 w 139"/>
                  <a:gd name="T13" fmla="*/ 0 h 173"/>
                  <a:gd name="T14" fmla="*/ 8 w 139"/>
                  <a:gd name="T15" fmla="*/ 0 h 173"/>
                  <a:gd name="T16" fmla="*/ 8 w 139"/>
                  <a:gd name="T17" fmla="*/ 0 h 173"/>
                  <a:gd name="T18" fmla="*/ 9 w 139"/>
                  <a:gd name="T19" fmla="*/ 3 h 173"/>
                  <a:gd name="T20" fmla="*/ 9 w 139"/>
                  <a:gd name="T21" fmla="*/ 4 h 173"/>
                  <a:gd name="T22" fmla="*/ 6 w 139"/>
                  <a:gd name="T23" fmla="*/ 6 h 173"/>
                  <a:gd name="T24" fmla="*/ 6 w 139"/>
                  <a:gd name="T25" fmla="*/ 6 h 173"/>
                  <a:gd name="T26" fmla="*/ 3 w 139"/>
                  <a:gd name="T27" fmla="*/ 9 h 173"/>
                  <a:gd name="T28" fmla="*/ 1 w 139"/>
                  <a:gd name="T29" fmla="*/ 11 h 173"/>
                  <a:gd name="T30" fmla="*/ 0 w 139"/>
                  <a:gd name="T31" fmla="*/ 11 h 17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39" h="173">
                    <a:moveTo>
                      <a:pt x="4" y="173"/>
                    </a:moveTo>
                    <a:lnTo>
                      <a:pt x="2" y="172"/>
                    </a:lnTo>
                    <a:lnTo>
                      <a:pt x="0" y="168"/>
                    </a:lnTo>
                    <a:lnTo>
                      <a:pt x="12" y="143"/>
                    </a:lnTo>
                    <a:lnTo>
                      <a:pt x="108" y="56"/>
                    </a:lnTo>
                    <a:lnTo>
                      <a:pt x="124" y="3"/>
                    </a:lnTo>
                    <a:lnTo>
                      <a:pt x="127" y="0"/>
                    </a:lnTo>
                    <a:lnTo>
                      <a:pt x="129" y="3"/>
                    </a:lnTo>
                    <a:lnTo>
                      <a:pt x="139" y="58"/>
                    </a:lnTo>
                    <a:lnTo>
                      <a:pt x="137" y="60"/>
                    </a:lnTo>
                    <a:lnTo>
                      <a:pt x="95" y="92"/>
                    </a:lnTo>
                    <a:lnTo>
                      <a:pt x="92" y="104"/>
                    </a:lnTo>
                    <a:lnTo>
                      <a:pt x="46" y="149"/>
                    </a:lnTo>
                    <a:lnTo>
                      <a:pt x="6" y="172"/>
                    </a:lnTo>
                    <a:lnTo>
                      <a:pt x="4" y="173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96" name="Freeform 262"/>
              <p:cNvSpPr>
                <a:spLocks/>
              </p:cNvSpPr>
              <p:nvPr/>
            </p:nvSpPr>
            <p:spPr bwMode="auto">
              <a:xfrm>
                <a:off x="4517" y="2607"/>
                <a:ext cx="6" cy="5"/>
              </a:xfrm>
              <a:custGeom>
                <a:avLst/>
                <a:gdLst>
                  <a:gd name="T0" fmla="*/ 0 w 25"/>
                  <a:gd name="T1" fmla="*/ 1 h 21"/>
                  <a:gd name="T2" fmla="*/ 0 w 25"/>
                  <a:gd name="T3" fmla="*/ 1 h 21"/>
                  <a:gd name="T4" fmla="*/ 0 w 25"/>
                  <a:gd name="T5" fmla="*/ 1 h 21"/>
                  <a:gd name="T6" fmla="*/ 0 w 25"/>
                  <a:gd name="T7" fmla="*/ 0 h 21"/>
                  <a:gd name="T8" fmla="*/ 0 w 25"/>
                  <a:gd name="T9" fmla="*/ 0 h 21"/>
                  <a:gd name="T10" fmla="*/ 1 w 25"/>
                  <a:gd name="T11" fmla="*/ 0 h 21"/>
                  <a:gd name="T12" fmla="*/ 1 w 25"/>
                  <a:gd name="T13" fmla="*/ 0 h 21"/>
                  <a:gd name="T14" fmla="*/ 1 w 25"/>
                  <a:gd name="T15" fmla="*/ 0 h 21"/>
                  <a:gd name="T16" fmla="*/ 0 w 25"/>
                  <a:gd name="T17" fmla="*/ 1 h 21"/>
                  <a:gd name="T18" fmla="*/ 0 w 25"/>
                  <a:gd name="T19" fmla="*/ 1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5" h="21">
                    <a:moveTo>
                      <a:pt x="2" y="21"/>
                    </a:moveTo>
                    <a:lnTo>
                      <a:pt x="1" y="20"/>
                    </a:lnTo>
                    <a:lnTo>
                      <a:pt x="0" y="16"/>
                    </a:lnTo>
                    <a:lnTo>
                      <a:pt x="5" y="5"/>
                    </a:lnTo>
                    <a:lnTo>
                      <a:pt x="8" y="4"/>
                    </a:lnTo>
                    <a:lnTo>
                      <a:pt x="22" y="0"/>
                    </a:lnTo>
                    <a:lnTo>
                      <a:pt x="25" y="2"/>
                    </a:lnTo>
                    <a:lnTo>
                      <a:pt x="25" y="6"/>
                    </a:lnTo>
                    <a:lnTo>
                      <a:pt x="5" y="20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97" name="Freeform 263"/>
              <p:cNvSpPr>
                <a:spLocks/>
              </p:cNvSpPr>
              <p:nvPr/>
            </p:nvSpPr>
            <p:spPr bwMode="auto">
              <a:xfrm>
                <a:off x="4532" y="2595"/>
                <a:ext cx="8" cy="5"/>
              </a:xfrm>
              <a:custGeom>
                <a:avLst/>
                <a:gdLst>
                  <a:gd name="T0" fmla="*/ 0 w 32"/>
                  <a:gd name="T1" fmla="*/ 1 h 20"/>
                  <a:gd name="T2" fmla="*/ 0 w 32"/>
                  <a:gd name="T3" fmla="*/ 1 h 20"/>
                  <a:gd name="T4" fmla="*/ 0 w 32"/>
                  <a:gd name="T5" fmla="*/ 1 h 20"/>
                  <a:gd name="T6" fmla="*/ 1 w 32"/>
                  <a:gd name="T7" fmla="*/ 0 h 20"/>
                  <a:gd name="T8" fmla="*/ 1 w 32"/>
                  <a:gd name="T9" fmla="*/ 0 h 20"/>
                  <a:gd name="T10" fmla="*/ 1 w 32"/>
                  <a:gd name="T11" fmla="*/ 0 h 20"/>
                  <a:gd name="T12" fmla="*/ 2 w 32"/>
                  <a:gd name="T13" fmla="*/ 1 h 20"/>
                  <a:gd name="T14" fmla="*/ 2 w 32"/>
                  <a:gd name="T15" fmla="*/ 1 h 20"/>
                  <a:gd name="T16" fmla="*/ 2 w 32"/>
                  <a:gd name="T17" fmla="*/ 1 h 20"/>
                  <a:gd name="T18" fmla="*/ 2 w 32"/>
                  <a:gd name="T19" fmla="*/ 1 h 20"/>
                  <a:gd name="T20" fmla="*/ 2 w 32"/>
                  <a:gd name="T21" fmla="*/ 1 h 20"/>
                  <a:gd name="T22" fmla="*/ 0 w 32"/>
                  <a:gd name="T23" fmla="*/ 1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2" h="20">
                    <a:moveTo>
                      <a:pt x="3" y="17"/>
                    </a:moveTo>
                    <a:lnTo>
                      <a:pt x="0" y="16"/>
                    </a:lnTo>
                    <a:lnTo>
                      <a:pt x="2" y="1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31" y="9"/>
                    </a:lnTo>
                    <a:lnTo>
                      <a:pt x="32" y="11"/>
                    </a:lnTo>
                    <a:lnTo>
                      <a:pt x="32" y="13"/>
                    </a:lnTo>
                    <a:lnTo>
                      <a:pt x="29" y="18"/>
                    </a:lnTo>
                    <a:lnTo>
                      <a:pt x="27" y="20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98" name="Freeform 264"/>
              <p:cNvSpPr>
                <a:spLocks/>
              </p:cNvSpPr>
              <p:nvPr/>
            </p:nvSpPr>
            <p:spPr bwMode="auto">
              <a:xfrm>
                <a:off x="4545" y="2587"/>
                <a:ext cx="8" cy="4"/>
              </a:xfrm>
              <a:custGeom>
                <a:avLst/>
                <a:gdLst>
                  <a:gd name="T0" fmla="*/ 1 w 35"/>
                  <a:gd name="T1" fmla="*/ 1 h 19"/>
                  <a:gd name="T2" fmla="*/ 0 w 35"/>
                  <a:gd name="T3" fmla="*/ 1 h 19"/>
                  <a:gd name="T4" fmla="*/ 0 w 35"/>
                  <a:gd name="T5" fmla="*/ 0 h 19"/>
                  <a:gd name="T6" fmla="*/ 0 w 35"/>
                  <a:gd name="T7" fmla="*/ 0 h 19"/>
                  <a:gd name="T8" fmla="*/ 0 w 35"/>
                  <a:gd name="T9" fmla="*/ 0 h 19"/>
                  <a:gd name="T10" fmla="*/ 2 w 35"/>
                  <a:gd name="T11" fmla="*/ 0 h 19"/>
                  <a:gd name="T12" fmla="*/ 2 w 35"/>
                  <a:gd name="T13" fmla="*/ 0 h 19"/>
                  <a:gd name="T14" fmla="*/ 2 w 35"/>
                  <a:gd name="T15" fmla="*/ 0 h 19"/>
                  <a:gd name="T16" fmla="*/ 1 w 35"/>
                  <a:gd name="T17" fmla="*/ 1 h 19"/>
                  <a:gd name="T18" fmla="*/ 1 w 35"/>
                  <a:gd name="T19" fmla="*/ 1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5" h="19">
                    <a:moveTo>
                      <a:pt x="11" y="19"/>
                    </a:moveTo>
                    <a:lnTo>
                      <a:pt x="10" y="1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31" y="0"/>
                    </a:lnTo>
                    <a:lnTo>
                      <a:pt x="35" y="3"/>
                    </a:lnTo>
                    <a:lnTo>
                      <a:pt x="34" y="7"/>
                    </a:lnTo>
                    <a:lnTo>
                      <a:pt x="14" y="17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99" name="Freeform 265"/>
              <p:cNvSpPr>
                <a:spLocks/>
              </p:cNvSpPr>
              <p:nvPr/>
            </p:nvSpPr>
            <p:spPr bwMode="auto">
              <a:xfrm>
                <a:off x="4546" y="2543"/>
                <a:ext cx="66" cy="60"/>
              </a:xfrm>
              <a:custGeom>
                <a:avLst/>
                <a:gdLst>
                  <a:gd name="T0" fmla="*/ 12 w 266"/>
                  <a:gd name="T1" fmla="*/ 15 h 238"/>
                  <a:gd name="T2" fmla="*/ 11 w 266"/>
                  <a:gd name="T3" fmla="*/ 14 h 238"/>
                  <a:gd name="T4" fmla="*/ 10 w 266"/>
                  <a:gd name="T5" fmla="*/ 14 h 238"/>
                  <a:gd name="T6" fmla="*/ 8 w 266"/>
                  <a:gd name="T7" fmla="*/ 12 h 238"/>
                  <a:gd name="T8" fmla="*/ 7 w 266"/>
                  <a:gd name="T9" fmla="*/ 10 h 238"/>
                  <a:gd name="T10" fmla="*/ 6 w 266"/>
                  <a:gd name="T11" fmla="*/ 7 h 238"/>
                  <a:gd name="T12" fmla="*/ 5 w 266"/>
                  <a:gd name="T13" fmla="*/ 9 h 238"/>
                  <a:gd name="T14" fmla="*/ 5 w 266"/>
                  <a:gd name="T15" fmla="*/ 9 h 238"/>
                  <a:gd name="T16" fmla="*/ 4 w 266"/>
                  <a:gd name="T17" fmla="*/ 9 h 238"/>
                  <a:gd name="T18" fmla="*/ 3 w 266"/>
                  <a:gd name="T19" fmla="*/ 9 h 238"/>
                  <a:gd name="T20" fmla="*/ 3 w 266"/>
                  <a:gd name="T21" fmla="*/ 8 h 238"/>
                  <a:gd name="T22" fmla="*/ 1 w 266"/>
                  <a:gd name="T23" fmla="*/ 10 h 238"/>
                  <a:gd name="T24" fmla="*/ 0 w 266"/>
                  <a:gd name="T25" fmla="*/ 10 h 238"/>
                  <a:gd name="T26" fmla="*/ 0 w 266"/>
                  <a:gd name="T27" fmla="*/ 10 h 238"/>
                  <a:gd name="T28" fmla="*/ 1 w 266"/>
                  <a:gd name="T29" fmla="*/ 6 h 238"/>
                  <a:gd name="T30" fmla="*/ 5 w 266"/>
                  <a:gd name="T31" fmla="*/ 4 h 238"/>
                  <a:gd name="T32" fmla="*/ 5 w 266"/>
                  <a:gd name="T33" fmla="*/ 4 h 238"/>
                  <a:gd name="T34" fmla="*/ 7 w 266"/>
                  <a:gd name="T35" fmla="*/ 4 h 238"/>
                  <a:gd name="T36" fmla="*/ 8 w 266"/>
                  <a:gd name="T37" fmla="*/ 6 h 238"/>
                  <a:gd name="T38" fmla="*/ 8 w 266"/>
                  <a:gd name="T39" fmla="*/ 4 h 238"/>
                  <a:gd name="T40" fmla="*/ 10 w 266"/>
                  <a:gd name="T41" fmla="*/ 3 h 238"/>
                  <a:gd name="T42" fmla="*/ 12 w 266"/>
                  <a:gd name="T43" fmla="*/ 3 h 238"/>
                  <a:gd name="T44" fmla="*/ 12 w 266"/>
                  <a:gd name="T45" fmla="*/ 0 h 238"/>
                  <a:gd name="T46" fmla="*/ 13 w 266"/>
                  <a:gd name="T47" fmla="*/ 0 h 238"/>
                  <a:gd name="T48" fmla="*/ 15 w 266"/>
                  <a:gd name="T49" fmla="*/ 2 h 238"/>
                  <a:gd name="T50" fmla="*/ 15 w 266"/>
                  <a:gd name="T51" fmla="*/ 4 h 238"/>
                  <a:gd name="T52" fmla="*/ 15 w 266"/>
                  <a:gd name="T53" fmla="*/ 5 h 238"/>
                  <a:gd name="T54" fmla="*/ 15 w 266"/>
                  <a:gd name="T55" fmla="*/ 12 h 238"/>
                  <a:gd name="T56" fmla="*/ 15 w 266"/>
                  <a:gd name="T57" fmla="*/ 12 h 238"/>
                  <a:gd name="T58" fmla="*/ 14 w 266"/>
                  <a:gd name="T59" fmla="*/ 9 h 238"/>
                  <a:gd name="T60" fmla="*/ 12 w 266"/>
                  <a:gd name="T61" fmla="*/ 11 h 238"/>
                  <a:gd name="T62" fmla="*/ 14 w 266"/>
                  <a:gd name="T63" fmla="*/ 13 h 238"/>
                  <a:gd name="T64" fmla="*/ 12 w 266"/>
                  <a:gd name="T65" fmla="*/ 15 h 2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38">
                    <a:moveTo>
                      <a:pt x="203" y="238"/>
                    </a:moveTo>
                    <a:lnTo>
                      <a:pt x="199" y="236"/>
                    </a:lnTo>
                    <a:lnTo>
                      <a:pt x="190" y="214"/>
                    </a:lnTo>
                    <a:lnTo>
                      <a:pt x="173" y="223"/>
                    </a:lnTo>
                    <a:lnTo>
                      <a:pt x="171" y="223"/>
                    </a:lnTo>
                    <a:lnTo>
                      <a:pt x="170" y="223"/>
                    </a:lnTo>
                    <a:lnTo>
                      <a:pt x="130" y="198"/>
                    </a:lnTo>
                    <a:lnTo>
                      <a:pt x="129" y="195"/>
                    </a:lnTo>
                    <a:lnTo>
                      <a:pt x="117" y="158"/>
                    </a:lnTo>
                    <a:lnTo>
                      <a:pt x="117" y="157"/>
                    </a:lnTo>
                    <a:lnTo>
                      <a:pt x="127" y="133"/>
                    </a:lnTo>
                    <a:lnTo>
                      <a:pt x="103" y="111"/>
                    </a:lnTo>
                    <a:lnTo>
                      <a:pt x="89" y="134"/>
                    </a:lnTo>
                    <a:lnTo>
                      <a:pt x="86" y="135"/>
                    </a:lnTo>
                    <a:lnTo>
                      <a:pt x="84" y="134"/>
                    </a:lnTo>
                    <a:lnTo>
                      <a:pt x="74" y="122"/>
                    </a:lnTo>
                    <a:lnTo>
                      <a:pt x="60" y="139"/>
                    </a:lnTo>
                    <a:lnTo>
                      <a:pt x="57" y="141"/>
                    </a:lnTo>
                    <a:lnTo>
                      <a:pt x="56" y="141"/>
                    </a:lnTo>
                    <a:lnTo>
                      <a:pt x="54" y="138"/>
                    </a:lnTo>
                    <a:lnTo>
                      <a:pt x="52" y="121"/>
                    </a:lnTo>
                    <a:lnTo>
                      <a:pt x="45" y="121"/>
                    </a:lnTo>
                    <a:lnTo>
                      <a:pt x="22" y="162"/>
                    </a:lnTo>
                    <a:lnTo>
                      <a:pt x="20" y="163"/>
                    </a:lnTo>
                    <a:lnTo>
                      <a:pt x="5" y="163"/>
                    </a:lnTo>
                    <a:lnTo>
                      <a:pt x="2" y="161"/>
                    </a:lnTo>
                    <a:lnTo>
                      <a:pt x="0" y="150"/>
                    </a:lnTo>
                    <a:lnTo>
                      <a:pt x="22" y="100"/>
                    </a:lnTo>
                    <a:lnTo>
                      <a:pt x="25" y="97"/>
                    </a:lnTo>
                    <a:lnTo>
                      <a:pt x="56" y="86"/>
                    </a:lnTo>
                    <a:lnTo>
                      <a:pt x="84" y="58"/>
                    </a:lnTo>
                    <a:lnTo>
                      <a:pt x="86" y="57"/>
                    </a:lnTo>
                    <a:lnTo>
                      <a:pt x="106" y="64"/>
                    </a:lnTo>
                    <a:lnTo>
                      <a:pt x="109" y="66"/>
                    </a:lnTo>
                    <a:lnTo>
                      <a:pt x="106" y="96"/>
                    </a:lnTo>
                    <a:lnTo>
                      <a:pt x="126" y="86"/>
                    </a:lnTo>
                    <a:lnTo>
                      <a:pt x="131" y="70"/>
                    </a:lnTo>
                    <a:lnTo>
                      <a:pt x="134" y="69"/>
                    </a:lnTo>
                    <a:lnTo>
                      <a:pt x="151" y="69"/>
                    </a:lnTo>
                    <a:lnTo>
                      <a:pt x="159" y="45"/>
                    </a:lnTo>
                    <a:lnTo>
                      <a:pt x="162" y="42"/>
                    </a:lnTo>
                    <a:lnTo>
                      <a:pt x="199" y="40"/>
                    </a:lnTo>
                    <a:lnTo>
                      <a:pt x="197" y="4"/>
                    </a:lnTo>
                    <a:lnTo>
                      <a:pt x="198" y="1"/>
                    </a:lnTo>
                    <a:lnTo>
                      <a:pt x="201" y="0"/>
                    </a:lnTo>
                    <a:lnTo>
                      <a:pt x="211" y="0"/>
                    </a:lnTo>
                    <a:lnTo>
                      <a:pt x="214" y="1"/>
                    </a:lnTo>
                    <a:lnTo>
                      <a:pt x="244" y="33"/>
                    </a:lnTo>
                    <a:lnTo>
                      <a:pt x="251" y="57"/>
                    </a:lnTo>
                    <a:lnTo>
                      <a:pt x="251" y="60"/>
                    </a:lnTo>
                    <a:lnTo>
                      <a:pt x="247" y="66"/>
                    </a:lnTo>
                    <a:lnTo>
                      <a:pt x="251" y="73"/>
                    </a:lnTo>
                    <a:lnTo>
                      <a:pt x="266" y="127"/>
                    </a:lnTo>
                    <a:lnTo>
                      <a:pt x="248" y="193"/>
                    </a:lnTo>
                    <a:lnTo>
                      <a:pt x="246" y="195"/>
                    </a:lnTo>
                    <a:lnTo>
                      <a:pt x="243" y="193"/>
                    </a:lnTo>
                    <a:lnTo>
                      <a:pt x="227" y="143"/>
                    </a:lnTo>
                    <a:lnTo>
                      <a:pt x="205" y="166"/>
                    </a:lnTo>
                    <a:lnTo>
                      <a:pt x="203" y="177"/>
                    </a:lnTo>
                    <a:lnTo>
                      <a:pt x="219" y="205"/>
                    </a:lnTo>
                    <a:lnTo>
                      <a:pt x="220" y="207"/>
                    </a:lnTo>
                    <a:lnTo>
                      <a:pt x="206" y="236"/>
                    </a:lnTo>
                    <a:lnTo>
                      <a:pt x="203" y="238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00" name="Freeform 266"/>
              <p:cNvSpPr>
                <a:spLocks/>
              </p:cNvSpPr>
              <p:nvPr/>
            </p:nvSpPr>
            <p:spPr bwMode="auto">
              <a:xfrm>
                <a:off x="4573" y="2537"/>
                <a:ext cx="12" cy="9"/>
              </a:xfrm>
              <a:custGeom>
                <a:avLst/>
                <a:gdLst>
                  <a:gd name="T0" fmla="*/ 1 w 48"/>
                  <a:gd name="T1" fmla="*/ 2 h 37"/>
                  <a:gd name="T2" fmla="*/ 0 w 48"/>
                  <a:gd name="T3" fmla="*/ 2 h 37"/>
                  <a:gd name="T4" fmla="*/ 0 w 48"/>
                  <a:gd name="T5" fmla="*/ 1 h 37"/>
                  <a:gd name="T6" fmla="*/ 0 w 48"/>
                  <a:gd name="T7" fmla="*/ 1 h 37"/>
                  <a:gd name="T8" fmla="*/ 1 w 48"/>
                  <a:gd name="T9" fmla="*/ 0 h 37"/>
                  <a:gd name="T10" fmla="*/ 2 w 48"/>
                  <a:gd name="T11" fmla="*/ 0 h 37"/>
                  <a:gd name="T12" fmla="*/ 3 w 48"/>
                  <a:gd name="T13" fmla="*/ 0 h 37"/>
                  <a:gd name="T14" fmla="*/ 3 w 48"/>
                  <a:gd name="T15" fmla="*/ 0 h 37"/>
                  <a:gd name="T16" fmla="*/ 3 w 48"/>
                  <a:gd name="T17" fmla="*/ 0 h 37"/>
                  <a:gd name="T18" fmla="*/ 3 w 48"/>
                  <a:gd name="T19" fmla="*/ 2 h 37"/>
                  <a:gd name="T20" fmla="*/ 3 w 48"/>
                  <a:gd name="T21" fmla="*/ 2 h 37"/>
                  <a:gd name="T22" fmla="*/ 1 w 48"/>
                  <a:gd name="T23" fmla="*/ 2 h 3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8" h="37">
                    <a:moveTo>
                      <a:pt x="8" y="37"/>
                    </a:moveTo>
                    <a:lnTo>
                      <a:pt x="5" y="35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45" y="2"/>
                    </a:lnTo>
                    <a:lnTo>
                      <a:pt x="48" y="3"/>
                    </a:lnTo>
                    <a:lnTo>
                      <a:pt x="48" y="6"/>
                    </a:lnTo>
                    <a:lnTo>
                      <a:pt x="42" y="31"/>
                    </a:lnTo>
                    <a:lnTo>
                      <a:pt x="40" y="34"/>
                    </a:lnTo>
                    <a:lnTo>
                      <a:pt x="8" y="3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01" name="Freeform 267"/>
              <p:cNvSpPr>
                <a:spLocks/>
              </p:cNvSpPr>
              <p:nvPr/>
            </p:nvSpPr>
            <p:spPr bwMode="auto">
              <a:xfrm>
                <a:off x="4567" y="2522"/>
                <a:ext cx="10" cy="27"/>
              </a:xfrm>
              <a:custGeom>
                <a:avLst/>
                <a:gdLst>
                  <a:gd name="T0" fmla="*/ 0 w 41"/>
                  <a:gd name="T1" fmla="*/ 7 h 106"/>
                  <a:gd name="T2" fmla="*/ 0 w 41"/>
                  <a:gd name="T3" fmla="*/ 7 h 106"/>
                  <a:gd name="T4" fmla="*/ 0 w 41"/>
                  <a:gd name="T5" fmla="*/ 5 h 106"/>
                  <a:gd name="T6" fmla="*/ 2 w 41"/>
                  <a:gd name="T7" fmla="*/ 0 h 106"/>
                  <a:gd name="T8" fmla="*/ 2 w 41"/>
                  <a:gd name="T9" fmla="*/ 0 h 106"/>
                  <a:gd name="T10" fmla="*/ 2 w 41"/>
                  <a:gd name="T11" fmla="*/ 0 h 106"/>
                  <a:gd name="T12" fmla="*/ 2 w 41"/>
                  <a:gd name="T13" fmla="*/ 0 h 106"/>
                  <a:gd name="T14" fmla="*/ 2 w 41"/>
                  <a:gd name="T15" fmla="*/ 3 h 106"/>
                  <a:gd name="T16" fmla="*/ 0 w 41"/>
                  <a:gd name="T17" fmla="*/ 7 h 106"/>
                  <a:gd name="T18" fmla="*/ 0 w 41"/>
                  <a:gd name="T19" fmla="*/ 7 h 106"/>
                  <a:gd name="T20" fmla="*/ 0 w 41"/>
                  <a:gd name="T21" fmla="*/ 7 h 10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" h="106">
                    <a:moveTo>
                      <a:pt x="3" y="106"/>
                    </a:moveTo>
                    <a:lnTo>
                      <a:pt x="0" y="102"/>
                    </a:lnTo>
                    <a:lnTo>
                      <a:pt x="0" y="79"/>
                    </a:lnTo>
                    <a:lnTo>
                      <a:pt x="35" y="1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1" y="2"/>
                    </a:lnTo>
                    <a:lnTo>
                      <a:pt x="41" y="49"/>
                    </a:lnTo>
                    <a:lnTo>
                      <a:pt x="7" y="105"/>
                    </a:lnTo>
                    <a:lnTo>
                      <a:pt x="4" y="106"/>
                    </a:lnTo>
                    <a:lnTo>
                      <a:pt x="3" y="106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02" name="Freeform 268"/>
              <p:cNvSpPr>
                <a:spLocks/>
              </p:cNvSpPr>
              <p:nvPr/>
            </p:nvSpPr>
            <p:spPr bwMode="auto">
              <a:xfrm>
                <a:off x="4597" y="2533"/>
                <a:ext cx="3" cy="10"/>
              </a:xfrm>
              <a:custGeom>
                <a:avLst/>
                <a:gdLst>
                  <a:gd name="T0" fmla="*/ 0 w 15"/>
                  <a:gd name="T1" fmla="*/ 3 h 38"/>
                  <a:gd name="T2" fmla="*/ 0 w 15"/>
                  <a:gd name="T3" fmla="*/ 2 h 38"/>
                  <a:gd name="T4" fmla="*/ 0 w 15"/>
                  <a:gd name="T5" fmla="*/ 1 h 38"/>
                  <a:gd name="T6" fmla="*/ 0 w 15"/>
                  <a:gd name="T7" fmla="*/ 1 h 38"/>
                  <a:gd name="T8" fmla="*/ 0 w 15"/>
                  <a:gd name="T9" fmla="*/ 0 h 38"/>
                  <a:gd name="T10" fmla="*/ 0 w 15"/>
                  <a:gd name="T11" fmla="*/ 0 h 38"/>
                  <a:gd name="T12" fmla="*/ 0 w 15"/>
                  <a:gd name="T13" fmla="*/ 0 h 38"/>
                  <a:gd name="T14" fmla="*/ 1 w 15"/>
                  <a:gd name="T15" fmla="*/ 0 h 38"/>
                  <a:gd name="T16" fmla="*/ 1 w 15"/>
                  <a:gd name="T17" fmla="*/ 2 h 38"/>
                  <a:gd name="T18" fmla="*/ 0 w 15"/>
                  <a:gd name="T19" fmla="*/ 3 h 38"/>
                  <a:gd name="T20" fmla="*/ 0 w 15"/>
                  <a:gd name="T21" fmla="*/ 3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" h="38">
                    <a:moveTo>
                      <a:pt x="11" y="38"/>
                    </a:moveTo>
                    <a:lnTo>
                      <a:pt x="8" y="36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5" y="4"/>
                    </a:lnTo>
                    <a:lnTo>
                      <a:pt x="15" y="34"/>
                    </a:lnTo>
                    <a:lnTo>
                      <a:pt x="12" y="37"/>
                    </a:lnTo>
                    <a:lnTo>
                      <a:pt x="11" y="38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03" name="Freeform 269"/>
              <p:cNvSpPr>
                <a:spLocks/>
              </p:cNvSpPr>
              <p:nvPr/>
            </p:nvSpPr>
            <p:spPr bwMode="auto">
              <a:xfrm>
                <a:off x="4580" y="2518"/>
                <a:ext cx="14" cy="23"/>
              </a:xfrm>
              <a:custGeom>
                <a:avLst/>
                <a:gdLst>
                  <a:gd name="T0" fmla="*/ 3 w 54"/>
                  <a:gd name="T1" fmla="*/ 6 h 89"/>
                  <a:gd name="T2" fmla="*/ 2 w 54"/>
                  <a:gd name="T3" fmla="*/ 6 h 89"/>
                  <a:gd name="T4" fmla="*/ 2 w 54"/>
                  <a:gd name="T5" fmla="*/ 5 h 89"/>
                  <a:gd name="T6" fmla="*/ 1 w 54"/>
                  <a:gd name="T7" fmla="*/ 3 h 89"/>
                  <a:gd name="T8" fmla="*/ 1 w 54"/>
                  <a:gd name="T9" fmla="*/ 3 h 89"/>
                  <a:gd name="T10" fmla="*/ 1 w 54"/>
                  <a:gd name="T11" fmla="*/ 3 h 89"/>
                  <a:gd name="T12" fmla="*/ 1 w 54"/>
                  <a:gd name="T13" fmla="*/ 3 h 89"/>
                  <a:gd name="T14" fmla="*/ 0 w 54"/>
                  <a:gd name="T15" fmla="*/ 3 h 89"/>
                  <a:gd name="T16" fmla="*/ 0 w 54"/>
                  <a:gd name="T17" fmla="*/ 0 h 89"/>
                  <a:gd name="T18" fmla="*/ 0 w 54"/>
                  <a:gd name="T19" fmla="*/ 0 h 89"/>
                  <a:gd name="T20" fmla="*/ 0 w 54"/>
                  <a:gd name="T21" fmla="*/ 0 h 89"/>
                  <a:gd name="T22" fmla="*/ 0 w 54"/>
                  <a:gd name="T23" fmla="*/ 0 h 89"/>
                  <a:gd name="T24" fmla="*/ 3 w 54"/>
                  <a:gd name="T25" fmla="*/ 1 h 89"/>
                  <a:gd name="T26" fmla="*/ 3 w 54"/>
                  <a:gd name="T27" fmla="*/ 1 h 89"/>
                  <a:gd name="T28" fmla="*/ 4 w 54"/>
                  <a:gd name="T29" fmla="*/ 5 h 89"/>
                  <a:gd name="T30" fmla="*/ 4 w 54"/>
                  <a:gd name="T31" fmla="*/ 5 h 89"/>
                  <a:gd name="T32" fmla="*/ 3 w 54"/>
                  <a:gd name="T33" fmla="*/ 5 h 89"/>
                  <a:gd name="T34" fmla="*/ 3 w 54"/>
                  <a:gd name="T35" fmla="*/ 5 h 89"/>
                  <a:gd name="T36" fmla="*/ 3 w 54"/>
                  <a:gd name="T37" fmla="*/ 6 h 89"/>
                  <a:gd name="T38" fmla="*/ 3 w 54"/>
                  <a:gd name="T39" fmla="*/ 6 h 89"/>
                  <a:gd name="T40" fmla="*/ 3 w 54"/>
                  <a:gd name="T41" fmla="*/ 6 h 8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4" h="89">
                    <a:moveTo>
                      <a:pt x="37" y="89"/>
                    </a:moveTo>
                    <a:lnTo>
                      <a:pt x="34" y="88"/>
                    </a:lnTo>
                    <a:lnTo>
                      <a:pt x="24" y="73"/>
                    </a:lnTo>
                    <a:lnTo>
                      <a:pt x="17" y="39"/>
                    </a:lnTo>
                    <a:lnTo>
                      <a:pt x="9" y="40"/>
                    </a:lnTo>
                    <a:lnTo>
                      <a:pt x="9" y="41"/>
                    </a:lnTo>
                    <a:lnTo>
                      <a:pt x="6" y="40"/>
                    </a:lnTo>
                    <a:lnTo>
                      <a:pt x="5" y="39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38" y="17"/>
                    </a:lnTo>
                    <a:lnTo>
                      <a:pt x="41" y="20"/>
                    </a:lnTo>
                    <a:lnTo>
                      <a:pt x="54" y="73"/>
                    </a:lnTo>
                    <a:lnTo>
                      <a:pt x="54" y="77"/>
                    </a:lnTo>
                    <a:lnTo>
                      <a:pt x="52" y="77"/>
                    </a:lnTo>
                    <a:lnTo>
                      <a:pt x="42" y="77"/>
                    </a:lnTo>
                    <a:lnTo>
                      <a:pt x="41" y="86"/>
                    </a:lnTo>
                    <a:lnTo>
                      <a:pt x="38" y="89"/>
                    </a:lnTo>
                    <a:lnTo>
                      <a:pt x="37" y="8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04" name="Freeform 270"/>
              <p:cNvSpPr>
                <a:spLocks/>
              </p:cNvSpPr>
              <p:nvPr/>
            </p:nvSpPr>
            <p:spPr bwMode="auto">
              <a:xfrm>
                <a:off x="4553" y="2525"/>
                <a:ext cx="17" cy="30"/>
              </a:xfrm>
              <a:custGeom>
                <a:avLst/>
                <a:gdLst>
                  <a:gd name="T0" fmla="*/ 3 w 66"/>
                  <a:gd name="T1" fmla="*/ 8 h 118"/>
                  <a:gd name="T2" fmla="*/ 3 w 66"/>
                  <a:gd name="T3" fmla="*/ 8 h 118"/>
                  <a:gd name="T4" fmla="*/ 0 w 66"/>
                  <a:gd name="T5" fmla="*/ 5 h 118"/>
                  <a:gd name="T6" fmla="*/ 0 w 66"/>
                  <a:gd name="T7" fmla="*/ 5 h 118"/>
                  <a:gd name="T8" fmla="*/ 0 w 66"/>
                  <a:gd name="T9" fmla="*/ 4 h 118"/>
                  <a:gd name="T10" fmla="*/ 0 w 66"/>
                  <a:gd name="T11" fmla="*/ 4 h 118"/>
                  <a:gd name="T12" fmla="*/ 1 w 66"/>
                  <a:gd name="T13" fmla="*/ 4 h 118"/>
                  <a:gd name="T14" fmla="*/ 2 w 66"/>
                  <a:gd name="T15" fmla="*/ 1 h 118"/>
                  <a:gd name="T16" fmla="*/ 2 w 66"/>
                  <a:gd name="T17" fmla="*/ 1 h 118"/>
                  <a:gd name="T18" fmla="*/ 3 w 66"/>
                  <a:gd name="T19" fmla="*/ 0 h 118"/>
                  <a:gd name="T20" fmla="*/ 3 w 66"/>
                  <a:gd name="T21" fmla="*/ 0 h 118"/>
                  <a:gd name="T22" fmla="*/ 3 w 66"/>
                  <a:gd name="T23" fmla="*/ 0 h 118"/>
                  <a:gd name="T24" fmla="*/ 4 w 66"/>
                  <a:gd name="T25" fmla="*/ 1 h 118"/>
                  <a:gd name="T26" fmla="*/ 4 w 66"/>
                  <a:gd name="T27" fmla="*/ 1 h 118"/>
                  <a:gd name="T28" fmla="*/ 4 w 66"/>
                  <a:gd name="T29" fmla="*/ 1 h 118"/>
                  <a:gd name="T30" fmla="*/ 3 w 66"/>
                  <a:gd name="T31" fmla="*/ 4 h 118"/>
                  <a:gd name="T32" fmla="*/ 3 w 66"/>
                  <a:gd name="T33" fmla="*/ 7 h 118"/>
                  <a:gd name="T34" fmla="*/ 3 w 66"/>
                  <a:gd name="T35" fmla="*/ 8 h 118"/>
                  <a:gd name="T36" fmla="*/ 3 w 66"/>
                  <a:gd name="T37" fmla="*/ 8 h 118"/>
                  <a:gd name="T38" fmla="*/ 3 w 66"/>
                  <a:gd name="T39" fmla="*/ 8 h 1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6" h="118">
                    <a:moveTo>
                      <a:pt x="41" y="118"/>
                    </a:moveTo>
                    <a:lnTo>
                      <a:pt x="38" y="117"/>
                    </a:lnTo>
                    <a:lnTo>
                      <a:pt x="1" y="77"/>
                    </a:lnTo>
                    <a:lnTo>
                      <a:pt x="0" y="74"/>
                    </a:lnTo>
                    <a:lnTo>
                      <a:pt x="4" y="60"/>
                    </a:lnTo>
                    <a:lnTo>
                      <a:pt x="5" y="58"/>
                    </a:lnTo>
                    <a:lnTo>
                      <a:pt x="18" y="56"/>
                    </a:lnTo>
                    <a:lnTo>
                      <a:pt x="29" y="9"/>
                    </a:lnTo>
                    <a:lnTo>
                      <a:pt x="30" y="7"/>
                    </a:lnTo>
                    <a:lnTo>
                      <a:pt x="42" y="1"/>
                    </a:lnTo>
                    <a:lnTo>
                      <a:pt x="44" y="0"/>
                    </a:lnTo>
                    <a:lnTo>
                      <a:pt x="45" y="1"/>
                    </a:lnTo>
                    <a:lnTo>
                      <a:pt x="65" y="7"/>
                    </a:lnTo>
                    <a:lnTo>
                      <a:pt x="66" y="9"/>
                    </a:lnTo>
                    <a:lnTo>
                      <a:pt x="66" y="19"/>
                    </a:lnTo>
                    <a:lnTo>
                      <a:pt x="49" y="68"/>
                    </a:lnTo>
                    <a:lnTo>
                      <a:pt x="49" y="106"/>
                    </a:lnTo>
                    <a:lnTo>
                      <a:pt x="44" y="117"/>
                    </a:lnTo>
                    <a:lnTo>
                      <a:pt x="41" y="118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05" name="Freeform 271"/>
              <p:cNvSpPr>
                <a:spLocks/>
              </p:cNvSpPr>
              <p:nvPr/>
            </p:nvSpPr>
            <p:spPr bwMode="auto">
              <a:xfrm>
                <a:off x="4546" y="2513"/>
                <a:ext cx="18" cy="22"/>
              </a:xfrm>
              <a:custGeom>
                <a:avLst/>
                <a:gdLst>
                  <a:gd name="T0" fmla="*/ 0 w 72"/>
                  <a:gd name="T1" fmla="*/ 5 h 90"/>
                  <a:gd name="T2" fmla="*/ 0 w 72"/>
                  <a:gd name="T3" fmla="*/ 5 h 90"/>
                  <a:gd name="T4" fmla="*/ 0 w 72"/>
                  <a:gd name="T5" fmla="*/ 5 h 90"/>
                  <a:gd name="T6" fmla="*/ 0 w 72"/>
                  <a:gd name="T7" fmla="*/ 0 h 90"/>
                  <a:gd name="T8" fmla="*/ 0 w 72"/>
                  <a:gd name="T9" fmla="*/ 0 h 90"/>
                  <a:gd name="T10" fmla="*/ 0 w 72"/>
                  <a:gd name="T11" fmla="*/ 0 h 90"/>
                  <a:gd name="T12" fmla="*/ 0 w 72"/>
                  <a:gd name="T13" fmla="*/ 0 h 90"/>
                  <a:gd name="T14" fmla="*/ 2 w 72"/>
                  <a:gd name="T15" fmla="*/ 1 h 90"/>
                  <a:gd name="T16" fmla="*/ 4 w 72"/>
                  <a:gd name="T17" fmla="*/ 1 h 90"/>
                  <a:gd name="T18" fmla="*/ 5 w 72"/>
                  <a:gd name="T19" fmla="*/ 1 h 90"/>
                  <a:gd name="T20" fmla="*/ 5 w 72"/>
                  <a:gd name="T21" fmla="*/ 1 h 90"/>
                  <a:gd name="T22" fmla="*/ 4 w 72"/>
                  <a:gd name="T23" fmla="*/ 3 h 90"/>
                  <a:gd name="T24" fmla="*/ 4 w 72"/>
                  <a:gd name="T25" fmla="*/ 3 h 90"/>
                  <a:gd name="T26" fmla="*/ 1 w 72"/>
                  <a:gd name="T27" fmla="*/ 5 h 90"/>
                  <a:gd name="T28" fmla="*/ 0 w 72"/>
                  <a:gd name="T29" fmla="*/ 5 h 9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2" h="90">
                    <a:moveTo>
                      <a:pt x="5" y="90"/>
                    </a:moveTo>
                    <a:lnTo>
                      <a:pt x="4" y="90"/>
                    </a:lnTo>
                    <a:lnTo>
                      <a:pt x="2" y="8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33" y="15"/>
                    </a:lnTo>
                    <a:lnTo>
                      <a:pt x="69" y="20"/>
                    </a:lnTo>
                    <a:lnTo>
                      <a:pt x="72" y="22"/>
                    </a:lnTo>
                    <a:lnTo>
                      <a:pt x="72" y="24"/>
                    </a:lnTo>
                    <a:lnTo>
                      <a:pt x="66" y="47"/>
                    </a:lnTo>
                    <a:lnTo>
                      <a:pt x="65" y="48"/>
                    </a:lnTo>
                    <a:lnTo>
                      <a:pt x="8" y="88"/>
                    </a:lnTo>
                    <a:lnTo>
                      <a:pt x="5" y="9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06" name="Freeform 272"/>
              <p:cNvSpPr>
                <a:spLocks/>
              </p:cNvSpPr>
              <p:nvPr/>
            </p:nvSpPr>
            <p:spPr bwMode="auto">
              <a:xfrm>
                <a:off x="4580" y="2503"/>
                <a:ext cx="21" cy="23"/>
              </a:xfrm>
              <a:custGeom>
                <a:avLst/>
                <a:gdLst>
                  <a:gd name="T0" fmla="*/ 3 w 83"/>
                  <a:gd name="T1" fmla="*/ 6 h 92"/>
                  <a:gd name="T2" fmla="*/ 3 w 83"/>
                  <a:gd name="T3" fmla="*/ 5 h 92"/>
                  <a:gd name="T4" fmla="*/ 0 w 83"/>
                  <a:gd name="T5" fmla="*/ 1 h 92"/>
                  <a:gd name="T6" fmla="*/ 0 w 83"/>
                  <a:gd name="T7" fmla="*/ 0 h 92"/>
                  <a:gd name="T8" fmla="*/ 0 w 83"/>
                  <a:gd name="T9" fmla="*/ 0 h 92"/>
                  <a:gd name="T10" fmla="*/ 3 w 83"/>
                  <a:gd name="T11" fmla="*/ 0 h 92"/>
                  <a:gd name="T12" fmla="*/ 4 w 83"/>
                  <a:gd name="T13" fmla="*/ 0 h 92"/>
                  <a:gd name="T14" fmla="*/ 4 w 83"/>
                  <a:gd name="T15" fmla="*/ 1 h 92"/>
                  <a:gd name="T16" fmla="*/ 4 w 83"/>
                  <a:gd name="T17" fmla="*/ 1 h 92"/>
                  <a:gd name="T18" fmla="*/ 4 w 83"/>
                  <a:gd name="T19" fmla="*/ 4 h 92"/>
                  <a:gd name="T20" fmla="*/ 5 w 83"/>
                  <a:gd name="T21" fmla="*/ 6 h 92"/>
                  <a:gd name="T22" fmla="*/ 5 w 83"/>
                  <a:gd name="T23" fmla="*/ 6 h 92"/>
                  <a:gd name="T24" fmla="*/ 5 w 83"/>
                  <a:gd name="T25" fmla="*/ 6 h 92"/>
                  <a:gd name="T26" fmla="*/ 3 w 83"/>
                  <a:gd name="T27" fmla="*/ 6 h 9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3" h="92">
                    <a:moveTo>
                      <a:pt x="50" y="87"/>
                    </a:moveTo>
                    <a:lnTo>
                      <a:pt x="49" y="85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2" y="3"/>
                    </a:lnTo>
                    <a:lnTo>
                      <a:pt x="54" y="4"/>
                    </a:lnTo>
                    <a:lnTo>
                      <a:pt x="68" y="17"/>
                    </a:lnTo>
                    <a:lnTo>
                      <a:pt x="69" y="20"/>
                    </a:lnTo>
                    <a:lnTo>
                      <a:pt x="69" y="55"/>
                    </a:lnTo>
                    <a:lnTo>
                      <a:pt x="83" y="88"/>
                    </a:lnTo>
                    <a:lnTo>
                      <a:pt x="82" y="91"/>
                    </a:lnTo>
                    <a:lnTo>
                      <a:pt x="79" y="92"/>
                    </a:lnTo>
                    <a:lnTo>
                      <a:pt x="50" y="8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07" name="Freeform 273"/>
              <p:cNvSpPr>
                <a:spLocks/>
              </p:cNvSpPr>
              <p:nvPr/>
            </p:nvSpPr>
            <p:spPr bwMode="auto">
              <a:xfrm>
                <a:off x="4564" y="2502"/>
                <a:ext cx="13" cy="14"/>
              </a:xfrm>
              <a:custGeom>
                <a:avLst/>
                <a:gdLst>
                  <a:gd name="T0" fmla="*/ 3 w 51"/>
                  <a:gd name="T1" fmla="*/ 4 h 54"/>
                  <a:gd name="T2" fmla="*/ 3 w 51"/>
                  <a:gd name="T3" fmla="*/ 4 h 54"/>
                  <a:gd name="T4" fmla="*/ 1 w 51"/>
                  <a:gd name="T5" fmla="*/ 2 h 54"/>
                  <a:gd name="T6" fmla="*/ 0 w 51"/>
                  <a:gd name="T7" fmla="*/ 3 h 54"/>
                  <a:gd name="T8" fmla="*/ 0 w 51"/>
                  <a:gd name="T9" fmla="*/ 3 h 54"/>
                  <a:gd name="T10" fmla="*/ 0 w 51"/>
                  <a:gd name="T11" fmla="*/ 3 h 54"/>
                  <a:gd name="T12" fmla="*/ 0 w 51"/>
                  <a:gd name="T13" fmla="*/ 3 h 54"/>
                  <a:gd name="T14" fmla="*/ 0 w 51"/>
                  <a:gd name="T15" fmla="*/ 0 h 54"/>
                  <a:gd name="T16" fmla="*/ 0 w 51"/>
                  <a:gd name="T17" fmla="*/ 0 h 54"/>
                  <a:gd name="T18" fmla="*/ 0 w 51"/>
                  <a:gd name="T19" fmla="*/ 0 h 54"/>
                  <a:gd name="T20" fmla="*/ 1 w 51"/>
                  <a:gd name="T21" fmla="*/ 0 h 54"/>
                  <a:gd name="T22" fmla="*/ 3 w 51"/>
                  <a:gd name="T23" fmla="*/ 2 h 54"/>
                  <a:gd name="T24" fmla="*/ 3 w 51"/>
                  <a:gd name="T25" fmla="*/ 3 h 54"/>
                  <a:gd name="T26" fmla="*/ 3 w 51"/>
                  <a:gd name="T27" fmla="*/ 4 h 54"/>
                  <a:gd name="T28" fmla="*/ 3 w 51"/>
                  <a:gd name="T29" fmla="*/ 4 h 5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1" h="54">
                    <a:moveTo>
                      <a:pt x="47" y="54"/>
                    </a:moveTo>
                    <a:lnTo>
                      <a:pt x="46" y="53"/>
                    </a:lnTo>
                    <a:lnTo>
                      <a:pt x="19" y="32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1" y="40"/>
                    </a:lnTo>
                    <a:lnTo>
                      <a:pt x="0" y="37"/>
                    </a:lnTo>
                    <a:lnTo>
                      <a:pt x="2" y="3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47" y="34"/>
                    </a:lnTo>
                    <a:lnTo>
                      <a:pt x="51" y="50"/>
                    </a:lnTo>
                    <a:lnTo>
                      <a:pt x="50" y="54"/>
                    </a:lnTo>
                    <a:lnTo>
                      <a:pt x="47" y="5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08" name="Freeform 274"/>
              <p:cNvSpPr>
                <a:spLocks/>
              </p:cNvSpPr>
              <p:nvPr/>
            </p:nvSpPr>
            <p:spPr bwMode="auto">
              <a:xfrm>
                <a:off x="4547" y="2502"/>
                <a:ext cx="3" cy="8"/>
              </a:xfrm>
              <a:custGeom>
                <a:avLst/>
                <a:gdLst>
                  <a:gd name="T0" fmla="*/ 0 w 15"/>
                  <a:gd name="T1" fmla="*/ 2 h 32"/>
                  <a:gd name="T2" fmla="*/ 0 w 15"/>
                  <a:gd name="T3" fmla="*/ 2 h 32"/>
                  <a:gd name="T4" fmla="*/ 0 w 15"/>
                  <a:gd name="T5" fmla="*/ 1 h 32"/>
                  <a:gd name="T6" fmla="*/ 0 w 15"/>
                  <a:gd name="T7" fmla="*/ 1 h 32"/>
                  <a:gd name="T8" fmla="*/ 0 w 15"/>
                  <a:gd name="T9" fmla="*/ 0 h 32"/>
                  <a:gd name="T10" fmla="*/ 0 w 15"/>
                  <a:gd name="T11" fmla="*/ 0 h 32"/>
                  <a:gd name="T12" fmla="*/ 1 w 15"/>
                  <a:gd name="T13" fmla="*/ 0 h 32"/>
                  <a:gd name="T14" fmla="*/ 1 w 15"/>
                  <a:gd name="T15" fmla="*/ 0 h 32"/>
                  <a:gd name="T16" fmla="*/ 0 w 15"/>
                  <a:gd name="T17" fmla="*/ 2 h 32"/>
                  <a:gd name="T18" fmla="*/ 0 w 15"/>
                  <a:gd name="T19" fmla="*/ 2 h 32"/>
                  <a:gd name="T20" fmla="*/ 0 w 15"/>
                  <a:gd name="T21" fmla="*/ 2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" h="32">
                    <a:moveTo>
                      <a:pt x="3" y="32"/>
                    </a:moveTo>
                    <a:lnTo>
                      <a:pt x="0" y="28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5" y="4"/>
                    </a:lnTo>
                    <a:lnTo>
                      <a:pt x="7" y="29"/>
                    </a:lnTo>
                    <a:lnTo>
                      <a:pt x="3" y="3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09" name="Freeform 275"/>
              <p:cNvSpPr>
                <a:spLocks/>
              </p:cNvSpPr>
              <p:nvPr/>
            </p:nvSpPr>
            <p:spPr bwMode="auto">
              <a:xfrm>
                <a:off x="4545" y="2489"/>
                <a:ext cx="5" cy="6"/>
              </a:xfrm>
              <a:custGeom>
                <a:avLst/>
                <a:gdLst>
                  <a:gd name="T0" fmla="*/ 1 w 20"/>
                  <a:gd name="T1" fmla="*/ 2 h 24"/>
                  <a:gd name="T2" fmla="*/ 1 w 20"/>
                  <a:gd name="T3" fmla="*/ 2 h 24"/>
                  <a:gd name="T4" fmla="*/ 0 w 20"/>
                  <a:gd name="T5" fmla="*/ 1 h 24"/>
                  <a:gd name="T6" fmla="*/ 0 w 20"/>
                  <a:gd name="T7" fmla="*/ 0 h 24"/>
                  <a:gd name="T8" fmla="*/ 0 w 20"/>
                  <a:gd name="T9" fmla="*/ 0 h 24"/>
                  <a:gd name="T10" fmla="*/ 0 w 20"/>
                  <a:gd name="T11" fmla="*/ 0 h 24"/>
                  <a:gd name="T12" fmla="*/ 1 w 20"/>
                  <a:gd name="T13" fmla="*/ 0 h 24"/>
                  <a:gd name="T14" fmla="*/ 1 w 20"/>
                  <a:gd name="T15" fmla="*/ 0 h 24"/>
                  <a:gd name="T16" fmla="*/ 1 w 20"/>
                  <a:gd name="T17" fmla="*/ 1 h 24"/>
                  <a:gd name="T18" fmla="*/ 1 w 20"/>
                  <a:gd name="T19" fmla="*/ 2 h 24"/>
                  <a:gd name="T20" fmla="*/ 1 w 20"/>
                  <a:gd name="T21" fmla="*/ 2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" h="24">
                    <a:moveTo>
                      <a:pt x="18" y="24"/>
                    </a:moveTo>
                    <a:lnTo>
                      <a:pt x="15" y="23"/>
                    </a:lnTo>
                    <a:lnTo>
                      <a:pt x="4" y="15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20" y="5"/>
                    </a:lnTo>
                    <a:lnTo>
                      <a:pt x="20" y="20"/>
                    </a:lnTo>
                    <a:lnTo>
                      <a:pt x="19" y="23"/>
                    </a:lnTo>
                    <a:lnTo>
                      <a:pt x="18" y="2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10" name="Freeform 276"/>
              <p:cNvSpPr>
                <a:spLocks/>
              </p:cNvSpPr>
              <p:nvPr/>
            </p:nvSpPr>
            <p:spPr bwMode="auto">
              <a:xfrm>
                <a:off x="4545" y="2466"/>
                <a:ext cx="3" cy="7"/>
              </a:xfrm>
              <a:custGeom>
                <a:avLst/>
                <a:gdLst>
                  <a:gd name="T0" fmla="*/ 1 w 12"/>
                  <a:gd name="T1" fmla="*/ 2 h 30"/>
                  <a:gd name="T2" fmla="*/ 0 w 12"/>
                  <a:gd name="T3" fmla="*/ 2 h 30"/>
                  <a:gd name="T4" fmla="*/ 0 w 12"/>
                  <a:gd name="T5" fmla="*/ 1 h 30"/>
                  <a:gd name="T6" fmla="*/ 0 w 12"/>
                  <a:gd name="T7" fmla="*/ 0 h 30"/>
                  <a:gd name="T8" fmla="*/ 1 w 12"/>
                  <a:gd name="T9" fmla="*/ 0 h 30"/>
                  <a:gd name="T10" fmla="*/ 1 w 12"/>
                  <a:gd name="T11" fmla="*/ 0 h 30"/>
                  <a:gd name="T12" fmla="*/ 1 w 12"/>
                  <a:gd name="T13" fmla="*/ 0 h 30"/>
                  <a:gd name="T14" fmla="*/ 1 w 12"/>
                  <a:gd name="T15" fmla="*/ 0 h 30"/>
                  <a:gd name="T16" fmla="*/ 1 w 12"/>
                  <a:gd name="T17" fmla="*/ 1 h 30"/>
                  <a:gd name="T18" fmla="*/ 1 w 12"/>
                  <a:gd name="T19" fmla="*/ 2 h 30"/>
                  <a:gd name="T20" fmla="*/ 1 w 12"/>
                  <a:gd name="T21" fmla="*/ 2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30">
                    <a:moveTo>
                      <a:pt x="8" y="30"/>
                    </a:moveTo>
                    <a:lnTo>
                      <a:pt x="5" y="28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2" y="4"/>
                    </a:lnTo>
                    <a:lnTo>
                      <a:pt x="12" y="27"/>
                    </a:lnTo>
                    <a:lnTo>
                      <a:pt x="9" y="30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11" name="Freeform 277"/>
              <p:cNvSpPr>
                <a:spLocks/>
              </p:cNvSpPr>
              <p:nvPr/>
            </p:nvSpPr>
            <p:spPr bwMode="auto">
              <a:xfrm>
                <a:off x="4516" y="2415"/>
                <a:ext cx="62" cy="90"/>
              </a:xfrm>
              <a:custGeom>
                <a:avLst/>
                <a:gdLst>
                  <a:gd name="T0" fmla="*/ 15 w 249"/>
                  <a:gd name="T1" fmla="*/ 22 h 361"/>
                  <a:gd name="T2" fmla="*/ 14 w 249"/>
                  <a:gd name="T3" fmla="*/ 21 h 361"/>
                  <a:gd name="T4" fmla="*/ 12 w 249"/>
                  <a:gd name="T5" fmla="*/ 20 h 361"/>
                  <a:gd name="T6" fmla="*/ 10 w 249"/>
                  <a:gd name="T7" fmla="*/ 17 h 361"/>
                  <a:gd name="T8" fmla="*/ 10 w 249"/>
                  <a:gd name="T9" fmla="*/ 20 h 361"/>
                  <a:gd name="T10" fmla="*/ 10 w 249"/>
                  <a:gd name="T11" fmla="*/ 20 h 361"/>
                  <a:gd name="T12" fmla="*/ 6 w 249"/>
                  <a:gd name="T13" fmla="*/ 17 h 361"/>
                  <a:gd name="T14" fmla="*/ 6 w 249"/>
                  <a:gd name="T15" fmla="*/ 18 h 361"/>
                  <a:gd name="T16" fmla="*/ 3 w 249"/>
                  <a:gd name="T17" fmla="*/ 18 h 361"/>
                  <a:gd name="T18" fmla="*/ 4 w 249"/>
                  <a:gd name="T19" fmla="*/ 15 h 361"/>
                  <a:gd name="T20" fmla="*/ 3 w 249"/>
                  <a:gd name="T21" fmla="*/ 15 h 361"/>
                  <a:gd name="T22" fmla="*/ 3 w 249"/>
                  <a:gd name="T23" fmla="*/ 16 h 361"/>
                  <a:gd name="T24" fmla="*/ 1 w 249"/>
                  <a:gd name="T25" fmla="*/ 13 h 361"/>
                  <a:gd name="T26" fmla="*/ 0 w 249"/>
                  <a:gd name="T27" fmla="*/ 9 h 361"/>
                  <a:gd name="T28" fmla="*/ 2 w 249"/>
                  <a:gd name="T29" fmla="*/ 9 h 361"/>
                  <a:gd name="T30" fmla="*/ 3 w 249"/>
                  <a:gd name="T31" fmla="*/ 0 h 361"/>
                  <a:gd name="T32" fmla="*/ 3 w 249"/>
                  <a:gd name="T33" fmla="*/ 0 h 361"/>
                  <a:gd name="T34" fmla="*/ 8 w 249"/>
                  <a:gd name="T35" fmla="*/ 1 h 361"/>
                  <a:gd name="T36" fmla="*/ 8 w 249"/>
                  <a:gd name="T37" fmla="*/ 0 h 361"/>
                  <a:gd name="T38" fmla="*/ 8 w 249"/>
                  <a:gd name="T39" fmla="*/ 0 h 361"/>
                  <a:gd name="T40" fmla="*/ 9 w 249"/>
                  <a:gd name="T41" fmla="*/ 1 h 361"/>
                  <a:gd name="T42" fmla="*/ 10 w 249"/>
                  <a:gd name="T43" fmla="*/ 6 h 361"/>
                  <a:gd name="T44" fmla="*/ 8 w 249"/>
                  <a:gd name="T45" fmla="*/ 9 h 361"/>
                  <a:gd name="T46" fmla="*/ 6 w 249"/>
                  <a:gd name="T47" fmla="*/ 12 h 361"/>
                  <a:gd name="T48" fmla="*/ 8 w 249"/>
                  <a:gd name="T49" fmla="*/ 17 h 361"/>
                  <a:gd name="T50" fmla="*/ 8 w 249"/>
                  <a:gd name="T51" fmla="*/ 16 h 361"/>
                  <a:gd name="T52" fmla="*/ 10 w 249"/>
                  <a:gd name="T53" fmla="*/ 15 h 361"/>
                  <a:gd name="T54" fmla="*/ 10 w 249"/>
                  <a:gd name="T55" fmla="*/ 15 h 361"/>
                  <a:gd name="T56" fmla="*/ 12 w 249"/>
                  <a:gd name="T57" fmla="*/ 17 h 361"/>
                  <a:gd name="T58" fmla="*/ 12 w 249"/>
                  <a:gd name="T59" fmla="*/ 17 h 361"/>
                  <a:gd name="T60" fmla="*/ 14 w 249"/>
                  <a:gd name="T61" fmla="*/ 17 h 361"/>
                  <a:gd name="T62" fmla="*/ 14 w 249"/>
                  <a:gd name="T63" fmla="*/ 18 h 361"/>
                  <a:gd name="T64" fmla="*/ 14 w 249"/>
                  <a:gd name="T65" fmla="*/ 19 h 361"/>
                  <a:gd name="T66" fmla="*/ 15 w 249"/>
                  <a:gd name="T67" fmla="*/ 20 h 361"/>
                  <a:gd name="T68" fmla="*/ 15 w 249"/>
                  <a:gd name="T69" fmla="*/ 22 h 361"/>
                  <a:gd name="T70" fmla="*/ 15 w 249"/>
                  <a:gd name="T71" fmla="*/ 22 h 36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49" h="361">
                    <a:moveTo>
                      <a:pt x="239" y="361"/>
                    </a:moveTo>
                    <a:lnTo>
                      <a:pt x="237" y="360"/>
                    </a:lnTo>
                    <a:lnTo>
                      <a:pt x="229" y="345"/>
                    </a:lnTo>
                    <a:lnTo>
                      <a:pt x="229" y="341"/>
                    </a:lnTo>
                    <a:lnTo>
                      <a:pt x="231" y="338"/>
                    </a:lnTo>
                    <a:lnTo>
                      <a:pt x="202" y="326"/>
                    </a:lnTo>
                    <a:lnTo>
                      <a:pt x="164" y="282"/>
                    </a:lnTo>
                    <a:lnTo>
                      <a:pt x="158" y="281"/>
                    </a:lnTo>
                    <a:lnTo>
                      <a:pt x="169" y="317"/>
                    </a:lnTo>
                    <a:lnTo>
                      <a:pt x="168" y="320"/>
                    </a:lnTo>
                    <a:lnTo>
                      <a:pt x="166" y="321"/>
                    </a:lnTo>
                    <a:lnTo>
                      <a:pt x="164" y="320"/>
                    </a:lnTo>
                    <a:lnTo>
                      <a:pt x="121" y="281"/>
                    </a:lnTo>
                    <a:lnTo>
                      <a:pt x="106" y="281"/>
                    </a:lnTo>
                    <a:lnTo>
                      <a:pt x="93" y="294"/>
                    </a:lnTo>
                    <a:lnTo>
                      <a:pt x="92" y="294"/>
                    </a:lnTo>
                    <a:lnTo>
                      <a:pt x="53" y="289"/>
                    </a:lnTo>
                    <a:lnTo>
                      <a:pt x="51" y="286"/>
                    </a:lnTo>
                    <a:lnTo>
                      <a:pt x="48" y="264"/>
                    </a:lnTo>
                    <a:lnTo>
                      <a:pt x="61" y="236"/>
                    </a:lnTo>
                    <a:lnTo>
                      <a:pt x="51" y="233"/>
                    </a:lnTo>
                    <a:lnTo>
                      <a:pt x="49" y="249"/>
                    </a:lnTo>
                    <a:lnTo>
                      <a:pt x="47" y="252"/>
                    </a:lnTo>
                    <a:lnTo>
                      <a:pt x="45" y="252"/>
                    </a:lnTo>
                    <a:lnTo>
                      <a:pt x="43" y="250"/>
                    </a:lnTo>
                    <a:lnTo>
                      <a:pt x="17" y="211"/>
                    </a:lnTo>
                    <a:lnTo>
                      <a:pt x="0" y="147"/>
                    </a:lnTo>
                    <a:lnTo>
                      <a:pt x="0" y="144"/>
                    </a:lnTo>
                    <a:lnTo>
                      <a:pt x="3" y="143"/>
                    </a:lnTo>
                    <a:lnTo>
                      <a:pt x="32" y="145"/>
                    </a:lnTo>
                    <a:lnTo>
                      <a:pt x="45" y="8"/>
                    </a:lnTo>
                    <a:lnTo>
                      <a:pt x="52" y="0"/>
                    </a:lnTo>
                    <a:lnTo>
                      <a:pt x="55" y="0"/>
                    </a:lnTo>
                    <a:lnTo>
                      <a:pt x="109" y="16"/>
                    </a:lnTo>
                    <a:lnTo>
                      <a:pt x="124" y="14"/>
                    </a:lnTo>
                    <a:lnTo>
                      <a:pt x="129" y="4"/>
                    </a:lnTo>
                    <a:lnTo>
                      <a:pt x="130" y="3"/>
                    </a:lnTo>
                    <a:lnTo>
                      <a:pt x="132" y="3"/>
                    </a:lnTo>
                    <a:lnTo>
                      <a:pt x="133" y="3"/>
                    </a:lnTo>
                    <a:lnTo>
                      <a:pt x="141" y="8"/>
                    </a:lnTo>
                    <a:lnTo>
                      <a:pt x="144" y="11"/>
                    </a:lnTo>
                    <a:lnTo>
                      <a:pt x="140" y="68"/>
                    </a:lnTo>
                    <a:lnTo>
                      <a:pt x="157" y="102"/>
                    </a:lnTo>
                    <a:lnTo>
                      <a:pt x="157" y="104"/>
                    </a:lnTo>
                    <a:lnTo>
                      <a:pt x="137" y="149"/>
                    </a:lnTo>
                    <a:lnTo>
                      <a:pt x="113" y="165"/>
                    </a:lnTo>
                    <a:lnTo>
                      <a:pt x="97" y="195"/>
                    </a:lnTo>
                    <a:lnTo>
                      <a:pt x="109" y="248"/>
                    </a:lnTo>
                    <a:lnTo>
                      <a:pt x="126" y="273"/>
                    </a:lnTo>
                    <a:lnTo>
                      <a:pt x="137" y="272"/>
                    </a:lnTo>
                    <a:lnTo>
                      <a:pt x="137" y="260"/>
                    </a:lnTo>
                    <a:lnTo>
                      <a:pt x="138" y="257"/>
                    </a:lnTo>
                    <a:lnTo>
                      <a:pt x="165" y="249"/>
                    </a:lnTo>
                    <a:lnTo>
                      <a:pt x="166" y="248"/>
                    </a:lnTo>
                    <a:lnTo>
                      <a:pt x="168" y="249"/>
                    </a:lnTo>
                    <a:lnTo>
                      <a:pt x="190" y="281"/>
                    </a:lnTo>
                    <a:lnTo>
                      <a:pt x="194" y="270"/>
                    </a:lnTo>
                    <a:lnTo>
                      <a:pt x="196" y="269"/>
                    </a:lnTo>
                    <a:lnTo>
                      <a:pt x="197" y="268"/>
                    </a:lnTo>
                    <a:lnTo>
                      <a:pt x="198" y="269"/>
                    </a:lnTo>
                    <a:lnTo>
                      <a:pt x="233" y="282"/>
                    </a:lnTo>
                    <a:lnTo>
                      <a:pt x="234" y="285"/>
                    </a:lnTo>
                    <a:lnTo>
                      <a:pt x="233" y="289"/>
                    </a:lnTo>
                    <a:lnTo>
                      <a:pt x="222" y="296"/>
                    </a:lnTo>
                    <a:lnTo>
                      <a:pt x="234" y="313"/>
                    </a:lnTo>
                    <a:lnTo>
                      <a:pt x="234" y="321"/>
                    </a:lnTo>
                    <a:lnTo>
                      <a:pt x="247" y="329"/>
                    </a:lnTo>
                    <a:lnTo>
                      <a:pt x="249" y="332"/>
                    </a:lnTo>
                    <a:lnTo>
                      <a:pt x="243" y="358"/>
                    </a:lnTo>
                    <a:lnTo>
                      <a:pt x="241" y="361"/>
                    </a:lnTo>
                    <a:lnTo>
                      <a:pt x="239" y="361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12" name="Freeform 278"/>
              <p:cNvSpPr>
                <a:spLocks/>
              </p:cNvSpPr>
              <p:nvPr/>
            </p:nvSpPr>
            <p:spPr bwMode="auto">
              <a:xfrm>
                <a:off x="4524" y="2490"/>
                <a:ext cx="17" cy="19"/>
              </a:xfrm>
              <a:custGeom>
                <a:avLst/>
                <a:gdLst>
                  <a:gd name="T0" fmla="*/ 3 w 69"/>
                  <a:gd name="T1" fmla="*/ 5 h 78"/>
                  <a:gd name="T2" fmla="*/ 3 w 69"/>
                  <a:gd name="T3" fmla="*/ 4 h 78"/>
                  <a:gd name="T4" fmla="*/ 1 w 69"/>
                  <a:gd name="T5" fmla="*/ 1 h 78"/>
                  <a:gd name="T6" fmla="*/ 0 w 69"/>
                  <a:gd name="T7" fmla="*/ 0 h 78"/>
                  <a:gd name="T8" fmla="*/ 0 w 69"/>
                  <a:gd name="T9" fmla="*/ 0 h 78"/>
                  <a:gd name="T10" fmla="*/ 0 w 69"/>
                  <a:gd name="T11" fmla="*/ 0 h 78"/>
                  <a:gd name="T12" fmla="*/ 3 w 69"/>
                  <a:gd name="T13" fmla="*/ 0 h 78"/>
                  <a:gd name="T14" fmla="*/ 3 w 69"/>
                  <a:gd name="T15" fmla="*/ 0 h 78"/>
                  <a:gd name="T16" fmla="*/ 4 w 69"/>
                  <a:gd name="T17" fmla="*/ 1 h 78"/>
                  <a:gd name="T18" fmla="*/ 4 w 69"/>
                  <a:gd name="T19" fmla="*/ 1 h 78"/>
                  <a:gd name="T20" fmla="*/ 4 w 69"/>
                  <a:gd name="T21" fmla="*/ 4 h 78"/>
                  <a:gd name="T22" fmla="*/ 4 w 69"/>
                  <a:gd name="T23" fmla="*/ 4 h 78"/>
                  <a:gd name="T24" fmla="*/ 3 w 69"/>
                  <a:gd name="T25" fmla="*/ 5 h 78"/>
                  <a:gd name="T26" fmla="*/ 3 w 69"/>
                  <a:gd name="T27" fmla="*/ 5 h 78"/>
                  <a:gd name="T28" fmla="*/ 3 w 69"/>
                  <a:gd name="T29" fmla="*/ 5 h 7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9" h="78">
                    <a:moveTo>
                      <a:pt x="52" y="77"/>
                    </a:moveTo>
                    <a:lnTo>
                      <a:pt x="49" y="75"/>
                    </a:lnTo>
                    <a:lnTo>
                      <a:pt x="17" y="18"/>
                    </a:lnTo>
                    <a:lnTo>
                      <a:pt x="1" y="9"/>
                    </a:lnTo>
                    <a:lnTo>
                      <a:pt x="0" y="5"/>
                    </a:lnTo>
                    <a:lnTo>
                      <a:pt x="4" y="2"/>
                    </a:lnTo>
                    <a:lnTo>
                      <a:pt x="44" y="0"/>
                    </a:lnTo>
                    <a:lnTo>
                      <a:pt x="45" y="1"/>
                    </a:lnTo>
                    <a:lnTo>
                      <a:pt x="67" y="17"/>
                    </a:lnTo>
                    <a:lnTo>
                      <a:pt x="69" y="20"/>
                    </a:lnTo>
                    <a:lnTo>
                      <a:pt x="69" y="66"/>
                    </a:lnTo>
                    <a:lnTo>
                      <a:pt x="67" y="69"/>
                    </a:lnTo>
                    <a:lnTo>
                      <a:pt x="53" y="77"/>
                    </a:lnTo>
                    <a:lnTo>
                      <a:pt x="52" y="78"/>
                    </a:lnTo>
                    <a:lnTo>
                      <a:pt x="52" y="7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13" name="Freeform 279"/>
              <p:cNvSpPr>
                <a:spLocks/>
              </p:cNvSpPr>
              <p:nvPr/>
            </p:nvSpPr>
            <p:spPr bwMode="auto">
              <a:xfrm>
                <a:off x="4066" y="2294"/>
                <a:ext cx="69" cy="87"/>
              </a:xfrm>
              <a:custGeom>
                <a:avLst/>
                <a:gdLst>
                  <a:gd name="T0" fmla="*/ 16 w 274"/>
                  <a:gd name="T1" fmla="*/ 22 h 350"/>
                  <a:gd name="T2" fmla="*/ 13 w 274"/>
                  <a:gd name="T3" fmla="*/ 15 h 350"/>
                  <a:gd name="T4" fmla="*/ 11 w 274"/>
                  <a:gd name="T5" fmla="*/ 14 h 350"/>
                  <a:gd name="T6" fmla="*/ 10 w 274"/>
                  <a:gd name="T7" fmla="*/ 16 h 350"/>
                  <a:gd name="T8" fmla="*/ 9 w 274"/>
                  <a:gd name="T9" fmla="*/ 18 h 350"/>
                  <a:gd name="T10" fmla="*/ 8 w 274"/>
                  <a:gd name="T11" fmla="*/ 18 h 350"/>
                  <a:gd name="T12" fmla="*/ 7 w 274"/>
                  <a:gd name="T13" fmla="*/ 18 h 350"/>
                  <a:gd name="T14" fmla="*/ 6 w 274"/>
                  <a:gd name="T15" fmla="*/ 18 h 350"/>
                  <a:gd name="T16" fmla="*/ 6 w 274"/>
                  <a:gd name="T17" fmla="*/ 18 h 350"/>
                  <a:gd name="T18" fmla="*/ 4 w 274"/>
                  <a:gd name="T19" fmla="*/ 19 h 350"/>
                  <a:gd name="T20" fmla="*/ 4 w 274"/>
                  <a:gd name="T21" fmla="*/ 19 h 350"/>
                  <a:gd name="T22" fmla="*/ 2 w 274"/>
                  <a:gd name="T23" fmla="*/ 9 h 350"/>
                  <a:gd name="T24" fmla="*/ 0 w 274"/>
                  <a:gd name="T25" fmla="*/ 7 h 350"/>
                  <a:gd name="T26" fmla="*/ 2 w 274"/>
                  <a:gd name="T27" fmla="*/ 5 h 350"/>
                  <a:gd name="T28" fmla="*/ 3 w 274"/>
                  <a:gd name="T29" fmla="*/ 4 h 350"/>
                  <a:gd name="T30" fmla="*/ 1 w 274"/>
                  <a:gd name="T31" fmla="*/ 4 h 350"/>
                  <a:gd name="T32" fmla="*/ 1 w 274"/>
                  <a:gd name="T33" fmla="*/ 3 h 350"/>
                  <a:gd name="T34" fmla="*/ 2 w 274"/>
                  <a:gd name="T35" fmla="*/ 0 h 350"/>
                  <a:gd name="T36" fmla="*/ 2 w 274"/>
                  <a:gd name="T37" fmla="*/ 0 h 350"/>
                  <a:gd name="T38" fmla="*/ 4 w 274"/>
                  <a:gd name="T39" fmla="*/ 0 h 350"/>
                  <a:gd name="T40" fmla="*/ 4 w 274"/>
                  <a:gd name="T41" fmla="*/ 0 h 350"/>
                  <a:gd name="T42" fmla="*/ 5 w 274"/>
                  <a:gd name="T43" fmla="*/ 2 h 350"/>
                  <a:gd name="T44" fmla="*/ 6 w 274"/>
                  <a:gd name="T45" fmla="*/ 1 h 350"/>
                  <a:gd name="T46" fmla="*/ 6 w 274"/>
                  <a:gd name="T47" fmla="*/ 1 h 350"/>
                  <a:gd name="T48" fmla="*/ 7 w 274"/>
                  <a:gd name="T49" fmla="*/ 4 h 350"/>
                  <a:gd name="T50" fmla="*/ 16 w 274"/>
                  <a:gd name="T51" fmla="*/ 5 h 350"/>
                  <a:gd name="T52" fmla="*/ 16 w 274"/>
                  <a:gd name="T53" fmla="*/ 6 h 350"/>
                  <a:gd name="T54" fmla="*/ 12 w 274"/>
                  <a:gd name="T55" fmla="*/ 12 h 350"/>
                  <a:gd name="T56" fmla="*/ 15 w 274"/>
                  <a:gd name="T57" fmla="*/ 11 h 350"/>
                  <a:gd name="T58" fmla="*/ 15 w 274"/>
                  <a:gd name="T59" fmla="*/ 11 h 350"/>
                  <a:gd name="T60" fmla="*/ 17 w 274"/>
                  <a:gd name="T61" fmla="*/ 18 h 350"/>
                  <a:gd name="T62" fmla="*/ 17 w 274"/>
                  <a:gd name="T63" fmla="*/ 20 h 350"/>
                  <a:gd name="T64" fmla="*/ 16 w 274"/>
                  <a:gd name="T65" fmla="*/ 22 h 350"/>
                  <a:gd name="T66" fmla="*/ 16 w 274"/>
                  <a:gd name="T67" fmla="*/ 22 h 35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74" h="350">
                    <a:moveTo>
                      <a:pt x="250" y="350"/>
                    </a:moveTo>
                    <a:lnTo>
                      <a:pt x="247" y="348"/>
                    </a:lnTo>
                    <a:lnTo>
                      <a:pt x="222" y="268"/>
                    </a:lnTo>
                    <a:lnTo>
                      <a:pt x="211" y="241"/>
                    </a:lnTo>
                    <a:lnTo>
                      <a:pt x="179" y="241"/>
                    </a:lnTo>
                    <a:lnTo>
                      <a:pt x="165" y="232"/>
                    </a:lnTo>
                    <a:lnTo>
                      <a:pt x="153" y="246"/>
                    </a:lnTo>
                    <a:lnTo>
                      <a:pt x="154" y="266"/>
                    </a:lnTo>
                    <a:lnTo>
                      <a:pt x="136" y="294"/>
                    </a:lnTo>
                    <a:lnTo>
                      <a:pt x="134" y="296"/>
                    </a:lnTo>
                    <a:lnTo>
                      <a:pt x="133" y="296"/>
                    </a:lnTo>
                    <a:lnTo>
                      <a:pt x="132" y="294"/>
                    </a:lnTo>
                    <a:lnTo>
                      <a:pt x="120" y="282"/>
                    </a:lnTo>
                    <a:lnTo>
                      <a:pt x="104" y="298"/>
                    </a:lnTo>
                    <a:lnTo>
                      <a:pt x="102" y="298"/>
                    </a:lnTo>
                    <a:lnTo>
                      <a:pt x="101" y="298"/>
                    </a:lnTo>
                    <a:lnTo>
                      <a:pt x="100" y="297"/>
                    </a:lnTo>
                    <a:lnTo>
                      <a:pt x="97" y="294"/>
                    </a:lnTo>
                    <a:lnTo>
                      <a:pt x="60" y="308"/>
                    </a:lnTo>
                    <a:lnTo>
                      <a:pt x="58" y="308"/>
                    </a:lnTo>
                    <a:lnTo>
                      <a:pt x="57" y="306"/>
                    </a:lnTo>
                    <a:lnTo>
                      <a:pt x="56" y="305"/>
                    </a:lnTo>
                    <a:lnTo>
                      <a:pt x="30" y="181"/>
                    </a:lnTo>
                    <a:lnTo>
                      <a:pt x="33" y="143"/>
                    </a:lnTo>
                    <a:lnTo>
                      <a:pt x="0" y="115"/>
                    </a:lnTo>
                    <a:lnTo>
                      <a:pt x="0" y="111"/>
                    </a:lnTo>
                    <a:lnTo>
                      <a:pt x="20" y="83"/>
                    </a:lnTo>
                    <a:lnTo>
                      <a:pt x="23" y="82"/>
                    </a:lnTo>
                    <a:lnTo>
                      <a:pt x="41" y="82"/>
                    </a:lnTo>
                    <a:lnTo>
                      <a:pt x="38" y="67"/>
                    </a:lnTo>
                    <a:lnTo>
                      <a:pt x="19" y="64"/>
                    </a:lnTo>
                    <a:lnTo>
                      <a:pt x="16" y="63"/>
                    </a:lnTo>
                    <a:lnTo>
                      <a:pt x="11" y="46"/>
                    </a:lnTo>
                    <a:lnTo>
                      <a:pt x="11" y="43"/>
                    </a:lnTo>
                    <a:lnTo>
                      <a:pt x="30" y="3"/>
                    </a:lnTo>
                    <a:lnTo>
                      <a:pt x="33" y="0"/>
                    </a:lnTo>
                    <a:lnTo>
                      <a:pt x="36" y="2"/>
                    </a:lnTo>
                    <a:lnTo>
                      <a:pt x="50" y="24"/>
                    </a:lnTo>
                    <a:lnTo>
                      <a:pt x="60" y="8"/>
                    </a:lnTo>
                    <a:lnTo>
                      <a:pt x="62" y="7"/>
                    </a:lnTo>
                    <a:lnTo>
                      <a:pt x="65" y="8"/>
                    </a:lnTo>
                    <a:lnTo>
                      <a:pt x="76" y="32"/>
                    </a:lnTo>
                    <a:lnTo>
                      <a:pt x="85" y="32"/>
                    </a:lnTo>
                    <a:lnTo>
                      <a:pt x="90" y="20"/>
                    </a:lnTo>
                    <a:lnTo>
                      <a:pt x="93" y="18"/>
                    </a:lnTo>
                    <a:lnTo>
                      <a:pt x="97" y="20"/>
                    </a:lnTo>
                    <a:lnTo>
                      <a:pt x="108" y="63"/>
                    </a:lnTo>
                    <a:lnTo>
                      <a:pt x="124" y="76"/>
                    </a:lnTo>
                    <a:lnTo>
                      <a:pt x="249" y="90"/>
                    </a:lnTo>
                    <a:lnTo>
                      <a:pt x="251" y="92"/>
                    </a:lnTo>
                    <a:lnTo>
                      <a:pt x="250" y="95"/>
                    </a:lnTo>
                    <a:lnTo>
                      <a:pt x="182" y="165"/>
                    </a:lnTo>
                    <a:lnTo>
                      <a:pt x="194" y="200"/>
                    </a:lnTo>
                    <a:lnTo>
                      <a:pt x="213" y="215"/>
                    </a:lnTo>
                    <a:lnTo>
                      <a:pt x="239" y="173"/>
                    </a:lnTo>
                    <a:lnTo>
                      <a:pt x="242" y="172"/>
                    </a:lnTo>
                    <a:lnTo>
                      <a:pt x="245" y="175"/>
                    </a:lnTo>
                    <a:lnTo>
                      <a:pt x="274" y="286"/>
                    </a:lnTo>
                    <a:lnTo>
                      <a:pt x="274" y="321"/>
                    </a:lnTo>
                    <a:lnTo>
                      <a:pt x="270" y="325"/>
                    </a:lnTo>
                    <a:lnTo>
                      <a:pt x="254" y="325"/>
                    </a:lnTo>
                    <a:lnTo>
                      <a:pt x="254" y="348"/>
                    </a:lnTo>
                    <a:lnTo>
                      <a:pt x="251" y="350"/>
                    </a:lnTo>
                    <a:lnTo>
                      <a:pt x="250" y="35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14" name="Freeform 280"/>
              <p:cNvSpPr>
                <a:spLocks/>
              </p:cNvSpPr>
              <p:nvPr/>
            </p:nvSpPr>
            <p:spPr bwMode="auto">
              <a:xfrm>
                <a:off x="4105" y="2353"/>
                <a:ext cx="4" cy="8"/>
              </a:xfrm>
              <a:custGeom>
                <a:avLst/>
                <a:gdLst>
                  <a:gd name="T0" fmla="*/ 1 w 15"/>
                  <a:gd name="T1" fmla="*/ 2 h 32"/>
                  <a:gd name="T2" fmla="*/ 1 w 15"/>
                  <a:gd name="T3" fmla="*/ 2 h 32"/>
                  <a:gd name="T4" fmla="*/ 0 w 15"/>
                  <a:gd name="T5" fmla="*/ 2 h 32"/>
                  <a:gd name="T6" fmla="*/ 0 w 15"/>
                  <a:gd name="T7" fmla="*/ 2 h 32"/>
                  <a:gd name="T8" fmla="*/ 0 w 15"/>
                  <a:gd name="T9" fmla="*/ 0 h 32"/>
                  <a:gd name="T10" fmla="*/ 0 w 15"/>
                  <a:gd name="T11" fmla="*/ 0 h 32"/>
                  <a:gd name="T12" fmla="*/ 0 w 15"/>
                  <a:gd name="T13" fmla="*/ 0 h 32"/>
                  <a:gd name="T14" fmla="*/ 1 w 15"/>
                  <a:gd name="T15" fmla="*/ 0 h 32"/>
                  <a:gd name="T16" fmla="*/ 1 w 15"/>
                  <a:gd name="T17" fmla="*/ 1 h 32"/>
                  <a:gd name="T18" fmla="*/ 1 w 15"/>
                  <a:gd name="T19" fmla="*/ 1 h 32"/>
                  <a:gd name="T20" fmla="*/ 1 w 15"/>
                  <a:gd name="T21" fmla="*/ 2 h 32"/>
                  <a:gd name="T22" fmla="*/ 1 w 15"/>
                  <a:gd name="T23" fmla="*/ 2 h 32"/>
                  <a:gd name="T24" fmla="*/ 1 w 15"/>
                  <a:gd name="T25" fmla="*/ 2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" h="32">
                    <a:moveTo>
                      <a:pt x="10" y="32"/>
                    </a:moveTo>
                    <a:lnTo>
                      <a:pt x="8" y="30"/>
                    </a:lnTo>
                    <a:lnTo>
                      <a:pt x="3" y="28"/>
                    </a:lnTo>
                    <a:lnTo>
                      <a:pt x="0" y="2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5" y="9"/>
                    </a:lnTo>
                    <a:lnTo>
                      <a:pt x="15" y="12"/>
                    </a:lnTo>
                    <a:lnTo>
                      <a:pt x="12" y="29"/>
                    </a:lnTo>
                    <a:lnTo>
                      <a:pt x="11" y="30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15" name="Freeform 281"/>
              <p:cNvSpPr>
                <a:spLocks/>
              </p:cNvSpPr>
              <p:nvPr/>
            </p:nvSpPr>
            <p:spPr bwMode="auto">
              <a:xfrm>
                <a:off x="4078" y="2266"/>
                <a:ext cx="50" cy="27"/>
              </a:xfrm>
              <a:custGeom>
                <a:avLst/>
                <a:gdLst>
                  <a:gd name="T0" fmla="*/ 3 w 199"/>
                  <a:gd name="T1" fmla="*/ 7 h 106"/>
                  <a:gd name="T2" fmla="*/ 1 w 199"/>
                  <a:gd name="T3" fmla="*/ 6 h 106"/>
                  <a:gd name="T4" fmla="*/ 1 w 199"/>
                  <a:gd name="T5" fmla="*/ 6 h 106"/>
                  <a:gd name="T6" fmla="*/ 0 w 199"/>
                  <a:gd name="T7" fmla="*/ 5 h 106"/>
                  <a:gd name="T8" fmla="*/ 0 w 199"/>
                  <a:gd name="T9" fmla="*/ 5 h 106"/>
                  <a:gd name="T10" fmla="*/ 1 w 199"/>
                  <a:gd name="T11" fmla="*/ 4 h 106"/>
                  <a:gd name="T12" fmla="*/ 4 w 199"/>
                  <a:gd name="T13" fmla="*/ 0 h 106"/>
                  <a:gd name="T14" fmla="*/ 5 w 199"/>
                  <a:gd name="T15" fmla="*/ 0 h 106"/>
                  <a:gd name="T16" fmla="*/ 5 w 199"/>
                  <a:gd name="T17" fmla="*/ 0 h 106"/>
                  <a:gd name="T18" fmla="*/ 10 w 199"/>
                  <a:gd name="T19" fmla="*/ 1 h 106"/>
                  <a:gd name="T20" fmla="*/ 11 w 199"/>
                  <a:gd name="T21" fmla="*/ 2 h 106"/>
                  <a:gd name="T22" fmla="*/ 11 w 199"/>
                  <a:gd name="T23" fmla="*/ 2 h 106"/>
                  <a:gd name="T24" fmla="*/ 11 w 199"/>
                  <a:gd name="T25" fmla="*/ 3 h 106"/>
                  <a:gd name="T26" fmla="*/ 13 w 199"/>
                  <a:gd name="T27" fmla="*/ 4 h 106"/>
                  <a:gd name="T28" fmla="*/ 13 w 199"/>
                  <a:gd name="T29" fmla="*/ 4 h 106"/>
                  <a:gd name="T30" fmla="*/ 12 w 199"/>
                  <a:gd name="T31" fmla="*/ 6 h 106"/>
                  <a:gd name="T32" fmla="*/ 12 w 199"/>
                  <a:gd name="T33" fmla="*/ 6 h 106"/>
                  <a:gd name="T34" fmla="*/ 4 w 199"/>
                  <a:gd name="T35" fmla="*/ 7 h 106"/>
                  <a:gd name="T36" fmla="*/ 3 w 199"/>
                  <a:gd name="T37" fmla="*/ 7 h 10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9" h="106">
                    <a:moveTo>
                      <a:pt x="53" y="106"/>
                    </a:moveTo>
                    <a:lnTo>
                      <a:pt x="10" y="95"/>
                    </a:lnTo>
                    <a:lnTo>
                      <a:pt x="8" y="93"/>
                    </a:lnTo>
                    <a:lnTo>
                      <a:pt x="0" y="76"/>
                    </a:lnTo>
                    <a:lnTo>
                      <a:pt x="0" y="72"/>
                    </a:lnTo>
                    <a:lnTo>
                      <a:pt x="12" y="60"/>
                    </a:lnTo>
                    <a:lnTo>
                      <a:pt x="69" y="0"/>
                    </a:lnTo>
                    <a:lnTo>
                      <a:pt x="72" y="0"/>
                    </a:lnTo>
                    <a:lnTo>
                      <a:pt x="154" y="20"/>
                    </a:lnTo>
                    <a:lnTo>
                      <a:pt x="173" y="32"/>
                    </a:lnTo>
                    <a:lnTo>
                      <a:pt x="174" y="35"/>
                    </a:lnTo>
                    <a:lnTo>
                      <a:pt x="174" y="49"/>
                    </a:lnTo>
                    <a:lnTo>
                      <a:pt x="198" y="60"/>
                    </a:lnTo>
                    <a:lnTo>
                      <a:pt x="199" y="64"/>
                    </a:lnTo>
                    <a:lnTo>
                      <a:pt x="189" y="89"/>
                    </a:lnTo>
                    <a:lnTo>
                      <a:pt x="186" y="92"/>
                    </a:lnTo>
                    <a:lnTo>
                      <a:pt x="54" y="106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16" name="Freeform 282"/>
              <p:cNvSpPr>
                <a:spLocks/>
              </p:cNvSpPr>
              <p:nvPr/>
            </p:nvSpPr>
            <p:spPr bwMode="auto">
              <a:xfrm>
                <a:off x="4128" y="2266"/>
                <a:ext cx="127" cy="272"/>
              </a:xfrm>
              <a:custGeom>
                <a:avLst/>
                <a:gdLst>
                  <a:gd name="T0" fmla="*/ 23 w 507"/>
                  <a:gd name="T1" fmla="*/ 68 h 1085"/>
                  <a:gd name="T2" fmla="*/ 22 w 507"/>
                  <a:gd name="T3" fmla="*/ 67 h 1085"/>
                  <a:gd name="T4" fmla="*/ 22 w 507"/>
                  <a:gd name="T5" fmla="*/ 62 h 1085"/>
                  <a:gd name="T6" fmla="*/ 22 w 507"/>
                  <a:gd name="T7" fmla="*/ 62 h 1085"/>
                  <a:gd name="T8" fmla="*/ 23 w 507"/>
                  <a:gd name="T9" fmla="*/ 58 h 1085"/>
                  <a:gd name="T10" fmla="*/ 22 w 507"/>
                  <a:gd name="T11" fmla="*/ 56 h 1085"/>
                  <a:gd name="T12" fmla="*/ 21 w 507"/>
                  <a:gd name="T13" fmla="*/ 56 h 1085"/>
                  <a:gd name="T14" fmla="*/ 20 w 507"/>
                  <a:gd name="T15" fmla="*/ 51 h 1085"/>
                  <a:gd name="T16" fmla="*/ 17 w 507"/>
                  <a:gd name="T17" fmla="*/ 44 h 1085"/>
                  <a:gd name="T18" fmla="*/ 16 w 507"/>
                  <a:gd name="T19" fmla="*/ 43 h 1085"/>
                  <a:gd name="T20" fmla="*/ 16 w 507"/>
                  <a:gd name="T21" fmla="*/ 45 h 1085"/>
                  <a:gd name="T22" fmla="*/ 11 w 507"/>
                  <a:gd name="T23" fmla="*/ 48 h 1085"/>
                  <a:gd name="T24" fmla="*/ 8 w 507"/>
                  <a:gd name="T25" fmla="*/ 47 h 1085"/>
                  <a:gd name="T26" fmla="*/ 7 w 507"/>
                  <a:gd name="T27" fmla="*/ 47 h 1085"/>
                  <a:gd name="T28" fmla="*/ 7 w 507"/>
                  <a:gd name="T29" fmla="*/ 47 h 1085"/>
                  <a:gd name="T30" fmla="*/ 8 w 507"/>
                  <a:gd name="T31" fmla="*/ 43 h 1085"/>
                  <a:gd name="T32" fmla="*/ 6 w 507"/>
                  <a:gd name="T33" fmla="*/ 36 h 1085"/>
                  <a:gd name="T34" fmla="*/ 6 w 507"/>
                  <a:gd name="T35" fmla="*/ 36 h 1085"/>
                  <a:gd name="T36" fmla="*/ 6 w 507"/>
                  <a:gd name="T37" fmla="*/ 36 h 1085"/>
                  <a:gd name="T38" fmla="*/ 5 w 507"/>
                  <a:gd name="T39" fmla="*/ 35 h 1085"/>
                  <a:gd name="T40" fmla="*/ 5 w 507"/>
                  <a:gd name="T41" fmla="*/ 34 h 1085"/>
                  <a:gd name="T42" fmla="*/ 5 w 507"/>
                  <a:gd name="T43" fmla="*/ 34 h 1085"/>
                  <a:gd name="T44" fmla="*/ 5 w 507"/>
                  <a:gd name="T45" fmla="*/ 33 h 1085"/>
                  <a:gd name="T46" fmla="*/ 0 w 507"/>
                  <a:gd name="T47" fmla="*/ 29 h 1085"/>
                  <a:gd name="T48" fmla="*/ 0 w 507"/>
                  <a:gd name="T49" fmla="*/ 27 h 1085"/>
                  <a:gd name="T50" fmla="*/ 1 w 507"/>
                  <a:gd name="T51" fmla="*/ 25 h 1085"/>
                  <a:gd name="T52" fmla="*/ 3 w 507"/>
                  <a:gd name="T53" fmla="*/ 24 h 1085"/>
                  <a:gd name="T54" fmla="*/ 3 w 507"/>
                  <a:gd name="T55" fmla="*/ 21 h 1085"/>
                  <a:gd name="T56" fmla="*/ 4 w 507"/>
                  <a:gd name="T57" fmla="*/ 21 h 1085"/>
                  <a:gd name="T58" fmla="*/ 4 w 507"/>
                  <a:gd name="T59" fmla="*/ 18 h 1085"/>
                  <a:gd name="T60" fmla="*/ 9 w 507"/>
                  <a:gd name="T61" fmla="*/ 12 h 1085"/>
                  <a:gd name="T62" fmla="*/ 11 w 507"/>
                  <a:gd name="T63" fmla="*/ 7 h 1085"/>
                  <a:gd name="T64" fmla="*/ 14 w 507"/>
                  <a:gd name="T65" fmla="*/ 5 h 1085"/>
                  <a:gd name="T66" fmla="*/ 17 w 507"/>
                  <a:gd name="T67" fmla="*/ 2 h 1085"/>
                  <a:gd name="T68" fmla="*/ 18 w 507"/>
                  <a:gd name="T69" fmla="*/ 2 h 1085"/>
                  <a:gd name="T70" fmla="*/ 18 w 507"/>
                  <a:gd name="T71" fmla="*/ 1 h 1085"/>
                  <a:gd name="T72" fmla="*/ 19 w 507"/>
                  <a:gd name="T73" fmla="*/ 0 h 1085"/>
                  <a:gd name="T74" fmla="*/ 20 w 507"/>
                  <a:gd name="T75" fmla="*/ 1 h 1085"/>
                  <a:gd name="T76" fmla="*/ 23 w 507"/>
                  <a:gd name="T77" fmla="*/ 3 h 1085"/>
                  <a:gd name="T78" fmla="*/ 23 w 507"/>
                  <a:gd name="T79" fmla="*/ 7 h 1085"/>
                  <a:gd name="T80" fmla="*/ 20 w 507"/>
                  <a:gd name="T81" fmla="*/ 13 h 1085"/>
                  <a:gd name="T82" fmla="*/ 22 w 507"/>
                  <a:gd name="T83" fmla="*/ 16 h 1085"/>
                  <a:gd name="T84" fmla="*/ 24 w 507"/>
                  <a:gd name="T85" fmla="*/ 17 h 1085"/>
                  <a:gd name="T86" fmla="*/ 26 w 507"/>
                  <a:gd name="T87" fmla="*/ 21 h 1085"/>
                  <a:gd name="T88" fmla="*/ 25 w 507"/>
                  <a:gd name="T89" fmla="*/ 24 h 1085"/>
                  <a:gd name="T90" fmla="*/ 29 w 507"/>
                  <a:gd name="T91" fmla="*/ 26 h 1085"/>
                  <a:gd name="T92" fmla="*/ 31 w 507"/>
                  <a:gd name="T93" fmla="*/ 25 h 1085"/>
                  <a:gd name="T94" fmla="*/ 32 w 507"/>
                  <a:gd name="T95" fmla="*/ 26 h 1085"/>
                  <a:gd name="T96" fmla="*/ 32 w 507"/>
                  <a:gd name="T97" fmla="*/ 26 h 1085"/>
                  <a:gd name="T98" fmla="*/ 28 w 507"/>
                  <a:gd name="T99" fmla="*/ 31 h 1085"/>
                  <a:gd name="T100" fmla="*/ 21 w 507"/>
                  <a:gd name="T101" fmla="*/ 34 h 1085"/>
                  <a:gd name="T102" fmla="*/ 21 w 507"/>
                  <a:gd name="T103" fmla="*/ 41 h 1085"/>
                  <a:gd name="T104" fmla="*/ 23 w 507"/>
                  <a:gd name="T105" fmla="*/ 43 h 1085"/>
                  <a:gd name="T106" fmla="*/ 24 w 507"/>
                  <a:gd name="T107" fmla="*/ 46 h 1085"/>
                  <a:gd name="T108" fmla="*/ 22 w 507"/>
                  <a:gd name="T109" fmla="*/ 51 h 1085"/>
                  <a:gd name="T110" fmla="*/ 24 w 507"/>
                  <a:gd name="T111" fmla="*/ 54 h 1085"/>
                  <a:gd name="T112" fmla="*/ 25 w 507"/>
                  <a:gd name="T113" fmla="*/ 57 h 1085"/>
                  <a:gd name="T114" fmla="*/ 26 w 507"/>
                  <a:gd name="T115" fmla="*/ 62 h 1085"/>
                  <a:gd name="T116" fmla="*/ 23 w 507"/>
                  <a:gd name="T117" fmla="*/ 68 h 1085"/>
                  <a:gd name="T118" fmla="*/ 23 w 507"/>
                  <a:gd name="T119" fmla="*/ 68 h 108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" h="1085">
                    <a:moveTo>
                      <a:pt x="369" y="1085"/>
                    </a:moveTo>
                    <a:lnTo>
                      <a:pt x="367" y="1085"/>
                    </a:lnTo>
                    <a:lnTo>
                      <a:pt x="355" y="1077"/>
                    </a:lnTo>
                    <a:lnTo>
                      <a:pt x="354" y="1073"/>
                    </a:lnTo>
                    <a:lnTo>
                      <a:pt x="371" y="996"/>
                    </a:lnTo>
                    <a:lnTo>
                      <a:pt x="355" y="985"/>
                    </a:lnTo>
                    <a:lnTo>
                      <a:pt x="354" y="983"/>
                    </a:lnTo>
                    <a:lnTo>
                      <a:pt x="355" y="980"/>
                    </a:lnTo>
                    <a:lnTo>
                      <a:pt x="363" y="973"/>
                    </a:lnTo>
                    <a:lnTo>
                      <a:pt x="358" y="926"/>
                    </a:lnTo>
                    <a:lnTo>
                      <a:pt x="345" y="886"/>
                    </a:lnTo>
                    <a:lnTo>
                      <a:pt x="343" y="888"/>
                    </a:lnTo>
                    <a:lnTo>
                      <a:pt x="341" y="888"/>
                    </a:lnTo>
                    <a:lnTo>
                      <a:pt x="339" y="888"/>
                    </a:lnTo>
                    <a:lnTo>
                      <a:pt x="338" y="887"/>
                    </a:lnTo>
                    <a:lnTo>
                      <a:pt x="314" y="810"/>
                    </a:lnTo>
                    <a:lnTo>
                      <a:pt x="309" y="719"/>
                    </a:lnTo>
                    <a:lnTo>
                      <a:pt x="262" y="700"/>
                    </a:lnTo>
                    <a:lnTo>
                      <a:pt x="261" y="698"/>
                    </a:lnTo>
                    <a:lnTo>
                      <a:pt x="257" y="684"/>
                    </a:lnTo>
                    <a:lnTo>
                      <a:pt x="256" y="709"/>
                    </a:lnTo>
                    <a:lnTo>
                      <a:pt x="254" y="712"/>
                    </a:lnTo>
                    <a:lnTo>
                      <a:pt x="177" y="762"/>
                    </a:lnTo>
                    <a:lnTo>
                      <a:pt x="174" y="763"/>
                    </a:lnTo>
                    <a:lnTo>
                      <a:pt x="132" y="757"/>
                    </a:lnTo>
                    <a:lnTo>
                      <a:pt x="129" y="754"/>
                    </a:lnTo>
                    <a:lnTo>
                      <a:pt x="129" y="745"/>
                    </a:lnTo>
                    <a:lnTo>
                      <a:pt x="116" y="749"/>
                    </a:lnTo>
                    <a:lnTo>
                      <a:pt x="115" y="749"/>
                    </a:lnTo>
                    <a:lnTo>
                      <a:pt x="113" y="747"/>
                    </a:lnTo>
                    <a:lnTo>
                      <a:pt x="112" y="745"/>
                    </a:lnTo>
                    <a:lnTo>
                      <a:pt x="129" y="680"/>
                    </a:lnTo>
                    <a:lnTo>
                      <a:pt x="117" y="612"/>
                    </a:lnTo>
                    <a:lnTo>
                      <a:pt x="97" y="572"/>
                    </a:lnTo>
                    <a:lnTo>
                      <a:pt x="95" y="576"/>
                    </a:lnTo>
                    <a:lnTo>
                      <a:pt x="92" y="577"/>
                    </a:lnTo>
                    <a:lnTo>
                      <a:pt x="89" y="576"/>
                    </a:lnTo>
                    <a:lnTo>
                      <a:pt x="72" y="560"/>
                    </a:lnTo>
                    <a:lnTo>
                      <a:pt x="72" y="556"/>
                    </a:lnTo>
                    <a:lnTo>
                      <a:pt x="77" y="544"/>
                    </a:lnTo>
                    <a:lnTo>
                      <a:pt x="80" y="543"/>
                    </a:lnTo>
                    <a:lnTo>
                      <a:pt x="83" y="544"/>
                    </a:lnTo>
                    <a:lnTo>
                      <a:pt x="84" y="544"/>
                    </a:lnTo>
                    <a:lnTo>
                      <a:pt x="80" y="531"/>
                    </a:lnTo>
                    <a:lnTo>
                      <a:pt x="39" y="511"/>
                    </a:lnTo>
                    <a:lnTo>
                      <a:pt x="0" y="459"/>
                    </a:lnTo>
                    <a:lnTo>
                      <a:pt x="0" y="431"/>
                    </a:lnTo>
                    <a:lnTo>
                      <a:pt x="3" y="428"/>
                    </a:lnTo>
                    <a:lnTo>
                      <a:pt x="20" y="428"/>
                    </a:lnTo>
                    <a:lnTo>
                      <a:pt x="20" y="396"/>
                    </a:lnTo>
                    <a:lnTo>
                      <a:pt x="22" y="394"/>
                    </a:lnTo>
                    <a:lnTo>
                      <a:pt x="48" y="380"/>
                    </a:lnTo>
                    <a:lnTo>
                      <a:pt x="40" y="350"/>
                    </a:lnTo>
                    <a:lnTo>
                      <a:pt x="43" y="339"/>
                    </a:lnTo>
                    <a:lnTo>
                      <a:pt x="45" y="337"/>
                    </a:lnTo>
                    <a:lnTo>
                      <a:pt x="57" y="334"/>
                    </a:lnTo>
                    <a:lnTo>
                      <a:pt x="60" y="286"/>
                    </a:lnTo>
                    <a:lnTo>
                      <a:pt x="63" y="282"/>
                    </a:lnTo>
                    <a:lnTo>
                      <a:pt x="109" y="269"/>
                    </a:lnTo>
                    <a:lnTo>
                      <a:pt x="137" y="196"/>
                    </a:lnTo>
                    <a:lnTo>
                      <a:pt x="166" y="158"/>
                    </a:lnTo>
                    <a:lnTo>
                      <a:pt x="169" y="117"/>
                    </a:lnTo>
                    <a:lnTo>
                      <a:pt x="170" y="114"/>
                    </a:lnTo>
                    <a:lnTo>
                      <a:pt x="221" y="72"/>
                    </a:lnTo>
                    <a:lnTo>
                      <a:pt x="266" y="68"/>
                    </a:lnTo>
                    <a:lnTo>
                      <a:pt x="272" y="33"/>
                    </a:lnTo>
                    <a:lnTo>
                      <a:pt x="273" y="32"/>
                    </a:lnTo>
                    <a:lnTo>
                      <a:pt x="286" y="24"/>
                    </a:lnTo>
                    <a:lnTo>
                      <a:pt x="286" y="11"/>
                    </a:lnTo>
                    <a:lnTo>
                      <a:pt x="287" y="8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5" y="0"/>
                    </a:lnTo>
                    <a:lnTo>
                      <a:pt x="322" y="8"/>
                    </a:lnTo>
                    <a:lnTo>
                      <a:pt x="345" y="48"/>
                    </a:lnTo>
                    <a:lnTo>
                      <a:pt x="358" y="48"/>
                    </a:lnTo>
                    <a:lnTo>
                      <a:pt x="361" y="51"/>
                    </a:lnTo>
                    <a:lnTo>
                      <a:pt x="373" y="102"/>
                    </a:lnTo>
                    <a:lnTo>
                      <a:pt x="370" y="142"/>
                    </a:lnTo>
                    <a:lnTo>
                      <a:pt x="323" y="208"/>
                    </a:lnTo>
                    <a:lnTo>
                      <a:pt x="307" y="278"/>
                    </a:lnTo>
                    <a:lnTo>
                      <a:pt x="347" y="259"/>
                    </a:lnTo>
                    <a:lnTo>
                      <a:pt x="375" y="259"/>
                    </a:lnTo>
                    <a:lnTo>
                      <a:pt x="378" y="262"/>
                    </a:lnTo>
                    <a:lnTo>
                      <a:pt x="386" y="310"/>
                    </a:lnTo>
                    <a:lnTo>
                      <a:pt x="414" y="329"/>
                    </a:lnTo>
                    <a:lnTo>
                      <a:pt x="415" y="333"/>
                    </a:lnTo>
                    <a:lnTo>
                      <a:pt x="404" y="375"/>
                    </a:lnTo>
                    <a:lnTo>
                      <a:pt x="436" y="386"/>
                    </a:lnTo>
                    <a:lnTo>
                      <a:pt x="456" y="414"/>
                    </a:lnTo>
                    <a:lnTo>
                      <a:pt x="491" y="400"/>
                    </a:lnTo>
                    <a:lnTo>
                      <a:pt x="492" y="399"/>
                    </a:lnTo>
                    <a:lnTo>
                      <a:pt x="494" y="400"/>
                    </a:lnTo>
                    <a:lnTo>
                      <a:pt x="506" y="408"/>
                    </a:lnTo>
                    <a:lnTo>
                      <a:pt x="507" y="411"/>
                    </a:lnTo>
                    <a:lnTo>
                      <a:pt x="506" y="414"/>
                    </a:lnTo>
                    <a:lnTo>
                      <a:pt x="458" y="471"/>
                    </a:lnTo>
                    <a:lnTo>
                      <a:pt x="438" y="493"/>
                    </a:lnTo>
                    <a:lnTo>
                      <a:pt x="377" y="533"/>
                    </a:lnTo>
                    <a:lnTo>
                      <a:pt x="331" y="540"/>
                    </a:lnTo>
                    <a:lnTo>
                      <a:pt x="313" y="606"/>
                    </a:lnTo>
                    <a:lnTo>
                      <a:pt x="329" y="653"/>
                    </a:lnTo>
                    <a:lnTo>
                      <a:pt x="357" y="681"/>
                    </a:lnTo>
                    <a:lnTo>
                      <a:pt x="358" y="682"/>
                    </a:lnTo>
                    <a:lnTo>
                      <a:pt x="361" y="727"/>
                    </a:lnTo>
                    <a:lnTo>
                      <a:pt x="374" y="737"/>
                    </a:lnTo>
                    <a:lnTo>
                      <a:pt x="375" y="741"/>
                    </a:lnTo>
                    <a:lnTo>
                      <a:pt x="345" y="814"/>
                    </a:lnTo>
                    <a:lnTo>
                      <a:pt x="349" y="830"/>
                    </a:lnTo>
                    <a:lnTo>
                      <a:pt x="389" y="863"/>
                    </a:lnTo>
                    <a:lnTo>
                      <a:pt x="390" y="866"/>
                    </a:lnTo>
                    <a:lnTo>
                      <a:pt x="393" y="914"/>
                    </a:lnTo>
                    <a:lnTo>
                      <a:pt x="420" y="984"/>
                    </a:lnTo>
                    <a:lnTo>
                      <a:pt x="420" y="987"/>
                    </a:lnTo>
                    <a:lnTo>
                      <a:pt x="381" y="1044"/>
                    </a:lnTo>
                    <a:lnTo>
                      <a:pt x="373" y="1084"/>
                    </a:lnTo>
                    <a:lnTo>
                      <a:pt x="370" y="1085"/>
                    </a:lnTo>
                    <a:lnTo>
                      <a:pt x="369" y="1085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17" name="Freeform 283"/>
              <p:cNvSpPr>
                <a:spLocks/>
              </p:cNvSpPr>
              <p:nvPr/>
            </p:nvSpPr>
            <p:spPr bwMode="auto">
              <a:xfrm>
                <a:off x="4213" y="2513"/>
                <a:ext cx="5" cy="5"/>
              </a:xfrm>
              <a:custGeom>
                <a:avLst/>
                <a:gdLst>
                  <a:gd name="T0" fmla="*/ 0 w 20"/>
                  <a:gd name="T1" fmla="*/ 1 h 20"/>
                  <a:gd name="T2" fmla="*/ 0 w 20"/>
                  <a:gd name="T3" fmla="*/ 1 h 20"/>
                  <a:gd name="T4" fmla="*/ 0 w 20"/>
                  <a:gd name="T5" fmla="*/ 1 h 20"/>
                  <a:gd name="T6" fmla="*/ 1 w 20"/>
                  <a:gd name="T7" fmla="*/ 0 h 20"/>
                  <a:gd name="T8" fmla="*/ 1 w 20"/>
                  <a:gd name="T9" fmla="*/ 0 h 20"/>
                  <a:gd name="T10" fmla="*/ 1 w 20"/>
                  <a:gd name="T11" fmla="*/ 0 h 20"/>
                  <a:gd name="T12" fmla="*/ 1 w 20"/>
                  <a:gd name="T13" fmla="*/ 0 h 20"/>
                  <a:gd name="T14" fmla="*/ 1 w 20"/>
                  <a:gd name="T15" fmla="*/ 1 h 20"/>
                  <a:gd name="T16" fmla="*/ 1 w 20"/>
                  <a:gd name="T17" fmla="*/ 1 h 20"/>
                  <a:gd name="T18" fmla="*/ 1 w 20"/>
                  <a:gd name="T19" fmla="*/ 1 h 20"/>
                  <a:gd name="T20" fmla="*/ 0 w 20"/>
                  <a:gd name="T21" fmla="*/ 1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" h="20">
                    <a:moveTo>
                      <a:pt x="2" y="18"/>
                    </a:moveTo>
                    <a:lnTo>
                      <a:pt x="0" y="16"/>
                    </a:lnTo>
                    <a:lnTo>
                      <a:pt x="0" y="12"/>
                    </a:lnTo>
                    <a:lnTo>
                      <a:pt x="12" y="2"/>
                    </a:lnTo>
                    <a:lnTo>
                      <a:pt x="14" y="0"/>
                    </a:lnTo>
                    <a:lnTo>
                      <a:pt x="17" y="3"/>
                    </a:lnTo>
                    <a:lnTo>
                      <a:pt x="20" y="16"/>
                    </a:lnTo>
                    <a:lnTo>
                      <a:pt x="20" y="20"/>
                    </a:lnTo>
                    <a:lnTo>
                      <a:pt x="17" y="20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18" name="Freeform 284"/>
              <p:cNvSpPr>
                <a:spLocks/>
              </p:cNvSpPr>
              <p:nvPr/>
            </p:nvSpPr>
            <p:spPr bwMode="auto">
              <a:xfrm>
                <a:off x="4269" y="2471"/>
                <a:ext cx="76" cy="63"/>
              </a:xfrm>
              <a:custGeom>
                <a:avLst/>
                <a:gdLst>
                  <a:gd name="T0" fmla="*/ 5 w 302"/>
                  <a:gd name="T1" fmla="*/ 15 h 250"/>
                  <a:gd name="T2" fmla="*/ 5 w 302"/>
                  <a:gd name="T3" fmla="*/ 15 h 250"/>
                  <a:gd name="T4" fmla="*/ 5 w 302"/>
                  <a:gd name="T5" fmla="*/ 14 h 250"/>
                  <a:gd name="T6" fmla="*/ 4 w 302"/>
                  <a:gd name="T7" fmla="*/ 14 h 250"/>
                  <a:gd name="T8" fmla="*/ 3 w 302"/>
                  <a:gd name="T9" fmla="*/ 14 h 250"/>
                  <a:gd name="T10" fmla="*/ 3 w 302"/>
                  <a:gd name="T11" fmla="*/ 14 h 250"/>
                  <a:gd name="T12" fmla="*/ 3 w 302"/>
                  <a:gd name="T13" fmla="*/ 14 h 250"/>
                  <a:gd name="T14" fmla="*/ 2 w 302"/>
                  <a:gd name="T15" fmla="*/ 12 h 250"/>
                  <a:gd name="T16" fmla="*/ 2 w 302"/>
                  <a:gd name="T17" fmla="*/ 10 h 250"/>
                  <a:gd name="T18" fmla="*/ 1 w 302"/>
                  <a:gd name="T19" fmla="*/ 8 h 250"/>
                  <a:gd name="T20" fmla="*/ 0 w 302"/>
                  <a:gd name="T21" fmla="*/ 6 h 250"/>
                  <a:gd name="T22" fmla="*/ 1 w 302"/>
                  <a:gd name="T23" fmla="*/ 3 h 250"/>
                  <a:gd name="T24" fmla="*/ 4 w 302"/>
                  <a:gd name="T25" fmla="*/ 1 h 250"/>
                  <a:gd name="T26" fmla="*/ 4 w 302"/>
                  <a:gd name="T27" fmla="*/ 1 h 250"/>
                  <a:gd name="T28" fmla="*/ 11 w 302"/>
                  <a:gd name="T29" fmla="*/ 2 h 250"/>
                  <a:gd name="T30" fmla="*/ 13 w 302"/>
                  <a:gd name="T31" fmla="*/ 3 h 250"/>
                  <a:gd name="T32" fmla="*/ 15 w 302"/>
                  <a:gd name="T33" fmla="*/ 1 h 250"/>
                  <a:gd name="T34" fmla="*/ 15 w 302"/>
                  <a:gd name="T35" fmla="*/ 1 h 250"/>
                  <a:gd name="T36" fmla="*/ 17 w 302"/>
                  <a:gd name="T37" fmla="*/ 1 h 250"/>
                  <a:gd name="T38" fmla="*/ 18 w 302"/>
                  <a:gd name="T39" fmla="*/ 0 h 250"/>
                  <a:gd name="T40" fmla="*/ 19 w 302"/>
                  <a:gd name="T41" fmla="*/ 0 h 250"/>
                  <a:gd name="T42" fmla="*/ 19 w 302"/>
                  <a:gd name="T43" fmla="*/ 0 h 250"/>
                  <a:gd name="T44" fmla="*/ 19 w 302"/>
                  <a:gd name="T45" fmla="*/ 0 h 250"/>
                  <a:gd name="T46" fmla="*/ 19 w 302"/>
                  <a:gd name="T47" fmla="*/ 9 h 250"/>
                  <a:gd name="T48" fmla="*/ 19 w 302"/>
                  <a:gd name="T49" fmla="*/ 9 h 250"/>
                  <a:gd name="T50" fmla="*/ 15 w 302"/>
                  <a:gd name="T51" fmla="*/ 11 h 250"/>
                  <a:gd name="T52" fmla="*/ 15 w 302"/>
                  <a:gd name="T53" fmla="*/ 11 h 250"/>
                  <a:gd name="T54" fmla="*/ 15 w 302"/>
                  <a:gd name="T55" fmla="*/ 11 h 250"/>
                  <a:gd name="T56" fmla="*/ 13 w 302"/>
                  <a:gd name="T57" fmla="*/ 12 h 250"/>
                  <a:gd name="T58" fmla="*/ 13 w 302"/>
                  <a:gd name="T59" fmla="*/ 13 h 250"/>
                  <a:gd name="T60" fmla="*/ 13 w 302"/>
                  <a:gd name="T61" fmla="*/ 14 h 250"/>
                  <a:gd name="T62" fmla="*/ 10 w 302"/>
                  <a:gd name="T63" fmla="*/ 14 h 250"/>
                  <a:gd name="T64" fmla="*/ 10 w 302"/>
                  <a:gd name="T65" fmla="*/ 15 h 250"/>
                  <a:gd name="T66" fmla="*/ 10 w 302"/>
                  <a:gd name="T67" fmla="*/ 15 h 250"/>
                  <a:gd name="T68" fmla="*/ 8 w 302"/>
                  <a:gd name="T69" fmla="*/ 16 h 250"/>
                  <a:gd name="T70" fmla="*/ 8 w 302"/>
                  <a:gd name="T71" fmla="*/ 16 h 250"/>
                  <a:gd name="T72" fmla="*/ 5 w 302"/>
                  <a:gd name="T73" fmla="*/ 15 h 2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02" h="250">
                    <a:moveTo>
                      <a:pt x="78" y="244"/>
                    </a:moveTo>
                    <a:lnTo>
                      <a:pt x="75" y="241"/>
                    </a:lnTo>
                    <a:lnTo>
                      <a:pt x="75" y="217"/>
                    </a:lnTo>
                    <a:lnTo>
                      <a:pt x="54" y="226"/>
                    </a:lnTo>
                    <a:lnTo>
                      <a:pt x="52" y="226"/>
                    </a:lnTo>
                    <a:lnTo>
                      <a:pt x="51" y="226"/>
                    </a:lnTo>
                    <a:lnTo>
                      <a:pt x="50" y="225"/>
                    </a:lnTo>
                    <a:lnTo>
                      <a:pt x="35" y="182"/>
                    </a:lnTo>
                    <a:lnTo>
                      <a:pt x="32" y="149"/>
                    </a:lnTo>
                    <a:lnTo>
                      <a:pt x="10" y="125"/>
                    </a:lnTo>
                    <a:lnTo>
                      <a:pt x="0" y="93"/>
                    </a:lnTo>
                    <a:lnTo>
                      <a:pt x="15" y="53"/>
                    </a:lnTo>
                    <a:lnTo>
                      <a:pt x="56" y="19"/>
                    </a:lnTo>
                    <a:lnTo>
                      <a:pt x="59" y="18"/>
                    </a:lnTo>
                    <a:lnTo>
                      <a:pt x="167" y="23"/>
                    </a:lnTo>
                    <a:lnTo>
                      <a:pt x="206" y="43"/>
                    </a:lnTo>
                    <a:lnTo>
                      <a:pt x="230" y="16"/>
                    </a:lnTo>
                    <a:lnTo>
                      <a:pt x="233" y="15"/>
                    </a:lnTo>
                    <a:lnTo>
                      <a:pt x="266" y="20"/>
                    </a:lnTo>
                    <a:lnTo>
                      <a:pt x="290" y="2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6" y="3"/>
                    </a:lnTo>
                    <a:lnTo>
                      <a:pt x="302" y="135"/>
                    </a:lnTo>
                    <a:lnTo>
                      <a:pt x="300" y="139"/>
                    </a:lnTo>
                    <a:lnTo>
                      <a:pt x="241" y="166"/>
                    </a:lnTo>
                    <a:lnTo>
                      <a:pt x="238" y="176"/>
                    </a:lnTo>
                    <a:lnTo>
                      <a:pt x="236" y="178"/>
                    </a:lnTo>
                    <a:lnTo>
                      <a:pt x="210" y="181"/>
                    </a:lnTo>
                    <a:lnTo>
                      <a:pt x="210" y="209"/>
                    </a:lnTo>
                    <a:lnTo>
                      <a:pt x="208" y="213"/>
                    </a:lnTo>
                    <a:lnTo>
                      <a:pt x="157" y="226"/>
                    </a:lnTo>
                    <a:lnTo>
                      <a:pt x="153" y="240"/>
                    </a:lnTo>
                    <a:lnTo>
                      <a:pt x="151" y="241"/>
                    </a:lnTo>
                    <a:lnTo>
                      <a:pt x="128" y="249"/>
                    </a:lnTo>
                    <a:lnTo>
                      <a:pt x="127" y="250"/>
                    </a:lnTo>
                    <a:lnTo>
                      <a:pt x="78" y="24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19" name="Freeform 285"/>
              <p:cNvSpPr>
                <a:spLocks/>
              </p:cNvSpPr>
              <p:nvPr/>
            </p:nvSpPr>
            <p:spPr bwMode="auto">
              <a:xfrm>
                <a:off x="3866" y="1790"/>
                <a:ext cx="863" cy="601"/>
              </a:xfrm>
              <a:custGeom>
                <a:avLst/>
                <a:gdLst>
                  <a:gd name="T0" fmla="*/ 123 w 3451"/>
                  <a:gd name="T1" fmla="*/ 145 h 2405"/>
                  <a:gd name="T2" fmla="*/ 121 w 3451"/>
                  <a:gd name="T3" fmla="*/ 146 h 2405"/>
                  <a:gd name="T4" fmla="*/ 105 w 3451"/>
                  <a:gd name="T5" fmla="*/ 141 h 2405"/>
                  <a:gd name="T6" fmla="*/ 99 w 3451"/>
                  <a:gd name="T7" fmla="*/ 142 h 2405"/>
                  <a:gd name="T8" fmla="*/ 97 w 3451"/>
                  <a:gd name="T9" fmla="*/ 145 h 2405"/>
                  <a:gd name="T10" fmla="*/ 91 w 3451"/>
                  <a:gd name="T11" fmla="*/ 140 h 2405"/>
                  <a:gd name="T12" fmla="*/ 84 w 3451"/>
                  <a:gd name="T13" fmla="*/ 137 h 2405"/>
                  <a:gd name="T14" fmla="*/ 85 w 3451"/>
                  <a:gd name="T15" fmla="*/ 119 h 2405"/>
                  <a:gd name="T16" fmla="*/ 80 w 3451"/>
                  <a:gd name="T17" fmla="*/ 116 h 2405"/>
                  <a:gd name="T18" fmla="*/ 64 w 3451"/>
                  <a:gd name="T19" fmla="*/ 121 h 2405"/>
                  <a:gd name="T20" fmla="*/ 53 w 3451"/>
                  <a:gd name="T21" fmla="*/ 120 h 2405"/>
                  <a:gd name="T22" fmla="*/ 40 w 3451"/>
                  <a:gd name="T23" fmla="*/ 119 h 2405"/>
                  <a:gd name="T24" fmla="*/ 34 w 3451"/>
                  <a:gd name="T25" fmla="*/ 114 h 2405"/>
                  <a:gd name="T26" fmla="*/ 21 w 3451"/>
                  <a:gd name="T27" fmla="*/ 108 h 2405"/>
                  <a:gd name="T28" fmla="*/ 18 w 3451"/>
                  <a:gd name="T29" fmla="*/ 101 h 2405"/>
                  <a:gd name="T30" fmla="*/ 19 w 3451"/>
                  <a:gd name="T31" fmla="*/ 96 h 2405"/>
                  <a:gd name="T32" fmla="*/ 23 w 3451"/>
                  <a:gd name="T33" fmla="*/ 90 h 2405"/>
                  <a:gd name="T34" fmla="*/ 11 w 3451"/>
                  <a:gd name="T35" fmla="*/ 89 h 2405"/>
                  <a:gd name="T36" fmla="*/ 7 w 3451"/>
                  <a:gd name="T37" fmla="*/ 84 h 2405"/>
                  <a:gd name="T38" fmla="*/ 5 w 3451"/>
                  <a:gd name="T39" fmla="*/ 81 h 2405"/>
                  <a:gd name="T40" fmla="*/ 1 w 3451"/>
                  <a:gd name="T41" fmla="*/ 69 h 2405"/>
                  <a:gd name="T42" fmla="*/ 18 w 3451"/>
                  <a:gd name="T43" fmla="*/ 62 h 2405"/>
                  <a:gd name="T44" fmla="*/ 31 w 3451"/>
                  <a:gd name="T45" fmla="*/ 44 h 2405"/>
                  <a:gd name="T46" fmla="*/ 43 w 3451"/>
                  <a:gd name="T47" fmla="*/ 28 h 2405"/>
                  <a:gd name="T48" fmla="*/ 50 w 3451"/>
                  <a:gd name="T49" fmla="*/ 25 h 2405"/>
                  <a:gd name="T50" fmla="*/ 61 w 3451"/>
                  <a:gd name="T51" fmla="*/ 37 h 2405"/>
                  <a:gd name="T52" fmla="*/ 96 w 3451"/>
                  <a:gd name="T53" fmla="*/ 56 h 2405"/>
                  <a:gd name="T54" fmla="*/ 133 w 3451"/>
                  <a:gd name="T55" fmla="*/ 49 h 2405"/>
                  <a:gd name="T56" fmla="*/ 148 w 3451"/>
                  <a:gd name="T57" fmla="*/ 42 h 2405"/>
                  <a:gd name="T58" fmla="*/ 148 w 3451"/>
                  <a:gd name="T59" fmla="*/ 32 h 2405"/>
                  <a:gd name="T60" fmla="*/ 160 w 3451"/>
                  <a:gd name="T61" fmla="*/ 19 h 2405"/>
                  <a:gd name="T62" fmla="*/ 164 w 3451"/>
                  <a:gd name="T63" fmla="*/ 5 h 2405"/>
                  <a:gd name="T64" fmla="*/ 187 w 3451"/>
                  <a:gd name="T65" fmla="*/ 10 h 2405"/>
                  <a:gd name="T66" fmla="*/ 203 w 3451"/>
                  <a:gd name="T67" fmla="*/ 31 h 2405"/>
                  <a:gd name="T68" fmla="*/ 216 w 3451"/>
                  <a:gd name="T69" fmla="*/ 32 h 2405"/>
                  <a:gd name="T70" fmla="*/ 203 w 3451"/>
                  <a:gd name="T71" fmla="*/ 47 h 2405"/>
                  <a:gd name="T72" fmla="*/ 201 w 3451"/>
                  <a:gd name="T73" fmla="*/ 57 h 2405"/>
                  <a:gd name="T74" fmla="*/ 188 w 3451"/>
                  <a:gd name="T75" fmla="*/ 62 h 2405"/>
                  <a:gd name="T76" fmla="*/ 168 w 3451"/>
                  <a:gd name="T77" fmla="*/ 75 h 2405"/>
                  <a:gd name="T78" fmla="*/ 168 w 3451"/>
                  <a:gd name="T79" fmla="*/ 71 h 2405"/>
                  <a:gd name="T80" fmla="*/ 157 w 3451"/>
                  <a:gd name="T81" fmla="*/ 73 h 2405"/>
                  <a:gd name="T82" fmla="*/ 167 w 3451"/>
                  <a:gd name="T83" fmla="*/ 79 h 2405"/>
                  <a:gd name="T84" fmla="*/ 172 w 3451"/>
                  <a:gd name="T85" fmla="*/ 84 h 2405"/>
                  <a:gd name="T86" fmla="*/ 166 w 3451"/>
                  <a:gd name="T87" fmla="*/ 87 h 2405"/>
                  <a:gd name="T88" fmla="*/ 164 w 3451"/>
                  <a:gd name="T89" fmla="*/ 94 h 2405"/>
                  <a:gd name="T90" fmla="*/ 166 w 3451"/>
                  <a:gd name="T91" fmla="*/ 104 h 2405"/>
                  <a:gd name="T92" fmla="*/ 168 w 3451"/>
                  <a:gd name="T93" fmla="*/ 111 h 2405"/>
                  <a:gd name="T94" fmla="*/ 170 w 3451"/>
                  <a:gd name="T95" fmla="*/ 114 h 2405"/>
                  <a:gd name="T96" fmla="*/ 168 w 3451"/>
                  <a:gd name="T97" fmla="*/ 120 h 2405"/>
                  <a:gd name="T98" fmla="*/ 163 w 3451"/>
                  <a:gd name="T99" fmla="*/ 127 h 2405"/>
                  <a:gd name="T100" fmla="*/ 159 w 3451"/>
                  <a:gd name="T101" fmla="*/ 134 h 2405"/>
                  <a:gd name="T102" fmla="*/ 155 w 3451"/>
                  <a:gd name="T103" fmla="*/ 137 h 2405"/>
                  <a:gd name="T104" fmla="*/ 145 w 3451"/>
                  <a:gd name="T105" fmla="*/ 141 h 2405"/>
                  <a:gd name="T106" fmla="*/ 144 w 3451"/>
                  <a:gd name="T107" fmla="*/ 142 h 2405"/>
                  <a:gd name="T108" fmla="*/ 141 w 3451"/>
                  <a:gd name="T109" fmla="*/ 142 h 2405"/>
                  <a:gd name="T110" fmla="*/ 129 w 3451"/>
                  <a:gd name="T111" fmla="*/ 148 h 240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451" h="2405">
                    <a:moveTo>
                      <a:pt x="2055" y="2405"/>
                    </a:moveTo>
                    <a:lnTo>
                      <a:pt x="2051" y="2404"/>
                    </a:lnTo>
                    <a:lnTo>
                      <a:pt x="2028" y="2364"/>
                    </a:lnTo>
                    <a:lnTo>
                      <a:pt x="2028" y="2327"/>
                    </a:lnTo>
                    <a:lnTo>
                      <a:pt x="2004" y="2336"/>
                    </a:lnTo>
                    <a:lnTo>
                      <a:pt x="2003" y="2336"/>
                    </a:lnTo>
                    <a:lnTo>
                      <a:pt x="2002" y="2336"/>
                    </a:lnTo>
                    <a:lnTo>
                      <a:pt x="1968" y="2315"/>
                    </a:lnTo>
                    <a:lnTo>
                      <a:pt x="1954" y="2332"/>
                    </a:lnTo>
                    <a:lnTo>
                      <a:pt x="1951" y="2333"/>
                    </a:lnTo>
                    <a:lnTo>
                      <a:pt x="1948" y="2332"/>
                    </a:lnTo>
                    <a:lnTo>
                      <a:pt x="1947" y="2325"/>
                    </a:lnTo>
                    <a:lnTo>
                      <a:pt x="1937" y="2333"/>
                    </a:lnTo>
                    <a:lnTo>
                      <a:pt x="1934" y="2333"/>
                    </a:lnTo>
                    <a:lnTo>
                      <a:pt x="1899" y="2325"/>
                    </a:lnTo>
                    <a:lnTo>
                      <a:pt x="1870" y="2304"/>
                    </a:lnTo>
                    <a:lnTo>
                      <a:pt x="1851" y="2253"/>
                    </a:lnTo>
                    <a:lnTo>
                      <a:pt x="1780" y="2226"/>
                    </a:lnTo>
                    <a:lnTo>
                      <a:pt x="1704" y="2265"/>
                    </a:lnTo>
                    <a:lnTo>
                      <a:pt x="1702" y="2265"/>
                    </a:lnTo>
                    <a:lnTo>
                      <a:pt x="1701" y="2265"/>
                    </a:lnTo>
                    <a:lnTo>
                      <a:pt x="1680" y="2257"/>
                    </a:lnTo>
                    <a:lnTo>
                      <a:pt x="1661" y="2268"/>
                    </a:lnTo>
                    <a:lnTo>
                      <a:pt x="1660" y="2268"/>
                    </a:lnTo>
                    <a:lnTo>
                      <a:pt x="1659" y="2268"/>
                    </a:lnTo>
                    <a:lnTo>
                      <a:pt x="1627" y="2255"/>
                    </a:lnTo>
                    <a:lnTo>
                      <a:pt x="1617" y="2275"/>
                    </a:lnTo>
                    <a:lnTo>
                      <a:pt x="1615" y="2276"/>
                    </a:lnTo>
                    <a:lnTo>
                      <a:pt x="1613" y="2276"/>
                    </a:lnTo>
                    <a:lnTo>
                      <a:pt x="1589" y="2268"/>
                    </a:lnTo>
                    <a:lnTo>
                      <a:pt x="1580" y="2275"/>
                    </a:lnTo>
                    <a:lnTo>
                      <a:pt x="1583" y="2336"/>
                    </a:lnTo>
                    <a:lnTo>
                      <a:pt x="1581" y="2339"/>
                    </a:lnTo>
                    <a:lnTo>
                      <a:pt x="1562" y="2348"/>
                    </a:lnTo>
                    <a:lnTo>
                      <a:pt x="1560" y="2348"/>
                    </a:lnTo>
                    <a:lnTo>
                      <a:pt x="1559" y="2348"/>
                    </a:lnTo>
                    <a:lnTo>
                      <a:pt x="1558" y="2345"/>
                    </a:lnTo>
                    <a:lnTo>
                      <a:pt x="1548" y="2317"/>
                    </a:lnTo>
                    <a:lnTo>
                      <a:pt x="1539" y="2311"/>
                    </a:lnTo>
                    <a:lnTo>
                      <a:pt x="1504" y="2325"/>
                    </a:lnTo>
                    <a:lnTo>
                      <a:pt x="1503" y="2325"/>
                    </a:lnTo>
                    <a:lnTo>
                      <a:pt x="1500" y="2324"/>
                    </a:lnTo>
                    <a:lnTo>
                      <a:pt x="1480" y="2295"/>
                    </a:lnTo>
                    <a:lnTo>
                      <a:pt x="1447" y="2285"/>
                    </a:lnTo>
                    <a:lnTo>
                      <a:pt x="1446" y="2281"/>
                    </a:lnTo>
                    <a:lnTo>
                      <a:pt x="1456" y="2238"/>
                    </a:lnTo>
                    <a:lnTo>
                      <a:pt x="1430" y="2219"/>
                    </a:lnTo>
                    <a:lnTo>
                      <a:pt x="1429" y="2216"/>
                    </a:lnTo>
                    <a:lnTo>
                      <a:pt x="1421" y="2171"/>
                    </a:lnTo>
                    <a:lnTo>
                      <a:pt x="1397" y="2171"/>
                    </a:lnTo>
                    <a:lnTo>
                      <a:pt x="1353" y="2191"/>
                    </a:lnTo>
                    <a:lnTo>
                      <a:pt x="1351" y="2191"/>
                    </a:lnTo>
                    <a:lnTo>
                      <a:pt x="1349" y="2190"/>
                    </a:lnTo>
                    <a:lnTo>
                      <a:pt x="1349" y="2187"/>
                    </a:lnTo>
                    <a:lnTo>
                      <a:pt x="1366" y="2110"/>
                    </a:lnTo>
                    <a:lnTo>
                      <a:pt x="1411" y="2046"/>
                    </a:lnTo>
                    <a:lnTo>
                      <a:pt x="1414" y="2007"/>
                    </a:lnTo>
                    <a:lnTo>
                      <a:pt x="1403" y="1960"/>
                    </a:lnTo>
                    <a:lnTo>
                      <a:pt x="1391" y="1960"/>
                    </a:lnTo>
                    <a:lnTo>
                      <a:pt x="1389" y="1958"/>
                    </a:lnTo>
                    <a:lnTo>
                      <a:pt x="1366" y="1918"/>
                    </a:lnTo>
                    <a:lnTo>
                      <a:pt x="1351" y="1912"/>
                    </a:lnTo>
                    <a:lnTo>
                      <a:pt x="1338" y="1918"/>
                    </a:lnTo>
                    <a:lnTo>
                      <a:pt x="1337" y="1920"/>
                    </a:lnTo>
                    <a:lnTo>
                      <a:pt x="1335" y="1918"/>
                    </a:lnTo>
                    <a:lnTo>
                      <a:pt x="1321" y="1904"/>
                    </a:lnTo>
                    <a:lnTo>
                      <a:pt x="1280" y="1897"/>
                    </a:lnTo>
                    <a:lnTo>
                      <a:pt x="1277" y="1893"/>
                    </a:lnTo>
                    <a:lnTo>
                      <a:pt x="1280" y="1867"/>
                    </a:lnTo>
                    <a:lnTo>
                      <a:pt x="1273" y="1865"/>
                    </a:lnTo>
                    <a:lnTo>
                      <a:pt x="1272" y="1863"/>
                    </a:lnTo>
                    <a:lnTo>
                      <a:pt x="1261" y="1835"/>
                    </a:lnTo>
                    <a:lnTo>
                      <a:pt x="1221" y="1851"/>
                    </a:lnTo>
                    <a:lnTo>
                      <a:pt x="1181" y="1848"/>
                    </a:lnTo>
                    <a:lnTo>
                      <a:pt x="1096" y="1913"/>
                    </a:lnTo>
                    <a:lnTo>
                      <a:pt x="1022" y="1942"/>
                    </a:lnTo>
                    <a:lnTo>
                      <a:pt x="1020" y="1942"/>
                    </a:lnTo>
                    <a:lnTo>
                      <a:pt x="1018" y="1942"/>
                    </a:lnTo>
                    <a:lnTo>
                      <a:pt x="1002" y="1930"/>
                    </a:lnTo>
                    <a:lnTo>
                      <a:pt x="921" y="1912"/>
                    </a:lnTo>
                    <a:lnTo>
                      <a:pt x="865" y="1970"/>
                    </a:lnTo>
                    <a:lnTo>
                      <a:pt x="863" y="1972"/>
                    </a:lnTo>
                    <a:lnTo>
                      <a:pt x="862" y="1970"/>
                    </a:lnTo>
                    <a:lnTo>
                      <a:pt x="850" y="1965"/>
                    </a:lnTo>
                    <a:lnTo>
                      <a:pt x="849" y="1962"/>
                    </a:lnTo>
                    <a:lnTo>
                      <a:pt x="849" y="1926"/>
                    </a:lnTo>
                    <a:lnTo>
                      <a:pt x="818" y="1937"/>
                    </a:lnTo>
                    <a:lnTo>
                      <a:pt x="774" y="1942"/>
                    </a:lnTo>
                    <a:lnTo>
                      <a:pt x="733" y="1930"/>
                    </a:lnTo>
                    <a:lnTo>
                      <a:pt x="695" y="1937"/>
                    </a:lnTo>
                    <a:lnTo>
                      <a:pt x="692" y="1936"/>
                    </a:lnTo>
                    <a:lnTo>
                      <a:pt x="677" y="1918"/>
                    </a:lnTo>
                    <a:lnTo>
                      <a:pt x="648" y="1908"/>
                    </a:lnTo>
                    <a:lnTo>
                      <a:pt x="645" y="1904"/>
                    </a:lnTo>
                    <a:lnTo>
                      <a:pt x="648" y="1890"/>
                    </a:lnTo>
                    <a:lnTo>
                      <a:pt x="593" y="1880"/>
                    </a:lnTo>
                    <a:lnTo>
                      <a:pt x="591" y="1876"/>
                    </a:lnTo>
                    <a:lnTo>
                      <a:pt x="593" y="1849"/>
                    </a:lnTo>
                    <a:lnTo>
                      <a:pt x="562" y="1863"/>
                    </a:lnTo>
                    <a:lnTo>
                      <a:pt x="560" y="1863"/>
                    </a:lnTo>
                    <a:lnTo>
                      <a:pt x="558" y="1861"/>
                    </a:lnTo>
                    <a:lnTo>
                      <a:pt x="538" y="1827"/>
                    </a:lnTo>
                    <a:lnTo>
                      <a:pt x="492" y="1793"/>
                    </a:lnTo>
                    <a:lnTo>
                      <a:pt x="439" y="1783"/>
                    </a:lnTo>
                    <a:lnTo>
                      <a:pt x="438" y="1797"/>
                    </a:lnTo>
                    <a:lnTo>
                      <a:pt x="435" y="1799"/>
                    </a:lnTo>
                    <a:lnTo>
                      <a:pt x="434" y="1800"/>
                    </a:lnTo>
                    <a:lnTo>
                      <a:pt x="433" y="1799"/>
                    </a:lnTo>
                    <a:lnTo>
                      <a:pt x="418" y="1787"/>
                    </a:lnTo>
                    <a:lnTo>
                      <a:pt x="330" y="1734"/>
                    </a:lnTo>
                    <a:lnTo>
                      <a:pt x="304" y="1736"/>
                    </a:lnTo>
                    <a:lnTo>
                      <a:pt x="300" y="1735"/>
                    </a:lnTo>
                    <a:lnTo>
                      <a:pt x="286" y="1707"/>
                    </a:lnTo>
                    <a:lnTo>
                      <a:pt x="289" y="1670"/>
                    </a:lnTo>
                    <a:lnTo>
                      <a:pt x="272" y="1635"/>
                    </a:lnTo>
                    <a:lnTo>
                      <a:pt x="273" y="1631"/>
                    </a:lnTo>
                    <a:lnTo>
                      <a:pt x="286" y="1619"/>
                    </a:lnTo>
                    <a:lnTo>
                      <a:pt x="289" y="1619"/>
                    </a:lnTo>
                    <a:lnTo>
                      <a:pt x="292" y="1621"/>
                    </a:lnTo>
                    <a:lnTo>
                      <a:pt x="304" y="1640"/>
                    </a:lnTo>
                    <a:lnTo>
                      <a:pt x="334" y="1618"/>
                    </a:lnTo>
                    <a:lnTo>
                      <a:pt x="326" y="1593"/>
                    </a:lnTo>
                    <a:lnTo>
                      <a:pt x="301" y="1579"/>
                    </a:lnTo>
                    <a:lnTo>
                      <a:pt x="300" y="1577"/>
                    </a:lnTo>
                    <a:lnTo>
                      <a:pt x="297" y="1534"/>
                    </a:lnTo>
                    <a:lnTo>
                      <a:pt x="300" y="1530"/>
                    </a:lnTo>
                    <a:lnTo>
                      <a:pt x="332" y="1525"/>
                    </a:lnTo>
                    <a:lnTo>
                      <a:pt x="334" y="1505"/>
                    </a:lnTo>
                    <a:lnTo>
                      <a:pt x="335" y="1502"/>
                    </a:lnTo>
                    <a:lnTo>
                      <a:pt x="361" y="1480"/>
                    </a:lnTo>
                    <a:lnTo>
                      <a:pt x="375" y="1436"/>
                    </a:lnTo>
                    <a:lnTo>
                      <a:pt x="363" y="1440"/>
                    </a:lnTo>
                    <a:lnTo>
                      <a:pt x="361" y="1440"/>
                    </a:lnTo>
                    <a:lnTo>
                      <a:pt x="359" y="1437"/>
                    </a:lnTo>
                    <a:lnTo>
                      <a:pt x="357" y="1424"/>
                    </a:lnTo>
                    <a:lnTo>
                      <a:pt x="320" y="1400"/>
                    </a:lnTo>
                    <a:lnTo>
                      <a:pt x="226" y="1437"/>
                    </a:lnTo>
                    <a:lnTo>
                      <a:pt x="225" y="1437"/>
                    </a:lnTo>
                    <a:lnTo>
                      <a:pt x="176" y="1420"/>
                    </a:lnTo>
                    <a:lnTo>
                      <a:pt x="164" y="1405"/>
                    </a:lnTo>
                    <a:lnTo>
                      <a:pt x="145" y="1408"/>
                    </a:lnTo>
                    <a:lnTo>
                      <a:pt x="144" y="1408"/>
                    </a:lnTo>
                    <a:lnTo>
                      <a:pt x="129" y="1393"/>
                    </a:lnTo>
                    <a:lnTo>
                      <a:pt x="128" y="1390"/>
                    </a:lnTo>
                    <a:lnTo>
                      <a:pt x="131" y="1363"/>
                    </a:lnTo>
                    <a:lnTo>
                      <a:pt x="121" y="1351"/>
                    </a:lnTo>
                    <a:lnTo>
                      <a:pt x="103" y="1351"/>
                    </a:lnTo>
                    <a:lnTo>
                      <a:pt x="100" y="1348"/>
                    </a:lnTo>
                    <a:lnTo>
                      <a:pt x="97" y="1333"/>
                    </a:lnTo>
                    <a:lnTo>
                      <a:pt x="59" y="1325"/>
                    </a:lnTo>
                    <a:lnTo>
                      <a:pt x="47" y="1319"/>
                    </a:lnTo>
                    <a:lnTo>
                      <a:pt x="46" y="1316"/>
                    </a:lnTo>
                    <a:lnTo>
                      <a:pt x="47" y="1313"/>
                    </a:lnTo>
                    <a:lnTo>
                      <a:pt x="64" y="1305"/>
                    </a:lnTo>
                    <a:lnTo>
                      <a:pt x="74" y="1304"/>
                    </a:lnTo>
                    <a:lnTo>
                      <a:pt x="63" y="1226"/>
                    </a:lnTo>
                    <a:lnTo>
                      <a:pt x="59" y="1220"/>
                    </a:lnTo>
                    <a:lnTo>
                      <a:pt x="20" y="1223"/>
                    </a:lnTo>
                    <a:lnTo>
                      <a:pt x="18" y="1222"/>
                    </a:lnTo>
                    <a:lnTo>
                      <a:pt x="0" y="1195"/>
                    </a:lnTo>
                    <a:lnTo>
                      <a:pt x="0" y="1192"/>
                    </a:lnTo>
                    <a:lnTo>
                      <a:pt x="11" y="1142"/>
                    </a:lnTo>
                    <a:lnTo>
                      <a:pt x="16" y="1107"/>
                    </a:lnTo>
                    <a:lnTo>
                      <a:pt x="19" y="1105"/>
                    </a:lnTo>
                    <a:lnTo>
                      <a:pt x="64" y="1085"/>
                    </a:lnTo>
                    <a:lnTo>
                      <a:pt x="72" y="1071"/>
                    </a:lnTo>
                    <a:lnTo>
                      <a:pt x="75" y="1070"/>
                    </a:lnTo>
                    <a:lnTo>
                      <a:pt x="151" y="1079"/>
                    </a:lnTo>
                    <a:lnTo>
                      <a:pt x="184" y="1043"/>
                    </a:lnTo>
                    <a:lnTo>
                      <a:pt x="258" y="1027"/>
                    </a:lnTo>
                    <a:lnTo>
                      <a:pt x="281" y="1000"/>
                    </a:lnTo>
                    <a:lnTo>
                      <a:pt x="366" y="960"/>
                    </a:lnTo>
                    <a:lnTo>
                      <a:pt x="377" y="926"/>
                    </a:lnTo>
                    <a:lnTo>
                      <a:pt x="394" y="859"/>
                    </a:lnTo>
                    <a:lnTo>
                      <a:pt x="371" y="763"/>
                    </a:lnTo>
                    <a:lnTo>
                      <a:pt x="354" y="742"/>
                    </a:lnTo>
                    <a:lnTo>
                      <a:pt x="354" y="738"/>
                    </a:lnTo>
                    <a:lnTo>
                      <a:pt x="357" y="736"/>
                    </a:lnTo>
                    <a:lnTo>
                      <a:pt x="488" y="706"/>
                    </a:lnTo>
                    <a:lnTo>
                      <a:pt x="486" y="651"/>
                    </a:lnTo>
                    <a:lnTo>
                      <a:pt x="526" y="550"/>
                    </a:lnTo>
                    <a:lnTo>
                      <a:pt x="528" y="547"/>
                    </a:lnTo>
                    <a:lnTo>
                      <a:pt x="617" y="559"/>
                    </a:lnTo>
                    <a:lnTo>
                      <a:pt x="635" y="575"/>
                    </a:lnTo>
                    <a:lnTo>
                      <a:pt x="671" y="557"/>
                    </a:lnTo>
                    <a:lnTo>
                      <a:pt x="671" y="500"/>
                    </a:lnTo>
                    <a:lnTo>
                      <a:pt x="685" y="450"/>
                    </a:lnTo>
                    <a:lnTo>
                      <a:pt x="688" y="448"/>
                    </a:lnTo>
                    <a:lnTo>
                      <a:pt x="726" y="445"/>
                    </a:lnTo>
                    <a:lnTo>
                      <a:pt x="749" y="406"/>
                    </a:lnTo>
                    <a:lnTo>
                      <a:pt x="752" y="405"/>
                    </a:lnTo>
                    <a:lnTo>
                      <a:pt x="753" y="405"/>
                    </a:lnTo>
                    <a:lnTo>
                      <a:pt x="777" y="413"/>
                    </a:lnTo>
                    <a:lnTo>
                      <a:pt x="796" y="400"/>
                    </a:lnTo>
                    <a:lnTo>
                      <a:pt x="797" y="399"/>
                    </a:lnTo>
                    <a:lnTo>
                      <a:pt x="798" y="399"/>
                    </a:lnTo>
                    <a:lnTo>
                      <a:pt x="800" y="401"/>
                    </a:lnTo>
                    <a:lnTo>
                      <a:pt x="817" y="441"/>
                    </a:lnTo>
                    <a:lnTo>
                      <a:pt x="857" y="486"/>
                    </a:lnTo>
                    <a:lnTo>
                      <a:pt x="929" y="500"/>
                    </a:lnTo>
                    <a:lnTo>
                      <a:pt x="931" y="501"/>
                    </a:lnTo>
                    <a:lnTo>
                      <a:pt x="941" y="518"/>
                    </a:lnTo>
                    <a:lnTo>
                      <a:pt x="968" y="601"/>
                    </a:lnTo>
                    <a:lnTo>
                      <a:pt x="971" y="671"/>
                    </a:lnTo>
                    <a:lnTo>
                      <a:pt x="964" y="700"/>
                    </a:lnTo>
                    <a:lnTo>
                      <a:pt x="1052" y="728"/>
                    </a:lnTo>
                    <a:lnTo>
                      <a:pt x="1088" y="724"/>
                    </a:lnTo>
                    <a:lnTo>
                      <a:pt x="1221" y="781"/>
                    </a:lnTo>
                    <a:lnTo>
                      <a:pt x="1265" y="852"/>
                    </a:lnTo>
                    <a:lnTo>
                      <a:pt x="1321" y="905"/>
                    </a:lnTo>
                    <a:lnTo>
                      <a:pt x="1531" y="896"/>
                    </a:lnTo>
                    <a:lnTo>
                      <a:pt x="1624" y="945"/>
                    </a:lnTo>
                    <a:lnTo>
                      <a:pt x="1761" y="988"/>
                    </a:lnTo>
                    <a:lnTo>
                      <a:pt x="1917" y="928"/>
                    </a:lnTo>
                    <a:lnTo>
                      <a:pt x="1991" y="930"/>
                    </a:lnTo>
                    <a:lnTo>
                      <a:pt x="2054" y="913"/>
                    </a:lnTo>
                    <a:lnTo>
                      <a:pt x="2156" y="824"/>
                    </a:lnTo>
                    <a:lnTo>
                      <a:pt x="2132" y="787"/>
                    </a:lnTo>
                    <a:lnTo>
                      <a:pt x="2132" y="784"/>
                    </a:lnTo>
                    <a:lnTo>
                      <a:pt x="2157" y="730"/>
                    </a:lnTo>
                    <a:lnTo>
                      <a:pt x="2159" y="728"/>
                    </a:lnTo>
                    <a:lnTo>
                      <a:pt x="2179" y="719"/>
                    </a:lnTo>
                    <a:lnTo>
                      <a:pt x="2180" y="719"/>
                    </a:lnTo>
                    <a:lnTo>
                      <a:pt x="2181" y="719"/>
                    </a:lnTo>
                    <a:lnTo>
                      <a:pt x="2248" y="744"/>
                    </a:lnTo>
                    <a:lnTo>
                      <a:pt x="2318" y="686"/>
                    </a:lnTo>
                    <a:lnTo>
                      <a:pt x="2365" y="671"/>
                    </a:lnTo>
                    <a:lnTo>
                      <a:pt x="2433" y="601"/>
                    </a:lnTo>
                    <a:lnTo>
                      <a:pt x="2434" y="599"/>
                    </a:lnTo>
                    <a:lnTo>
                      <a:pt x="2576" y="589"/>
                    </a:lnTo>
                    <a:lnTo>
                      <a:pt x="2563" y="570"/>
                    </a:lnTo>
                    <a:lnTo>
                      <a:pt x="2560" y="534"/>
                    </a:lnTo>
                    <a:lnTo>
                      <a:pt x="2511" y="484"/>
                    </a:lnTo>
                    <a:lnTo>
                      <a:pt x="2444" y="522"/>
                    </a:lnTo>
                    <a:lnTo>
                      <a:pt x="2369" y="514"/>
                    </a:lnTo>
                    <a:lnTo>
                      <a:pt x="2366" y="512"/>
                    </a:lnTo>
                    <a:lnTo>
                      <a:pt x="2357" y="477"/>
                    </a:lnTo>
                    <a:lnTo>
                      <a:pt x="2362" y="385"/>
                    </a:lnTo>
                    <a:lnTo>
                      <a:pt x="2406" y="315"/>
                    </a:lnTo>
                    <a:lnTo>
                      <a:pt x="2409" y="313"/>
                    </a:lnTo>
                    <a:lnTo>
                      <a:pt x="2410" y="313"/>
                    </a:lnTo>
                    <a:lnTo>
                      <a:pt x="2491" y="347"/>
                    </a:lnTo>
                    <a:lnTo>
                      <a:pt x="2565" y="303"/>
                    </a:lnTo>
                    <a:lnTo>
                      <a:pt x="2571" y="274"/>
                    </a:lnTo>
                    <a:lnTo>
                      <a:pt x="2605" y="175"/>
                    </a:lnTo>
                    <a:lnTo>
                      <a:pt x="2651" y="135"/>
                    </a:lnTo>
                    <a:lnTo>
                      <a:pt x="2648" y="97"/>
                    </a:lnTo>
                    <a:lnTo>
                      <a:pt x="2611" y="97"/>
                    </a:lnTo>
                    <a:lnTo>
                      <a:pt x="2609" y="95"/>
                    </a:lnTo>
                    <a:lnTo>
                      <a:pt x="2608" y="93"/>
                    </a:lnTo>
                    <a:lnTo>
                      <a:pt x="2615" y="75"/>
                    </a:lnTo>
                    <a:lnTo>
                      <a:pt x="2660" y="24"/>
                    </a:lnTo>
                    <a:lnTo>
                      <a:pt x="2817" y="0"/>
                    </a:lnTo>
                    <a:lnTo>
                      <a:pt x="2819" y="0"/>
                    </a:lnTo>
                    <a:lnTo>
                      <a:pt x="2865" y="31"/>
                    </a:lnTo>
                    <a:lnTo>
                      <a:pt x="2932" y="45"/>
                    </a:lnTo>
                    <a:lnTo>
                      <a:pt x="2934" y="46"/>
                    </a:lnTo>
                    <a:lnTo>
                      <a:pt x="2976" y="106"/>
                    </a:lnTo>
                    <a:lnTo>
                      <a:pt x="2986" y="159"/>
                    </a:lnTo>
                    <a:lnTo>
                      <a:pt x="3020" y="235"/>
                    </a:lnTo>
                    <a:lnTo>
                      <a:pt x="3040" y="343"/>
                    </a:lnTo>
                    <a:lnTo>
                      <a:pt x="3132" y="359"/>
                    </a:lnTo>
                    <a:lnTo>
                      <a:pt x="3210" y="402"/>
                    </a:lnTo>
                    <a:lnTo>
                      <a:pt x="3212" y="404"/>
                    </a:lnTo>
                    <a:lnTo>
                      <a:pt x="3226" y="444"/>
                    </a:lnTo>
                    <a:lnTo>
                      <a:pt x="3226" y="480"/>
                    </a:lnTo>
                    <a:lnTo>
                      <a:pt x="3242" y="505"/>
                    </a:lnTo>
                    <a:lnTo>
                      <a:pt x="3294" y="508"/>
                    </a:lnTo>
                    <a:lnTo>
                      <a:pt x="3447" y="442"/>
                    </a:lnTo>
                    <a:lnTo>
                      <a:pt x="3448" y="442"/>
                    </a:lnTo>
                    <a:lnTo>
                      <a:pt x="3451" y="442"/>
                    </a:lnTo>
                    <a:lnTo>
                      <a:pt x="3451" y="446"/>
                    </a:lnTo>
                    <a:lnTo>
                      <a:pt x="3443" y="464"/>
                    </a:lnTo>
                    <a:lnTo>
                      <a:pt x="3448" y="520"/>
                    </a:lnTo>
                    <a:lnTo>
                      <a:pt x="3448" y="522"/>
                    </a:lnTo>
                    <a:lnTo>
                      <a:pt x="3422" y="547"/>
                    </a:lnTo>
                    <a:lnTo>
                      <a:pt x="3394" y="643"/>
                    </a:lnTo>
                    <a:lnTo>
                      <a:pt x="3357" y="720"/>
                    </a:lnTo>
                    <a:lnTo>
                      <a:pt x="3342" y="734"/>
                    </a:lnTo>
                    <a:lnTo>
                      <a:pt x="3339" y="734"/>
                    </a:lnTo>
                    <a:lnTo>
                      <a:pt x="3284" y="715"/>
                    </a:lnTo>
                    <a:lnTo>
                      <a:pt x="3238" y="758"/>
                    </a:lnTo>
                    <a:lnTo>
                      <a:pt x="3252" y="795"/>
                    </a:lnTo>
                    <a:lnTo>
                      <a:pt x="3252" y="860"/>
                    </a:lnTo>
                    <a:lnTo>
                      <a:pt x="3250" y="861"/>
                    </a:lnTo>
                    <a:lnTo>
                      <a:pt x="3214" y="904"/>
                    </a:lnTo>
                    <a:lnTo>
                      <a:pt x="3214" y="920"/>
                    </a:lnTo>
                    <a:lnTo>
                      <a:pt x="3213" y="922"/>
                    </a:lnTo>
                    <a:lnTo>
                      <a:pt x="3212" y="922"/>
                    </a:lnTo>
                    <a:lnTo>
                      <a:pt x="3209" y="921"/>
                    </a:lnTo>
                    <a:lnTo>
                      <a:pt x="3184" y="896"/>
                    </a:lnTo>
                    <a:lnTo>
                      <a:pt x="3157" y="938"/>
                    </a:lnTo>
                    <a:lnTo>
                      <a:pt x="3125" y="965"/>
                    </a:lnTo>
                    <a:lnTo>
                      <a:pt x="3080" y="968"/>
                    </a:lnTo>
                    <a:lnTo>
                      <a:pt x="3083" y="1008"/>
                    </a:lnTo>
                    <a:lnTo>
                      <a:pt x="3080" y="1012"/>
                    </a:lnTo>
                    <a:lnTo>
                      <a:pt x="3038" y="1017"/>
                    </a:lnTo>
                    <a:lnTo>
                      <a:pt x="3003" y="1001"/>
                    </a:lnTo>
                    <a:lnTo>
                      <a:pt x="2948" y="1053"/>
                    </a:lnTo>
                    <a:lnTo>
                      <a:pt x="2893" y="1082"/>
                    </a:lnTo>
                    <a:lnTo>
                      <a:pt x="2865" y="1121"/>
                    </a:lnTo>
                    <a:lnTo>
                      <a:pt x="2863" y="1122"/>
                    </a:lnTo>
                    <a:lnTo>
                      <a:pt x="2806" y="1134"/>
                    </a:lnTo>
                    <a:lnTo>
                      <a:pt x="2690" y="1208"/>
                    </a:lnTo>
                    <a:lnTo>
                      <a:pt x="2689" y="1208"/>
                    </a:lnTo>
                    <a:lnTo>
                      <a:pt x="2688" y="1208"/>
                    </a:lnTo>
                    <a:lnTo>
                      <a:pt x="2679" y="1206"/>
                    </a:lnTo>
                    <a:lnTo>
                      <a:pt x="2677" y="1203"/>
                    </a:lnTo>
                    <a:lnTo>
                      <a:pt x="2679" y="1199"/>
                    </a:lnTo>
                    <a:lnTo>
                      <a:pt x="2702" y="1183"/>
                    </a:lnTo>
                    <a:lnTo>
                      <a:pt x="2708" y="1163"/>
                    </a:lnTo>
                    <a:lnTo>
                      <a:pt x="2686" y="1151"/>
                    </a:lnTo>
                    <a:lnTo>
                      <a:pt x="2685" y="1148"/>
                    </a:lnTo>
                    <a:lnTo>
                      <a:pt x="2686" y="1146"/>
                    </a:lnTo>
                    <a:lnTo>
                      <a:pt x="2736" y="1079"/>
                    </a:lnTo>
                    <a:lnTo>
                      <a:pt x="2718" y="1041"/>
                    </a:lnTo>
                    <a:lnTo>
                      <a:pt x="2681" y="1051"/>
                    </a:lnTo>
                    <a:lnTo>
                      <a:pt x="2643" y="1105"/>
                    </a:lnTo>
                    <a:lnTo>
                      <a:pt x="2589" y="1134"/>
                    </a:lnTo>
                    <a:lnTo>
                      <a:pt x="2568" y="1167"/>
                    </a:lnTo>
                    <a:lnTo>
                      <a:pt x="2532" y="1182"/>
                    </a:lnTo>
                    <a:lnTo>
                      <a:pt x="2504" y="1176"/>
                    </a:lnTo>
                    <a:lnTo>
                      <a:pt x="2486" y="1207"/>
                    </a:lnTo>
                    <a:lnTo>
                      <a:pt x="2483" y="1222"/>
                    </a:lnTo>
                    <a:lnTo>
                      <a:pt x="2508" y="1248"/>
                    </a:lnTo>
                    <a:lnTo>
                      <a:pt x="2547" y="1271"/>
                    </a:lnTo>
                    <a:lnTo>
                      <a:pt x="2563" y="1308"/>
                    </a:lnTo>
                    <a:lnTo>
                      <a:pt x="2588" y="1319"/>
                    </a:lnTo>
                    <a:lnTo>
                      <a:pt x="2661" y="1271"/>
                    </a:lnTo>
                    <a:lnTo>
                      <a:pt x="2663" y="1271"/>
                    </a:lnTo>
                    <a:lnTo>
                      <a:pt x="2664" y="1271"/>
                    </a:lnTo>
                    <a:lnTo>
                      <a:pt x="2705" y="1296"/>
                    </a:lnTo>
                    <a:lnTo>
                      <a:pt x="2764" y="1301"/>
                    </a:lnTo>
                    <a:lnTo>
                      <a:pt x="2765" y="1303"/>
                    </a:lnTo>
                    <a:lnTo>
                      <a:pt x="2766" y="1307"/>
                    </a:lnTo>
                    <a:lnTo>
                      <a:pt x="2749" y="1347"/>
                    </a:lnTo>
                    <a:lnTo>
                      <a:pt x="2746" y="1348"/>
                    </a:lnTo>
                    <a:lnTo>
                      <a:pt x="2745" y="1348"/>
                    </a:lnTo>
                    <a:lnTo>
                      <a:pt x="2742" y="1347"/>
                    </a:lnTo>
                    <a:lnTo>
                      <a:pt x="2736" y="1333"/>
                    </a:lnTo>
                    <a:lnTo>
                      <a:pt x="2724" y="1333"/>
                    </a:lnTo>
                    <a:lnTo>
                      <a:pt x="2710" y="1349"/>
                    </a:lnTo>
                    <a:lnTo>
                      <a:pt x="2667" y="1359"/>
                    </a:lnTo>
                    <a:lnTo>
                      <a:pt x="2669" y="1367"/>
                    </a:lnTo>
                    <a:lnTo>
                      <a:pt x="2668" y="1369"/>
                    </a:lnTo>
                    <a:lnTo>
                      <a:pt x="2655" y="1394"/>
                    </a:lnTo>
                    <a:lnTo>
                      <a:pt x="2652" y="1397"/>
                    </a:lnTo>
                    <a:lnTo>
                      <a:pt x="2651" y="1397"/>
                    </a:lnTo>
                    <a:lnTo>
                      <a:pt x="2628" y="1389"/>
                    </a:lnTo>
                    <a:lnTo>
                      <a:pt x="2625" y="1408"/>
                    </a:lnTo>
                    <a:lnTo>
                      <a:pt x="2625" y="1410"/>
                    </a:lnTo>
                    <a:lnTo>
                      <a:pt x="2599" y="1433"/>
                    </a:lnTo>
                    <a:lnTo>
                      <a:pt x="2573" y="1476"/>
                    </a:lnTo>
                    <a:lnTo>
                      <a:pt x="2627" y="1508"/>
                    </a:lnTo>
                    <a:lnTo>
                      <a:pt x="2669" y="1621"/>
                    </a:lnTo>
                    <a:lnTo>
                      <a:pt x="2725" y="1686"/>
                    </a:lnTo>
                    <a:lnTo>
                      <a:pt x="2725" y="1690"/>
                    </a:lnTo>
                    <a:lnTo>
                      <a:pt x="2722" y="1691"/>
                    </a:lnTo>
                    <a:lnTo>
                      <a:pt x="2648" y="1668"/>
                    </a:lnTo>
                    <a:lnTo>
                      <a:pt x="2641" y="1670"/>
                    </a:lnTo>
                    <a:lnTo>
                      <a:pt x="2649" y="1670"/>
                    </a:lnTo>
                    <a:lnTo>
                      <a:pt x="2681" y="1691"/>
                    </a:lnTo>
                    <a:lnTo>
                      <a:pt x="2725" y="1734"/>
                    </a:lnTo>
                    <a:lnTo>
                      <a:pt x="2726" y="1736"/>
                    </a:lnTo>
                    <a:lnTo>
                      <a:pt x="2724" y="1739"/>
                    </a:lnTo>
                    <a:lnTo>
                      <a:pt x="2645" y="1783"/>
                    </a:lnTo>
                    <a:lnTo>
                      <a:pt x="2680" y="1776"/>
                    </a:lnTo>
                    <a:lnTo>
                      <a:pt x="2681" y="1776"/>
                    </a:lnTo>
                    <a:lnTo>
                      <a:pt x="2728" y="1803"/>
                    </a:lnTo>
                    <a:lnTo>
                      <a:pt x="2729" y="1804"/>
                    </a:lnTo>
                    <a:lnTo>
                      <a:pt x="2728" y="1807"/>
                    </a:lnTo>
                    <a:lnTo>
                      <a:pt x="2713" y="1820"/>
                    </a:lnTo>
                    <a:lnTo>
                      <a:pt x="2716" y="1819"/>
                    </a:lnTo>
                    <a:lnTo>
                      <a:pt x="2717" y="1819"/>
                    </a:lnTo>
                    <a:lnTo>
                      <a:pt x="2718" y="1820"/>
                    </a:lnTo>
                    <a:lnTo>
                      <a:pt x="2720" y="1823"/>
                    </a:lnTo>
                    <a:lnTo>
                      <a:pt x="2720" y="1848"/>
                    </a:lnTo>
                    <a:lnTo>
                      <a:pt x="2717" y="1851"/>
                    </a:lnTo>
                    <a:lnTo>
                      <a:pt x="2701" y="1853"/>
                    </a:lnTo>
                    <a:lnTo>
                      <a:pt x="2705" y="1864"/>
                    </a:lnTo>
                    <a:lnTo>
                      <a:pt x="2692" y="1917"/>
                    </a:lnTo>
                    <a:lnTo>
                      <a:pt x="2690" y="1920"/>
                    </a:lnTo>
                    <a:lnTo>
                      <a:pt x="2689" y="1920"/>
                    </a:lnTo>
                    <a:lnTo>
                      <a:pt x="2688" y="1920"/>
                    </a:lnTo>
                    <a:lnTo>
                      <a:pt x="2676" y="1914"/>
                    </a:lnTo>
                    <a:lnTo>
                      <a:pt x="2611" y="2021"/>
                    </a:lnTo>
                    <a:lnTo>
                      <a:pt x="2608" y="2022"/>
                    </a:lnTo>
                    <a:lnTo>
                      <a:pt x="2605" y="2019"/>
                    </a:lnTo>
                    <a:lnTo>
                      <a:pt x="2603" y="2007"/>
                    </a:lnTo>
                    <a:lnTo>
                      <a:pt x="2592" y="2014"/>
                    </a:lnTo>
                    <a:lnTo>
                      <a:pt x="2600" y="2033"/>
                    </a:lnTo>
                    <a:lnTo>
                      <a:pt x="2600" y="2034"/>
                    </a:lnTo>
                    <a:lnTo>
                      <a:pt x="2583" y="2089"/>
                    </a:lnTo>
                    <a:lnTo>
                      <a:pt x="2581" y="2091"/>
                    </a:lnTo>
                    <a:lnTo>
                      <a:pt x="2580" y="2091"/>
                    </a:lnTo>
                    <a:lnTo>
                      <a:pt x="2579" y="2090"/>
                    </a:lnTo>
                    <a:lnTo>
                      <a:pt x="2569" y="2086"/>
                    </a:lnTo>
                    <a:lnTo>
                      <a:pt x="2538" y="2138"/>
                    </a:lnTo>
                    <a:lnTo>
                      <a:pt x="2535" y="2139"/>
                    </a:lnTo>
                    <a:lnTo>
                      <a:pt x="2506" y="2147"/>
                    </a:lnTo>
                    <a:lnTo>
                      <a:pt x="2506" y="2164"/>
                    </a:lnTo>
                    <a:lnTo>
                      <a:pt x="2506" y="2167"/>
                    </a:lnTo>
                    <a:lnTo>
                      <a:pt x="2479" y="2192"/>
                    </a:lnTo>
                    <a:lnTo>
                      <a:pt x="2476" y="2194"/>
                    </a:lnTo>
                    <a:lnTo>
                      <a:pt x="2475" y="2194"/>
                    </a:lnTo>
                    <a:lnTo>
                      <a:pt x="2474" y="2195"/>
                    </a:lnTo>
                    <a:lnTo>
                      <a:pt x="2443" y="2206"/>
                    </a:lnTo>
                    <a:lnTo>
                      <a:pt x="2411" y="2239"/>
                    </a:lnTo>
                    <a:lnTo>
                      <a:pt x="2358" y="2256"/>
                    </a:lnTo>
                    <a:lnTo>
                      <a:pt x="2357" y="2256"/>
                    </a:lnTo>
                    <a:lnTo>
                      <a:pt x="2355" y="2256"/>
                    </a:lnTo>
                    <a:lnTo>
                      <a:pt x="2341" y="2248"/>
                    </a:lnTo>
                    <a:lnTo>
                      <a:pt x="2322" y="2261"/>
                    </a:lnTo>
                    <a:lnTo>
                      <a:pt x="2319" y="2263"/>
                    </a:lnTo>
                    <a:lnTo>
                      <a:pt x="2317" y="2260"/>
                    </a:lnTo>
                    <a:lnTo>
                      <a:pt x="2315" y="2257"/>
                    </a:lnTo>
                    <a:lnTo>
                      <a:pt x="2312" y="2264"/>
                    </a:lnTo>
                    <a:lnTo>
                      <a:pt x="2305" y="2272"/>
                    </a:lnTo>
                    <a:lnTo>
                      <a:pt x="2304" y="2273"/>
                    </a:lnTo>
                    <a:lnTo>
                      <a:pt x="2302" y="2273"/>
                    </a:lnTo>
                    <a:lnTo>
                      <a:pt x="2301" y="2273"/>
                    </a:lnTo>
                    <a:lnTo>
                      <a:pt x="2293" y="2267"/>
                    </a:lnTo>
                    <a:lnTo>
                      <a:pt x="2294" y="2272"/>
                    </a:lnTo>
                    <a:lnTo>
                      <a:pt x="2294" y="2275"/>
                    </a:lnTo>
                    <a:lnTo>
                      <a:pt x="2292" y="2276"/>
                    </a:lnTo>
                    <a:lnTo>
                      <a:pt x="2274" y="2280"/>
                    </a:lnTo>
                    <a:lnTo>
                      <a:pt x="2272" y="2279"/>
                    </a:lnTo>
                    <a:lnTo>
                      <a:pt x="2252" y="2253"/>
                    </a:lnTo>
                    <a:lnTo>
                      <a:pt x="2252" y="2279"/>
                    </a:lnTo>
                    <a:lnTo>
                      <a:pt x="2250" y="2281"/>
                    </a:lnTo>
                    <a:lnTo>
                      <a:pt x="2249" y="2283"/>
                    </a:lnTo>
                    <a:lnTo>
                      <a:pt x="2246" y="2281"/>
                    </a:lnTo>
                    <a:lnTo>
                      <a:pt x="2225" y="2265"/>
                    </a:lnTo>
                    <a:lnTo>
                      <a:pt x="2217" y="2303"/>
                    </a:lnTo>
                    <a:lnTo>
                      <a:pt x="2214" y="2305"/>
                    </a:lnTo>
                    <a:lnTo>
                      <a:pt x="2076" y="2336"/>
                    </a:lnTo>
                    <a:lnTo>
                      <a:pt x="2063" y="2363"/>
                    </a:lnTo>
                    <a:lnTo>
                      <a:pt x="2077" y="2392"/>
                    </a:lnTo>
                    <a:lnTo>
                      <a:pt x="2077" y="2394"/>
                    </a:lnTo>
                    <a:lnTo>
                      <a:pt x="2076" y="2396"/>
                    </a:lnTo>
                    <a:lnTo>
                      <a:pt x="2055" y="2405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20" name="Freeform 286"/>
              <p:cNvSpPr>
                <a:spLocks/>
              </p:cNvSpPr>
              <p:nvPr/>
            </p:nvSpPr>
            <p:spPr bwMode="auto">
              <a:xfrm>
                <a:off x="4359" y="2393"/>
                <a:ext cx="34" cy="28"/>
              </a:xfrm>
              <a:custGeom>
                <a:avLst/>
                <a:gdLst>
                  <a:gd name="T0" fmla="*/ 4 w 137"/>
                  <a:gd name="T1" fmla="*/ 7 h 115"/>
                  <a:gd name="T2" fmla="*/ 1 w 137"/>
                  <a:gd name="T3" fmla="*/ 6 h 115"/>
                  <a:gd name="T4" fmla="*/ 1 w 137"/>
                  <a:gd name="T5" fmla="*/ 6 h 115"/>
                  <a:gd name="T6" fmla="*/ 0 w 137"/>
                  <a:gd name="T7" fmla="*/ 3 h 115"/>
                  <a:gd name="T8" fmla="*/ 0 w 137"/>
                  <a:gd name="T9" fmla="*/ 3 h 115"/>
                  <a:gd name="T10" fmla="*/ 3 w 137"/>
                  <a:gd name="T11" fmla="*/ 0 h 115"/>
                  <a:gd name="T12" fmla="*/ 6 w 137"/>
                  <a:gd name="T13" fmla="*/ 0 h 115"/>
                  <a:gd name="T14" fmla="*/ 8 w 137"/>
                  <a:gd name="T15" fmla="*/ 0 h 115"/>
                  <a:gd name="T16" fmla="*/ 8 w 137"/>
                  <a:gd name="T17" fmla="*/ 0 h 115"/>
                  <a:gd name="T18" fmla="*/ 8 w 137"/>
                  <a:gd name="T19" fmla="*/ 1 h 115"/>
                  <a:gd name="T20" fmla="*/ 8 w 137"/>
                  <a:gd name="T21" fmla="*/ 2 h 115"/>
                  <a:gd name="T22" fmla="*/ 7 w 137"/>
                  <a:gd name="T23" fmla="*/ 5 h 115"/>
                  <a:gd name="T24" fmla="*/ 4 w 137"/>
                  <a:gd name="T25" fmla="*/ 7 h 115"/>
                  <a:gd name="T26" fmla="*/ 4 w 137"/>
                  <a:gd name="T27" fmla="*/ 7 h 115"/>
                  <a:gd name="T28" fmla="*/ 4 w 137"/>
                  <a:gd name="T29" fmla="*/ 7 h 1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37" h="115">
                    <a:moveTo>
                      <a:pt x="63" y="115"/>
                    </a:moveTo>
                    <a:lnTo>
                      <a:pt x="13" y="100"/>
                    </a:lnTo>
                    <a:lnTo>
                      <a:pt x="12" y="99"/>
                    </a:lnTo>
                    <a:lnTo>
                      <a:pt x="0" y="50"/>
                    </a:lnTo>
                    <a:lnTo>
                      <a:pt x="1" y="47"/>
                    </a:lnTo>
                    <a:lnTo>
                      <a:pt x="49" y="7"/>
                    </a:lnTo>
                    <a:lnTo>
                      <a:pt x="105" y="0"/>
                    </a:lnTo>
                    <a:lnTo>
                      <a:pt x="129" y="3"/>
                    </a:lnTo>
                    <a:lnTo>
                      <a:pt x="132" y="6"/>
                    </a:lnTo>
                    <a:lnTo>
                      <a:pt x="137" y="26"/>
                    </a:lnTo>
                    <a:lnTo>
                      <a:pt x="137" y="28"/>
                    </a:lnTo>
                    <a:lnTo>
                      <a:pt x="109" y="79"/>
                    </a:lnTo>
                    <a:lnTo>
                      <a:pt x="65" y="115"/>
                    </a:lnTo>
                    <a:lnTo>
                      <a:pt x="63" y="115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21" name="Freeform 287"/>
              <p:cNvSpPr>
                <a:spLocks/>
              </p:cNvSpPr>
              <p:nvPr/>
            </p:nvSpPr>
            <p:spPr bwMode="auto">
              <a:xfrm>
                <a:off x="4519" y="2314"/>
                <a:ext cx="27" cy="52"/>
              </a:xfrm>
              <a:custGeom>
                <a:avLst/>
                <a:gdLst>
                  <a:gd name="T0" fmla="*/ 3 w 107"/>
                  <a:gd name="T1" fmla="*/ 13 h 208"/>
                  <a:gd name="T2" fmla="*/ 3 w 107"/>
                  <a:gd name="T3" fmla="*/ 13 h 208"/>
                  <a:gd name="T4" fmla="*/ 1 w 107"/>
                  <a:gd name="T5" fmla="*/ 10 h 208"/>
                  <a:gd name="T6" fmla="*/ 0 w 107"/>
                  <a:gd name="T7" fmla="*/ 7 h 208"/>
                  <a:gd name="T8" fmla="*/ 3 w 107"/>
                  <a:gd name="T9" fmla="*/ 1 h 208"/>
                  <a:gd name="T10" fmla="*/ 3 w 107"/>
                  <a:gd name="T11" fmla="*/ 1 h 208"/>
                  <a:gd name="T12" fmla="*/ 5 w 107"/>
                  <a:gd name="T13" fmla="*/ 0 h 208"/>
                  <a:gd name="T14" fmla="*/ 5 w 107"/>
                  <a:gd name="T15" fmla="*/ 0 h 208"/>
                  <a:gd name="T16" fmla="*/ 5 w 107"/>
                  <a:gd name="T17" fmla="*/ 0 h 208"/>
                  <a:gd name="T18" fmla="*/ 7 w 107"/>
                  <a:gd name="T19" fmla="*/ 1 h 208"/>
                  <a:gd name="T20" fmla="*/ 7 w 107"/>
                  <a:gd name="T21" fmla="*/ 1 h 208"/>
                  <a:gd name="T22" fmla="*/ 7 w 107"/>
                  <a:gd name="T23" fmla="*/ 3 h 208"/>
                  <a:gd name="T24" fmla="*/ 3 w 107"/>
                  <a:gd name="T25" fmla="*/ 13 h 208"/>
                  <a:gd name="T26" fmla="*/ 3 w 107"/>
                  <a:gd name="T27" fmla="*/ 13 h 208"/>
                  <a:gd name="T28" fmla="*/ 3 w 107"/>
                  <a:gd name="T29" fmla="*/ 13 h 20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7" h="208">
                    <a:moveTo>
                      <a:pt x="47" y="208"/>
                    </a:moveTo>
                    <a:lnTo>
                      <a:pt x="44" y="207"/>
                    </a:lnTo>
                    <a:lnTo>
                      <a:pt x="7" y="153"/>
                    </a:lnTo>
                    <a:lnTo>
                      <a:pt x="0" y="106"/>
                    </a:lnTo>
                    <a:lnTo>
                      <a:pt x="50" y="12"/>
                    </a:lnTo>
                    <a:lnTo>
                      <a:pt x="51" y="1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105" y="10"/>
                    </a:lnTo>
                    <a:lnTo>
                      <a:pt x="107" y="14"/>
                    </a:lnTo>
                    <a:lnTo>
                      <a:pt x="107" y="39"/>
                    </a:lnTo>
                    <a:lnTo>
                      <a:pt x="50" y="206"/>
                    </a:lnTo>
                    <a:lnTo>
                      <a:pt x="47" y="208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22" name="Freeform 288"/>
              <p:cNvSpPr>
                <a:spLocks/>
              </p:cNvSpPr>
              <p:nvPr/>
            </p:nvSpPr>
            <p:spPr bwMode="auto">
              <a:xfrm>
                <a:off x="4581" y="2012"/>
                <a:ext cx="90" cy="99"/>
              </a:xfrm>
              <a:custGeom>
                <a:avLst/>
                <a:gdLst>
                  <a:gd name="T0" fmla="*/ 3 w 361"/>
                  <a:gd name="T1" fmla="*/ 25 h 395"/>
                  <a:gd name="T2" fmla="*/ 3 w 361"/>
                  <a:gd name="T3" fmla="*/ 25 h 395"/>
                  <a:gd name="T4" fmla="*/ 2 w 361"/>
                  <a:gd name="T5" fmla="*/ 24 h 395"/>
                  <a:gd name="T6" fmla="*/ 2 w 361"/>
                  <a:gd name="T7" fmla="*/ 23 h 395"/>
                  <a:gd name="T8" fmla="*/ 3 w 361"/>
                  <a:gd name="T9" fmla="*/ 23 h 395"/>
                  <a:gd name="T10" fmla="*/ 1 w 361"/>
                  <a:gd name="T11" fmla="*/ 23 h 395"/>
                  <a:gd name="T12" fmla="*/ 1 w 361"/>
                  <a:gd name="T13" fmla="*/ 23 h 395"/>
                  <a:gd name="T14" fmla="*/ 1 w 361"/>
                  <a:gd name="T15" fmla="*/ 23 h 395"/>
                  <a:gd name="T16" fmla="*/ 2 w 361"/>
                  <a:gd name="T17" fmla="*/ 21 h 395"/>
                  <a:gd name="T18" fmla="*/ 3 w 361"/>
                  <a:gd name="T19" fmla="*/ 20 h 395"/>
                  <a:gd name="T20" fmla="*/ 3 w 361"/>
                  <a:gd name="T21" fmla="*/ 20 h 395"/>
                  <a:gd name="T22" fmla="*/ 3 w 361"/>
                  <a:gd name="T23" fmla="*/ 20 h 395"/>
                  <a:gd name="T24" fmla="*/ 4 w 361"/>
                  <a:gd name="T25" fmla="*/ 17 h 395"/>
                  <a:gd name="T26" fmla="*/ 1 w 361"/>
                  <a:gd name="T27" fmla="*/ 16 h 395"/>
                  <a:gd name="T28" fmla="*/ 1 w 361"/>
                  <a:gd name="T29" fmla="*/ 16 h 395"/>
                  <a:gd name="T30" fmla="*/ 0 w 361"/>
                  <a:gd name="T31" fmla="*/ 15 h 395"/>
                  <a:gd name="T32" fmla="*/ 0 w 361"/>
                  <a:gd name="T33" fmla="*/ 15 h 395"/>
                  <a:gd name="T34" fmla="*/ 2 w 361"/>
                  <a:gd name="T35" fmla="*/ 12 h 395"/>
                  <a:gd name="T36" fmla="*/ 5 w 361"/>
                  <a:gd name="T37" fmla="*/ 10 h 395"/>
                  <a:gd name="T38" fmla="*/ 9 w 361"/>
                  <a:gd name="T39" fmla="*/ 7 h 395"/>
                  <a:gd name="T40" fmla="*/ 9 w 361"/>
                  <a:gd name="T41" fmla="*/ 7 h 395"/>
                  <a:gd name="T42" fmla="*/ 9 w 361"/>
                  <a:gd name="T43" fmla="*/ 7 h 395"/>
                  <a:gd name="T44" fmla="*/ 11 w 361"/>
                  <a:gd name="T45" fmla="*/ 8 h 395"/>
                  <a:gd name="T46" fmla="*/ 13 w 361"/>
                  <a:gd name="T47" fmla="*/ 7 h 395"/>
                  <a:gd name="T48" fmla="*/ 13 w 361"/>
                  <a:gd name="T49" fmla="*/ 5 h 395"/>
                  <a:gd name="T50" fmla="*/ 13 w 361"/>
                  <a:gd name="T51" fmla="*/ 5 h 395"/>
                  <a:gd name="T52" fmla="*/ 13 w 361"/>
                  <a:gd name="T53" fmla="*/ 5 h 395"/>
                  <a:gd name="T54" fmla="*/ 16 w 361"/>
                  <a:gd name="T55" fmla="*/ 5 h 395"/>
                  <a:gd name="T56" fmla="*/ 18 w 361"/>
                  <a:gd name="T57" fmla="*/ 3 h 395"/>
                  <a:gd name="T58" fmla="*/ 20 w 361"/>
                  <a:gd name="T59" fmla="*/ 0 h 395"/>
                  <a:gd name="T60" fmla="*/ 20 w 361"/>
                  <a:gd name="T61" fmla="*/ 0 h 395"/>
                  <a:gd name="T62" fmla="*/ 20 w 361"/>
                  <a:gd name="T63" fmla="*/ 0 h 395"/>
                  <a:gd name="T64" fmla="*/ 20 w 361"/>
                  <a:gd name="T65" fmla="*/ 0 h 395"/>
                  <a:gd name="T66" fmla="*/ 22 w 361"/>
                  <a:gd name="T67" fmla="*/ 2 h 395"/>
                  <a:gd name="T68" fmla="*/ 22 w 361"/>
                  <a:gd name="T69" fmla="*/ 3 h 395"/>
                  <a:gd name="T70" fmla="*/ 22 w 361"/>
                  <a:gd name="T71" fmla="*/ 3 h 395"/>
                  <a:gd name="T72" fmla="*/ 19 w 361"/>
                  <a:gd name="T73" fmla="*/ 7 h 395"/>
                  <a:gd name="T74" fmla="*/ 19 w 361"/>
                  <a:gd name="T75" fmla="*/ 10 h 395"/>
                  <a:gd name="T76" fmla="*/ 19 w 361"/>
                  <a:gd name="T77" fmla="*/ 10 h 395"/>
                  <a:gd name="T78" fmla="*/ 14 w 361"/>
                  <a:gd name="T79" fmla="*/ 14 h 395"/>
                  <a:gd name="T80" fmla="*/ 11 w 361"/>
                  <a:gd name="T81" fmla="*/ 15 h 395"/>
                  <a:gd name="T82" fmla="*/ 11 w 361"/>
                  <a:gd name="T83" fmla="*/ 18 h 395"/>
                  <a:gd name="T84" fmla="*/ 14 w 361"/>
                  <a:gd name="T85" fmla="*/ 21 h 395"/>
                  <a:gd name="T86" fmla="*/ 14 w 361"/>
                  <a:gd name="T87" fmla="*/ 21 h 395"/>
                  <a:gd name="T88" fmla="*/ 14 w 361"/>
                  <a:gd name="T89" fmla="*/ 21 h 395"/>
                  <a:gd name="T90" fmla="*/ 12 w 361"/>
                  <a:gd name="T91" fmla="*/ 22 h 395"/>
                  <a:gd name="T92" fmla="*/ 10 w 361"/>
                  <a:gd name="T93" fmla="*/ 23 h 395"/>
                  <a:gd name="T94" fmla="*/ 8 w 361"/>
                  <a:gd name="T95" fmla="*/ 25 h 395"/>
                  <a:gd name="T96" fmla="*/ 8 w 361"/>
                  <a:gd name="T97" fmla="*/ 25 h 395"/>
                  <a:gd name="T98" fmla="*/ 8 w 361"/>
                  <a:gd name="T99" fmla="*/ 25 h 395"/>
                  <a:gd name="T100" fmla="*/ 5 w 361"/>
                  <a:gd name="T101" fmla="*/ 24 h 395"/>
                  <a:gd name="T102" fmla="*/ 5 w 361"/>
                  <a:gd name="T103" fmla="*/ 24 h 395"/>
                  <a:gd name="T104" fmla="*/ 4 w 361"/>
                  <a:gd name="T105" fmla="*/ 24 h 395"/>
                  <a:gd name="T106" fmla="*/ 3 w 361"/>
                  <a:gd name="T107" fmla="*/ 25 h 395"/>
                  <a:gd name="T108" fmla="*/ 3 w 361"/>
                  <a:gd name="T109" fmla="*/ 25 h 3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61" h="395">
                    <a:moveTo>
                      <a:pt x="52" y="395"/>
                    </a:moveTo>
                    <a:lnTo>
                      <a:pt x="50" y="392"/>
                    </a:lnTo>
                    <a:lnTo>
                      <a:pt x="42" y="376"/>
                    </a:lnTo>
                    <a:lnTo>
                      <a:pt x="42" y="372"/>
                    </a:lnTo>
                    <a:lnTo>
                      <a:pt x="44" y="367"/>
                    </a:lnTo>
                    <a:lnTo>
                      <a:pt x="24" y="368"/>
                    </a:lnTo>
                    <a:lnTo>
                      <a:pt x="22" y="367"/>
                    </a:lnTo>
                    <a:lnTo>
                      <a:pt x="20" y="364"/>
                    </a:lnTo>
                    <a:lnTo>
                      <a:pt x="35" y="332"/>
                    </a:lnTo>
                    <a:lnTo>
                      <a:pt x="55" y="320"/>
                    </a:lnTo>
                    <a:lnTo>
                      <a:pt x="48" y="316"/>
                    </a:lnTo>
                    <a:lnTo>
                      <a:pt x="47" y="314"/>
                    </a:lnTo>
                    <a:lnTo>
                      <a:pt x="60" y="263"/>
                    </a:lnTo>
                    <a:lnTo>
                      <a:pt x="18" y="260"/>
                    </a:lnTo>
                    <a:lnTo>
                      <a:pt x="15" y="259"/>
                    </a:lnTo>
                    <a:lnTo>
                      <a:pt x="0" y="233"/>
                    </a:lnTo>
                    <a:lnTo>
                      <a:pt x="2" y="230"/>
                    </a:lnTo>
                    <a:lnTo>
                      <a:pt x="30" y="190"/>
                    </a:lnTo>
                    <a:lnTo>
                      <a:pt x="85" y="159"/>
                    </a:lnTo>
                    <a:lnTo>
                      <a:pt x="141" y="106"/>
                    </a:lnTo>
                    <a:lnTo>
                      <a:pt x="144" y="105"/>
                    </a:lnTo>
                    <a:lnTo>
                      <a:pt x="145" y="105"/>
                    </a:lnTo>
                    <a:lnTo>
                      <a:pt x="180" y="122"/>
                    </a:lnTo>
                    <a:lnTo>
                      <a:pt x="217" y="117"/>
                    </a:lnTo>
                    <a:lnTo>
                      <a:pt x="214" y="77"/>
                    </a:lnTo>
                    <a:lnTo>
                      <a:pt x="216" y="74"/>
                    </a:lnTo>
                    <a:lnTo>
                      <a:pt x="218" y="74"/>
                    </a:lnTo>
                    <a:lnTo>
                      <a:pt x="264" y="70"/>
                    </a:lnTo>
                    <a:lnTo>
                      <a:pt x="293" y="46"/>
                    </a:lnTo>
                    <a:lnTo>
                      <a:pt x="321" y="1"/>
                    </a:lnTo>
                    <a:lnTo>
                      <a:pt x="323" y="0"/>
                    </a:lnTo>
                    <a:lnTo>
                      <a:pt x="326" y="0"/>
                    </a:lnTo>
                    <a:lnTo>
                      <a:pt x="354" y="29"/>
                    </a:lnTo>
                    <a:lnTo>
                      <a:pt x="361" y="45"/>
                    </a:lnTo>
                    <a:lnTo>
                      <a:pt x="361" y="48"/>
                    </a:lnTo>
                    <a:lnTo>
                      <a:pt x="308" y="106"/>
                    </a:lnTo>
                    <a:lnTo>
                      <a:pt x="308" y="157"/>
                    </a:lnTo>
                    <a:lnTo>
                      <a:pt x="306" y="159"/>
                    </a:lnTo>
                    <a:lnTo>
                      <a:pt x="232" y="219"/>
                    </a:lnTo>
                    <a:lnTo>
                      <a:pt x="181" y="242"/>
                    </a:lnTo>
                    <a:lnTo>
                      <a:pt x="181" y="284"/>
                    </a:lnTo>
                    <a:lnTo>
                      <a:pt x="232" y="328"/>
                    </a:lnTo>
                    <a:lnTo>
                      <a:pt x="233" y="331"/>
                    </a:lnTo>
                    <a:lnTo>
                      <a:pt x="232" y="334"/>
                    </a:lnTo>
                    <a:lnTo>
                      <a:pt x="197" y="356"/>
                    </a:lnTo>
                    <a:lnTo>
                      <a:pt x="163" y="358"/>
                    </a:lnTo>
                    <a:lnTo>
                      <a:pt x="125" y="391"/>
                    </a:lnTo>
                    <a:lnTo>
                      <a:pt x="124" y="392"/>
                    </a:lnTo>
                    <a:lnTo>
                      <a:pt x="123" y="391"/>
                    </a:lnTo>
                    <a:lnTo>
                      <a:pt x="77" y="375"/>
                    </a:lnTo>
                    <a:lnTo>
                      <a:pt x="75" y="387"/>
                    </a:lnTo>
                    <a:lnTo>
                      <a:pt x="73" y="388"/>
                    </a:lnTo>
                    <a:lnTo>
                      <a:pt x="54" y="395"/>
                    </a:lnTo>
                    <a:lnTo>
                      <a:pt x="52" y="395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23" name="Freeform 289"/>
              <p:cNvSpPr>
                <a:spLocks/>
              </p:cNvSpPr>
              <p:nvPr/>
            </p:nvSpPr>
            <p:spPr bwMode="auto">
              <a:xfrm>
                <a:off x="4605" y="2094"/>
                <a:ext cx="50" cy="74"/>
              </a:xfrm>
              <a:custGeom>
                <a:avLst/>
                <a:gdLst>
                  <a:gd name="T0" fmla="*/ 0 w 201"/>
                  <a:gd name="T1" fmla="*/ 19 h 295"/>
                  <a:gd name="T2" fmla="*/ 0 w 201"/>
                  <a:gd name="T3" fmla="*/ 19 h 295"/>
                  <a:gd name="T4" fmla="*/ 0 w 201"/>
                  <a:gd name="T5" fmla="*/ 18 h 295"/>
                  <a:gd name="T6" fmla="*/ 0 w 201"/>
                  <a:gd name="T7" fmla="*/ 17 h 295"/>
                  <a:gd name="T8" fmla="*/ 1 w 201"/>
                  <a:gd name="T9" fmla="*/ 17 h 295"/>
                  <a:gd name="T10" fmla="*/ 1 w 201"/>
                  <a:gd name="T11" fmla="*/ 17 h 295"/>
                  <a:gd name="T12" fmla="*/ 1 w 201"/>
                  <a:gd name="T13" fmla="*/ 17 h 295"/>
                  <a:gd name="T14" fmla="*/ 1 w 201"/>
                  <a:gd name="T15" fmla="*/ 17 h 295"/>
                  <a:gd name="T16" fmla="*/ 1 w 201"/>
                  <a:gd name="T17" fmla="*/ 17 h 295"/>
                  <a:gd name="T18" fmla="*/ 1 w 201"/>
                  <a:gd name="T19" fmla="*/ 16 h 295"/>
                  <a:gd name="T20" fmla="*/ 0 w 201"/>
                  <a:gd name="T21" fmla="*/ 16 h 295"/>
                  <a:gd name="T22" fmla="*/ 2 w 201"/>
                  <a:gd name="T23" fmla="*/ 12 h 295"/>
                  <a:gd name="T24" fmla="*/ 1 w 201"/>
                  <a:gd name="T25" fmla="*/ 9 h 295"/>
                  <a:gd name="T26" fmla="*/ 1 w 201"/>
                  <a:gd name="T27" fmla="*/ 10 h 295"/>
                  <a:gd name="T28" fmla="*/ 1 w 201"/>
                  <a:gd name="T29" fmla="*/ 10 h 295"/>
                  <a:gd name="T30" fmla="*/ 1 w 201"/>
                  <a:gd name="T31" fmla="*/ 10 h 295"/>
                  <a:gd name="T32" fmla="*/ 0 w 201"/>
                  <a:gd name="T33" fmla="*/ 10 h 295"/>
                  <a:gd name="T34" fmla="*/ 0 w 201"/>
                  <a:gd name="T35" fmla="*/ 8 h 295"/>
                  <a:gd name="T36" fmla="*/ 0 w 201"/>
                  <a:gd name="T37" fmla="*/ 8 h 295"/>
                  <a:gd name="T38" fmla="*/ 2 w 201"/>
                  <a:gd name="T39" fmla="*/ 7 h 295"/>
                  <a:gd name="T40" fmla="*/ 2 w 201"/>
                  <a:gd name="T41" fmla="*/ 7 h 295"/>
                  <a:gd name="T42" fmla="*/ 2 w 201"/>
                  <a:gd name="T43" fmla="*/ 7 h 295"/>
                  <a:gd name="T44" fmla="*/ 2 w 201"/>
                  <a:gd name="T45" fmla="*/ 7 h 295"/>
                  <a:gd name="T46" fmla="*/ 1 w 201"/>
                  <a:gd name="T47" fmla="*/ 4 h 295"/>
                  <a:gd name="T48" fmla="*/ 1 w 201"/>
                  <a:gd name="T49" fmla="*/ 4 h 295"/>
                  <a:gd name="T50" fmla="*/ 4 w 201"/>
                  <a:gd name="T51" fmla="*/ 2 h 295"/>
                  <a:gd name="T52" fmla="*/ 4 w 201"/>
                  <a:gd name="T53" fmla="*/ 2 h 295"/>
                  <a:gd name="T54" fmla="*/ 6 w 201"/>
                  <a:gd name="T55" fmla="*/ 2 h 295"/>
                  <a:gd name="T56" fmla="*/ 8 w 201"/>
                  <a:gd name="T57" fmla="*/ 0 h 295"/>
                  <a:gd name="T58" fmla="*/ 8 w 201"/>
                  <a:gd name="T59" fmla="*/ 0 h 295"/>
                  <a:gd name="T60" fmla="*/ 8 w 201"/>
                  <a:gd name="T61" fmla="*/ 0 h 295"/>
                  <a:gd name="T62" fmla="*/ 8 w 201"/>
                  <a:gd name="T63" fmla="*/ 0 h 295"/>
                  <a:gd name="T64" fmla="*/ 11 w 201"/>
                  <a:gd name="T65" fmla="*/ 5 h 295"/>
                  <a:gd name="T66" fmla="*/ 12 w 201"/>
                  <a:gd name="T67" fmla="*/ 11 h 295"/>
                  <a:gd name="T68" fmla="*/ 11 w 201"/>
                  <a:gd name="T69" fmla="*/ 14 h 295"/>
                  <a:gd name="T70" fmla="*/ 10 w 201"/>
                  <a:gd name="T71" fmla="*/ 16 h 295"/>
                  <a:gd name="T72" fmla="*/ 10 w 201"/>
                  <a:gd name="T73" fmla="*/ 16 h 295"/>
                  <a:gd name="T74" fmla="*/ 10 w 201"/>
                  <a:gd name="T75" fmla="*/ 16 h 295"/>
                  <a:gd name="T76" fmla="*/ 9 w 201"/>
                  <a:gd name="T77" fmla="*/ 15 h 295"/>
                  <a:gd name="T78" fmla="*/ 8 w 201"/>
                  <a:gd name="T79" fmla="*/ 17 h 295"/>
                  <a:gd name="T80" fmla="*/ 8 w 201"/>
                  <a:gd name="T81" fmla="*/ 17 h 295"/>
                  <a:gd name="T82" fmla="*/ 8 w 201"/>
                  <a:gd name="T83" fmla="*/ 17 h 295"/>
                  <a:gd name="T84" fmla="*/ 6 w 201"/>
                  <a:gd name="T85" fmla="*/ 16 h 295"/>
                  <a:gd name="T86" fmla="*/ 5 w 201"/>
                  <a:gd name="T87" fmla="*/ 17 h 295"/>
                  <a:gd name="T88" fmla="*/ 5 w 201"/>
                  <a:gd name="T89" fmla="*/ 17 h 295"/>
                  <a:gd name="T90" fmla="*/ 5 w 201"/>
                  <a:gd name="T91" fmla="*/ 17 h 295"/>
                  <a:gd name="T92" fmla="*/ 5 w 201"/>
                  <a:gd name="T93" fmla="*/ 17 h 295"/>
                  <a:gd name="T94" fmla="*/ 5 w 201"/>
                  <a:gd name="T95" fmla="*/ 17 h 295"/>
                  <a:gd name="T96" fmla="*/ 4 w 201"/>
                  <a:gd name="T97" fmla="*/ 18 h 295"/>
                  <a:gd name="T98" fmla="*/ 4 w 201"/>
                  <a:gd name="T99" fmla="*/ 18 h 295"/>
                  <a:gd name="T100" fmla="*/ 4 w 201"/>
                  <a:gd name="T101" fmla="*/ 18 h 295"/>
                  <a:gd name="T102" fmla="*/ 4 w 201"/>
                  <a:gd name="T103" fmla="*/ 18 h 295"/>
                  <a:gd name="T104" fmla="*/ 4 w 201"/>
                  <a:gd name="T105" fmla="*/ 18 h 295"/>
                  <a:gd name="T106" fmla="*/ 4 w 201"/>
                  <a:gd name="T107" fmla="*/ 18 h 295"/>
                  <a:gd name="T108" fmla="*/ 3 w 201"/>
                  <a:gd name="T109" fmla="*/ 18 h 295"/>
                  <a:gd name="T110" fmla="*/ 0 w 201"/>
                  <a:gd name="T111" fmla="*/ 19 h 29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01" h="295">
                    <a:moveTo>
                      <a:pt x="10" y="295"/>
                    </a:moveTo>
                    <a:lnTo>
                      <a:pt x="7" y="294"/>
                    </a:lnTo>
                    <a:lnTo>
                      <a:pt x="7" y="292"/>
                    </a:lnTo>
                    <a:lnTo>
                      <a:pt x="10" y="272"/>
                    </a:lnTo>
                    <a:lnTo>
                      <a:pt x="11" y="269"/>
                    </a:lnTo>
                    <a:lnTo>
                      <a:pt x="12" y="269"/>
                    </a:lnTo>
                    <a:lnTo>
                      <a:pt x="14" y="269"/>
                    </a:lnTo>
                    <a:lnTo>
                      <a:pt x="22" y="273"/>
                    </a:lnTo>
                    <a:lnTo>
                      <a:pt x="23" y="265"/>
                    </a:lnTo>
                    <a:lnTo>
                      <a:pt x="11" y="261"/>
                    </a:lnTo>
                    <a:lnTo>
                      <a:pt x="10" y="257"/>
                    </a:lnTo>
                    <a:lnTo>
                      <a:pt x="35" y="190"/>
                    </a:lnTo>
                    <a:lnTo>
                      <a:pt x="23" y="141"/>
                    </a:lnTo>
                    <a:lnTo>
                      <a:pt x="15" y="151"/>
                    </a:lnTo>
                    <a:lnTo>
                      <a:pt x="12" y="152"/>
                    </a:lnTo>
                    <a:lnTo>
                      <a:pt x="10" y="151"/>
                    </a:lnTo>
                    <a:lnTo>
                      <a:pt x="0" y="131"/>
                    </a:lnTo>
                    <a:lnTo>
                      <a:pt x="3" y="127"/>
                    </a:lnTo>
                    <a:lnTo>
                      <a:pt x="34" y="112"/>
                    </a:lnTo>
                    <a:lnTo>
                      <a:pt x="35" y="112"/>
                    </a:lnTo>
                    <a:lnTo>
                      <a:pt x="38" y="112"/>
                    </a:lnTo>
                    <a:lnTo>
                      <a:pt x="40" y="115"/>
                    </a:lnTo>
                    <a:lnTo>
                      <a:pt x="24" y="61"/>
                    </a:lnTo>
                    <a:lnTo>
                      <a:pt x="24" y="57"/>
                    </a:lnTo>
                    <a:lnTo>
                      <a:pt x="62" y="24"/>
                    </a:lnTo>
                    <a:lnTo>
                      <a:pt x="64" y="23"/>
                    </a:lnTo>
                    <a:lnTo>
                      <a:pt x="98" y="23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5" y="2"/>
                    </a:lnTo>
                    <a:lnTo>
                      <a:pt x="184" y="76"/>
                    </a:lnTo>
                    <a:lnTo>
                      <a:pt x="201" y="177"/>
                    </a:lnTo>
                    <a:lnTo>
                      <a:pt x="184" y="228"/>
                    </a:lnTo>
                    <a:lnTo>
                      <a:pt x="163" y="246"/>
                    </a:lnTo>
                    <a:lnTo>
                      <a:pt x="161" y="246"/>
                    </a:lnTo>
                    <a:lnTo>
                      <a:pt x="160" y="246"/>
                    </a:lnTo>
                    <a:lnTo>
                      <a:pt x="143" y="241"/>
                    </a:lnTo>
                    <a:lnTo>
                      <a:pt x="129" y="262"/>
                    </a:lnTo>
                    <a:lnTo>
                      <a:pt x="127" y="264"/>
                    </a:lnTo>
                    <a:lnTo>
                      <a:pt x="125" y="264"/>
                    </a:lnTo>
                    <a:lnTo>
                      <a:pt x="104" y="253"/>
                    </a:lnTo>
                    <a:lnTo>
                      <a:pt x="87" y="274"/>
                    </a:lnTo>
                    <a:lnTo>
                      <a:pt x="84" y="276"/>
                    </a:lnTo>
                    <a:lnTo>
                      <a:pt x="83" y="276"/>
                    </a:lnTo>
                    <a:lnTo>
                      <a:pt x="82" y="273"/>
                    </a:lnTo>
                    <a:lnTo>
                      <a:pt x="79" y="269"/>
                    </a:lnTo>
                    <a:lnTo>
                      <a:pt x="72" y="285"/>
                    </a:lnTo>
                    <a:lnTo>
                      <a:pt x="71" y="286"/>
                    </a:lnTo>
                    <a:lnTo>
                      <a:pt x="70" y="286"/>
                    </a:lnTo>
                    <a:lnTo>
                      <a:pt x="67" y="285"/>
                    </a:lnTo>
                    <a:lnTo>
                      <a:pt x="62" y="280"/>
                    </a:lnTo>
                    <a:lnTo>
                      <a:pt x="60" y="278"/>
                    </a:lnTo>
                    <a:lnTo>
                      <a:pt x="48" y="289"/>
                    </a:lnTo>
                    <a:lnTo>
                      <a:pt x="10" y="295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24" name="Freeform 290"/>
              <p:cNvSpPr>
                <a:spLocks/>
              </p:cNvSpPr>
              <p:nvPr/>
            </p:nvSpPr>
            <p:spPr bwMode="auto">
              <a:xfrm>
                <a:off x="4240" y="2355"/>
                <a:ext cx="104" cy="128"/>
              </a:xfrm>
              <a:custGeom>
                <a:avLst/>
                <a:gdLst>
                  <a:gd name="T0" fmla="*/ 20 w 415"/>
                  <a:gd name="T1" fmla="*/ 32 h 512"/>
                  <a:gd name="T2" fmla="*/ 18 w 415"/>
                  <a:gd name="T3" fmla="*/ 31 h 512"/>
                  <a:gd name="T4" fmla="*/ 19 w 415"/>
                  <a:gd name="T5" fmla="*/ 30 h 512"/>
                  <a:gd name="T6" fmla="*/ 16 w 415"/>
                  <a:gd name="T7" fmla="*/ 24 h 512"/>
                  <a:gd name="T8" fmla="*/ 13 w 415"/>
                  <a:gd name="T9" fmla="*/ 16 h 512"/>
                  <a:gd name="T10" fmla="*/ 11 w 415"/>
                  <a:gd name="T11" fmla="*/ 16 h 512"/>
                  <a:gd name="T12" fmla="*/ 9 w 415"/>
                  <a:gd name="T13" fmla="*/ 18 h 512"/>
                  <a:gd name="T14" fmla="*/ 9 w 415"/>
                  <a:gd name="T15" fmla="*/ 18 h 512"/>
                  <a:gd name="T16" fmla="*/ 3 w 415"/>
                  <a:gd name="T17" fmla="*/ 19 h 512"/>
                  <a:gd name="T18" fmla="*/ 3 w 415"/>
                  <a:gd name="T19" fmla="*/ 19 h 512"/>
                  <a:gd name="T20" fmla="*/ 3 w 415"/>
                  <a:gd name="T21" fmla="*/ 12 h 512"/>
                  <a:gd name="T22" fmla="*/ 1 w 415"/>
                  <a:gd name="T23" fmla="*/ 11 h 512"/>
                  <a:gd name="T24" fmla="*/ 0 w 415"/>
                  <a:gd name="T25" fmla="*/ 8 h 512"/>
                  <a:gd name="T26" fmla="*/ 0 w 415"/>
                  <a:gd name="T27" fmla="*/ 7 h 512"/>
                  <a:gd name="T28" fmla="*/ 4 w 415"/>
                  <a:gd name="T29" fmla="*/ 3 h 512"/>
                  <a:gd name="T30" fmla="*/ 4 w 415"/>
                  <a:gd name="T31" fmla="*/ 4 h 512"/>
                  <a:gd name="T32" fmla="*/ 5 w 415"/>
                  <a:gd name="T33" fmla="*/ 5 h 512"/>
                  <a:gd name="T34" fmla="*/ 5 w 415"/>
                  <a:gd name="T35" fmla="*/ 1 h 512"/>
                  <a:gd name="T36" fmla="*/ 6 w 415"/>
                  <a:gd name="T37" fmla="*/ 0 h 512"/>
                  <a:gd name="T38" fmla="*/ 8 w 415"/>
                  <a:gd name="T39" fmla="*/ 1 h 512"/>
                  <a:gd name="T40" fmla="*/ 10 w 415"/>
                  <a:gd name="T41" fmla="*/ 6 h 512"/>
                  <a:gd name="T42" fmla="*/ 14 w 415"/>
                  <a:gd name="T43" fmla="*/ 6 h 512"/>
                  <a:gd name="T44" fmla="*/ 15 w 415"/>
                  <a:gd name="T45" fmla="*/ 7 h 512"/>
                  <a:gd name="T46" fmla="*/ 17 w 415"/>
                  <a:gd name="T47" fmla="*/ 10 h 512"/>
                  <a:gd name="T48" fmla="*/ 15 w 415"/>
                  <a:gd name="T49" fmla="*/ 11 h 512"/>
                  <a:gd name="T50" fmla="*/ 14 w 415"/>
                  <a:gd name="T51" fmla="*/ 12 h 512"/>
                  <a:gd name="T52" fmla="*/ 21 w 415"/>
                  <a:gd name="T53" fmla="*/ 19 h 512"/>
                  <a:gd name="T54" fmla="*/ 22 w 415"/>
                  <a:gd name="T55" fmla="*/ 20 h 512"/>
                  <a:gd name="T56" fmla="*/ 25 w 415"/>
                  <a:gd name="T57" fmla="*/ 23 h 512"/>
                  <a:gd name="T58" fmla="*/ 26 w 415"/>
                  <a:gd name="T59" fmla="*/ 27 h 512"/>
                  <a:gd name="T60" fmla="*/ 26 w 415"/>
                  <a:gd name="T61" fmla="*/ 29 h 512"/>
                  <a:gd name="T62" fmla="*/ 24 w 415"/>
                  <a:gd name="T63" fmla="*/ 31 h 512"/>
                  <a:gd name="T64" fmla="*/ 21 w 415"/>
                  <a:gd name="T65" fmla="*/ 32 h 51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15" h="512">
                    <a:moveTo>
                      <a:pt x="323" y="512"/>
                    </a:moveTo>
                    <a:lnTo>
                      <a:pt x="322" y="512"/>
                    </a:lnTo>
                    <a:lnTo>
                      <a:pt x="282" y="492"/>
                    </a:lnTo>
                    <a:lnTo>
                      <a:pt x="281" y="490"/>
                    </a:lnTo>
                    <a:lnTo>
                      <a:pt x="282" y="487"/>
                    </a:lnTo>
                    <a:lnTo>
                      <a:pt x="296" y="474"/>
                    </a:lnTo>
                    <a:lnTo>
                      <a:pt x="296" y="414"/>
                    </a:lnTo>
                    <a:lnTo>
                      <a:pt x="258" y="374"/>
                    </a:lnTo>
                    <a:lnTo>
                      <a:pt x="241" y="298"/>
                    </a:lnTo>
                    <a:lnTo>
                      <a:pt x="202" y="253"/>
                    </a:lnTo>
                    <a:lnTo>
                      <a:pt x="187" y="253"/>
                    </a:lnTo>
                    <a:lnTo>
                      <a:pt x="169" y="258"/>
                    </a:lnTo>
                    <a:lnTo>
                      <a:pt x="161" y="272"/>
                    </a:lnTo>
                    <a:lnTo>
                      <a:pt x="140" y="281"/>
                    </a:lnTo>
                    <a:lnTo>
                      <a:pt x="139" y="281"/>
                    </a:lnTo>
                    <a:lnTo>
                      <a:pt x="137" y="281"/>
                    </a:lnTo>
                    <a:lnTo>
                      <a:pt x="99" y="265"/>
                    </a:lnTo>
                    <a:lnTo>
                      <a:pt x="46" y="301"/>
                    </a:lnTo>
                    <a:lnTo>
                      <a:pt x="44" y="301"/>
                    </a:lnTo>
                    <a:lnTo>
                      <a:pt x="43" y="301"/>
                    </a:lnTo>
                    <a:lnTo>
                      <a:pt x="40" y="298"/>
                    </a:lnTo>
                    <a:lnTo>
                      <a:pt x="52" y="184"/>
                    </a:lnTo>
                    <a:lnTo>
                      <a:pt x="23" y="176"/>
                    </a:lnTo>
                    <a:lnTo>
                      <a:pt x="20" y="172"/>
                    </a:lnTo>
                    <a:lnTo>
                      <a:pt x="18" y="137"/>
                    </a:lnTo>
                    <a:lnTo>
                      <a:pt x="3" y="129"/>
                    </a:lnTo>
                    <a:lnTo>
                      <a:pt x="0" y="127"/>
                    </a:lnTo>
                    <a:lnTo>
                      <a:pt x="4" y="112"/>
                    </a:lnTo>
                    <a:lnTo>
                      <a:pt x="54" y="54"/>
                    </a:lnTo>
                    <a:lnTo>
                      <a:pt x="55" y="52"/>
                    </a:lnTo>
                    <a:lnTo>
                      <a:pt x="56" y="52"/>
                    </a:lnTo>
                    <a:lnTo>
                      <a:pt x="59" y="55"/>
                    </a:lnTo>
                    <a:lnTo>
                      <a:pt x="66" y="79"/>
                    </a:lnTo>
                    <a:lnTo>
                      <a:pt x="80" y="74"/>
                    </a:lnTo>
                    <a:lnTo>
                      <a:pt x="77" y="12"/>
                    </a:lnTo>
                    <a:lnTo>
                      <a:pt x="79" y="10"/>
                    </a:lnTo>
                    <a:lnTo>
                      <a:pt x="91" y="2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119" y="10"/>
                    </a:lnTo>
                    <a:lnTo>
                      <a:pt x="155" y="54"/>
                    </a:lnTo>
                    <a:lnTo>
                      <a:pt x="159" y="87"/>
                    </a:lnTo>
                    <a:lnTo>
                      <a:pt x="171" y="98"/>
                    </a:lnTo>
                    <a:lnTo>
                      <a:pt x="226" y="98"/>
                    </a:lnTo>
                    <a:lnTo>
                      <a:pt x="229" y="99"/>
                    </a:lnTo>
                    <a:lnTo>
                      <a:pt x="241" y="111"/>
                    </a:lnTo>
                    <a:lnTo>
                      <a:pt x="264" y="156"/>
                    </a:lnTo>
                    <a:lnTo>
                      <a:pt x="264" y="160"/>
                    </a:lnTo>
                    <a:lnTo>
                      <a:pt x="246" y="177"/>
                    </a:lnTo>
                    <a:lnTo>
                      <a:pt x="244" y="179"/>
                    </a:lnTo>
                    <a:lnTo>
                      <a:pt x="224" y="179"/>
                    </a:lnTo>
                    <a:lnTo>
                      <a:pt x="216" y="197"/>
                    </a:lnTo>
                    <a:lnTo>
                      <a:pt x="280" y="236"/>
                    </a:lnTo>
                    <a:lnTo>
                      <a:pt x="326" y="300"/>
                    </a:lnTo>
                    <a:lnTo>
                      <a:pt x="351" y="313"/>
                    </a:lnTo>
                    <a:lnTo>
                      <a:pt x="353" y="314"/>
                    </a:lnTo>
                    <a:lnTo>
                      <a:pt x="361" y="356"/>
                    </a:lnTo>
                    <a:lnTo>
                      <a:pt x="394" y="373"/>
                    </a:lnTo>
                    <a:lnTo>
                      <a:pt x="395" y="374"/>
                    </a:lnTo>
                    <a:lnTo>
                      <a:pt x="415" y="431"/>
                    </a:lnTo>
                    <a:lnTo>
                      <a:pt x="413" y="467"/>
                    </a:lnTo>
                    <a:lnTo>
                      <a:pt x="411" y="469"/>
                    </a:lnTo>
                    <a:lnTo>
                      <a:pt x="386" y="490"/>
                    </a:lnTo>
                    <a:lnTo>
                      <a:pt x="383" y="490"/>
                    </a:lnTo>
                    <a:lnTo>
                      <a:pt x="351" y="484"/>
                    </a:lnTo>
                    <a:lnTo>
                      <a:pt x="326" y="511"/>
                    </a:lnTo>
                    <a:lnTo>
                      <a:pt x="323" y="51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25" name="Freeform 291"/>
              <p:cNvSpPr>
                <a:spLocks/>
              </p:cNvSpPr>
              <p:nvPr/>
            </p:nvSpPr>
            <p:spPr bwMode="auto">
              <a:xfrm>
                <a:off x="4373" y="2582"/>
                <a:ext cx="137" cy="86"/>
              </a:xfrm>
              <a:custGeom>
                <a:avLst/>
                <a:gdLst>
                  <a:gd name="T0" fmla="*/ 1 w 549"/>
                  <a:gd name="T1" fmla="*/ 21 h 341"/>
                  <a:gd name="T2" fmla="*/ 0 w 549"/>
                  <a:gd name="T3" fmla="*/ 17 h 341"/>
                  <a:gd name="T4" fmla="*/ 0 w 549"/>
                  <a:gd name="T5" fmla="*/ 17 h 341"/>
                  <a:gd name="T6" fmla="*/ 2 w 549"/>
                  <a:gd name="T7" fmla="*/ 18 h 341"/>
                  <a:gd name="T8" fmla="*/ 5 w 549"/>
                  <a:gd name="T9" fmla="*/ 17 h 341"/>
                  <a:gd name="T10" fmla="*/ 6 w 549"/>
                  <a:gd name="T11" fmla="*/ 17 h 341"/>
                  <a:gd name="T12" fmla="*/ 7 w 549"/>
                  <a:gd name="T13" fmla="*/ 15 h 341"/>
                  <a:gd name="T14" fmla="*/ 15 w 549"/>
                  <a:gd name="T15" fmla="*/ 10 h 341"/>
                  <a:gd name="T16" fmla="*/ 15 w 549"/>
                  <a:gd name="T17" fmla="*/ 8 h 341"/>
                  <a:gd name="T18" fmla="*/ 16 w 549"/>
                  <a:gd name="T19" fmla="*/ 9 h 341"/>
                  <a:gd name="T20" fmla="*/ 19 w 549"/>
                  <a:gd name="T21" fmla="*/ 8 h 341"/>
                  <a:gd name="T22" fmla="*/ 19 w 549"/>
                  <a:gd name="T23" fmla="*/ 8 h 341"/>
                  <a:gd name="T24" fmla="*/ 20 w 549"/>
                  <a:gd name="T25" fmla="*/ 9 h 341"/>
                  <a:gd name="T26" fmla="*/ 20 w 549"/>
                  <a:gd name="T27" fmla="*/ 7 h 341"/>
                  <a:gd name="T28" fmla="*/ 20 w 549"/>
                  <a:gd name="T29" fmla="*/ 6 h 341"/>
                  <a:gd name="T30" fmla="*/ 22 w 549"/>
                  <a:gd name="T31" fmla="*/ 5 h 341"/>
                  <a:gd name="T32" fmla="*/ 25 w 549"/>
                  <a:gd name="T33" fmla="*/ 0 h 341"/>
                  <a:gd name="T34" fmla="*/ 25 w 549"/>
                  <a:gd name="T35" fmla="*/ 0 h 341"/>
                  <a:gd name="T36" fmla="*/ 26 w 549"/>
                  <a:gd name="T37" fmla="*/ 0 h 341"/>
                  <a:gd name="T38" fmla="*/ 27 w 549"/>
                  <a:gd name="T39" fmla="*/ 0 h 341"/>
                  <a:gd name="T40" fmla="*/ 27 w 549"/>
                  <a:gd name="T41" fmla="*/ 1 h 341"/>
                  <a:gd name="T42" fmla="*/ 28 w 549"/>
                  <a:gd name="T43" fmla="*/ 2 h 341"/>
                  <a:gd name="T44" fmla="*/ 30 w 549"/>
                  <a:gd name="T45" fmla="*/ 4 h 341"/>
                  <a:gd name="T46" fmla="*/ 30 w 549"/>
                  <a:gd name="T47" fmla="*/ 4 h 341"/>
                  <a:gd name="T48" fmla="*/ 31 w 549"/>
                  <a:gd name="T49" fmla="*/ 4 h 341"/>
                  <a:gd name="T50" fmla="*/ 34 w 549"/>
                  <a:gd name="T51" fmla="*/ 6 h 341"/>
                  <a:gd name="T52" fmla="*/ 32 w 549"/>
                  <a:gd name="T53" fmla="*/ 8 h 341"/>
                  <a:gd name="T54" fmla="*/ 32 w 549"/>
                  <a:gd name="T55" fmla="*/ 9 h 341"/>
                  <a:gd name="T56" fmla="*/ 32 w 549"/>
                  <a:gd name="T57" fmla="*/ 10 h 341"/>
                  <a:gd name="T58" fmla="*/ 30 w 549"/>
                  <a:gd name="T59" fmla="*/ 10 h 341"/>
                  <a:gd name="T60" fmla="*/ 29 w 549"/>
                  <a:gd name="T61" fmla="*/ 10 h 341"/>
                  <a:gd name="T62" fmla="*/ 28 w 549"/>
                  <a:gd name="T63" fmla="*/ 10 h 341"/>
                  <a:gd name="T64" fmla="*/ 26 w 549"/>
                  <a:gd name="T65" fmla="*/ 10 h 341"/>
                  <a:gd name="T66" fmla="*/ 18 w 549"/>
                  <a:gd name="T67" fmla="*/ 18 h 341"/>
                  <a:gd name="T68" fmla="*/ 16 w 549"/>
                  <a:gd name="T69" fmla="*/ 20 h 341"/>
                  <a:gd name="T70" fmla="*/ 11 w 549"/>
                  <a:gd name="T71" fmla="*/ 20 h 341"/>
                  <a:gd name="T72" fmla="*/ 7 w 549"/>
                  <a:gd name="T73" fmla="*/ 22 h 341"/>
                  <a:gd name="T74" fmla="*/ 3 w 549"/>
                  <a:gd name="T75" fmla="*/ 22 h 34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549" h="341">
                    <a:moveTo>
                      <a:pt x="55" y="341"/>
                    </a:moveTo>
                    <a:lnTo>
                      <a:pt x="24" y="327"/>
                    </a:lnTo>
                    <a:lnTo>
                      <a:pt x="0" y="279"/>
                    </a:lnTo>
                    <a:lnTo>
                      <a:pt x="2" y="275"/>
                    </a:lnTo>
                    <a:lnTo>
                      <a:pt x="4" y="272"/>
                    </a:lnTo>
                    <a:lnTo>
                      <a:pt x="6" y="271"/>
                    </a:lnTo>
                    <a:lnTo>
                      <a:pt x="8" y="272"/>
                    </a:lnTo>
                    <a:lnTo>
                      <a:pt x="28" y="290"/>
                    </a:lnTo>
                    <a:lnTo>
                      <a:pt x="81" y="300"/>
                    </a:lnTo>
                    <a:lnTo>
                      <a:pt x="89" y="263"/>
                    </a:lnTo>
                    <a:lnTo>
                      <a:pt x="92" y="260"/>
                    </a:lnTo>
                    <a:lnTo>
                      <a:pt x="104" y="260"/>
                    </a:lnTo>
                    <a:lnTo>
                      <a:pt x="115" y="231"/>
                    </a:lnTo>
                    <a:lnTo>
                      <a:pt x="117" y="228"/>
                    </a:lnTo>
                    <a:lnTo>
                      <a:pt x="185" y="218"/>
                    </a:lnTo>
                    <a:lnTo>
                      <a:pt x="236" y="158"/>
                    </a:lnTo>
                    <a:lnTo>
                      <a:pt x="246" y="134"/>
                    </a:lnTo>
                    <a:lnTo>
                      <a:pt x="249" y="131"/>
                    </a:lnTo>
                    <a:lnTo>
                      <a:pt x="252" y="133"/>
                    </a:lnTo>
                    <a:lnTo>
                      <a:pt x="282" y="161"/>
                    </a:lnTo>
                    <a:lnTo>
                      <a:pt x="301" y="122"/>
                    </a:lnTo>
                    <a:lnTo>
                      <a:pt x="302" y="121"/>
                    </a:lnTo>
                    <a:lnTo>
                      <a:pt x="303" y="121"/>
                    </a:lnTo>
                    <a:lnTo>
                      <a:pt x="306" y="121"/>
                    </a:lnTo>
                    <a:lnTo>
                      <a:pt x="321" y="135"/>
                    </a:lnTo>
                    <a:lnTo>
                      <a:pt x="314" y="119"/>
                    </a:lnTo>
                    <a:lnTo>
                      <a:pt x="315" y="115"/>
                    </a:lnTo>
                    <a:lnTo>
                      <a:pt x="331" y="102"/>
                    </a:lnTo>
                    <a:lnTo>
                      <a:pt x="329" y="86"/>
                    </a:lnTo>
                    <a:lnTo>
                      <a:pt x="331" y="83"/>
                    </a:lnTo>
                    <a:lnTo>
                      <a:pt x="349" y="77"/>
                    </a:lnTo>
                    <a:lnTo>
                      <a:pt x="401" y="1"/>
                    </a:lnTo>
                    <a:lnTo>
                      <a:pt x="403" y="0"/>
                    </a:lnTo>
                    <a:lnTo>
                      <a:pt x="405" y="1"/>
                    </a:lnTo>
                    <a:lnTo>
                      <a:pt x="407" y="4"/>
                    </a:lnTo>
                    <a:lnTo>
                      <a:pt x="407" y="17"/>
                    </a:lnTo>
                    <a:lnTo>
                      <a:pt x="424" y="1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8" y="2"/>
                    </a:lnTo>
                    <a:lnTo>
                      <a:pt x="438" y="20"/>
                    </a:lnTo>
                    <a:lnTo>
                      <a:pt x="456" y="29"/>
                    </a:lnTo>
                    <a:lnTo>
                      <a:pt x="458" y="32"/>
                    </a:lnTo>
                    <a:lnTo>
                      <a:pt x="458" y="57"/>
                    </a:lnTo>
                    <a:lnTo>
                      <a:pt x="478" y="54"/>
                    </a:lnTo>
                    <a:lnTo>
                      <a:pt x="480" y="56"/>
                    </a:lnTo>
                    <a:lnTo>
                      <a:pt x="480" y="58"/>
                    </a:lnTo>
                    <a:lnTo>
                      <a:pt x="480" y="71"/>
                    </a:lnTo>
                    <a:lnTo>
                      <a:pt x="491" y="69"/>
                    </a:lnTo>
                    <a:lnTo>
                      <a:pt x="548" y="98"/>
                    </a:lnTo>
                    <a:lnTo>
                      <a:pt x="549" y="101"/>
                    </a:lnTo>
                    <a:lnTo>
                      <a:pt x="548" y="103"/>
                    </a:lnTo>
                    <a:lnTo>
                      <a:pt x="519" y="121"/>
                    </a:lnTo>
                    <a:lnTo>
                      <a:pt x="495" y="121"/>
                    </a:lnTo>
                    <a:lnTo>
                      <a:pt x="510" y="145"/>
                    </a:lnTo>
                    <a:lnTo>
                      <a:pt x="510" y="147"/>
                    </a:lnTo>
                    <a:lnTo>
                      <a:pt x="507" y="149"/>
                    </a:lnTo>
                    <a:lnTo>
                      <a:pt x="479" y="161"/>
                    </a:lnTo>
                    <a:lnTo>
                      <a:pt x="478" y="161"/>
                    </a:lnTo>
                    <a:lnTo>
                      <a:pt x="476" y="161"/>
                    </a:lnTo>
                    <a:lnTo>
                      <a:pt x="462" y="153"/>
                    </a:lnTo>
                    <a:lnTo>
                      <a:pt x="454" y="159"/>
                    </a:lnTo>
                    <a:lnTo>
                      <a:pt x="452" y="161"/>
                    </a:lnTo>
                    <a:lnTo>
                      <a:pt x="451" y="161"/>
                    </a:lnTo>
                    <a:lnTo>
                      <a:pt x="422" y="149"/>
                    </a:lnTo>
                    <a:lnTo>
                      <a:pt x="354" y="153"/>
                    </a:lnTo>
                    <a:lnTo>
                      <a:pt x="295" y="287"/>
                    </a:lnTo>
                    <a:lnTo>
                      <a:pt x="280" y="306"/>
                    </a:lnTo>
                    <a:lnTo>
                      <a:pt x="262" y="317"/>
                    </a:lnTo>
                    <a:lnTo>
                      <a:pt x="218" y="327"/>
                    </a:lnTo>
                    <a:lnTo>
                      <a:pt x="185" y="310"/>
                    </a:lnTo>
                    <a:lnTo>
                      <a:pt x="157" y="310"/>
                    </a:lnTo>
                    <a:lnTo>
                      <a:pt x="120" y="340"/>
                    </a:lnTo>
                    <a:lnTo>
                      <a:pt x="117" y="341"/>
                    </a:lnTo>
                    <a:lnTo>
                      <a:pt x="55" y="341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26" name="Freeform 292"/>
              <p:cNvSpPr>
                <a:spLocks/>
              </p:cNvSpPr>
              <p:nvPr/>
            </p:nvSpPr>
            <p:spPr bwMode="auto">
              <a:xfrm>
                <a:off x="4240" y="2585"/>
                <a:ext cx="60" cy="76"/>
              </a:xfrm>
              <a:custGeom>
                <a:avLst/>
                <a:gdLst>
                  <a:gd name="T0" fmla="*/ 12 w 238"/>
                  <a:gd name="T1" fmla="*/ 19 h 300"/>
                  <a:gd name="T2" fmla="*/ 12 w 238"/>
                  <a:gd name="T3" fmla="*/ 19 h 300"/>
                  <a:gd name="T4" fmla="*/ 4 w 238"/>
                  <a:gd name="T5" fmla="*/ 14 h 300"/>
                  <a:gd name="T6" fmla="*/ 2 w 238"/>
                  <a:gd name="T7" fmla="*/ 9 h 300"/>
                  <a:gd name="T8" fmla="*/ 0 w 238"/>
                  <a:gd name="T9" fmla="*/ 1 h 300"/>
                  <a:gd name="T10" fmla="*/ 0 w 238"/>
                  <a:gd name="T11" fmla="*/ 0 h 300"/>
                  <a:gd name="T12" fmla="*/ 0 w 238"/>
                  <a:gd name="T13" fmla="*/ 0 h 300"/>
                  <a:gd name="T14" fmla="*/ 0 w 238"/>
                  <a:gd name="T15" fmla="*/ 0 h 300"/>
                  <a:gd name="T16" fmla="*/ 0 w 238"/>
                  <a:gd name="T17" fmla="*/ 0 h 300"/>
                  <a:gd name="T18" fmla="*/ 3 w 238"/>
                  <a:gd name="T19" fmla="*/ 1 h 300"/>
                  <a:gd name="T20" fmla="*/ 3 w 238"/>
                  <a:gd name="T21" fmla="*/ 1 h 300"/>
                  <a:gd name="T22" fmla="*/ 4 w 238"/>
                  <a:gd name="T23" fmla="*/ 4 h 300"/>
                  <a:gd name="T24" fmla="*/ 5 w 238"/>
                  <a:gd name="T25" fmla="*/ 3 h 300"/>
                  <a:gd name="T26" fmla="*/ 7 w 238"/>
                  <a:gd name="T27" fmla="*/ 3 h 300"/>
                  <a:gd name="T28" fmla="*/ 7 w 238"/>
                  <a:gd name="T29" fmla="*/ 2 h 300"/>
                  <a:gd name="T30" fmla="*/ 8 w 238"/>
                  <a:gd name="T31" fmla="*/ 2 h 300"/>
                  <a:gd name="T32" fmla="*/ 8 w 238"/>
                  <a:gd name="T33" fmla="*/ 2 h 300"/>
                  <a:gd name="T34" fmla="*/ 8 w 238"/>
                  <a:gd name="T35" fmla="*/ 2 h 300"/>
                  <a:gd name="T36" fmla="*/ 11 w 238"/>
                  <a:gd name="T37" fmla="*/ 4 h 300"/>
                  <a:gd name="T38" fmla="*/ 12 w 238"/>
                  <a:gd name="T39" fmla="*/ 6 h 300"/>
                  <a:gd name="T40" fmla="*/ 12 w 238"/>
                  <a:gd name="T41" fmla="*/ 13 h 300"/>
                  <a:gd name="T42" fmla="*/ 15 w 238"/>
                  <a:gd name="T43" fmla="*/ 17 h 300"/>
                  <a:gd name="T44" fmla="*/ 15 w 238"/>
                  <a:gd name="T45" fmla="*/ 18 h 300"/>
                  <a:gd name="T46" fmla="*/ 15 w 238"/>
                  <a:gd name="T47" fmla="*/ 19 h 300"/>
                  <a:gd name="T48" fmla="*/ 14 w 238"/>
                  <a:gd name="T49" fmla="*/ 19 h 300"/>
                  <a:gd name="T50" fmla="*/ 14 w 238"/>
                  <a:gd name="T51" fmla="*/ 19 h 300"/>
                  <a:gd name="T52" fmla="*/ 14 w 238"/>
                  <a:gd name="T53" fmla="*/ 19 h 300"/>
                  <a:gd name="T54" fmla="*/ 13 w 238"/>
                  <a:gd name="T55" fmla="*/ 19 h 300"/>
                  <a:gd name="T56" fmla="*/ 12 w 238"/>
                  <a:gd name="T57" fmla="*/ 19 h 300"/>
                  <a:gd name="T58" fmla="*/ 12 w 238"/>
                  <a:gd name="T59" fmla="*/ 19 h 30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38" h="300">
                    <a:moveTo>
                      <a:pt x="187" y="300"/>
                    </a:moveTo>
                    <a:lnTo>
                      <a:pt x="185" y="300"/>
                    </a:lnTo>
                    <a:lnTo>
                      <a:pt x="68" y="219"/>
                    </a:lnTo>
                    <a:lnTo>
                      <a:pt x="24" y="135"/>
                    </a:lnTo>
                    <a:lnTo>
                      <a:pt x="3" y="17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1" y="14"/>
                    </a:lnTo>
                    <a:lnTo>
                      <a:pt x="52" y="16"/>
                    </a:lnTo>
                    <a:lnTo>
                      <a:pt x="66" y="54"/>
                    </a:lnTo>
                    <a:lnTo>
                      <a:pt x="81" y="44"/>
                    </a:lnTo>
                    <a:lnTo>
                      <a:pt x="105" y="42"/>
                    </a:lnTo>
                    <a:lnTo>
                      <a:pt x="116" y="29"/>
                    </a:lnTo>
                    <a:lnTo>
                      <a:pt x="119" y="28"/>
                    </a:lnTo>
                    <a:lnTo>
                      <a:pt x="127" y="28"/>
                    </a:lnTo>
                    <a:lnTo>
                      <a:pt x="129" y="29"/>
                    </a:lnTo>
                    <a:lnTo>
                      <a:pt x="167" y="61"/>
                    </a:lnTo>
                    <a:lnTo>
                      <a:pt x="189" y="95"/>
                    </a:lnTo>
                    <a:lnTo>
                      <a:pt x="191" y="196"/>
                    </a:lnTo>
                    <a:lnTo>
                      <a:pt x="238" y="272"/>
                    </a:lnTo>
                    <a:lnTo>
                      <a:pt x="238" y="275"/>
                    </a:lnTo>
                    <a:lnTo>
                      <a:pt x="230" y="298"/>
                    </a:lnTo>
                    <a:lnTo>
                      <a:pt x="228" y="300"/>
                    </a:lnTo>
                    <a:lnTo>
                      <a:pt x="226" y="300"/>
                    </a:lnTo>
                    <a:lnTo>
                      <a:pt x="225" y="300"/>
                    </a:lnTo>
                    <a:lnTo>
                      <a:pt x="206" y="292"/>
                    </a:lnTo>
                    <a:lnTo>
                      <a:pt x="188" y="300"/>
                    </a:lnTo>
                    <a:lnTo>
                      <a:pt x="187" y="30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27" name="Freeform 293"/>
              <p:cNvSpPr>
                <a:spLocks/>
              </p:cNvSpPr>
              <p:nvPr/>
            </p:nvSpPr>
            <p:spPr bwMode="auto">
              <a:xfrm>
                <a:off x="3956" y="2234"/>
                <a:ext cx="115" cy="65"/>
              </a:xfrm>
              <a:custGeom>
                <a:avLst/>
                <a:gdLst>
                  <a:gd name="T0" fmla="*/ 25 w 462"/>
                  <a:gd name="T1" fmla="*/ 16 h 258"/>
                  <a:gd name="T2" fmla="*/ 17 w 462"/>
                  <a:gd name="T3" fmla="*/ 15 h 258"/>
                  <a:gd name="T4" fmla="*/ 15 w 462"/>
                  <a:gd name="T5" fmla="*/ 12 h 258"/>
                  <a:gd name="T6" fmla="*/ 10 w 462"/>
                  <a:gd name="T7" fmla="*/ 12 h 258"/>
                  <a:gd name="T8" fmla="*/ 0 w 462"/>
                  <a:gd name="T9" fmla="*/ 7 h 258"/>
                  <a:gd name="T10" fmla="*/ 0 w 462"/>
                  <a:gd name="T11" fmla="*/ 6 h 258"/>
                  <a:gd name="T12" fmla="*/ 1 w 462"/>
                  <a:gd name="T13" fmla="*/ 2 h 258"/>
                  <a:gd name="T14" fmla="*/ 4 w 462"/>
                  <a:gd name="T15" fmla="*/ 1 h 258"/>
                  <a:gd name="T16" fmla="*/ 4 w 462"/>
                  <a:gd name="T17" fmla="*/ 0 h 258"/>
                  <a:gd name="T18" fmla="*/ 4 w 462"/>
                  <a:gd name="T19" fmla="*/ 1 h 258"/>
                  <a:gd name="T20" fmla="*/ 4 w 462"/>
                  <a:gd name="T21" fmla="*/ 1 h 258"/>
                  <a:gd name="T22" fmla="*/ 5 w 462"/>
                  <a:gd name="T23" fmla="*/ 0 h 258"/>
                  <a:gd name="T24" fmla="*/ 5 w 462"/>
                  <a:gd name="T25" fmla="*/ 0 h 258"/>
                  <a:gd name="T26" fmla="*/ 5 w 462"/>
                  <a:gd name="T27" fmla="*/ 0 h 258"/>
                  <a:gd name="T28" fmla="*/ 8 w 462"/>
                  <a:gd name="T29" fmla="*/ 1 h 258"/>
                  <a:gd name="T30" fmla="*/ 11 w 462"/>
                  <a:gd name="T31" fmla="*/ 3 h 258"/>
                  <a:gd name="T32" fmla="*/ 13 w 462"/>
                  <a:gd name="T33" fmla="*/ 5 h 258"/>
                  <a:gd name="T34" fmla="*/ 15 w 462"/>
                  <a:gd name="T35" fmla="*/ 4 h 258"/>
                  <a:gd name="T36" fmla="*/ 15 w 462"/>
                  <a:gd name="T37" fmla="*/ 4 h 258"/>
                  <a:gd name="T38" fmla="*/ 15 w 462"/>
                  <a:gd name="T39" fmla="*/ 4 h 258"/>
                  <a:gd name="T40" fmla="*/ 15 w 462"/>
                  <a:gd name="T41" fmla="*/ 4 h 258"/>
                  <a:gd name="T42" fmla="*/ 15 w 462"/>
                  <a:gd name="T43" fmla="*/ 6 h 258"/>
                  <a:gd name="T44" fmla="*/ 18 w 462"/>
                  <a:gd name="T45" fmla="*/ 7 h 258"/>
                  <a:gd name="T46" fmla="*/ 18 w 462"/>
                  <a:gd name="T47" fmla="*/ 7 h 258"/>
                  <a:gd name="T48" fmla="*/ 18 w 462"/>
                  <a:gd name="T49" fmla="*/ 8 h 258"/>
                  <a:gd name="T50" fmla="*/ 20 w 462"/>
                  <a:gd name="T51" fmla="*/ 9 h 258"/>
                  <a:gd name="T52" fmla="*/ 21 w 462"/>
                  <a:gd name="T53" fmla="*/ 10 h 258"/>
                  <a:gd name="T54" fmla="*/ 23 w 462"/>
                  <a:gd name="T55" fmla="*/ 10 h 258"/>
                  <a:gd name="T56" fmla="*/ 26 w 462"/>
                  <a:gd name="T57" fmla="*/ 10 h 258"/>
                  <a:gd name="T58" fmla="*/ 28 w 462"/>
                  <a:gd name="T59" fmla="*/ 10 h 258"/>
                  <a:gd name="T60" fmla="*/ 29 w 462"/>
                  <a:gd name="T61" fmla="*/ 10 h 258"/>
                  <a:gd name="T62" fmla="*/ 29 w 462"/>
                  <a:gd name="T63" fmla="*/ 10 h 258"/>
                  <a:gd name="T64" fmla="*/ 28 w 462"/>
                  <a:gd name="T65" fmla="*/ 13 h 258"/>
                  <a:gd name="T66" fmla="*/ 28 w 462"/>
                  <a:gd name="T67" fmla="*/ 14 h 258"/>
                  <a:gd name="T68" fmla="*/ 29 w 462"/>
                  <a:gd name="T69" fmla="*/ 14 h 258"/>
                  <a:gd name="T70" fmla="*/ 29 w 462"/>
                  <a:gd name="T71" fmla="*/ 15 h 258"/>
                  <a:gd name="T72" fmla="*/ 28 w 462"/>
                  <a:gd name="T73" fmla="*/ 16 h 258"/>
                  <a:gd name="T74" fmla="*/ 28 w 462"/>
                  <a:gd name="T75" fmla="*/ 16 h 258"/>
                  <a:gd name="T76" fmla="*/ 25 w 462"/>
                  <a:gd name="T77" fmla="*/ 16 h 258"/>
                  <a:gd name="T78" fmla="*/ 25 w 462"/>
                  <a:gd name="T79" fmla="*/ 16 h 25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62" h="258">
                    <a:moveTo>
                      <a:pt x="403" y="258"/>
                    </a:moveTo>
                    <a:lnTo>
                      <a:pt x="277" y="229"/>
                    </a:lnTo>
                    <a:lnTo>
                      <a:pt x="242" y="194"/>
                    </a:lnTo>
                    <a:lnTo>
                      <a:pt x="159" y="192"/>
                    </a:lnTo>
                    <a:lnTo>
                      <a:pt x="2" y="103"/>
                    </a:lnTo>
                    <a:lnTo>
                      <a:pt x="0" y="100"/>
                    </a:lnTo>
                    <a:lnTo>
                      <a:pt x="18" y="37"/>
                    </a:lnTo>
                    <a:lnTo>
                      <a:pt x="59" y="7"/>
                    </a:lnTo>
                    <a:lnTo>
                      <a:pt x="62" y="5"/>
                    </a:lnTo>
                    <a:lnTo>
                      <a:pt x="63" y="7"/>
                    </a:lnTo>
                    <a:lnTo>
                      <a:pt x="74" y="15"/>
                    </a:lnTo>
                    <a:lnTo>
                      <a:pt x="75" y="3"/>
                    </a:lnTo>
                    <a:lnTo>
                      <a:pt x="76" y="0"/>
                    </a:lnTo>
                    <a:lnTo>
                      <a:pt x="79" y="0"/>
                    </a:lnTo>
                    <a:lnTo>
                      <a:pt x="136" y="12"/>
                    </a:lnTo>
                    <a:lnTo>
                      <a:pt x="183" y="47"/>
                    </a:lnTo>
                    <a:lnTo>
                      <a:pt x="203" y="80"/>
                    </a:lnTo>
                    <a:lnTo>
                      <a:pt x="237" y="65"/>
                    </a:lnTo>
                    <a:lnTo>
                      <a:pt x="238" y="65"/>
                    </a:lnTo>
                    <a:lnTo>
                      <a:pt x="240" y="67"/>
                    </a:lnTo>
                    <a:lnTo>
                      <a:pt x="241" y="69"/>
                    </a:lnTo>
                    <a:lnTo>
                      <a:pt x="238" y="97"/>
                    </a:lnTo>
                    <a:lnTo>
                      <a:pt x="293" y="109"/>
                    </a:lnTo>
                    <a:lnTo>
                      <a:pt x="296" y="112"/>
                    </a:lnTo>
                    <a:lnTo>
                      <a:pt x="293" y="126"/>
                    </a:lnTo>
                    <a:lnTo>
                      <a:pt x="322" y="137"/>
                    </a:lnTo>
                    <a:lnTo>
                      <a:pt x="337" y="154"/>
                    </a:lnTo>
                    <a:lnTo>
                      <a:pt x="375" y="149"/>
                    </a:lnTo>
                    <a:lnTo>
                      <a:pt x="417" y="160"/>
                    </a:lnTo>
                    <a:lnTo>
                      <a:pt x="458" y="154"/>
                    </a:lnTo>
                    <a:lnTo>
                      <a:pt x="461" y="156"/>
                    </a:lnTo>
                    <a:lnTo>
                      <a:pt x="462" y="158"/>
                    </a:lnTo>
                    <a:lnTo>
                      <a:pt x="453" y="204"/>
                    </a:lnTo>
                    <a:lnTo>
                      <a:pt x="447" y="214"/>
                    </a:lnTo>
                    <a:lnTo>
                      <a:pt x="461" y="226"/>
                    </a:lnTo>
                    <a:lnTo>
                      <a:pt x="461" y="230"/>
                    </a:lnTo>
                    <a:lnTo>
                      <a:pt x="453" y="250"/>
                    </a:lnTo>
                    <a:lnTo>
                      <a:pt x="450" y="251"/>
                    </a:lnTo>
                    <a:lnTo>
                      <a:pt x="403" y="258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28" name="Freeform 294"/>
              <p:cNvSpPr>
                <a:spLocks/>
              </p:cNvSpPr>
              <p:nvPr/>
            </p:nvSpPr>
            <p:spPr bwMode="auto">
              <a:xfrm>
                <a:off x="4290" y="2658"/>
                <a:ext cx="6" cy="4"/>
              </a:xfrm>
              <a:custGeom>
                <a:avLst/>
                <a:gdLst>
                  <a:gd name="T0" fmla="*/ 0 w 23"/>
                  <a:gd name="T1" fmla="*/ 1 h 17"/>
                  <a:gd name="T2" fmla="*/ 0 w 23"/>
                  <a:gd name="T3" fmla="*/ 1 h 17"/>
                  <a:gd name="T4" fmla="*/ 0 w 23"/>
                  <a:gd name="T5" fmla="*/ 1 h 17"/>
                  <a:gd name="T6" fmla="*/ 1 w 23"/>
                  <a:gd name="T7" fmla="*/ 0 h 17"/>
                  <a:gd name="T8" fmla="*/ 1 w 23"/>
                  <a:gd name="T9" fmla="*/ 0 h 17"/>
                  <a:gd name="T10" fmla="*/ 1 w 23"/>
                  <a:gd name="T11" fmla="*/ 0 h 17"/>
                  <a:gd name="T12" fmla="*/ 1 w 23"/>
                  <a:gd name="T13" fmla="*/ 0 h 17"/>
                  <a:gd name="T14" fmla="*/ 2 w 23"/>
                  <a:gd name="T15" fmla="*/ 0 h 17"/>
                  <a:gd name="T16" fmla="*/ 1 w 23"/>
                  <a:gd name="T17" fmla="*/ 1 h 17"/>
                  <a:gd name="T18" fmla="*/ 0 w 23"/>
                  <a:gd name="T19" fmla="*/ 1 h 17"/>
                  <a:gd name="T20" fmla="*/ 0 w 23"/>
                  <a:gd name="T21" fmla="*/ 1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3" h="17">
                    <a:moveTo>
                      <a:pt x="3" y="17"/>
                    </a:moveTo>
                    <a:lnTo>
                      <a:pt x="0" y="16"/>
                    </a:lnTo>
                    <a:lnTo>
                      <a:pt x="0" y="14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21" y="7"/>
                    </a:lnTo>
                    <a:lnTo>
                      <a:pt x="23" y="10"/>
                    </a:lnTo>
                    <a:lnTo>
                      <a:pt x="21" y="12"/>
                    </a:lnTo>
                    <a:lnTo>
                      <a:pt x="4" y="17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29" name="Freeform 295"/>
              <p:cNvSpPr>
                <a:spLocks/>
              </p:cNvSpPr>
              <p:nvPr/>
            </p:nvSpPr>
            <p:spPr bwMode="auto">
              <a:xfrm>
                <a:off x="4205" y="2383"/>
                <a:ext cx="110" cy="218"/>
              </a:xfrm>
              <a:custGeom>
                <a:avLst/>
                <a:gdLst>
                  <a:gd name="T0" fmla="*/ 13 w 443"/>
                  <a:gd name="T1" fmla="*/ 54 h 874"/>
                  <a:gd name="T2" fmla="*/ 9 w 443"/>
                  <a:gd name="T3" fmla="*/ 51 h 874"/>
                  <a:gd name="T4" fmla="*/ 9 w 443"/>
                  <a:gd name="T5" fmla="*/ 52 h 874"/>
                  <a:gd name="T6" fmla="*/ 9 w 443"/>
                  <a:gd name="T7" fmla="*/ 52 h 874"/>
                  <a:gd name="T8" fmla="*/ 2 w 443"/>
                  <a:gd name="T9" fmla="*/ 45 h 874"/>
                  <a:gd name="T10" fmla="*/ 2 w 443"/>
                  <a:gd name="T11" fmla="*/ 45 h 874"/>
                  <a:gd name="T12" fmla="*/ 2 w 443"/>
                  <a:gd name="T13" fmla="*/ 43 h 874"/>
                  <a:gd name="T14" fmla="*/ 4 w 443"/>
                  <a:gd name="T15" fmla="*/ 36 h 874"/>
                  <a:gd name="T16" fmla="*/ 5 w 443"/>
                  <a:gd name="T17" fmla="*/ 28 h 874"/>
                  <a:gd name="T18" fmla="*/ 2 w 443"/>
                  <a:gd name="T19" fmla="*/ 23 h 874"/>
                  <a:gd name="T20" fmla="*/ 2 w 443"/>
                  <a:gd name="T21" fmla="*/ 22 h 874"/>
                  <a:gd name="T22" fmla="*/ 3 w 443"/>
                  <a:gd name="T23" fmla="*/ 16 h 874"/>
                  <a:gd name="T24" fmla="*/ 3 w 443"/>
                  <a:gd name="T25" fmla="*/ 13 h 874"/>
                  <a:gd name="T26" fmla="*/ 0 w 443"/>
                  <a:gd name="T27" fmla="*/ 9 h 874"/>
                  <a:gd name="T28" fmla="*/ 1 w 443"/>
                  <a:gd name="T29" fmla="*/ 4 h 874"/>
                  <a:gd name="T30" fmla="*/ 8 w 443"/>
                  <a:gd name="T31" fmla="*/ 1 h 874"/>
                  <a:gd name="T32" fmla="*/ 9 w 443"/>
                  <a:gd name="T33" fmla="*/ 0 h 874"/>
                  <a:gd name="T34" fmla="*/ 9 w 443"/>
                  <a:gd name="T35" fmla="*/ 0 h 874"/>
                  <a:gd name="T36" fmla="*/ 10 w 443"/>
                  <a:gd name="T37" fmla="*/ 1 h 874"/>
                  <a:gd name="T38" fmla="*/ 10 w 443"/>
                  <a:gd name="T39" fmla="*/ 4 h 874"/>
                  <a:gd name="T40" fmla="*/ 12 w 443"/>
                  <a:gd name="T41" fmla="*/ 4 h 874"/>
                  <a:gd name="T42" fmla="*/ 15 w 443"/>
                  <a:gd name="T43" fmla="*/ 9 h 874"/>
                  <a:gd name="T44" fmla="*/ 15 w 443"/>
                  <a:gd name="T45" fmla="*/ 9 h 874"/>
                  <a:gd name="T46" fmla="*/ 18 w 443"/>
                  <a:gd name="T47" fmla="*/ 10 h 874"/>
                  <a:gd name="T48" fmla="*/ 19 w 443"/>
                  <a:gd name="T49" fmla="*/ 9 h 874"/>
                  <a:gd name="T50" fmla="*/ 21 w 443"/>
                  <a:gd name="T51" fmla="*/ 8 h 874"/>
                  <a:gd name="T52" fmla="*/ 24 w 443"/>
                  <a:gd name="T53" fmla="*/ 11 h 874"/>
                  <a:gd name="T54" fmla="*/ 27 w 443"/>
                  <a:gd name="T55" fmla="*/ 19 h 874"/>
                  <a:gd name="T56" fmla="*/ 27 w 443"/>
                  <a:gd name="T57" fmla="*/ 23 h 874"/>
                  <a:gd name="T58" fmla="*/ 26 w 443"/>
                  <a:gd name="T59" fmla="*/ 24 h 874"/>
                  <a:gd name="T60" fmla="*/ 20 w 443"/>
                  <a:gd name="T61" fmla="*/ 23 h 874"/>
                  <a:gd name="T62" fmla="*/ 16 w 443"/>
                  <a:gd name="T63" fmla="*/ 28 h 874"/>
                  <a:gd name="T64" fmla="*/ 18 w 443"/>
                  <a:gd name="T65" fmla="*/ 31 h 874"/>
                  <a:gd name="T66" fmla="*/ 18 w 443"/>
                  <a:gd name="T67" fmla="*/ 33 h 874"/>
                  <a:gd name="T68" fmla="*/ 18 w 443"/>
                  <a:gd name="T69" fmla="*/ 33 h 874"/>
                  <a:gd name="T70" fmla="*/ 15 w 443"/>
                  <a:gd name="T71" fmla="*/ 30 h 874"/>
                  <a:gd name="T72" fmla="*/ 11 w 443"/>
                  <a:gd name="T73" fmla="*/ 30 h 874"/>
                  <a:gd name="T74" fmla="*/ 9 w 443"/>
                  <a:gd name="T75" fmla="*/ 26 h 874"/>
                  <a:gd name="T76" fmla="*/ 8 w 443"/>
                  <a:gd name="T77" fmla="*/ 31 h 874"/>
                  <a:gd name="T78" fmla="*/ 6 w 443"/>
                  <a:gd name="T79" fmla="*/ 42 h 874"/>
                  <a:gd name="T80" fmla="*/ 8 w 443"/>
                  <a:gd name="T81" fmla="*/ 42 h 874"/>
                  <a:gd name="T82" fmla="*/ 12 w 443"/>
                  <a:gd name="T83" fmla="*/ 50 h 874"/>
                  <a:gd name="T84" fmla="*/ 14 w 443"/>
                  <a:gd name="T85" fmla="*/ 50 h 874"/>
                  <a:gd name="T86" fmla="*/ 16 w 443"/>
                  <a:gd name="T87" fmla="*/ 53 h 874"/>
                  <a:gd name="T88" fmla="*/ 15 w 443"/>
                  <a:gd name="T89" fmla="*/ 54 h 874"/>
                  <a:gd name="T90" fmla="*/ 13 w 443"/>
                  <a:gd name="T91" fmla="*/ 54 h 874"/>
                  <a:gd name="T92" fmla="*/ 13 w 443"/>
                  <a:gd name="T93" fmla="*/ 54 h 87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43" h="874">
                    <a:moveTo>
                      <a:pt x="205" y="874"/>
                    </a:moveTo>
                    <a:lnTo>
                      <a:pt x="204" y="872"/>
                    </a:lnTo>
                    <a:lnTo>
                      <a:pt x="189" y="831"/>
                    </a:lnTo>
                    <a:lnTo>
                      <a:pt x="150" y="819"/>
                    </a:lnTo>
                    <a:lnTo>
                      <a:pt x="152" y="828"/>
                    </a:lnTo>
                    <a:lnTo>
                      <a:pt x="150" y="831"/>
                    </a:lnTo>
                    <a:lnTo>
                      <a:pt x="149" y="831"/>
                    </a:lnTo>
                    <a:lnTo>
                      <a:pt x="146" y="831"/>
                    </a:lnTo>
                    <a:lnTo>
                      <a:pt x="63" y="726"/>
                    </a:lnTo>
                    <a:lnTo>
                      <a:pt x="41" y="731"/>
                    </a:lnTo>
                    <a:lnTo>
                      <a:pt x="40" y="731"/>
                    </a:lnTo>
                    <a:lnTo>
                      <a:pt x="39" y="731"/>
                    </a:lnTo>
                    <a:lnTo>
                      <a:pt x="37" y="728"/>
                    </a:lnTo>
                    <a:lnTo>
                      <a:pt x="37" y="686"/>
                    </a:lnTo>
                    <a:lnTo>
                      <a:pt x="60" y="615"/>
                    </a:lnTo>
                    <a:lnTo>
                      <a:pt x="69" y="577"/>
                    </a:lnTo>
                    <a:lnTo>
                      <a:pt x="108" y="519"/>
                    </a:lnTo>
                    <a:lnTo>
                      <a:pt x="80" y="449"/>
                    </a:lnTo>
                    <a:lnTo>
                      <a:pt x="77" y="401"/>
                    </a:lnTo>
                    <a:lnTo>
                      <a:pt x="39" y="368"/>
                    </a:lnTo>
                    <a:lnTo>
                      <a:pt x="32" y="349"/>
                    </a:lnTo>
                    <a:lnTo>
                      <a:pt x="32" y="347"/>
                    </a:lnTo>
                    <a:lnTo>
                      <a:pt x="63" y="275"/>
                    </a:lnTo>
                    <a:lnTo>
                      <a:pt x="49" y="265"/>
                    </a:lnTo>
                    <a:lnTo>
                      <a:pt x="48" y="263"/>
                    </a:lnTo>
                    <a:lnTo>
                      <a:pt x="45" y="218"/>
                    </a:lnTo>
                    <a:lnTo>
                      <a:pt x="17" y="191"/>
                    </a:lnTo>
                    <a:lnTo>
                      <a:pt x="0" y="140"/>
                    </a:lnTo>
                    <a:lnTo>
                      <a:pt x="20" y="70"/>
                    </a:lnTo>
                    <a:lnTo>
                      <a:pt x="23" y="67"/>
                    </a:lnTo>
                    <a:lnTo>
                      <a:pt x="68" y="62"/>
                    </a:lnTo>
                    <a:lnTo>
                      <a:pt x="126" y="22"/>
                    </a:lnTo>
                    <a:lnTo>
                      <a:pt x="146" y="1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2" y="3"/>
                    </a:lnTo>
                    <a:lnTo>
                      <a:pt x="149" y="15"/>
                    </a:lnTo>
                    <a:lnTo>
                      <a:pt x="165" y="22"/>
                    </a:lnTo>
                    <a:lnTo>
                      <a:pt x="166" y="25"/>
                    </a:lnTo>
                    <a:lnTo>
                      <a:pt x="169" y="59"/>
                    </a:lnTo>
                    <a:lnTo>
                      <a:pt x="198" y="67"/>
                    </a:lnTo>
                    <a:lnTo>
                      <a:pt x="201" y="71"/>
                    </a:lnTo>
                    <a:lnTo>
                      <a:pt x="190" y="182"/>
                    </a:lnTo>
                    <a:lnTo>
                      <a:pt x="238" y="148"/>
                    </a:lnTo>
                    <a:lnTo>
                      <a:pt x="241" y="148"/>
                    </a:lnTo>
                    <a:lnTo>
                      <a:pt x="242" y="148"/>
                    </a:lnTo>
                    <a:lnTo>
                      <a:pt x="281" y="164"/>
                    </a:lnTo>
                    <a:lnTo>
                      <a:pt x="299" y="156"/>
                    </a:lnTo>
                    <a:lnTo>
                      <a:pt x="306" y="143"/>
                    </a:lnTo>
                    <a:lnTo>
                      <a:pt x="309" y="142"/>
                    </a:lnTo>
                    <a:lnTo>
                      <a:pt x="329" y="136"/>
                    </a:lnTo>
                    <a:lnTo>
                      <a:pt x="346" y="136"/>
                    </a:lnTo>
                    <a:lnTo>
                      <a:pt x="348" y="138"/>
                    </a:lnTo>
                    <a:lnTo>
                      <a:pt x="388" y="186"/>
                    </a:lnTo>
                    <a:lnTo>
                      <a:pt x="406" y="261"/>
                    </a:lnTo>
                    <a:lnTo>
                      <a:pt x="443" y="300"/>
                    </a:lnTo>
                    <a:lnTo>
                      <a:pt x="443" y="303"/>
                    </a:lnTo>
                    <a:lnTo>
                      <a:pt x="443" y="365"/>
                    </a:lnTo>
                    <a:lnTo>
                      <a:pt x="443" y="368"/>
                    </a:lnTo>
                    <a:lnTo>
                      <a:pt x="428" y="381"/>
                    </a:lnTo>
                    <a:lnTo>
                      <a:pt x="426" y="382"/>
                    </a:lnTo>
                    <a:lnTo>
                      <a:pt x="318" y="377"/>
                    </a:lnTo>
                    <a:lnTo>
                      <a:pt x="279" y="410"/>
                    </a:lnTo>
                    <a:lnTo>
                      <a:pt x="266" y="446"/>
                    </a:lnTo>
                    <a:lnTo>
                      <a:pt x="275" y="476"/>
                    </a:lnTo>
                    <a:lnTo>
                      <a:pt x="297" y="501"/>
                    </a:lnTo>
                    <a:lnTo>
                      <a:pt x="301" y="534"/>
                    </a:lnTo>
                    <a:lnTo>
                      <a:pt x="298" y="537"/>
                    </a:lnTo>
                    <a:lnTo>
                      <a:pt x="295" y="535"/>
                    </a:lnTo>
                    <a:lnTo>
                      <a:pt x="281" y="510"/>
                    </a:lnTo>
                    <a:lnTo>
                      <a:pt x="238" y="480"/>
                    </a:lnTo>
                    <a:lnTo>
                      <a:pt x="186" y="480"/>
                    </a:lnTo>
                    <a:lnTo>
                      <a:pt x="182" y="477"/>
                    </a:lnTo>
                    <a:lnTo>
                      <a:pt x="180" y="430"/>
                    </a:lnTo>
                    <a:lnTo>
                      <a:pt x="146" y="426"/>
                    </a:lnTo>
                    <a:lnTo>
                      <a:pt x="137" y="433"/>
                    </a:lnTo>
                    <a:lnTo>
                      <a:pt x="132" y="502"/>
                    </a:lnTo>
                    <a:lnTo>
                      <a:pt x="92" y="615"/>
                    </a:lnTo>
                    <a:lnTo>
                      <a:pt x="97" y="668"/>
                    </a:lnTo>
                    <a:lnTo>
                      <a:pt x="126" y="668"/>
                    </a:lnTo>
                    <a:lnTo>
                      <a:pt x="129" y="670"/>
                    </a:lnTo>
                    <a:lnTo>
                      <a:pt x="169" y="776"/>
                    </a:lnTo>
                    <a:lnTo>
                      <a:pt x="188" y="796"/>
                    </a:lnTo>
                    <a:lnTo>
                      <a:pt x="223" y="799"/>
                    </a:lnTo>
                    <a:lnTo>
                      <a:pt x="226" y="800"/>
                    </a:lnTo>
                    <a:lnTo>
                      <a:pt x="262" y="840"/>
                    </a:lnTo>
                    <a:lnTo>
                      <a:pt x="263" y="844"/>
                    </a:lnTo>
                    <a:lnTo>
                      <a:pt x="251" y="859"/>
                    </a:lnTo>
                    <a:lnTo>
                      <a:pt x="249" y="860"/>
                    </a:lnTo>
                    <a:lnTo>
                      <a:pt x="226" y="860"/>
                    </a:lnTo>
                    <a:lnTo>
                      <a:pt x="208" y="873"/>
                    </a:lnTo>
                    <a:lnTo>
                      <a:pt x="206" y="874"/>
                    </a:lnTo>
                    <a:lnTo>
                      <a:pt x="205" y="87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30" name="Freeform 296"/>
              <p:cNvSpPr>
                <a:spLocks/>
              </p:cNvSpPr>
              <p:nvPr/>
            </p:nvSpPr>
            <p:spPr bwMode="auto">
              <a:xfrm>
                <a:off x="4269" y="2345"/>
                <a:ext cx="101" cy="215"/>
              </a:xfrm>
              <a:custGeom>
                <a:avLst/>
                <a:gdLst>
                  <a:gd name="T0" fmla="*/ 9 w 406"/>
                  <a:gd name="T1" fmla="*/ 54 h 860"/>
                  <a:gd name="T2" fmla="*/ 9 w 406"/>
                  <a:gd name="T3" fmla="*/ 51 h 860"/>
                  <a:gd name="T4" fmla="*/ 8 w 406"/>
                  <a:gd name="T5" fmla="*/ 47 h 860"/>
                  <a:gd name="T6" fmla="*/ 8 w 406"/>
                  <a:gd name="T7" fmla="*/ 47 h 860"/>
                  <a:gd name="T8" fmla="*/ 9 w 406"/>
                  <a:gd name="T9" fmla="*/ 46 h 860"/>
                  <a:gd name="T10" fmla="*/ 13 w 406"/>
                  <a:gd name="T11" fmla="*/ 45 h 860"/>
                  <a:gd name="T12" fmla="*/ 13 w 406"/>
                  <a:gd name="T13" fmla="*/ 43 h 860"/>
                  <a:gd name="T14" fmla="*/ 15 w 406"/>
                  <a:gd name="T15" fmla="*/ 42 h 860"/>
                  <a:gd name="T16" fmla="*/ 18 w 406"/>
                  <a:gd name="T17" fmla="*/ 40 h 860"/>
                  <a:gd name="T18" fmla="*/ 18 w 406"/>
                  <a:gd name="T19" fmla="*/ 30 h 860"/>
                  <a:gd name="T20" fmla="*/ 15 w 406"/>
                  <a:gd name="T21" fmla="*/ 25 h 860"/>
                  <a:gd name="T22" fmla="*/ 14 w 406"/>
                  <a:gd name="T23" fmla="*/ 23 h 860"/>
                  <a:gd name="T24" fmla="*/ 10 w 406"/>
                  <a:gd name="T25" fmla="*/ 18 h 860"/>
                  <a:gd name="T26" fmla="*/ 6 w 406"/>
                  <a:gd name="T27" fmla="*/ 15 h 860"/>
                  <a:gd name="T28" fmla="*/ 6 w 406"/>
                  <a:gd name="T29" fmla="*/ 14 h 860"/>
                  <a:gd name="T30" fmla="*/ 9 w 406"/>
                  <a:gd name="T31" fmla="*/ 13 h 860"/>
                  <a:gd name="T32" fmla="*/ 7 w 406"/>
                  <a:gd name="T33" fmla="*/ 9 h 860"/>
                  <a:gd name="T34" fmla="*/ 3 w 406"/>
                  <a:gd name="T35" fmla="*/ 9 h 860"/>
                  <a:gd name="T36" fmla="*/ 2 w 406"/>
                  <a:gd name="T37" fmla="*/ 6 h 860"/>
                  <a:gd name="T38" fmla="*/ 0 w 406"/>
                  <a:gd name="T39" fmla="*/ 3 h 860"/>
                  <a:gd name="T40" fmla="*/ 1 w 406"/>
                  <a:gd name="T41" fmla="*/ 2 h 860"/>
                  <a:gd name="T42" fmla="*/ 3 w 406"/>
                  <a:gd name="T43" fmla="*/ 3 h 860"/>
                  <a:gd name="T44" fmla="*/ 4 w 406"/>
                  <a:gd name="T45" fmla="*/ 2 h 860"/>
                  <a:gd name="T46" fmla="*/ 5 w 406"/>
                  <a:gd name="T47" fmla="*/ 3 h 860"/>
                  <a:gd name="T48" fmla="*/ 10 w 406"/>
                  <a:gd name="T49" fmla="*/ 0 h 860"/>
                  <a:gd name="T50" fmla="*/ 15 w 406"/>
                  <a:gd name="T51" fmla="*/ 2 h 860"/>
                  <a:gd name="T52" fmla="*/ 16 w 406"/>
                  <a:gd name="T53" fmla="*/ 5 h 860"/>
                  <a:gd name="T54" fmla="*/ 20 w 406"/>
                  <a:gd name="T55" fmla="*/ 7 h 860"/>
                  <a:gd name="T56" fmla="*/ 20 w 406"/>
                  <a:gd name="T57" fmla="*/ 7 h 860"/>
                  <a:gd name="T58" fmla="*/ 15 w 406"/>
                  <a:gd name="T59" fmla="*/ 10 h 860"/>
                  <a:gd name="T60" fmla="*/ 12 w 406"/>
                  <a:gd name="T61" fmla="*/ 16 h 860"/>
                  <a:gd name="T62" fmla="*/ 14 w 406"/>
                  <a:gd name="T63" fmla="*/ 20 h 860"/>
                  <a:gd name="T64" fmla="*/ 17 w 406"/>
                  <a:gd name="T65" fmla="*/ 23 h 860"/>
                  <a:gd name="T66" fmla="*/ 21 w 406"/>
                  <a:gd name="T67" fmla="*/ 27 h 860"/>
                  <a:gd name="T68" fmla="*/ 22 w 406"/>
                  <a:gd name="T69" fmla="*/ 28 h 860"/>
                  <a:gd name="T70" fmla="*/ 23 w 406"/>
                  <a:gd name="T71" fmla="*/ 30 h 860"/>
                  <a:gd name="T72" fmla="*/ 24 w 406"/>
                  <a:gd name="T73" fmla="*/ 40 h 860"/>
                  <a:gd name="T74" fmla="*/ 24 w 406"/>
                  <a:gd name="T75" fmla="*/ 44 h 860"/>
                  <a:gd name="T76" fmla="*/ 18 w 406"/>
                  <a:gd name="T77" fmla="*/ 48 h 860"/>
                  <a:gd name="T78" fmla="*/ 15 w 406"/>
                  <a:gd name="T79" fmla="*/ 49 h 860"/>
                  <a:gd name="T80" fmla="*/ 15 w 406"/>
                  <a:gd name="T81" fmla="*/ 51 h 860"/>
                  <a:gd name="T82" fmla="*/ 15 w 406"/>
                  <a:gd name="T83" fmla="*/ 51 h 860"/>
                  <a:gd name="T84" fmla="*/ 14 w 406"/>
                  <a:gd name="T85" fmla="*/ 51 h 860"/>
                  <a:gd name="T86" fmla="*/ 10 w 406"/>
                  <a:gd name="T87" fmla="*/ 54 h 860"/>
                  <a:gd name="T88" fmla="*/ 10 w 406"/>
                  <a:gd name="T89" fmla="*/ 54 h 8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06" h="860">
                    <a:moveTo>
                      <a:pt x="161" y="860"/>
                    </a:moveTo>
                    <a:lnTo>
                      <a:pt x="150" y="858"/>
                    </a:lnTo>
                    <a:lnTo>
                      <a:pt x="148" y="855"/>
                    </a:lnTo>
                    <a:lnTo>
                      <a:pt x="145" y="812"/>
                    </a:lnTo>
                    <a:lnTo>
                      <a:pt x="158" y="775"/>
                    </a:lnTo>
                    <a:lnTo>
                      <a:pt x="126" y="754"/>
                    </a:lnTo>
                    <a:lnTo>
                      <a:pt x="125" y="751"/>
                    </a:lnTo>
                    <a:lnTo>
                      <a:pt x="126" y="749"/>
                    </a:lnTo>
                    <a:lnTo>
                      <a:pt x="149" y="741"/>
                    </a:lnTo>
                    <a:lnTo>
                      <a:pt x="153" y="727"/>
                    </a:lnTo>
                    <a:lnTo>
                      <a:pt x="156" y="726"/>
                    </a:lnTo>
                    <a:lnTo>
                      <a:pt x="205" y="713"/>
                    </a:lnTo>
                    <a:lnTo>
                      <a:pt x="205" y="683"/>
                    </a:lnTo>
                    <a:lnTo>
                      <a:pt x="207" y="679"/>
                    </a:lnTo>
                    <a:lnTo>
                      <a:pt x="234" y="677"/>
                    </a:lnTo>
                    <a:lnTo>
                      <a:pt x="237" y="667"/>
                    </a:lnTo>
                    <a:lnTo>
                      <a:pt x="238" y="666"/>
                    </a:lnTo>
                    <a:lnTo>
                      <a:pt x="297" y="638"/>
                    </a:lnTo>
                    <a:lnTo>
                      <a:pt x="290" y="509"/>
                    </a:lnTo>
                    <a:lnTo>
                      <a:pt x="294" y="475"/>
                    </a:lnTo>
                    <a:lnTo>
                      <a:pt x="274" y="420"/>
                    </a:lnTo>
                    <a:lnTo>
                      <a:pt x="241" y="403"/>
                    </a:lnTo>
                    <a:lnTo>
                      <a:pt x="239" y="400"/>
                    </a:lnTo>
                    <a:lnTo>
                      <a:pt x="231" y="359"/>
                    </a:lnTo>
                    <a:lnTo>
                      <a:pt x="206" y="346"/>
                    </a:lnTo>
                    <a:lnTo>
                      <a:pt x="160" y="282"/>
                    </a:lnTo>
                    <a:lnTo>
                      <a:pt x="94" y="243"/>
                    </a:lnTo>
                    <a:lnTo>
                      <a:pt x="93" y="239"/>
                    </a:lnTo>
                    <a:lnTo>
                      <a:pt x="102" y="217"/>
                    </a:lnTo>
                    <a:lnTo>
                      <a:pt x="105" y="214"/>
                    </a:lnTo>
                    <a:lnTo>
                      <a:pt x="126" y="214"/>
                    </a:lnTo>
                    <a:lnTo>
                      <a:pt x="141" y="199"/>
                    </a:lnTo>
                    <a:lnTo>
                      <a:pt x="120" y="155"/>
                    </a:lnTo>
                    <a:lnTo>
                      <a:pt x="109" y="146"/>
                    </a:lnTo>
                    <a:lnTo>
                      <a:pt x="53" y="146"/>
                    </a:lnTo>
                    <a:lnTo>
                      <a:pt x="52" y="145"/>
                    </a:lnTo>
                    <a:lnTo>
                      <a:pt x="37" y="132"/>
                    </a:lnTo>
                    <a:lnTo>
                      <a:pt x="33" y="97"/>
                    </a:lnTo>
                    <a:lnTo>
                      <a:pt x="0" y="56"/>
                    </a:lnTo>
                    <a:lnTo>
                      <a:pt x="0" y="53"/>
                    </a:lnTo>
                    <a:lnTo>
                      <a:pt x="11" y="31"/>
                    </a:lnTo>
                    <a:lnTo>
                      <a:pt x="13" y="28"/>
                    </a:lnTo>
                    <a:lnTo>
                      <a:pt x="15" y="29"/>
                    </a:lnTo>
                    <a:lnTo>
                      <a:pt x="48" y="42"/>
                    </a:lnTo>
                    <a:lnTo>
                      <a:pt x="67" y="32"/>
                    </a:lnTo>
                    <a:lnTo>
                      <a:pt x="68" y="32"/>
                    </a:lnTo>
                    <a:lnTo>
                      <a:pt x="69" y="32"/>
                    </a:lnTo>
                    <a:lnTo>
                      <a:pt x="90" y="40"/>
                    </a:lnTo>
                    <a:lnTo>
                      <a:pt x="166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243" y="29"/>
                    </a:lnTo>
                    <a:lnTo>
                      <a:pt x="245" y="31"/>
                    </a:lnTo>
                    <a:lnTo>
                      <a:pt x="262" y="82"/>
                    </a:lnTo>
                    <a:lnTo>
                      <a:pt x="290" y="101"/>
                    </a:lnTo>
                    <a:lnTo>
                      <a:pt x="323" y="109"/>
                    </a:lnTo>
                    <a:lnTo>
                      <a:pt x="326" y="112"/>
                    </a:lnTo>
                    <a:lnTo>
                      <a:pt x="323" y="114"/>
                    </a:lnTo>
                    <a:lnTo>
                      <a:pt x="291" y="124"/>
                    </a:lnTo>
                    <a:lnTo>
                      <a:pt x="250" y="162"/>
                    </a:lnTo>
                    <a:lnTo>
                      <a:pt x="213" y="205"/>
                    </a:lnTo>
                    <a:lnTo>
                      <a:pt x="197" y="255"/>
                    </a:lnTo>
                    <a:lnTo>
                      <a:pt x="200" y="282"/>
                    </a:lnTo>
                    <a:lnTo>
                      <a:pt x="233" y="310"/>
                    </a:lnTo>
                    <a:lnTo>
                      <a:pt x="239" y="336"/>
                    </a:lnTo>
                    <a:lnTo>
                      <a:pt x="273" y="370"/>
                    </a:lnTo>
                    <a:lnTo>
                      <a:pt x="310" y="412"/>
                    </a:lnTo>
                    <a:lnTo>
                      <a:pt x="340" y="423"/>
                    </a:lnTo>
                    <a:lnTo>
                      <a:pt x="342" y="425"/>
                    </a:lnTo>
                    <a:lnTo>
                      <a:pt x="351" y="451"/>
                    </a:lnTo>
                    <a:lnTo>
                      <a:pt x="375" y="469"/>
                    </a:lnTo>
                    <a:lnTo>
                      <a:pt x="376" y="471"/>
                    </a:lnTo>
                    <a:lnTo>
                      <a:pt x="406" y="617"/>
                    </a:lnTo>
                    <a:lnTo>
                      <a:pt x="394" y="642"/>
                    </a:lnTo>
                    <a:lnTo>
                      <a:pt x="394" y="683"/>
                    </a:lnTo>
                    <a:lnTo>
                      <a:pt x="386" y="705"/>
                    </a:lnTo>
                    <a:lnTo>
                      <a:pt x="327" y="741"/>
                    </a:lnTo>
                    <a:lnTo>
                      <a:pt x="289" y="758"/>
                    </a:lnTo>
                    <a:lnTo>
                      <a:pt x="261" y="758"/>
                    </a:lnTo>
                    <a:lnTo>
                      <a:pt x="239" y="784"/>
                    </a:lnTo>
                    <a:lnTo>
                      <a:pt x="242" y="803"/>
                    </a:lnTo>
                    <a:lnTo>
                      <a:pt x="241" y="806"/>
                    </a:lnTo>
                    <a:lnTo>
                      <a:pt x="239" y="806"/>
                    </a:lnTo>
                    <a:lnTo>
                      <a:pt x="237" y="806"/>
                    </a:lnTo>
                    <a:lnTo>
                      <a:pt x="219" y="791"/>
                    </a:lnTo>
                    <a:lnTo>
                      <a:pt x="225" y="811"/>
                    </a:lnTo>
                    <a:lnTo>
                      <a:pt x="225" y="814"/>
                    </a:lnTo>
                    <a:lnTo>
                      <a:pt x="164" y="860"/>
                    </a:lnTo>
                    <a:lnTo>
                      <a:pt x="162" y="860"/>
                    </a:lnTo>
                    <a:lnTo>
                      <a:pt x="161" y="86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31" name="Freeform 297"/>
              <p:cNvSpPr>
                <a:spLocks/>
              </p:cNvSpPr>
              <p:nvPr/>
            </p:nvSpPr>
            <p:spPr bwMode="auto">
              <a:xfrm>
                <a:off x="4171" y="2601"/>
                <a:ext cx="154" cy="162"/>
              </a:xfrm>
              <a:custGeom>
                <a:avLst/>
                <a:gdLst>
                  <a:gd name="T0" fmla="*/ 34 w 614"/>
                  <a:gd name="T1" fmla="*/ 40 h 649"/>
                  <a:gd name="T2" fmla="*/ 26 w 614"/>
                  <a:gd name="T3" fmla="*/ 34 h 649"/>
                  <a:gd name="T4" fmla="*/ 21 w 614"/>
                  <a:gd name="T5" fmla="*/ 28 h 649"/>
                  <a:gd name="T6" fmla="*/ 16 w 614"/>
                  <a:gd name="T7" fmla="*/ 20 h 649"/>
                  <a:gd name="T8" fmla="*/ 14 w 614"/>
                  <a:gd name="T9" fmla="*/ 19 h 649"/>
                  <a:gd name="T10" fmla="*/ 12 w 614"/>
                  <a:gd name="T11" fmla="*/ 13 h 649"/>
                  <a:gd name="T12" fmla="*/ 9 w 614"/>
                  <a:gd name="T13" fmla="*/ 12 h 649"/>
                  <a:gd name="T14" fmla="*/ 7 w 614"/>
                  <a:gd name="T15" fmla="*/ 7 h 649"/>
                  <a:gd name="T16" fmla="*/ 1 w 614"/>
                  <a:gd name="T17" fmla="*/ 3 h 649"/>
                  <a:gd name="T18" fmla="*/ 0 w 614"/>
                  <a:gd name="T19" fmla="*/ 0 h 649"/>
                  <a:gd name="T20" fmla="*/ 2 w 614"/>
                  <a:gd name="T21" fmla="*/ 0 h 649"/>
                  <a:gd name="T22" fmla="*/ 9 w 614"/>
                  <a:gd name="T23" fmla="*/ 2 h 649"/>
                  <a:gd name="T24" fmla="*/ 11 w 614"/>
                  <a:gd name="T25" fmla="*/ 5 h 649"/>
                  <a:gd name="T26" fmla="*/ 20 w 614"/>
                  <a:gd name="T27" fmla="*/ 12 h 649"/>
                  <a:gd name="T28" fmla="*/ 21 w 614"/>
                  <a:gd name="T29" fmla="*/ 12 h 649"/>
                  <a:gd name="T30" fmla="*/ 21 w 614"/>
                  <a:gd name="T31" fmla="*/ 12 h 649"/>
                  <a:gd name="T32" fmla="*/ 22 w 614"/>
                  <a:gd name="T33" fmla="*/ 13 h 649"/>
                  <a:gd name="T34" fmla="*/ 25 w 614"/>
                  <a:gd name="T35" fmla="*/ 15 h 649"/>
                  <a:gd name="T36" fmla="*/ 25 w 614"/>
                  <a:gd name="T37" fmla="*/ 15 h 649"/>
                  <a:gd name="T38" fmla="*/ 25 w 614"/>
                  <a:gd name="T39" fmla="*/ 15 h 649"/>
                  <a:gd name="T40" fmla="*/ 28 w 614"/>
                  <a:gd name="T41" fmla="*/ 16 h 649"/>
                  <a:gd name="T42" fmla="*/ 28 w 614"/>
                  <a:gd name="T43" fmla="*/ 18 h 649"/>
                  <a:gd name="T44" fmla="*/ 29 w 614"/>
                  <a:gd name="T45" fmla="*/ 18 h 649"/>
                  <a:gd name="T46" fmla="*/ 29 w 614"/>
                  <a:gd name="T47" fmla="*/ 18 h 649"/>
                  <a:gd name="T48" fmla="*/ 31 w 614"/>
                  <a:gd name="T49" fmla="*/ 19 h 649"/>
                  <a:gd name="T50" fmla="*/ 30 w 614"/>
                  <a:gd name="T51" fmla="*/ 20 h 649"/>
                  <a:gd name="T52" fmla="*/ 30 w 614"/>
                  <a:gd name="T53" fmla="*/ 21 h 649"/>
                  <a:gd name="T54" fmla="*/ 30 w 614"/>
                  <a:gd name="T55" fmla="*/ 22 h 649"/>
                  <a:gd name="T56" fmla="*/ 33 w 614"/>
                  <a:gd name="T57" fmla="*/ 23 h 649"/>
                  <a:gd name="T58" fmla="*/ 33 w 614"/>
                  <a:gd name="T59" fmla="*/ 26 h 649"/>
                  <a:gd name="T60" fmla="*/ 35 w 614"/>
                  <a:gd name="T61" fmla="*/ 27 h 649"/>
                  <a:gd name="T62" fmla="*/ 37 w 614"/>
                  <a:gd name="T63" fmla="*/ 28 h 649"/>
                  <a:gd name="T64" fmla="*/ 39 w 614"/>
                  <a:gd name="T65" fmla="*/ 30 h 649"/>
                  <a:gd name="T66" fmla="*/ 38 w 614"/>
                  <a:gd name="T67" fmla="*/ 40 h 649"/>
                  <a:gd name="T68" fmla="*/ 38 w 614"/>
                  <a:gd name="T69" fmla="*/ 40 h 649"/>
                  <a:gd name="T70" fmla="*/ 36 w 614"/>
                  <a:gd name="T71" fmla="*/ 39 h 649"/>
                  <a:gd name="T72" fmla="*/ 35 w 614"/>
                  <a:gd name="T73" fmla="*/ 40 h 649"/>
                  <a:gd name="T74" fmla="*/ 34 w 614"/>
                  <a:gd name="T75" fmla="*/ 39 h 649"/>
                  <a:gd name="T76" fmla="*/ 34 w 614"/>
                  <a:gd name="T77" fmla="*/ 40 h 649"/>
                  <a:gd name="T78" fmla="*/ 34 w 614"/>
                  <a:gd name="T79" fmla="*/ 40 h 6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14" h="649">
                    <a:moveTo>
                      <a:pt x="537" y="649"/>
                    </a:moveTo>
                    <a:lnTo>
                      <a:pt x="534" y="649"/>
                    </a:lnTo>
                    <a:lnTo>
                      <a:pt x="484" y="600"/>
                    </a:lnTo>
                    <a:lnTo>
                      <a:pt x="412" y="549"/>
                    </a:lnTo>
                    <a:lnTo>
                      <a:pt x="395" y="520"/>
                    </a:lnTo>
                    <a:lnTo>
                      <a:pt x="327" y="448"/>
                    </a:lnTo>
                    <a:lnTo>
                      <a:pt x="286" y="357"/>
                    </a:lnTo>
                    <a:lnTo>
                      <a:pt x="258" y="319"/>
                    </a:lnTo>
                    <a:lnTo>
                      <a:pt x="230" y="303"/>
                    </a:lnTo>
                    <a:lnTo>
                      <a:pt x="228" y="302"/>
                    </a:lnTo>
                    <a:lnTo>
                      <a:pt x="203" y="222"/>
                    </a:lnTo>
                    <a:lnTo>
                      <a:pt x="186" y="206"/>
                    </a:lnTo>
                    <a:lnTo>
                      <a:pt x="145" y="189"/>
                    </a:lnTo>
                    <a:lnTo>
                      <a:pt x="142" y="188"/>
                    </a:lnTo>
                    <a:lnTo>
                      <a:pt x="137" y="158"/>
                    </a:lnTo>
                    <a:lnTo>
                      <a:pt x="109" y="122"/>
                    </a:lnTo>
                    <a:lnTo>
                      <a:pt x="81" y="109"/>
                    </a:lnTo>
                    <a:lnTo>
                      <a:pt x="21" y="52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2" y="0"/>
                    </a:lnTo>
                    <a:lnTo>
                      <a:pt x="70" y="17"/>
                    </a:lnTo>
                    <a:lnTo>
                      <a:pt x="138" y="27"/>
                    </a:lnTo>
                    <a:lnTo>
                      <a:pt x="139" y="28"/>
                    </a:lnTo>
                    <a:lnTo>
                      <a:pt x="179" y="85"/>
                    </a:lnTo>
                    <a:lnTo>
                      <a:pt x="242" y="124"/>
                    </a:lnTo>
                    <a:lnTo>
                      <a:pt x="311" y="190"/>
                    </a:lnTo>
                    <a:lnTo>
                      <a:pt x="320" y="197"/>
                    </a:lnTo>
                    <a:lnTo>
                      <a:pt x="330" y="190"/>
                    </a:lnTo>
                    <a:lnTo>
                      <a:pt x="331" y="189"/>
                    </a:lnTo>
                    <a:lnTo>
                      <a:pt x="332" y="189"/>
                    </a:lnTo>
                    <a:lnTo>
                      <a:pt x="334" y="190"/>
                    </a:lnTo>
                    <a:lnTo>
                      <a:pt x="351" y="216"/>
                    </a:lnTo>
                    <a:lnTo>
                      <a:pt x="387" y="232"/>
                    </a:lnTo>
                    <a:lnTo>
                      <a:pt x="396" y="243"/>
                    </a:lnTo>
                    <a:lnTo>
                      <a:pt x="397" y="242"/>
                    </a:lnTo>
                    <a:lnTo>
                      <a:pt x="399" y="241"/>
                    </a:lnTo>
                    <a:lnTo>
                      <a:pt x="400" y="241"/>
                    </a:lnTo>
                    <a:lnTo>
                      <a:pt x="401" y="241"/>
                    </a:lnTo>
                    <a:lnTo>
                      <a:pt x="419" y="255"/>
                    </a:lnTo>
                    <a:lnTo>
                      <a:pt x="447" y="258"/>
                    </a:lnTo>
                    <a:lnTo>
                      <a:pt x="449" y="261"/>
                    </a:lnTo>
                    <a:lnTo>
                      <a:pt x="447" y="293"/>
                    </a:lnTo>
                    <a:lnTo>
                      <a:pt x="445" y="294"/>
                    </a:lnTo>
                    <a:lnTo>
                      <a:pt x="461" y="286"/>
                    </a:lnTo>
                    <a:lnTo>
                      <a:pt x="463" y="286"/>
                    </a:lnTo>
                    <a:lnTo>
                      <a:pt x="465" y="286"/>
                    </a:lnTo>
                    <a:lnTo>
                      <a:pt x="481" y="298"/>
                    </a:lnTo>
                    <a:lnTo>
                      <a:pt x="489" y="314"/>
                    </a:lnTo>
                    <a:lnTo>
                      <a:pt x="488" y="317"/>
                    </a:lnTo>
                    <a:lnTo>
                      <a:pt x="477" y="329"/>
                    </a:lnTo>
                    <a:lnTo>
                      <a:pt x="481" y="329"/>
                    </a:lnTo>
                    <a:lnTo>
                      <a:pt x="482" y="331"/>
                    </a:lnTo>
                    <a:lnTo>
                      <a:pt x="482" y="334"/>
                    </a:lnTo>
                    <a:lnTo>
                      <a:pt x="472" y="355"/>
                    </a:lnTo>
                    <a:lnTo>
                      <a:pt x="474" y="361"/>
                    </a:lnTo>
                    <a:lnTo>
                      <a:pt x="518" y="375"/>
                    </a:lnTo>
                    <a:lnTo>
                      <a:pt x="520" y="376"/>
                    </a:lnTo>
                    <a:lnTo>
                      <a:pt x="532" y="419"/>
                    </a:lnTo>
                    <a:lnTo>
                      <a:pt x="550" y="430"/>
                    </a:lnTo>
                    <a:lnTo>
                      <a:pt x="552" y="434"/>
                    </a:lnTo>
                    <a:lnTo>
                      <a:pt x="548" y="447"/>
                    </a:lnTo>
                    <a:lnTo>
                      <a:pt x="589" y="452"/>
                    </a:lnTo>
                    <a:lnTo>
                      <a:pt x="592" y="454"/>
                    </a:lnTo>
                    <a:lnTo>
                      <a:pt x="614" y="484"/>
                    </a:lnTo>
                    <a:lnTo>
                      <a:pt x="614" y="487"/>
                    </a:lnTo>
                    <a:lnTo>
                      <a:pt x="603" y="644"/>
                    </a:lnTo>
                    <a:lnTo>
                      <a:pt x="601" y="646"/>
                    </a:lnTo>
                    <a:lnTo>
                      <a:pt x="599" y="646"/>
                    </a:lnTo>
                    <a:lnTo>
                      <a:pt x="598" y="646"/>
                    </a:lnTo>
                    <a:lnTo>
                      <a:pt x="574" y="630"/>
                    </a:lnTo>
                    <a:lnTo>
                      <a:pt x="562" y="642"/>
                    </a:lnTo>
                    <a:lnTo>
                      <a:pt x="560" y="644"/>
                    </a:lnTo>
                    <a:lnTo>
                      <a:pt x="558" y="644"/>
                    </a:lnTo>
                    <a:lnTo>
                      <a:pt x="542" y="630"/>
                    </a:lnTo>
                    <a:lnTo>
                      <a:pt x="540" y="632"/>
                    </a:lnTo>
                    <a:lnTo>
                      <a:pt x="540" y="646"/>
                    </a:lnTo>
                    <a:lnTo>
                      <a:pt x="538" y="649"/>
                    </a:lnTo>
                    <a:lnTo>
                      <a:pt x="537" y="64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32" name="Freeform 298"/>
              <p:cNvSpPr>
                <a:spLocks/>
              </p:cNvSpPr>
              <p:nvPr/>
            </p:nvSpPr>
            <p:spPr bwMode="auto">
              <a:xfrm>
                <a:off x="4673" y="2685"/>
                <a:ext cx="148" cy="125"/>
              </a:xfrm>
              <a:custGeom>
                <a:avLst/>
                <a:gdLst>
                  <a:gd name="T0" fmla="*/ 37 w 592"/>
                  <a:gd name="T1" fmla="*/ 31 h 497"/>
                  <a:gd name="T2" fmla="*/ 29 w 592"/>
                  <a:gd name="T3" fmla="*/ 28 h 497"/>
                  <a:gd name="T4" fmla="*/ 28 w 592"/>
                  <a:gd name="T5" fmla="*/ 29 h 497"/>
                  <a:gd name="T6" fmla="*/ 24 w 592"/>
                  <a:gd name="T7" fmla="*/ 29 h 497"/>
                  <a:gd name="T8" fmla="*/ 26 w 592"/>
                  <a:gd name="T9" fmla="*/ 25 h 497"/>
                  <a:gd name="T10" fmla="*/ 28 w 592"/>
                  <a:gd name="T11" fmla="*/ 25 h 497"/>
                  <a:gd name="T12" fmla="*/ 28 w 592"/>
                  <a:gd name="T13" fmla="*/ 25 h 497"/>
                  <a:gd name="T14" fmla="*/ 28 w 592"/>
                  <a:gd name="T15" fmla="*/ 24 h 497"/>
                  <a:gd name="T16" fmla="*/ 27 w 592"/>
                  <a:gd name="T17" fmla="*/ 23 h 497"/>
                  <a:gd name="T18" fmla="*/ 27 w 592"/>
                  <a:gd name="T19" fmla="*/ 23 h 497"/>
                  <a:gd name="T20" fmla="*/ 26 w 592"/>
                  <a:gd name="T21" fmla="*/ 18 h 497"/>
                  <a:gd name="T22" fmla="*/ 15 w 592"/>
                  <a:gd name="T23" fmla="*/ 15 h 497"/>
                  <a:gd name="T24" fmla="*/ 12 w 592"/>
                  <a:gd name="T25" fmla="*/ 13 h 497"/>
                  <a:gd name="T26" fmla="*/ 10 w 592"/>
                  <a:gd name="T27" fmla="*/ 12 h 497"/>
                  <a:gd name="T28" fmla="*/ 10 w 592"/>
                  <a:gd name="T29" fmla="*/ 11 h 497"/>
                  <a:gd name="T30" fmla="*/ 9 w 592"/>
                  <a:gd name="T31" fmla="*/ 13 h 497"/>
                  <a:gd name="T32" fmla="*/ 7 w 592"/>
                  <a:gd name="T33" fmla="*/ 13 h 497"/>
                  <a:gd name="T34" fmla="*/ 5 w 592"/>
                  <a:gd name="T35" fmla="*/ 10 h 497"/>
                  <a:gd name="T36" fmla="*/ 4 w 592"/>
                  <a:gd name="T37" fmla="*/ 9 h 497"/>
                  <a:gd name="T38" fmla="*/ 4 w 592"/>
                  <a:gd name="T39" fmla="*/ 9 h 497"/>
                  <a:gd name="T40" fmla="*/ 8 w 592"/>
                  <a:gd name="T41" fmla="*/ 7 h 497"/>
                  <a:gd name="T42" fmla="*/ 10 w 592"/>
                  <a:gd name="T43" fmla="*/ 7 h 497"/>
                  <a:gd name="T44" fmla="*/ 5 w 592"/>
                  <a:gd name="T45" fmla="*/ 7 h 497"/>
                  <a:gd name="T46" fmla="*/ 4 w 592"/>
                  <a:gd name="T47" fmla="*/ 7 h 497"/>
                  <a:gd name="T48" fmla="*/ 0 w 592"/>
                  <a:gd name="T49" fmla="*/ 4 h 497"/>
                  <a:gd name="T50" fmla="*/ 0 w 592"/>
                  <a:gd name="T51" fmla="*/ 4 h 497"/>
                  <a:gd name="T52" fmla="*/ 5 w 592"/>
                  <a:gd name="T53" fmla="*/ 0 h 497"/>
                  <a:gd name="T54" fmla="*/ 9 w 592"/>
                  <a:gd name="T55" fmla="*/ 1 h 497"/>
                  <a:gd name="T56" fmla="*/ 11 w 592"/>
                  <a:gd name="T57" fmla="*/ 1 h 497"/>
                  <a:gd name="T58" fmla="*/ 12 w 592"/>
                  <a:gd name="T59" fmla="*/ 7 h 497"/>
                  <a:gd name="T60" fmla="*/ 13 w 592"/>
                  <a:gd name="T61" fmla="*/ 8 h 497"/>
                  <a:gd name="T62" fmla="*/ 13 w 592"/>
                  <a:gd name="T63" fmla="*/ 8 h 497"/>
                  <a:gd name="T64" fmla="*/ 13 w 592"/>
                  <a:gd name="T65" fmla="*/ 8 h 497"/>
                  <a:gd name="T66" fmla="*/ 14 w 592"/>
                  <a:gd name="T67" fmla="*/ 10 h 497"/>
                  <a:gd name="T68" fmla="*/ 17 w 592"/>
                  <a:gd name="T69" fmla="*/ 10 h 497"/>
                  <a:gd name="T70" fmla="*/ 20 w 592"/>
                  <a:gd name="T71" fmla="*/ 7 h 497"/>
                  <a:gd name="T72" fmla="*/ 23 w 592"/>
                  <a:gd name="T73" fmla="*/ 5 h 497"/>
                  <a:gd name="T74" fmla="*/ 25 w 592"/>
                  <a:gd name="T75" fmla="*/ 4 h 497"/>
                  <a:gd name="T76" fmla="*/ 31 w 592"/>
                  <a:gd name="T77" fmla="*/ 7 h 497"/>
                  <a:gd name="T78" fmla="*/ 36 w 592"/>
                  <a:gd name="T79" fmla="*/ 8 h 497"/>
                  <a:gd name="T80" fmla="*/ 36 w 592"/>
                  <a:gd name="T81" fmla="*/ 23 h 497"/>
                  <a:gd name="T82" fmla="*/ 37 w 592"/>
                  <a:gd name="T83" fmla="*/ 31 h 49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592" h="497">
                    <a:moveTo>
                      <a:pt x="588" y="497"/>
                    </a:moveTo>
                    <a:lnTo>
                      <a:pt x="586" y="497"/>
                    </a:lnTo>
                    <a:lnTo>
                      <a:pt x="509" y="437"/>
                    </a:lnTo>
                    <a:lnTo>
                      <a:pt x="461" y="440"/>
                    </a:lnTo>
                    <a:lnTo>
                      <a:pt x="456" y="449"/>
                    </a:lnTo>
                    <a:lnTo>
                      <a:pt x="453" y="452"/>
                    </a:lnTo>
                    <a:lnTo>
                      <a:pt x="391" y="455"/>
                    </a:lnTo>
                    <a:lnTo>
                      <a:pt x="388" y="453"/>
                    </a:lnTo>
                    <a:lnTo>
                      <a:pt x="388" y="449"/>
                    </a:lnTo>
                    <a:lnTo>
                      <a:pt x="416" y="396"/>
                    </a:lnTo>
                    <a:lnTo>
                      <a:pt x="419" y="394"/>
                    </a:lnTo>
                    <a:lnTo>
                      <a:pt x="439" y="391"/>
                    </a:lnTo>
                    <a:lnTo>
                      <a:pt x="449" y="396"/>
                    </a:lnTo>
                    <a:lnTo>
                      <a:pt x="445" y="390"/>
                    </a:lnTo>
                    <a:lnTo>
                      <a:pt x="445" y="388"/>
                    </a:lnTo>
                    <a:lnTo>
                      <a:pt x="447" y="386"/>
                    </a:lnTo>
                    <a:lnTo>
                      <a:pt x="452" y="383"/>
                    </a:lnTo>
                    <a:lnTo>
                      <a:pt x="432" y="371"/>
                    </a:lnTo>
                    <a:lnTo>
                      <a:pt x="431" y="370"/>
                    </a:lnTo>
                    <a:lnTo>
                      <a:pt x="431" y="367"/>
                    </a:lnTo>
                    <a:lnTo>
                      <a:pt x="442" y="351"/>
                    </a:lnTo>
                    <a:lnTo>
                      <a:pt x="406" y="284"/>
                    </a:lnTo>
                    <a:lnTo>
                      <a:pt x="324" y="251"/>
                    </a:lnTo>
                    <a:lnTo>
                      <a:pt x="239" y="234"/>
                    </a:lnTo>
                    <a:lnTo>
                      <a:pt x="215" y="209"/>
                    </a:lnTo>
                    <a:lnTo>
                      <a:pt x="197" y="211"/>
                    </a:lnTo>
                    <a:lnTo>
                      <a:pt x="194" y="211"/>
                    </a:lnTo>
                    <a:lnTo>
                      <a:pt x="164" y="185"/>
                    </a:lnTo>
                    <a:lnTo>
                      <a:pt x="162" y="182"/>
                    </a:lnTo>
                    <a:lnTo>
                      <a:pt x="162" y="166"/>
                    </a:lnTo>
                    <a:lnTo>
                      <a:pt x="148" y="203"/>
                    </a:lnTo>
                    <a:lnTo>
                      <a:pt x="146" y="206"/>
                    </a:lnTo>
                    <a:lnTo>
                      <a:pt x="117" y="211"/>
                    </a:lnTo>
                    <a:lnTo>
                      <a:pt x="113" y="209"/>
                    </a:lnTo>
                    <a:lnTo>
                      <a:pt x="105" y="169"/>
                    </a:lnTo>
                    <a:lnTo>
                      <a:pt x="80" y="151"/>
                    </a:lnTo>
                    <a:lnTo>
                      <a:pt x="63" y="149"/>
                    </a:lnTo>
                    <a:lnTo>
                      <a:pt x="59" y="146"/>
                    </a:lnTo>
                    <a:lnTo>
                      <a:pt x="59" y="137"/>
                    </a:lnTo>
                    <a:lnTo>
                      <a:pt x="63" y="134"/>
                    </a:lnTo>
                    <a:lnTo>
                      <a:pt x="102" y="132"/>
                    </a:lnTo>
                    <a:lnTo>
                      <a:pt x="129" y="117"/>
                    </a:lnTo>
                    <a:lnTo>
                      <a:pt x="154" y="120"/>
                    </a:lnTo>
                    <a:lnTo>
                      <a:pt x="160" y="117"/>
                    </a:lnTo>
                    <a:lnTo>
                      <a:pt x="164" y="98"/>
                    </a:lnTo>
                    <a:lnTo>
                      <a:pt x="82" y="112"/>
                    </a:lnTo>
                    <a:lnTo>
                      <a:pt x="64" y="106"/>
                    </a:lnTo>
                    <a:lnTo>
                      <a:pt x="63" y="104"/>
                    </a:lnTo>
                    <a:lnTo>
                      <a:pt x="49" y="72"/>
                    </a:lnTo>
                    <a:lnTo>
                      <a:pt x="1" y="62"/>
                    </a:lnTo>
                    <a:lnTo>
                      <a:pt x="0" y="61"/>
                    </a:lnTo>
                    <a:lnTo>
                      <a:pt x="0" y="58"/>
                    </a:lnTo>
                    <a:lnTo>
                      <a:pt x="17" y="29"/>
                    </a:lnTo>
                    <a:lnTo>
                      <a:pt x="81" y="0"/>
                    </a:lnTo>
                    <a:lnTo>
                      <a:pt x="110" y="0"/>
                    </a:lnTo>
                    <a:lnTo>
                      <a:pt x="141" y="20"/>
                    </a:lnTo>
                    <a:lnTo>
                      <a:pt x="177" y="20"/>
                    </a:lnTo>
                    <a:lnTo>
                      <a:pt x="180" y="21"/>
                    </a:lnTo>
                    <a:lnTo>
                      <a:pt x="192" y="50"/>
                    </a:lnTo>
                    <a:lnTo>
                      <a:pt x="192" y="117"/>
                    </a:lnTo>
                    <a:lnTo>
                      <a:pt x="201" y="129"/>
                    </a:lnTo>
                    <a:lnTo>
                      <a:pt x="202" y="122"/>
                    </a:lnTo>
                    <a:lnTo>
                      <a:pt x="203" y="120"/>
                    </a:lnTo>
                    <a:lnTo>
                      <a:pt x="205" y="120"/>
                    </a:lnTo>
                    <a:lnTo>
                      <a:pt x="206" y="120"/>
                    </a:lnTo>
                    <a:lnTo>
                      <a:pt x="213" y="122"/>
                    </a:lnTo>
                    <a:lnTo>
                      <a:pt x="214" y="125"/>
                    </a:lnTo>
                    <a:lnTo>
                      <a:pt x="227" y="157"/>
                    </a:lnTo>
                    <a:lnTo>
                      <a:pt x="246" y="166"/>
                    </a:lnTo>
                    <a:lnTo>
                      <a:pt x="263" y="165"/>
                    </a:lnTo>
                    <a:lnTo>
                      <a:pt x="309" y="104"/>
                    </a:lnTo>
                    <a:lnTo>
                      <a:pt x="311" y="102"/>
                    </a:lnTo>
                    <a:lnTo>
                      <a:pt x="346" y="100"/>
                    </a:lnTo>
                    <a:lnTo>
                      <a:pt x="359" y="78"/>
                    </a:lnTo>
                    <a:lnTo>
                      <a:pt x="392" y="57"/>
                    </a:lnTo>
                    <a:lnTo>
                      <a:pt x="394" y="57"/>
                    </a:lnTo>
                    <a:lnTo>
                      <a:pt x="395" y="57"/>
                    </a:lnTo>
                    <a:lnTo>
                      <a:pt x="495" y="105"/>
                    </a:lnTo>
                    <a:lnTo>
                      <a:pt x="577" y="120"/>
                    </a:lnTo>
                    <a:lnTo>
                      <a:pt x="580" y="122"/>
                    </a:lnTo>
                    <a:lnTo>
                      <a:pt x="582" y="263"/>
                    </a:lnTo>
                    <a:lnTo>
                      <a:pt x="577" y="363"/>
                    </a:lnTo>
                    <a:lnTo>
                      <a:pt x="592" y="493"/>
                    </a:lnTo>
                    <a:lnTo>
                      <a:pt x="589" y="497"/>
                    </a:lnTo>
                    <a:lnTo>
                      <a:pt x="588" y="49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33" name="Freeform 299"/>
              <p:cNvSpPr>
                <a:spLocks/>
              </p:cNvSpPr>
              <p:nvPr/>
            </p:nvSpPr>
            <p:spPr bwMode="auto">
              <a:xfrm>
                <a:off x="4623" y="2700"/>
                <a:ext cx="12" cy="5"/>
              </a:xfrm>
              <a:custGeom>
                <a:avLst/>
                <a:gdLst>
                  <a:gd name="T0" fmla="*/ 0 w 49"/>
                  <a:gd name="T1" fmla="*/ 1 h 23"/>
                  <a:gd name="T2" fmla="*/ 0 w 49"/>
                  <a:gd name="T3" fmla="*/ 1 h 23"/>
                  <a:gd name="T4" fmla="*/ 0 w 49"/>
                  <a:gd name="T5" fmla="*/ 0 h 23"/>
                  <a:gd name="T6" fmla="*/ 0 w 49"/>
                  <a:gd name="T7" fmla="*/ 0 h 23"/>
                  <a:gd name="T8" fmla="*/ 0 w 49"/>
                  <a:gd name="T9" fmla="*/ 0 h 23"/>
                  <a:gd name="T10" fmla="*/ 1 w 49"/>
                  <a:gd name="T11" fmla="*/ 0 h 23"/>
                  <a:gd name="T12" fmla="*/ 3 w 49"/>
                  <a:gd name="T13" fmla="*/ 0 h 23"/>
                  <a:gd name="T14" fmla="*/ 3 w 49"/>
                  <a:gd name="T15" fmla="*/ 1 h 23"/>
                  <a:gd name="T16" fmla="*/ 3 w 49"/>
                  <a:gd name="T17" fmla="*/ 1 h 23"/>
                  <a:gd name="T18" fmla="*/ 0 w 49"/>
                  <a:gd name="T19" fmla="*/ 1 h 23"/>
                  <a:gd name="T20" fmla="*/ 0 w 49"/>
                  <a:gd name="T21" fmla="*/ 1 h 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9" h="23">
                    <a:moveTo>
                      <a:pt x="10" y="23"/>
                    </a:moveTo>
                    <a:lnTo>
                      <a:pt x="6" y="2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3"/>
                    </a:lnTo>
                    <a:lnTo>
                      <a:pt x="26" y="0"/>
                    </a:lnTo>
                    <a:lnTo>
                      <a:pt x="47" y="8"/>
                    </a:lnTo>
                    <a:lnTo>
                      <a:pt x="49" y="12"/>
                    </a:lnTo>
                    <a:lnTo>
                      <a:pt x="47" y="15"/>
                    </a:lnTo>
                    <a:lnTo>
                      <a:pt x="10" y="23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34" name="Freeform 300"/>
              <p:cNvSpPr>
                <a:spLocks/>
              </p:cNvSpPr>
              <p:nvPr/>
            </p:nvSpPr>
            <p:spPr bwMode="auto">
              <a:xfrm>
                <a:off x="4622" y="2685"/>
                <a:ext cx="8" cy="9"/>
              </a:xfrm>
              <a:custGeom>
                <a:avLst/>
                <a:gdLst>
                  <a:gd name="T0" fmla="*/ 2 w 34"/>
                  <a:gd name="T1" fmla="*/ 2 h 34"/>
                  <a:gd name="T2" fmla="*/ 2 w 34"/>
                  <a:gd name="T3" fmla="*/ 2 h 34"/>
                  <a:gd name="T4" fmla="*/ 1 w 34"/>
                  <a:gd name="T5" fmla="*/ 2 h 34"/>
                  <a:gd name="T6" fmla="*/ 1 w 34"/>
                  <a:gd name="T7" fmla="*/ 2 h 34"/>
                  <a:gd name="T8" fmla="*/ 0 w 34"/>
                  <a:gd name="T9" fmla="*/ 0 h 34"/>
                  <a:gd name="T10" fmla="*/ 0 w 34"/>
                  <a:gd name="T11" fmla="*/ 0 h 34"/>
                  <a:gd name="T12" fmla="*/ 0 w 34"/>
                  <a:gd name="T13" fmla="*/ 0 h 34"/>
                  <a:gd name="T14" fmla="*/ 1 w 34"/>
                  <a:gd name="T15" fmla="*/ 0 h 34"/>
                  <a:gd name="T16" fmla="*/ 1 w 34"/>
                  <a:gd name="T17" fmla="*/ 0 h 34"/>
                  <a:gd name="T18" fmla="*/ 2 w 34"/>
                  <a:gd name="T19" fmla="*/ 2 h 34"/>
                  <a:gd name="T20" fmla="*/ 2 w 34"/>
                  <a:gd name="T21" fmla="*/ 2 h 34"/>
                  <a:gd name="T22" fmla="*/ 2 w 34"/>
                  <a:gd name="T23" fmla="*/ 2 h 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4" h="34">
                    <a:moveTo>
                      <a:pt x="31" y="34"/>
                    </a:moveTo>
                    <a:lnTo>
                      <a:pt x="31" y="34"/>
                    </a:lnTo>
                    <a:lnTo>
                      <a:pt x="13" y="29"/>
                    </a:lnTo>
                    <a:lnTo>
                      <a:pt x="12" y="26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34" y="29"/>
                    </a:lnTo>
                    <a:lnTo>
                      <a:pt x="33" y="33"/>
                    </a:lnTo>
                    <a:lnTo>
                      <a:pt x="31" y="3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35" name="Freeform 301"/>
              <p:cNvSpPr>
                <a:spLocks/>
              </p:cNvSpPr>
              <p:nvPr/>
            </p:nvSpPr>
            <p:spPr bwMode="auto">
              <a:xfrm>
                <a:off x="4623" y="2648"/>
                <a:ext cx="22" cy="46"/>
              </a:xfrm>
              <a:custGeom>
                <a:avLst/>
                <a:gdLst>
                  <a:gd name="T0" fmla="*/ 3 w 87"/>
                  <a:gd name="T1" fmla="*/ 12 h 183"/>
                  <a:gd name="T2" fmla="*/ 3 w 87"/>
                  <a:gd name="T3" fmla="*/ 12 h 183"/>
                  <a:gd name="T4" fmla="*/ 1 w 87"/>
                  <a:gd name="T5" fmla="*/ 9 h 183"/>
                  <a:gd name="T6" fmla="*/ 0 w 87"/>
                  <a:gd name="T7" fmla="*/ 4 h 183"/>
                  <a:gd name="T8" fmla="*/ 1 w 87"/>
                  <a:gd name="T9" fmla="*/ 2 h 183"/>
                  <a:gd name="T10" fmla="*/ 2 w 87"/>
                  <a:gd name="T11" fmla="*/ 0 h 183"/>
                  <a:gd name="T12" fmla="*/ 2 w 87"/>
                  <a:gd name="T13" fmla="*/ 0 h 183"/>
                  <a:gd name="T14" fmla="*/ 2 w 87"/>
                  <a:gd name="T15" fmla="*/ 0 h 183"/>
                  <a:gd name="T16" fmla="*/ 2 w 87"/>
                  <a:gd name="T17" fmla="*/ 0 h 183"/>
                  <a:gd name="T18" fmla="*/ 3 w 87"/>
                  <a:gd name="T19" fmla="*/ 4 h 183"/>
                  <a:gd name="T20" fmla="*/ 3 w 87"/>
                  <a:gd name="T21" fmla="*/ 4 h 183"/>
                  <a:gd name="T22" fmla="*/ 2 w 87"/>
                  <a:gd name="T23" fmla="*/ 5 h 183"/>
                  <a:gd name="T24" fmla="*/ 2 w 87"/>
                  <a:gd name="T25" fmla="*/ 5 h 183"/>
                  <a:gd name="T26" fmla="*/ 4 w 87"/>
                  <a:gd name="T27" fmla="*/ 3 h 183"/>
                  <a:gd name="T28" fmla="*/ 4 w 87"/>
                  <a:gd name="T29" fmla="*/ 3 h 183"/>
                  <a:gd name="T30" fmla="*/ 4 w 87"/>
                  <a:gd name="T31" fmla="*/ 3 h 183"/>
                  <a:gd name="T32" fmla="*/ 5 w 87"/>
                  <a:gd name="T33" fmla="*/ 3 h 183"/>
                  <a:gd name="T34" fmla="*/ 5 w 87"/>
                  <a:gd name="T35" fmla="*/ 4 h 183"/>
                  <a:gd name="T36" fmla="*/ 5 w 87"/>
                  <a:gd name="T37" fmla="*/ 4 h 183"/>
                  <a:gd name="T38" fmla="*/ 5 w 87"/>
                  <a:gd name="T39" fmla="*/ 5 h 183"/>
                  <a:gd name="T40" fmla="*/ 4 w 87"/>
                  <a:gd name="T41" fmla="*/ 6 h 183"/>
                  <a:gd name="T42" fmla="*/ 5 w 87"/>
                  <a:gd name="T43" fmla="*/ 7 h 183"/>
                  <a:gd name="T44" fmla="*/ 6 w 87"/>
                  <a:gd name="T45" fmla="*/ 7 h 183"/>
                  <a:gd name="T46" fmla="*/ 5 w 87"/>
                  <a:gd name="T47" fmla="*/ 8 h 183"/>
                  <a:gd name="T48" fmla="*/ 5 w 87"/>
                  <a:gd name="T49" fmla="*/ 8 h 183"/>
                  <a:gd name="T50" fmla="*/ 3 w 87"/>
                  <a:gd name="T51" fmla="*/ 7 h 183"/>
                  <a:gd name="T52" fmla="*/ 2 w 87"/>
                  <a:gd name="T53" fmla="*/ 7 h 183"/>
                  <a:gd name="T54" fmla="*/ 2 w 87"/>
                  <a:gd name="T55" fmla="*/ 9 h 183"/>
                  <a:gd name="T56" fmla="*/ 4 w 87"/>
                  <a:gd name="T57" fmla="*/ 11 h 183"/>
                  <a:gd name="T58" fmla="*/ 3 w 87"/>
                  <a:gd name="T59" fmla="*/ 12 h 183"/>
                  <a:gd name="T60" fmla="*/ 3 w 87"/>
                  <a:gd name="T61" fmla="*/ 12 h 18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7" h="183">
                    <a:moveTo>
                      <a:pt x="52" y="183"/>
                    </a:moveTo>
                    <a:lnTo>
                      <a:pt x="49" y="182"/>
                    </a:lnTo>
                    <a:lnTo>
                      <a:pt x="20" y="145"/>
                    </a:lnTo>
                    <a:lnTo>
                      <a:pt x="0" y="66"/>
                    </a:lnTo>
                    <a:lnTo>
                      <a:pt x="8" y="28"/>
                    </a:lnTo>
                    <a:lnTo>
                      <a:pt x="32" y="1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3"/>
                    </a:lnTo>
                    <a:lnTo>
                      <a:pt x="40" y="57"/>
                    </a:lnTo>
                    <a:lnTo>
                      <a:pt x="40" y="60"/>
                    </a:lnTo>
                    <a:lnTo>
                      <a:pt x="23" y="78"/>
                    </a:lnTo>
                    <a:lnTo>
                      <a:pt x="26" y="80"/>
                    </a:lnTo>
                    <a:lnTo>
                      <a:pt x="57" y="41"/>
                    </a:lnTo>
                    <a:lnTo>
                      <a:pt x="60" y="40"/>
                    </a:lnTo>
                    <a:lnTo>
                      <a:pt x="63" y="40"/>
                    </a:lnTo>
                    <a:lnTo>
                      <a:pt x="80" y="52"/>
                    </a:lnTo>
                    <a:lnTo>
                      <a:pt x="81" y="54"/>
                    </a:lnTo>
                    <a:lnTo>
                      <a:pt x="81" y="69"/>
                    </a:lnTo>
                    <a:lnTo>
                      <a:pt x="80" y="72"/>
                    </a:lnTo>
                    <a:lnTo>
                      <a:pt x="60" y="86"/>
                    </a:lnTo>
                    <a:lnTo>
                      <a:pt x="85" y="113"/>
                    </a:lnTo>
                    <a:lnTo>
                      <a:pt x="87" y="116"/>
                    </a:lnTo>
                    <a:lnTo>
                      <a:pt x="83" y="118"/>
                    </a:lnTo>
                    <a:lnTo>
                      <a:pt x="39" y="106"/>
                    </a:lnTo>
                    <a:lnTo>
                      <a:pt x="37" y="110"/>
                    </a:lnTo>
                    <a:lnTo>
                      <a:pt x="37" y="144"/>
                    </a:lnTo>
                    <a:lnTo>
                      <a:pt x="55" y="179"/>
                    </a:lnTo>
                    <a:lnTo>
                      <a:pt x="53" y="183"/>
                    </a:lnTo>
                    <a:lnTo>
                      <a:pt x="52" y="183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36" name="Freeform 302"/>
              <p:cNvSpPr>
                <a:spLocks/>
              </p:cNvSpPr>
              <p:nvPr/>
            </p:nvSpPr>
            <p:spPr bwMode="auto">
              <a:xfrm>
                <a:off x="4635" y="2643"/>
                <a:ext cx="7" cy="10"/>
              </a:xfrm>
              <a:custGeom>
                <a:avLst/>
                <a:gdLst>
                  <a:gd name="T0" fmla="*/ 0 w 29"/>
                  <a:gd name="T1" fmla="*/ 3 h 40"/>
                  <a:gd name="T2" fmla="*/ 0 w 29"/>
                  <a:gd name="T3" fmla="*/ 3 h 40"/>
                  <a:gd name="T4" fmla="*/ 0 w 29"/>
                  <a:gd name="T5" fmla="*/ 3 h 40"/>
                  <a:gd name="T6" fmla="*/ 0 w 29"/>
                  <a:gd name="T7" fmla="*/ 1 h 40"/>
                  <a:gd name="T8" fmla="*/ 0 w 29"/>
                  <a:gd name="T9" fmla="*/ 1 h 40"/>
                  <a:gd name="T10" fmla="*/ 1 w 29"/>
                  <a:gd name="T11" fmla="*/ 0 h 40"/>
                  <a:gd name="T12" fmla="*/ 1 w 29"/>
                  <a:gd name="T13" fmla="*/ 0 h 40"/>
                  <a:gd name="T14" fmla="*/ 1 w 29"/>
                  <a:gd name="T15" fmla="*/ 0 h 40"/>
                  <a:gd name="T16" fmla="*/ 1 w 29"/>
                  <a:gd name="T17" fmla="*/ 0 h 40"/>
                  <a:gd name="T18" fmla="*/ 2 w 29"/>
                  <a:gd name="T19" fmla="*/ 2 h 40"/>
                  <a:gd name="T20" fmla="*/ 2 w 29"/>
                  <a:gd name="T21" fmla="*/ 2 h 40"/>
                  <a:gd name="T22" fmla="*/ 0 w 29"/>
                  <a:gd name="T23" fmla="*/ 3 h 40"/>
                  <a:gd name="T24" fmla="*/ 0 w 29"/>
                  <a:gd name="T25" fmla="*/ 3 h 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40">
                    <a:moveTo>
                      <a:pt x="7" y="40"/>
                    </a:moveTo>
                    <a:lnTo>
                      <a:pt x="5" y="40"/>
                    </a:lnTo>
                    <a:lnTo>
                      <a:pt x="4" y="38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4" y="3"/>
                    </a:lnTo>
                    <a:lnTo>
                      <a:pt x="29" y="23"/>
                    </a:lnTo>
                    <a:lnTo>
                      <a:pt x="28" y="26"/>
                    </a:lnTo>
                    <a:lnTo>
                      <a:pt x="8" y="40"/>
                    </a:lnTo>
                    <a:lnTo>
                      <a:pt x="7" y="4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37" name="Freeform 303"/>
              <p:cNvSpPr>
                <a:spLocks/>
              </p:cNvSpPr>
              <p:nvPr/>
            </p:nvSpPr>
            <p:spPr bwMode="auto">
              <a:xfrm>
                <a:off x="4604" y="2722"/>
                <a:ext cx="18" cy="14"/>
              </a:xfrm>
              <a:custGeom>
                <a:avLst/>
                <a:gdLst>
                  <a:gd name="T0" fmla="*/ 2 w 75"/>
                  <a:gd name="T1" fmla="*/ 3 h 56"/>
                  <a:gd name="T2" fmla="*/ 0 w 75"/>
                  <a:gd name="T3" fmla="*/ 2 h 56"/>
                  <a:gd name="T4" fmla="*/ 0 w 75"/>
                  <a:gd name="T5" fmla="*/ 1 h 56"/>
                  <a:gd name="T6" fmla="*/ 0 w 75"/>
                  <a:gd name="T7" fmla="*/ 0 h 56"/>
                  <a:gd name="T8" fmla="*/ 0 w 75"/>
                  <a:gd name="T9" fmla="*/ 0 h 56"/>
                  <a:gd name="T10" fmla="*/ 2 w 75"/>
                  <a:gd name="T11" fmla="*/ 0 h 56"/>
                  <a:gd name="T12" fmla="*/ 4 w 75"/>
                  <a:gd name="T13" fmla="*/ 1 h 56"/>
                  <a:gd name="T14" fmla="*/ 4 w 75"/>
                  <a:gd name="T15" fmla="*/ 1 h 56"/>
                  <a:gd name="T16" fmla="*/ 4 w 75"/>
                  <a:gd name="T17" fmla="*/ 2 h 56"/>
                  <a:gd name="T18" fmla="*/ 4 w 75"/>
                  <a:gd name="T19" fmla="*/ 2 h 56"/>
                  <a:gd name="T20" fmla="*/ 3 w 75"/>
                  <a:gd name="T21" fmla="*/ 4 h 56"/>
                  <a:gd name="T22" fmla="*/ 3 w 75"/>
                  <a:gd name="T23" fmla="*/ 4 h 56"/>
                  <a:gd name="T24" fmla="*/ 2 w 75"/>
                  <a:gd name="T25" fmla="*/ 3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5" h="56">
                    <a:moveTo>
                      <a:pt x="31" y="52"/>
                    </a:moveTo>
                    <a:lnTo>
                      <a:pt x="9" y="34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3" y="3"/>
                    </a:lnTo>
                    <a:lnTo>
                      <a:pt x="43" y="0"/>
                    </a:lnTo>
                    <a:lnTo>
                      <a:pt x="71" y="18"/>
                    </a:lnTo>
                    <a:lnTo>
                      <a:pt x="72" y="20"/>
                    </a:lnTo>
                    <a:lnTo>
                      <a:pt x="75" y="34"/>
                    </a:lnTo>
                    <a:lnTo>
                      <a:pt x="73" y="37"/>
                    </a:lnTo>
                    <a:lnTo>
                      <a:pt x="48" y="54"/>
                    </a:lnTo>
                    <a:lnTo>
                      <a:pt x="47" y="56"/>
                    </a:lnTo>
                    <a:lnTo>
                      <a:pt x="31" y="5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38" name="Freeform 304"/>
              <p:cNvSpPr>
                <a:spLocks/>
              </p:cNvSpPr>
              <p:nvPr/>
            </p:nvSpPr>
            <p:spPr bwMode="auto">
              <a:xfrm>
                <a:off x="4595" y="2705"/>
                <a:ext cx="14" cy="4"/>
              </a:xfrm>
              <a:custGeom>
                <a:avLst/>
                <a:gdLst>
                  <a:gd name="T0" fmla="*/ 1 w 54"/>
                  <a:gd name="T1" fmla="*/ 1 h 17"/>
                  <a:gd name="T2" fmla="*/ 1 w 54"/>
                  <a:gd name="T3" fmla="*/ 1 h 17"/>
                  <a:gd name="T4" fmla="*/ 0 w 54"/>
                  <a:gd name="T5" fmla="*/ 0 h 17"/>
                  <a:gd name="T6" fmla="*/ 0 w 54"/>
                  <a:gd name="T7" fmla="*/ 0 h 17"/>
                  <a:gd name="T8" fmla="*/ 0 w 54"/>
                  <a:gd name="T9" fmla="*/ 0 h 17"/>
                  <a:gd name="T10" fmla="*/ 3 w 54"/>
                  <a:gd name="T11" fmla="*/ 0 h 17"/>
                  <a:gd name="T12" fmla="*/ 4 w 54"/>
                  <a:gd name="T13" fmla="*/ 0 h 17"/>
                  <a:gd name="T14" fmla="*/ 4 w 54"/>
                  <a:gd name="T15" fmla="*/ 0 h 17"/>
                  <a:gd name="T16" fmla="*/ 1 w 54"/>
                  <a:gd name="T17" fmla="*/ 1 h 17"/>
                  <a:gd name="T18" fmla="*/ 1 w 54"/>
                  <a:gd name="T19" fmla="*/ 1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4" h="17">
                    <a:moveTo>
                      <a:pt x="9" y="17"/>
                    </a:moveTo>
                    <a:lnTo>
                      <a:pt x="6" y="16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51" y="0"/>
                    </a:lnTo>
                    <a:lnTo>
                      <a:pt x="54" y="3"/>
                    </a:lnTo>
                    <a:lnTo>
                      <a:pt x="53" y="5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39" name="Freeform 305"/>
              <p:cNvSpPr>
                <a:spLocks/>
              </p:cNvSpPr>
              <p:nvPr/>
            </p:nvSpPr>
            <p:spPr bwMode="auto">
              <a:xfrm>
                <a:off x="4581" y="2703"/>
                <a:ext cx="13" cy="7"/>
              </a:xfrm>
              <a:custGeom>
                <a:avLst/>
                <a:gdLst>
                  <a:gd name="T0" fmla="*/ 1 w 55"/>
                  <a:gd name="T1" fmla="*/ 2 h 27"/>
                  <a:gd name="T2" fmla="*/ 1 w 55"/>
                  <a:gd name="T3" fmla="*/ 2 h 27"/>
                  <a:gd name="T4" fmla="*/ 0 w 55"/>
                  <a:gd name="T5" fmla="*/ 1 h 27"/>
                  <a:gd name="T6" fmla="*/ 0 w 55"/>
                  <a:gd name="T7" fmla="*/ 0 h 27"/>
                  <a:gd name="T8" fmla="*/ 0 w 55"/>
                  <a:gd name="T9" fmla="*/ 0 h 27"/>
                  <a:gd name="T10" fmla="*/ 3 w 55"/>
                  <a:gd name="T11" fmla="*/ 1 h 27"/>
                  <a:gd name="T12" fmla="*/ 3 w 55"/>
                  <a:gd name="T13" fmla="*/ 1 h 27"/>
                  <a:gd name="T14" fmla="*/ 3 w 55"/>
                  <a:gd name="T15" fmla="*/ 1 h 27"/>
                  <a:gd name="T16" fmla="*/ 1 w 55"/>
                  <a:gd name="T17" fmla="*/ 2 h 27"/>
                  <a:gd name="T18" fmla="*/ 1 w 55"/>
                  <a:gd name="T19" fmla="*/ 2 h 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5" h="27">
                    <a:moveTo>
                      <a:pt x="15" y="27"/>
                    </a:moveTo>
                    <a:lnTo>
                      <a:pt x="12" y="26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4" y="0"/>
                    </a:lnTo>
                    <a:lnTo>
                      <a:pt x="52" y="7"/>
                    </a:lnTo>
                    <a:lnTo>
                      <a:pt x="55" y="10"/>
                    </a:lnTo>
                    <a:lnTo>
                      <a:pt x="54" y="12"/>
                    </a:lnTo>
                    <a:lnTo>
                      <a:pt x="16" y="27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40" name="Freeform 306"/>
              <p:cNvSpPr>
                <a:spLocks/>
              </p:cNvSpPr>
              <p:nvPr/>
            </p:nvSpPr>
            <p:spPr bwMode="auto">
              <a:xfrm>
                <a:off x="4564" y="2698"/>
                <a:ext cx="6" cy="5"/>
              </a:xfrm>
              <a:custGeom>
                <a:avLst/>
                <a:gdLst>
                  <a:gd name="T0" fmla="*/ 0 w 22"/>
                  <a:gd name="T1" fmla="*/ 1 h 22"/>
                  <a:gd name="T2" fmla="*/ 0 w 22"/>
                  <a:gd name="T3" fmla="*/ 1 h 22"/>
                  <a:gd name="T4" fmla="*/ 0 w 22"/>
                  <a:gd name="T5" fmla="*/ 1 h 22"/>
                  <a:gd name="T6" fmla="*/ 0 w 22"/>
                  <a:gd name="T7" fmla="*/ 0 h 22"/>
                  <a:gd name="T8" fmla="*/ 1 w 22"/>
                  <a:gd name="T9" fmla="*/ 0 h 22"/>
                  <a:gd name="T10" fmla="*/ 1 w 22"/>
                  <a:gd name="T11" fmla="*/ 0 h 22"/>
                  <a:gd name="T12" fmla="*/ 2 w 22"/>
                  <a:gd name="T13" fmla="*/ 0 h 22"/>
                  <a:gd name="T14" fmla="*/ 2 w 22"/>
                  <a:gd name="T15" fmla="*/ 0 h 22"/>
                  <a:gd name="T16" fmla="*/ 1 w 22"/>
                  <a:gd name="T17" fmla="*/ 1 h 22"/>
                  <a:gd name="T18" fmla="*/ 1 w 22"/>
                  <a:gd name="T19" fmla="*/ 1 h 22"/>
                  <a:gd name="T20" fmla="*/ 1 w 22"/>
                  <a:gd name="T21" fmla="*/ 1 h 22"/>
                  <a:gd name="T22" fmla="*/ 0 w 22"/>
                  <a:gd name="T23" fmla="*/ 1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2" h="22">
                    <a:moveTo>
                      <a:pt x="5" y="22"/>
                    </a:moveTo>
                    <a:lnTo>
                      <a:pt x="2" y="19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18" y="2"/>
                    </a:lnTo>
                    <a:lnTo>
                      <a:pt x="19" y="0"/>
                    </a:lnTo>
                    <a:lnTo>
                      <a:pt x="22" y="2"/>
                    </a:lnTo>
                    <a:lnTo>
                      <a:pt x="22" y="4"/>
                    </a:lnTo>
                    <a:lnTo>
                      <a:pt x="19" y="16"/>
                    </a:lnTo>
                    <a:lnTo>
                      <a:pt x="17" y="19"/>
                    </a:lnTo>
                    <a:lnTo>
                      <a:pt x="6" y="22"/>
                    </a:lnTo>
                    <a:lnTo>
                      <a:pt x="5" y="2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41" name="Freeform 307"/>
              <p:cNvSpPr>
                <a:spLocks/>
              </p:cNvSpPr>
              <p:nvPr/>
            </p:nvSpPr>
            <p:spPr bwMode="auto">
              <a:xfrm>
                <a:off x="4560" y="2696"/>
                <a:ext cx="5" cy="7"/>
              </a:xfrm>
              <a:custGeom>
                <a:avLst/>
                <a:gdLst>
                  <a:gd name="T0" fmla="*/ 0 w 20"/>
                  <a:gd name="T1" fmla="*/ 2 h 27"/>
                  <a:gd name="T2" fmla="*/ 0 w 20"/>
                  <a:gd name="T3" fmla="*/ 2 h 27"/>
                  <a:gd name="T4" fmla="*/ 0 w 20"/>
                  <a:gd name="T5" fmla="*/ 2 h 27"/>
                  <a:gd name="T6" fmla="*/ 0 w 20"/>
                  <a:gd name="T7" fmla="*/ 1 h 27"/>
                  <a:gd name="T8" fmla="*/ 0 w 20"/>
                  <a:gd name="T9" fmla="*/ 1 h 27"/>
                  <a:gd name="T10" fmla="*/ 1 w 20"/>
                  <a:gd name="T11" fmla="*/ 0 h 27"/>
                  <a:gd name="T12" fmla="*/ 1 w 20"/>
                  <a:gd name="T13" fmla="*/ 0 h 27"/>
                  <a:gd name="T14" fmla="*/ 1 w 20"/>
                  <a:gd name="T15" fmla="*/ 0 h 27"/>
                  <a:gd name="T16" fmla="*/ 1 w 20"/>
                  <a:gd name="T17" fmla="*/ 0 h 27"/>
                  <a:gd name="T18" fmla="*/ 1 w 20"/>
                  <a:gd name="T19" fmla="*/ 1 h 27"/>
                  <a:gd name="T20" fmla="*/ 1 w 20"/>
                  <a:gd name="T21" fmla="*/ 1 h 27"/>
                  <a:gd name="T22" fmla="*/ 1 w 20"/>
                  <a:gd name="T23" fmla="*/ 2 h 27"/>
                  <a:gd name="T24" fmla="*/ 0 w 20"/>
                  <a:gd name="T25" fmla="*/ 2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" h="27">
                    <a:moveTo>
                      <a:pt x="3" y="27"/>
                    </a:moveTo>
                    <a:lnTo>
                      <a:pt x="2" y="27"/>
                    </a:lnTo>
                    <a:lnTo>
                      <a:pt x="0" y="23"/>
                    </a:lnTo>
                    <a:lnTo>
                      <a:pt x="0" y="10"/>
                    </a:lnTo>
                    <a:lnTo>
                      <a:pt x="2" y="7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8" y="3"/>
                    </a:lnTo>
                    <a:lnTo>
                      <a:pt x="20" y="11"/>
                    </a:lnTo>
                    <a:lnTo>
                      <a:pt x="19" y="15"/>
                    </a:lnTo>
                    <a:lnTo>
                      <a:pt x="6" y="26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42" name="Freeform 308"/>
              <p:cNvSpPr>
                <a:spLocks/>
              </p:cNvSpPr>
              <p:nvPr/>
            </p:nvSpPr>
            <p:spPr bwMode="auto">
              <a:xfrm>
                <a:off x="4561" y="2736"/>
                <a:ext cx="4" cy="5"/>
              </a:xfrm>
              <a:custGeom>
                <a:avLst/>
                <a:gdLst>
                  <a:gd name="T0" fmla="*/ 1 w 17"/>
                  <a:gd name="T1" fmla="*/ 1 h 19"/>
                  <a:gd name="T2" fmla="*/ 1 w 17"/>
                  <a:gd name="T3" fmla="*/ 1 h 19"/>
                  <a:gd name="T4" fmla="*/ 0 w 17"/>
                  <a:gd name="T5" fmla="*/ 0 h 19"/>
                  <a:gd name="T6" fmla="*/ 0 w 17"/>
                  <a:gd name="T7" fmla="*/ 0 h 19"/>
                  <a:gd name="T8" fmla="*/ 0 w 17"/>
                  <a:gd name="T9" fmla="*/ 0 h 19"/>
                  <a:gd name="T10" fmla="*/ 1 w 17"/>
                  <a:gd name="T11" fmla="*/ 0 h 19"/>
                  <a:gd name="T12" fmla="*/ 1 w 17"/>
                  <a:gd name="T13" fmla="*/ 0 h 19"/>
                  <a:gd name="T14" fmla="*/ 1 w 17"/>
                  <a:gd name="T15" fmla="*/ 1 h 19"/>
                  <a:gd name="T16" fmla="*/ 1 w 17"/>
                  <a:gd name="T17" fmla="*/ 1 h 19"/>
                  <a:gd name="T18" fmla="*/ 1 w 17"/>
                  <a:gd name="T19" fmla="*/ 1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" h="19">
                    <a:moveTo>
                      <a:pt x="14" y="19"/>
                    </a:moveTo>
                    <a:lnTo>
                      <a:pt x="12" y="17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17" y="4"/>
                    </a:lnTo>
                    <a:lnTo>
                      <a:pt x="17" y="15"/>
                    </a:lnTo>
                    <a:lnTo>
                      <a:pt x="16" y="17"/>
                    </a:lnTo>
                    <a:lnTo>
                      <a:pt x="14" y="1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43" name="Freeform 309"/>
              <p:cNvSpPr>
                <a:spLocks/>
              </p:cNvSpPr>
              <p:nvPr/>
            </p:nvSpPr>
            <p:spPr bwMode="auto">
              <a:xfrm>
                <a:off x="4557" y="2740"/>
                <a:ext cx="8" cy="21"/>
              </a:xfrm>
              <a:custGeom>
                <a:avLst/>
                <a:gdLst>
                  <a:gd name="T0" fmla="*/ 1 w 35"/>
                  <a:gd name="T1" fmla="*/ 5 h 81"/>
                  <a:gd name="T2" fmla="*/ 0 w 35"/>
                  <a:gd name="T3" fmla="*/ 5 h 81"/>
                  <a:gd name="T4" fmla="*/ 0 w 35"/>
                  <a:gd name="T5" fmla="*/ 4 h 81"/>
                  <a:gd name="T6" fmla="*/ 0 w 35"/>
                  <a:gd name="T7" fmla="*/ 4 h 81"/>
                  <a:gd name="T8" fmla="*/ 0 w 35"/>
                  <a:gd name="T9" fmla="*/ 3 h 81"/>
                  <a:gd name="T10" fmla="*/ 1 w 35"/>
                  <a:gd name="T11" fmla="*/ 0 h 81"/>
                  <a:gd name="T12" fmla="*/ 1 w 35"/>
                  <a:gd name="T13" fmla="*/ 0 h 81"/>
                  <a:gd name="T14" fmla="*/ 1 w 35"/>
                  <a:gd name="T15" fmla="*/ 0 h 81"/>
                  <a:gd name="T16" fmla="*/ 1 w 35"/>
                  <a:gd name="T17" fmla="*/ 0 h 81"/>
                  <a:gd name="T18" fmla="*/ 2 w 35"/>
                  <a:gd name="T19" fmla="*/ 2 h 81"/>
                  <a:gd name="T20" fmla="*/ 2 w 35"/>
                  <a:gd name="T21" fmla="*/ 2 h 81"/>
                  <a:gd name="T22" fmla="*/ 1 w 35"/>
                  <a:gd name="T23" fmla="*/ 3 h 81"/>
                  <a:gd name="T24" fmla="*/ 2 w 35"/>
                  <a:gd name="T25" fmla="*/ 4 h 81"/>
                  <a:gd name="T26" fmla="*/ 2 w 35"/>
                  <a:gd name="T27" fmla="*/ 4 h 81"/>
                  <a:gd name="T28" fmla="*/ 1 w 35"/>
                  <a:gd name="T29" fmla="*/ 5 h 81"/>
                  <a:gd name="T30" fmla="*/ 1 w 35"/>
                  <a:gd name="T31" fmla="*/ 5 h 81"/>
                  <a:gd name="T32" fmla="*/ 1 w 35"/>
                  <a:gd name="T33" fmla="*/ 5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81">
                    <a:moveTo>
                      <a:pt x="12" y="81"/>
                    </a:moveTo>
                    <a:lnTo>
                      <a:pt x="10" y="80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10" y="40"/>
                    </a:lnTo>
                    <a:lnTo>
                      <a:pt x="18" y="3"/>
                    </a:lnTo>
                    <a:lnTo>
                      <a:pt x="20" y="0"/>
                    </a:lnTo>
                    <a:lnTo>
                      <a:pt x="24" y="3"/>
                    </a:lnTo>
                    <a:lnTo>
                      <a:pt x="35" y="28"/>
                    </a:lnTo>
                    <a:lnTo>
                      <a:pt x="35" y="32"/>
                    </a:lnTo>
                    <a:lnTo>
                      <a:pt x="24" y="42"/>
                    </a:lnTo>
                    <a:lnTo>
                      <a:pt x="32" y="60"/>
                    </a:lnTo>
                    <a:lnTo>
                      <a:pt x="32" y="63"/>
                    </a:lnTo>
                    <a:lnTo>
                      <a:pt x="15" y="80"/>
                    </a:lnTo>
                    <a:lnTo>
                      <a:pt x="12" y="81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44" name="Freeform 310"/>
              <p:cNvSpPr>
                <a:spLocks/>
              </p:cNvSpPr>
              <p:nvPr/>
            </p:nvSpPr>
            <p:spPr bwMode="auto">
              <a:xfrm>
                <a:off x="4545" y="2751"/>
                <a:ext cx="5" cy="6"/>
              </a:xfrm>
              <a:custGeom>
                <a:avLst/>
                <a:gdLst>
                  <a:gd name="T0" fmla="*/ 1 w 20"/>
                  <a:gd name="T1" fmla="*/ 2 h 24"/>
                  <a:gd name="T2" fmla="*/ 1 w 20"/>
                  <a:gd name="T3" fmla="*/ 2 h 24"/>
                  <a:gd name="T4" fmla="*/ 0 w 20"/>
                  <a:gd name="T5" fmla="*/ 1 h 24"/>
                  <a:gd name="T6" fmla="*/ 0 w 20"/>
                  <a:gd name="T7" fmla="*/ 1 h 24"/>
                  <a:gd name="T8" fmla="*/ 0 w 20"/>
                  <a:gd name="T9" fmla="*/ 1 h 24"/>
                  <a:gd name="T10" fmla="*/ 0 w 20"/>
                  <a:gd name="T11" fmla="*/ 0 h 24"/>
                  <a:gd name="T12" fmla="*/ 1 w 20"/>
                  <a:gd name="T13" fmla="*/ 0 h 24"/>
                  <a:gd name="T14" fmla="*/ 1 w 20"/>
                  <a:gd name="T15" fmla="*/ 0 h 24"/>
                  <a:gd name="T16" fmla="*/ 1 w 20"/>
                  <a:gd name="T17" fmla="*/ 0 h 24"/>
                  <a:gd name="T18" fmla="*/ 1 w 20"/>
                  <a:gd name="T19" fmla="*/ 1 h 24"/>
                  <a:gd name="T20" fmla="*/ 1 w 20"/>
                  <a:gd name="T21" fmla="*/ 2 h 24"/>
                  <a:gd name="T22" fmla="*/ 1 w 20"/>
                  <a:gd name="T23" fmla="*/ 2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0" h="24">
                    <a:moveTo>
                      <a:pt x="17" y="24"/>
                    </a:moveTo>
                    <a:lnTo>
                      <a:pt x="16" y="24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2" y="3"/>
                    </a:lnTo>
                    <a:lnTo>
                      <a:pt x="20" y="20"/>
                    </a:lnTo>
                    <a:lnTo>
                      <a:pt x="19" y="22"/>
                    </a:lnTo>
                    <a:lnTo>
                      <a:pt x="17" y="2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45" name="Freeform 311"/>
              <p:cNvSpPr>
                <a:spLocks/>
              </p:cNvSpPr>
              <p:nvPr/>
            </p:nvSpPr>
            <p:spPr bwMode="auto">
              <a:xfrm>
                <a:off x="4504" y="2656"/>
                <a:ext cx="89" cy="105"/>
              </a:xfrm>
              <a:custGeom>
                <a:avLst/>
                <a:gdLst>
                  <a:gd name="T0" fmla="*/ 3 w 358"/>
                  <a:gd name="T1" fmla="*/ 26 h 420"/>
                  <a:gd name="T2" fmla="*/ 1 w 358"/>
                  <a:gd name="T3" fmla="*/ 25 h 420"/>
                  <a:gd name="T4" fmla="*/ 2 w 358"/>
                  <a:gd name="T5" fmla="*/ 19 h 420"/>
                  <a:gd name="T6" fmla="*/ 0 w 358"/>
                  <a:gd name="T7" fmla="*/ 19 h 420"/>
                  <a:gd name="T8" fmla="*/ 1 w 358"/>
                  <a:gd name="T9" fmla="*/ 13 h 420"/>
                  <a:gd name="T10" fmla="*/ 3 w 358"/>
                  <a:gd name="T11" fmla="*/ 8 h 420"/>
                  <a:gd name="T12" fmla="*/ 4 w 358"/>
                  <a:gd name="T13" fmla="*/ 4 h 420"/>
                  <a:gd name="T14" fmla="*/ 5 w 358"/>
                  <a:gd name="T15" fmla="*/ 3 h 420"/>
                  <a:gd name="T16" fmla="*/ 6 w 358"/>
                  <a:gd name="T17" fmla="*/ 2 h 420"/>
                  <a:gd name="T18" fmla="*/ 8 w 358"/>
                  <a:gd name="T19" fmla="*/ 2 h 420"/>
                  <a:gd name="T20" fmla="*/ 17 w 358"/>
                  <a:gd name="T21" fmla="*/ 3 h 420"/>
                  <a:gd name="T22" fmla="*/ 21 w 358"/>
                  <a:gd name="T23" fmla="*/ 0 h 420"/>
                  <a:gd name="T24" fmla="*/ 22 w 358"/>
                  <a:gd name="T25" fmla="*/ 0 h 420"/>
                  <a:gd name="T26" fmla="*/ 22 w 358"/>
                  <a:gd name="T27" fmla="*/ 2 h 420"/>
                  <a:gd name="T28" fmla="*/ 19 w 358"/>
                  <a:gd name="T29" fmla="*/ 5 h 420"/>
                  <a:gd name="T30" fmla="*/ 6 w 358"/>
                  <a:gd name="T31" fmla="*/ 5 h 420"/>
                  <a:gd name="T32" fmla="*/ 5 w 358"/>
                  <a:gd name="T33" fmla="*/ 9 h 420"/>
                  <a:gd name="T34" fmla="*/ 8 w 358"/>
                  <a:gd name="T35" fmla="*/ 11 h 420"/>
                  <a:gd name="T36" fmla="*/ 10 w 358"/>
                  <a:gd name="T37" fmla="*/ 9 h 420"/>
                  <a:gd name="T38" fmla="*/ 11 w 358"/>
                  <a:gd name="T39" fmla="*/ 9 h 420"/>
                  <a:gd name="T40" fmla="*/ 14 w 358"/>
                  <a:gd name="T41" fmla="*/ 9 h 420"/>
                  <a:gd name="T42" fmla="*/ 15 w 358"/>
                  <a:gd name="T43" fmla="*/ 8 h 420"/>
                  <a:gd name="T44" fmla="*/ 16 w 358"/>
                  <a:gd name="T45" fmla="*/ 8 h 420"/>
                  <a:gd name="T46" fmla="*/ 16 w 358"/>
                  <a:gd name="T47" fmla="*/ 10 h 420"/>
                  <a:gd name="T48" fmla="*/ 14 w 358"/>
                  <a:gd name="T49" fmla="*/ 10 h 420"/>
                  <a:gd name="T50" fmla="*/ 10 w 358"/>
                  <a:gd name="T51" fmla="*/ 13 h 420"/>
                  <a:gd name="T52" fmla="*/ 13 w 358"/>
                  <a:gd name="T53" fmla="*/ 18 h 420"/>
                  <a:gd name="T54" fmla="*/ 12 w 358"/>
                  <a:gd name="T55" fmla="*/ 19 h 420"/>
                  <a:gd name="T56" fmla="*/ 14 w 358"/>
                  <a:gd name="T57" fmla="*/ 21 h 420"/>
                  <a:gd name="T58" fmla="*/ 14 w 358"/>
                  <a:gd name="T59" fmla="*/ 22 h 420"/>
                  <a:gd name="T60" fmla="*/ 12 w 358"/>
                  <a:gd name="T61" fmla="*/ 22 h 420"/>
                  <a:gd name="T62" fmla="*/ 11 w 358"/>
                  <a:gd name="T63" fmla="*/ 24 h 420"/>
                  <a:gd name="T64" fmla="*/ 9 w 358"/>
                  <a:gd name="T65" fmla="*/ 23 h 420"/>
                  <a:gd name="T66" fmla="*/ 8 w 358"/>
                  <a:gd name="T67" fmla="*/ 19 h 420"/>
                  <a:gd name="T68" fmla="*/ 7 w 358"/>
                  <a:gd name="T69" fmla="*/ 18 h 420"/>
                  <a:gd name="T70" fmla="*/ 7 w 358"/>
                  <a:gd name="T71" fmla="*/ 16 h 420"/>
                  <a:gd name="T72" fmla="*/ 5 w 358"/>
                  <a:gd name="T73" fmla="*/ 18 h 420"/>
                  <a:gd name="T74" fmla="*/ 5 w 358"/>
                  <a:gd name="T75" fmla="*/ 26 h 4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58" h="420">
                    <a:moveTo>
                      <a:pt x="46" y="420"/>
                    </a:moveTo>
                    <a:lnTo>
                      <a:pt x="44" y="419"/>
                    </a:lnTo>
                    <a:lnTo>
                      <a:pt x="26" y="399"/>
                    </a:lnTo>
                    <a:lnTo>
                      <a:pt x="26" y="396"/>
                    </a:lnTo>
                    <a:lnTo>
                      <a:pt x="42" y="327"/>
                    </a:lnTo>
                    <a:lnTo>
                      <a:pt x="36" y="298"/>
                    </a:lnTo>
                    <a:lnTo>
                      <a:pt x="12" y="301"/>
                    </a:lnTo>
                    <a:lnTo>
                      <a:pt x="9" y="298"/>
                    </a:lnTo>
                    <a:lnTo>
                      <a:pt x="0" y="252"/>
                    </a:lnTo>
                    <a:lnTo>
                      <a:pt x="26" y="201"/>
                    </a:lnTo>
                    <a:lnTo>
                      <a:pt x="25" y="172"/>
                    </a:lnTo>
                    <a:lnTo>
                      <a:pt x="49" y="131"/>
                    </a:lnTo>
                    <a:lnTo>
                      <a:pt x="42" y="104"/>
                    </a:lnTo>
                    <a:lnTo>
                      <a:pt x="64" y="59"/>
                    </a:lnTo>
                    <a:lnTo>
                      <a:pt x="78" y="48"/>
                    </a:lnTo>
                    <a:lnTo>
                      <a:pt x="81" y="48"/>
                    </a:lnTo>
                    <a:lnTo>
                      <a:pt x="96" y="51"/>
                    </a:lnTo>
                    <a:lnTo>
                      <a:pt x="106" y="29"/>
                    </a:lnTo>
                    <a:lnTo>
                      <a:pt x="108" y="28"/>
                    </a:lnTo>
                    <a:lnTo>
                      <a:pt x="125" y="23"/>
                    </a:lnTo>
                    <a:lnTo>
                      <a:pt x="227" y="48"/>
                    </a:lnTo>
                    <a:lnTo>
                      <a:pt x="283" y="48"/>
                    </a:lnTo>
                    <a:lnTo>
                      <a:pt x="344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50" y="2"/>
                    </a:lnTo>
                    <a:lnTo>
                      <a:pt x="358" y="22"/>
                    </a:lnTo>
                    <a:lnTo>
                      <a:pt x="358" y="25"/>
                    </a:lnTo>
                    <a:lnTo>
                      <a:pt x="306" y="81"/>
                    </a:lnTo>
                    <a:lnTo>
                      <a:pt x="303" y="83"/>
                    </a:lnTo>
                    <a:lnTo>
                      <a:pt x="141" y="75"/>
                    </a:lnTo>
                    <a:lnTo>
                      <a:pt x="92" y="77"/>
                    </a:lnTo>
                    <a:lnTo>
                      <a:pt x="86" y="87"/>
                    </a:lnTo>
                    <a:lnTo>
                      <a:pt x="76" y="141"/>
                    </a:lnTo>
                    <a:lnTo>
                      <a:pt x="105" y="177"/>
                    </a:lnTo>
                    <a:lnTo>
                      <a:pt x="125" y="177"/>
                    </a:lnTo>
                    <a:lnTo>
                      <a:pt x="155" y="149"/>
                    </a:lnTo>
                    <a:lnTo>
                      <a:pt x="158" y="148"/>
                    </a:lnTo>
                    <a:lnTo>
                      <a:pt x="178" y="150"/>
                    </a:lnTo>
                    <a:lnTo>
                      <a:pt x="181" y="145"/>
                    </a:lnTo>
                    <a:lnTo>
                      <a:pt x="183" y="143"/>
                    </a:lnTo>
                    <a:lnTo>
                      <a:pt x="223" y="140"/>
                    </a:lnTo>
                    <a:lnTo>
                      <a:pt x="238" y="127"/>
                    </a:lnTo>
                    <a:lnTo>
                      <a:pt x="241" y="125"/>
                    </a:lnTo>
                    <a:lnTo>
                      <a:pt x="255" y="128"/>
                    </a:lnTo>
                    <a:lnTo>
                      <a:pt x="258" y="131"/>
                    </a:lnTo>
                    <a:lnTo>
                      <a:pt x="260" y="150"/>
                    </a:lnTo>
                    <a:lnTo>
                      <a:pt x="260" y="153"/>
                    </a:lnTo>
                    <a:lnTo>
                      <a:pt x="258" y="154"/>
                    </a:lnTo>
                    <a:lnTo>
                      <a:pt x="227" y="157"/>
                    </a:lnTo>
                    <a:lnTo>
                      <a:pt x="199" y="190"/>
                    </a:lnTo>
                    <a:lnTo>
                      <a:pt x="162" y="206"/>
                    </a:lnTo>
                    <a:lnTo>
                      <a:pt x="150" y="204"/>
                    </a:lnTo>
                    <a:lnTo>
                      <a:pt x="206" y="278"/>
                    </a:lnTo>
                    <a:lnTo>
                      <a:pt x="206" y="281"/>
                    </a:lnTo>
                    <a:lnTo>
                      <a:pt x="198" y="302"/>
                    </a:lnTo>
                    <a:lnTo>
                      <a:pt x="214" y="326"/>
                    </a:lnTo>
                    <a:lnTo>
                      <a:pt x="225" y="329"/>
                    </a:lnTo>
                    <a:lnTo>
                      <a:pt x="226" y="331"/>
                    </a:lnTo>
                    <a:lnTo>
                      <a:pt x="226" y="343"/>
                    </a:lnTo>
                    <a:lnTo>
                      <a:pt x="225" y="346"/>
                    </a:lnTo>
                    <a:lnTo>
                      <a:pt x="190" y="357"/>
                    </a:lnTo>
                    <a:lnTo>
                      <a:pt x="174" y="374"/>
                    </a:lnTo>
                    <a:lnTo>
                      <a:pt x="171" y="374"/>
                    </a:lnTo>
                    <a:lnTo>
                      <a:pt x="158" y="374"/>
                    </a:lnTo>
                    <a:lnTo>
                      <a:pt x="154" y="371"/>
                    </a:lnTo>
                    <a:lnTo>
                      <a:pt x="151" y="333"/>
                    </a:lnTo>
                    <a:lnTo>
                      <a:pt x="124" y="305"/>
                    </a:lnTo>
                    <a:lnTo>
                      <a:pt x="114" y="290"/>
                    </a:lnTo>
                    <a:lnTo>
                      <a:pt x="114" y="287"/>
                    </a:lnTo>
                    <a:lnTo>
                      <a:pt x="122" y="256"/>
                    </a:lnTo>
                    <a:lnTo>
                      <a:pt x="112" y="250"/>
                    </a:lnTo>
                    <a:lnTo>
                      <a:pt x="84" y="275"/>
                    </a:lnTo>
                    <a:lnTo>
                      <a:pt x="89" y="287"/>
                    </a:lnTo>
                    <a:lnTo>
                      <a:pt x="92" y="411"/>
                    </a:lnTo>
                    <a:lnTo>
                      <a:pt x="89" y="415"/>
                    </a:lnTo>
                    <a:lnTo>
                      <a:pt x="46" y="42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46" name="Freeform 312"/>
              <p:cNvSpPr>
                <a:spLocks/>
              </p:cNvSpPr>
              <p:nvPr/>
            </p:nvSpPr>
            <p:spPr bwMode="auto">
              <a:xfrm>
                <a:off x="4453" y="2775"/>
                <a:ext cx="5" cy="5"/>
              </a:xfrm>
              <a:custGeom>
                <a:avLst/>
                <a:gdLst>
                  <a:gd name="T0" fmla="*/ 0 w 23"/>
                  <a:gd name="T1" fmla="*/ 1 h 19"/>
                  <a:gd name="T2" fmla="*/ 0 w 23"/>
                  <a:gd name="T3" fmla="*/ 1 h 19"/>
                  <a:gd name="T4" fmla="*/ 0 w 23"/>
                  <a:gd name="T5" fmla="*/ 0 h 19"/>
                  <a:gd name="T6" fmla="*/ 0 w 23"/>
                  <a:gd name="T7" fmla="*/ 0 h 19"/>
                  <a:gd name="T8" fmla="*/ 0 w 23"/>
                  <a:gd name="T9" fmla="*/ 0 h 19"/>
                  <a:gd name="T10" fmla="*/ 1 w 23"/>
                  <a:gd name="T11" fmla="*/ 0 h 19"/>
                  <a:gd name="T12" fmla="*/ 1 w 23"/>
                  <a:gd name="T13" fmla="*/ 0 h 19"/>
                  <a:gd name="T14" fmla="*/ 1 w 23"/>
                  <a:gd name="T15" fmla="*/ 1 h 19"/>
                  <a:gd name="T16" fmla="*/ 1 w 23"/>
                  <a:gd name="T17" fmla="*/ 1 h 19"/>
                  <a:gd name="T18" fmla="*/ 0 w 23"/>
                  <a:gd name="T19" fmla="*/ 1 h 19"/>
                  <a:gd name="T20" fmla="*/ 0 w 23"/>
                  <a:gd name="T21" fmla="*/ 1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3" h="19">
                    <a:moveTo>
                      <a:pt x="11" y="19"/>
                    </a:moveTo>
                    <a:lnTo>
                      <a:pt x="8" y="1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20" y="4"/>
                    </a:lnTo>
                    <a:lnTo>
                      <a:pt x="23" y="5"/>
                    </a:lnTo>
                    <a:lnTo>
                      <a:pt x="21" y="9"/>
                    </a:lnTo>
                    <a:lnTo>
                      <a:pt x="13" y="17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47" name="Freeform 313"/>
              <p:cNvSpPr>
                <a:spLocks/>
              </p:cNvSpPr>
              <p:nvPr/>
            </p:nvSpPr>
            <p:spPr bwMode="auto">
              <a:xfrm>
                <a:off x="4417" y="2776"/>
                <a:ext cx="20" cy="6"/>
              </a:xfrm>
              <a:custGeom>
                <a:avLst/>
                <a:gdLst>
                  <a:gd name="T0" fmla="*/ 1 w 77"/>
                  <a:gd name="T1" fmla="*/ 1 h 23"/>
                  <a:gd name="T2" fmla="*/ 1 w 77"/>
                  <a:gd name="T3" fmla="*/ 1 h 23"/>
                  <a:gd name="T4" fmla="*/ 0 w 77"/>
                  <a:gd name="T5" fmla="*/ 1 h 23"/>
                  <a:gd name="T6" fmla="*/ 0 w 77"/>
                  <a:gd name="T7" fmla="*/ 0 h 23"/>
                  <a:gd name="T8" fmla="*/ 0 w 77"/>
                  <a:gd name="T9" fmla="*/ 0 h 23"/>
                  <a:gd name="T10" fmla="*/ 5 w 77"/>
                  <a:gd name="T11" fmla="*/ 0 h 23"/>
                  <a:gd name="T12" fmla="*/ 5 w 77"/>
                  <a:gd name="T13" fmla="*/ 0 h 23"/>
                  <a:gd name="T14" fmla="*/ 5 w 77"/>
                  <a:gd name="T15" fmla="*/ 1 h 23"/>
                  <a:gd name="T16" fmla="*/ 5 w 77"/>
                  <a:gd name="T17" fmla="*/ 1 h 23"/>
                  <a:gd name="T18" fmla="*/ 5 w 77"/>
                  <a:gd name="T19" fmla="*/ 1 h 23"/>
                  <a:gd name="T20" fmla="*/ 3 w 77"/>
                  <a:gd name="T21" fmla="*/ 2 h 23"/>
                  <a:gd name="T22" fmla="*/ 1 w 77"/>
                  <a:gd name="T23" fmla="*/ 1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7" h="23">
                    <a:moveTo>
                      <a:pt x="12" y="20"/>
                    </a:moveTo>
                    <a:lnTo>
                      <a:pt x="9" y="19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3" y="3"/>
                    </a:lnTo>
                    <a:lnTo>
                      <a:pt x="69" y="0"/>
                    </a:lnTo>
                    <a:lnTo>
                      <a:pt x="72" y="1"/>
                    </a:lnTo>
                    <a:lnTo>
                      <a:pt x="77" y="13"/>
                    </a:lnTo>
                    <a:lnTo>
                      <a:pt x="77" y="16"/>
                    </a:lnTo>
                    <a:lnTo>
                      <a:pt x="76" y="17"/>
                    </a:lnTo>
                    <a:lnTo>
                      <a:pt x="44" y="23"/>
                    </a:ln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48" name="Freeform 314"/>
              <p:cNvSpPr>
                <a:spLocks/>
              </p:cNvSpPr>
              <p:nvPr/>
            </p:nvSpPr>
            <p:spPr bwMode="auto">
              <a:xfrm>
                <a:off x="4442" y="2793"/>
                <a:ext cx="17" cy="12"/>
              </a:xfrm>
              <a:custGeom>
                <a:avLst/>
                <a:gdLst>
                  <a:gd name="T0" fmla="*/ 3 w 66"/>
                  <a:gd name="T1" fmla="*/ 3 h 49"/>
                  <a:gd name="T2" fmla="*/ 3 w 66"/>
                  <a:gd name="T3" fmla="*/ 3 h 49"/>
                  <a:gd name="T4" fmla="*/ 2 w 66"/>
                  <a:gd name="T5" fmla="*/ 1 h 49"/>
                  <a:gd name="T6" fmla="*/ 0 w 66"/>
                  <a:gd name="T7" fmla="*/ 1 h 49"/>
                  <a:gd name="T8" fmla="*/ 0 w 66"/>
                  <a:gd name="T9" fmla="*/ 1 h 49"/>
                  <a:gd name="T10" fmla="*/ 0 w 66"/>
                  <a:gd name="T11" fmla="*/ 0 h 49"/>
                  <a:gd name="T12" fmla="*/ 0 w 66"/>
                  <a:gd name="T13" fmla="*/ 0 h 49"/>
                  <a:gd name="T14" fmla="*/ 3 w 66"/>
                  <a:gd name="T15" fmla="*/ 0 h 49"/>
                  <a:gd name="T16" fmla="*/ 4 w 66"/>
                  <a:gd name="T17" fmla="*/ 0 h 49"/>
                  <a:gd name="T18" fmla="*/ 4 w 66"/>
                  <a:gd name="T19" fmla="*/ 1 h 49"/>
                  <a:gd name="T20" fmla="*/ 4 w 66"/>
                  <a:gd name="T21" fmla="*/ 1 h 49"/>
                  <a:gd name="T22" fmla="*/ 3 w 66"/>
                  <a:gd name="T23" fmla="*/ 3 h 49"/>
                  <a:gd name="T24" fmla="*/ 3 w 66"/>
                  <a:gd name="T25" fmla="*/ 3 h 49"/>
                  <a:gd name="T26" fmla="*/ 3 w 66"/>
                  <a:gd name="T27" fmla="*/ 3 h 4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6" h="49">
                    <a:moveTo>
                      <a:pt x="44" y="49"/>
                    </a:moveTo>
                    <a:lnTo>
                      <a:pt x="41" y="48"/>
                    </a:lnTo>
                    <a:lnTo>
                      <a:pt x="24" y="24"/>
                    </a:lnTo>
                    <a:lnTo>
                      <a:pt x="3" y="17"/>
                    </a:lnTo>
                    <a:lnTo>
                      <a:pt x="0" y="1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52" y="0"/>
                    </a:lnTo>
                    <a:lnTo>
                      <a:pt x="54" y="1"/>
                    </a:lnTo>
                    <a:lnTo>
                      <a:pt x="66" y="12"/>
                    </a:lnTo>
                    <a:lnTo>
                      <a:pt x="66" y="16"/>
                    </a:lnTo>
                    <a:lnTo>
                      <a:pt x="46" y="48"/>
                    </a:lnTo>
                    <a:lnTo>
                      <a:pt x="44" y="4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49" name="Freeform 315"/>
              <p:cNvSpPr>
                <a:spLocks/>
              </p:cNvSpPr>
              <p:nvPr/>
            </p:nvSpPr>
            <p:spPr bwMode="auto">
              <a:xfrm>
                <a:off x="4462" y="2795"/>
                <a:ext cx="13" cy="11"/>
              </a:xfrm>
              <a:custGeom>
                <a:avLst/>
                <a:gdLst>
                  <a:gd name="T0" fmla="*/ 0 w 49"/>
                  <a:gd name="T1" fmla="*/ 3 h 47"/>
                  <a:gd name="T2" fmla="*/ 0 w 49"/>
                  <a:gd name="T3" fmla="*/ 3 h 47"/>
                  <a:gd name="T4" fmla="*/ 0 w 49"/>
                  <a:gd name="T5" fmla="*/ 2 h 47"/>
                  <a:gd name="T6" fmla="*/ 0 w 49"/>
                  <a:gd name="T7" fmla="*/ 1 h 47"/>
                  <a:gd name="T8" fmla="*/ 1 w 49"/>
                  <a:gd name="T9" fmla="*/ 0 h 47"/>
                  <a:gd name="T10" fmla="*/ 2 w 49"/>
                  <a:gd name="T11" fmla="*/ 0 h 47"/>
                  <a:gd name="T12" fmla="*/ 2 w 49"/>
                  <a:gd name="T13" fmla="*/ 0 h 47"/>
                  <a:gd name="T14" fmla="*/ 3 w 49"/>
                  <a:gd name="T15" fmla="*/ 0 h 47"/>
                  <a:gd name="T16" fmla="*/ 3 w 49"/>
                  <a:gd name="T17" fmla="*/ 1 h 47"/>
                  <a:gd name="T18" fmla="*/ 3 w 49"/>
                  <a:gd name="T19" fmla="*/ 2 h 47"/>
                  <a:gd name="T20" fmla="*/ 3 w 49"/>
                  <a:gd name="T21" fmla="*/ 3 h 47"/>
                  <a:gd name="T22" fmla="*/ 0 w 49"/>
                  <a:gd name="T23" fmla="*/ 3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9" h="47">
                    <a:moveTo>
                      <a:pt x="3" y="47"/>
                    </a:moveTo>
                    <a:lnTo>
                      <a:pt x="0" y="45"/>
                    </a:lnTo>
                    <a:lnTo>
                      <a:pt x="0" y="43"/>
                    </a:lnTo>
                    <a:lnTo>
                      <a:pt x="5" y="17"/>
                    </a:lnTo>
                    <a:lnTo>
                      <a:pt x="20" y="1"/>
                    </a:lnTo>
                    <a:lnTo>
                      <a:pt x="23" y="0"/>
                    </a:lnTo>
                    <a:lnTo>
                      <a:pt x="24" y="1"/>
                    </a:lnTo>
                    <a:lnTo>
                      <a:pt x="47" y="9"/>
                    </a:lnTo>
                    <a:lnTo>
                      <a:pt x="49" y="13"/>
                    </a:lnTo>
                    <a:lnTo>
                      <a:pt x="43" y="44"/>
                    </a:lnTo>
                    <a:lnTo>
                      <a:pt x="40" y="47"/>
                    </a:lnTo>
                    <a:lnTo>
                      <a:pt x="3" y="4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50" name="Freeform 316"/>
              <p:cNvSpPr>
                <a:spLocks/>
              </p:cNvSpPr>
              <p:nvPr/>
            </p:nvSpPr>
            <p:spPr bwMode="auto">
              <a:xfrm>
                <a:off x="4474" y="2793"/>
                <a:ext cx="35" cy="16"/>
              </a:xfrm>
              <a:custGeom>
                <a:avLst/>
                <a:gdLst>
                  <a:gd name="T0" fmla="*/ 1 w 141"/>
                  <a:gd name="T1" fmla="*/ 4 h 64"/>
                  <a:gd name="T2" fmla="*/ 1 w 141"/>
                  <a:gd name="T3" fmla="*/ 4 h 64"/>
                  <a:gd name="T4" fmla="*/ 0 w 141"/>
                  <a:gd name="T5" fmla="*/ 2 h 64"/>
                  <a:gd name="T6" fmla="*/ 0 w 141"/>
                  <a:gd name="T7" fmla="*/ 2 h 64"/>
                  <a:gd name="T8" fmla="*/ 1 w 141"/>
                  <a:gd name="T9" fmla="*/ 1 h 64"/>
                  <a:gd name="T10" fmla="*/ 1 w 141"/>
                  <a:gd name="T11" fmla="*/ 1 h 64"/>
                  <a:gd name="T12" fmla="*/ 3 w 141"/>
                  <a:gd name="T13" fmla="*/ 1 h 64"/>
                  <a:gd name="T14" fmla="*/ 4 w 141"/>
                  <a:gd name="T15" fmla="*/ 2 h 64"/>
                  <a:gd name="T16" fmla="*/ 5 w 141"/>
                  <a:gd name="T17" fmla="*/ 2 h 64"/>
                  <a:gd name="T18" fmla="*/ 4 w 141"/>
                  <a:gd name="T19" fmla="*/ 1 h 64"/>
                  <a:gd name="T20" fmla="*/ 4 w 141"/>
                  <a:gd name="T21" fmla="*/ 1 h 64"/>
                  <a:gd name="T22" fmla="*/ 4 w 141"/>
                  <a:gd name="T23" fmla="*/ 0 h 64"/>
                  <a:gd name="T24" fmla="*/ 4 w 141"/>
                  <a:gd name="T25" fmla="*/ 0 h 64"/>
                  <a:gd name="T26" fmla="*/ 4 w 141"/>
                  <a:gd name="T27" fmla="*/ 0 h 64"/>
                  <a:gd name="T28" fmla="*/ 5 w 141"/>
                  <a:gd name="T29" fmla="*/ 0 h 64"/>
                  <a:gd name="T30" fmla="*/ 5 w 141"/>
                  <a:gd name="T31" fmla="*/ 1 h 64"/>
                  <a:gd name="T32" fmla="*/ 6 w 141"/>
                  <a:gd name="T33" fmla="*/ 1 h 64"/>
                  <a:gd name="T34" fmla="*/ 7 w 141"/>
                  <a:gd name="T35" fmla="*/ 1 h 64"/>
                  <a:gd name="T36" fmla="*/ 7 w 141"/>
                  <a:gd name="T37" fmla="*/ 2 h 64"/>
                  <a:gd name="T38" fmla="*/ 7 w 141"/>
                  <a:gd name="T39" fmla="*/ 1 h 64"/>
                  <a:gd name="T40" fmla="*/ 8 w 141"/>
                  <a:gd name="T41" fmla="*/ 1 h 64"/>
                  <a:gd name="T42" fmla="*/ 8 w 141"/>
                  <a:gd name="T43" fmla="*/ 1 h 64"/>
                  <a:gd name="T44" fmla="*/ 8 w 141"/>
                  <a:gd name="T45" fmla="*/ 1 h 64"/>
                  <a:gd name="T46" fmla="*/ 9 w 141"/>
                  <a:gd name="T47" fmla="*/ 2 h 64"/>
                  <a:gd name="T48" fmla="*/ 9 w 141"/>
                  <a:gd name="T49" fmla="*/ 3 h 64"/>
                  <a:gd name="T50" fmla="*/ 8 w 141"/>
                  <a:gd name="T51" fmla="*/ 3 h 64"/>
                  <a:gd name="T52" fmla="*/ 7 w 141"/>
                  <a:gd name="T53" fmla="*/ 3 h 64"/>
                  <a:gd name="T54" fmla="*/ 7 w 141"/>
                  <a:gd name="T55" fmla="*/ 3 h 64"/>
                  <a:gd name="T56" fmla="*/ 7 w 141"/>
                  <a:gd name="T57" fmla="*/ 3 h 64"/>
                  <a:gd name="T58" fmla="*/ 6 w 141"/>
                  <a:gd name="T59" fmla="*/ 3 h 64"/>
                  <a:gd name="T60" fmla="*/ 1 w 141"/>
                  <a:gd name="T61" fmla="*/ 4 h 64"/>
                  <a:gd name="T62" fmla="*/ 1 w 141"/>
                  <a:gd name="T63" fmla="*/ 4 h 6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41" h="64">
                    <a:moveTo>
                      <a:pt x="17" y="64"/>
                    </a:moveTo>
                    <a:lnTo>
                      <a:pt x="15" y="62"/>
                    </a:lnTo>
                    <a:lnTo>
                      <a:pt x="0" y="36"/>
                    </a:lnTo>
                    <a:lnTo>
                      <a:pt x="2" y="32"/>
                    </a:lnTo>
                    <a:lnTo>
                      <a:pt x="19" y="18"/>
                    </a:lnTo>
                    <a:lnTo>
                      <a:pt x="20" y="17"/>
                    </a:lnTo>
                    <a:lnTo>
                      <a:pt x="49" y="20"/>
                    </a:lnTo>
                    <a:lnTo>
                      <a:pt x="69" y="34"/>
                    </a:lnTo>
                    <a:lnTo>
                      <a:pt x="79" y="30"/>
                    </a:lnTo>
                    <a:lnTo>
                      <a:pt x="61" y="20"/>
                    </a:lnTo>
                    <a:lnTo>
                      <a:pt x="60" y="16"/>
                    </a:lnTo>
                    <a:lnTo>
                      <a:pt x="69" y="1"/>
                    </a:lnTo>
                    <a:lnTo>
                      <a:pt x="72" y="0"/>
                    </a:lnTo>
                    <a:lnTo>
                      <a:pt x="75" y="1"/>
                    </a:lnTo>
                    <a:lnTo>
                      <a:pt x="87" y="14"/>
                    </a:lnTo>
                    <a:lnTo>
                      <a:pt x="103" y="12"/>
                    </a:lnTo>
                    <a:lnTo>
                      <a:pt x="107" y="13"/>
                    </a:lnTo>
                    <a:lnTo>
                      <a:pt x="111" y="24"/>
                    </a:lnTo>
                    <a:lnTo>
                      <a:pt x="121" y="12"/>
                    </a:lnTo>
                    <a:lnTo>
                      <a:pt x="124" y="12"/>
                    </a:lnTo>
                    <a:lnTo>
                      <a:pt x="127" y="13"/>
                    </a:lnTo>
                    <a:lnTo>
                      <a:pt x="140" y="36"/>
                    </a:lnTo>
                    <a:lnTo>
                      <a:pt x="141" y="38"/>
                    </a:lnTo>
                    <a:lnTo>
                      <a:pt x="138" y="41"/>
                    </a:lnTo>
                    <a:lnTo>
                      <a:pt x="109" y="49"/>
                    </a:lnTo>
                    <a:lnTo>
                      <a:pt x="107" y="48"/>
                    </a:lnTo>
                    <a:lnTo>
                      <a:pt x="100" y="41"/>
                    </a:lnTo>
                    <a:lnTo>
                      <a:pt x="19" y="64"/>
                    </a:lnTo>
                    <a:lnTo>
                      <a:pt x="17" y="6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51" name="Freeform 317"/>
              <p:cNvSpPr>
                <a:spLocks/>
              </p:cNvSpPr>
              <p:nvPr/>
            </p:nvSpPr>
            <p:spPr bwMode="auto">
              <a:xfrm>
                <a:off x="4506" y="2810"/>
                <a:ext cx="26" cy="16"/>
              </a:xfrm>
              <a:custGeom>
                <a:avLst/>
                <a:gdLst>
                  <a:gd name="T0" fmla="*/ 5 w 105"/>
                  <a:gd name="T1" fmla="*/ 4 h 62"/>
                  <a:gd name="T2" fmla="*/ 4 w 105"/>
                  <a:gd name="T3" fmla="*/ 4 h 62"/>
                  <a:gd name="T4" fmla="*/ 2 w 105"/>
                  <a:gd name="T5" fmla="*/ 2 h 62"/>
                  <a:gd name="T6" fmla="*/ 0 w 105"/>
                  <a:gd name="T7" fmla="*/ 2 h 62"/>
                  <a:gd name="T8" fmla="*/ 0 w 105"/>
                  <a:gd name="T9" fmla="*/ 2 h 62"/>
                  <a:gd name="T10" fmla="*/ 0 w 105"/>
                  <a:gd name="T11" fmla="*/ 1 h 62"/>
                  <a:gd name="T12" fmla="*/ 0 w 105"/>
                  <a:gd name="T13" fmla="*/ 1 h 62"/>
                  <a:gd name="T14" fmla="*/ 0 w 105"/>
                  <a:gd name="T15" fmla="*/ 1 h 62"/>
                  <a:gd name="T16" fmla="*/ 3 w 105"/>
                  <a:gd name="T17" fmla="*/ 0 h 62"/>
                  <a:gd name="T18" fmla="*/ 3 w 105"/>
                  <a:gd name="T19" fmla="*/ 0 h 62"/>
                  <a:gd name="T20" fmla="*/ 6 w 105"/>
                  <a:gd name="T21" fmla="*/ 2 h 62"/>
                  <a:gd name="T22" fmla="*/ 6 w 105"/>
                  <a:gd name="T23" fmla="*/ 3 h 62"/>
                  <a:gd name="T24" fmla="*/ 6 w 105"/>
                  <a:gd name="T25" fmla="*/ 3 h 62"/>
                  <a:gd name="T26" fmla="*/ 6 w 105"/>
                  <a:gd name="T27" fmla="*/ 3 h 62"/>
                  <a:gd name="T28" fmla="*/ 5 w 105"/>
                  <a:gd name="T29" fmla="*/ 4 h 62"/>
                  <a:gd name="T30" fmla="*/ 5 w 105"/>
                  <a:gd name="T31" fmla="*/ 4 h 6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62">
                    <a:moveTo>
                      <a:pt x="75" y="62"/>
                    </a:moveTo>
                    <a:lnTo>
                      <a:pt x="72" y="62"/>
                    </a:lnTo>
                    <a:lnTo>
                      <a:pt x="35" y="33"/>
                    </a:lnTo>
                    <a:lnTo>
                      <a:pt x="8" y="34"/>
                    </a:lnTo>
                    <a:lnTo>
                      <a:pt x="5" y="32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3" y="8"/>
                    </a:lnTo>
                    <a:lnTo>
                      <a:pt x="51" y="0"/>
                    </a:lnTo>
                    <a:lnTo>
                      <a:pt x="53" y="0"/>
                    </a:lnTo>
                    <a:lnTo>
                      <a:pt x="91" y="22"/>
                    </a:lnTo>
                    <a:lnTo>
                      <a:pt x="105" y="46"/>
                    </a:lnTo>
                    <a:lnTo>
                      <a:pt x="105" y="49"/>
                    </a:lnTo>
                    <a:lnTo>
                      <a:pt x="104" y="52"/>
                    </a:lnTo>
                    <a:lnTo>
                      <a:pt x="76" y="62"/>
                    </a:lnTo>
                    <a:lnTo>
                      <a:pt x="75" y="6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52" name="Freeform 318"/>
              <p:cNvSpPr>
                <a:spLocks/>
              </p:cNvSpPr>
              <p:nvPr/>
            </p:nvSpPr>
            <p:spPr bwMode="auto">
              <a:xfrm>
                <a:off x="4517" y="2793"/>
                <a:ext cx="46" cy="14"/>
              </a:xfrm>
              <a:custGeom>
                <a:avLst/>
                <a:gdLst>
                  <a:gd name="T0" fmla="*/ 0 w 181"/>
                  <a:gd name="T1" fmla="*/ 3 h 57"/>
                  <a:gd name="T2" fmla="*/ 0 w 181"/>
                  <a:gd name="T3" fmla="*/ 3 h 57"/>
                  <a:gd name="T4" fmla="*/ 0 w 181"/>
                  <a:gd name="T5" fmla="*/ 3 h 57"/>
                  <a:gd name="T6" fmla="*/ 0 w 181"/>
                  <a:gd name="T7" fmla="*/ 1 h 57"/>
                  <a:gd name="T8" fmla="*/ 1 w 181"/>
                  <a:gd name="T9" fmla="*/ 1 h 57"/>
                  <a:gd name="T10" fmla="*/ 3 w 181"/>
                  <a:gd name="T11" fmla="*/ 0 h 57"/>
                  <a:gd name="T12" fmla="*/ 3 w 181"/>
                  <a:gd name="T13" fmla="*/ 0 h 57"/>
                  <a:gd name="T14" fmla="*/ 3 w 181"/>
                  <a:gd name="T15" fmla="*/ 0 h 57"/>
                  <a:gd name="T16" fmla="*/ 6 w 181"/>
                  <a:gd name="T17" fmla="*/ 2 h 57"/>
                  <a:gd name="T18" fmla="*/ 8 w 181"/>
                  <a:gd name="T19" fmla="*/ 1 h 57"/>
                  <a:gd name="T20" fmla="*/ 9 w 181"/>
                  <a:gd name="T21" fmla="*/ 2 h 57"/>
                  <a:gd name="T22" fmla="*/ 11 w 181"/>
                  <a:gd name="T23" fmla="*/ 1 h 57"/>
                  <a:gd name="T24" fmla="*/ 11 w 181"/>
                  <a:gd name="T25" fmla="*/ 0 h 57"/>
                  <a:gd name="T26" fmla="*/ 11 w 181"/>
                  <a:gd name="T27" fmla="*/ 0 h 57"/>
                  <a:gd name="T28" fmla="*/ 11 w 181"/>
                  <a:gd name="T29" fmla="*/ 0 h 57"/>
                  <a:gd name="T30" fmla="*/ 11 w 181"/>
                  <a:gd name="T31" fmla="*/ 0 h 57"/>
                  <a:gd name="T32" fmla="*/ 12 w 181"/>
                  <a:gd name="T33" fmla="*/ 1 h 57"/>
                  <a:gd name="T34" fmla="*/ 12 w 181"/>
                  <a:gd name="T35" fmla="*/ 1 h 57"/>
                  <a:gd name="T36" fmla="*/ 10 w 181"/>
                  <a:gd name="T37" fmla="*/ 3 h 57"/>
                  <a:gd name="T38" fmla="*/ 5 w 181"/>
                  <a:gd name="T39" fmla="*/ 3 h 57"/>
                  <a:gd name="T40" fmla="*/ 0 w 181"/>
                  <a:gd name="T41" fmla="*/ 3 h 5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81" h="57">
                    <a:moveTo>
                      <a:pt x="3" y="49"/>
                    </a:moveTo>
                    <a:lnTo>
                      <a:pt x="0" y="48"/>
                    </a:lnTo>
                    <a:lnTo>
                      <a:pt x="0" y="45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46" y="9"/>
                    </a:lnTo>
                    <a:lnTo>
                      <a:pt x="47" y="8"/>
                    </a:lnTo>
                    <a:lnTo>
                      <a:pt x="48" y="9"/>
                    </a:lnTo>
                    <a:lnTo>
                      <a:pt x="92" y="31"/>
                    </a:lnTo>
                    <a:lnTo>
                      <a:pt x="125" y="23"/>
                    </a:lnTo>
                    <a:lnTo>
                      <a:pt x="145" y="31"/>
                    </a:lnTo>
                    <a:lnTo>
                      <a:pt x="169" y="16"/>
                    </a:lnTo>
                    <a:lnTo>
                      <a:pt x="169" y="3"/>
                    </a:lnTo>
                    <a:lnTo>
                      <a:pt x="172" y="0"/>
                    </a:lnTo>
                    <a:lnTo>
                      <a:pt x="175" y="3"/>
                    </a:lnTo>
                    <a:lnTo>
                      <a:pt x="181" y="20"/>
                    </a:lnTo>
                    <a:lnTo>
                      <a:pt x="180" y="23"/>
                    </a:lnTo>
                    <a:lnTo>
                      <a:pt x="157" y="43"/>
                    </a:lnTo>
                    <a:lnTo>
                      <a:pt x="72" y="57"/>
                    </a:lnTo>
                    <a:lnTo>
                      <a:pt x="3" y="4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53" name="Freeform 319"/>
              <p:cNvSpPr>
                <a:spLocks/>
              </p:cNvSpPr>
              <p:nvPr/>
            </p:nvSpPr>
            <p:spPr bwMode="auto">
              <a:xfrm>
                <a:off x="4566" y="2795"/>
                <a:ext cx="7" cy="6"/>
              </a:xfrm>
              <a:custGeom>
                <a:avLst/>
                <a:gdLst>
                  <a:gd name="T0" fmla="*/ 0 w 29"/>
                  <a:gd name="T1" fmla="*/ 1 h 27"/>
                  <a:gd name="T2" fmla="*/ 0 w 29"/>
                  <a:gd name="T3" fmla="*/ 1 h 27"/>
                  <a:gd name="T4" fmla="*/ 0 w 29"/>
                  <a:gd name="T5" fmla="*/ 1 h 27"/>
                  <a:gd name="T6" fmla="*/ 0 w 29"/>
                  <a:gd name="T7" fmla="*/ 0 h 27"/>
                  <a:gd name="T8" fmla="*/ 0 w 29"/>
                  <a:gd name="T9" fmla="*/ 0 h 27"/>
                  <a:gd name="T10" fmla="*/ 0 w 29"/>
                  <a:gd name="T11" fmla="*/ 0 h 27"/>
                  <a:gd name="T12" fmla="*/ 0 w 29"/>
                  <a:gd name="T13" fmla="*/ 0 h 27"/>
                  <a:gd name="T14" fmla="*/ 1 w 29"/>
                  <a:gd name="T15" fmla="*/ 0 h 27"/>
                  <a:gd name="T16" fmla="*/ 1 w 29"/>
                  <a:gd name="T17" fmla="*/ 0 h 27"/>
                  <a:gd name="T18" fmla="*/ 1 w 29"/>
                  <a:gd name="T19" fmla="*/ 0 h 27"/>
                  <a:gd name="T20" fmla="*/ 2 w 29"/>
                  <a:gd name="T21" fmla="*/ 0 h 27"/>
                  <a:gd name="T22" fmla="*/ 2 w 29"/>
                  <a:gd name="T23" fmla="*/ 0 h 27"/>
                  <a:gd name="T24" fmla="*/ 1 w 29"/>
                  <a:gd name="T25" fmla="*/ 1 h 27"/>
                  <a:gd name="T26" fmla="*/ 1 w 29"/>
                  <a:gd name="T27" fmla="*/ 1 h 27"/>
                  <a:gd name="T28" fmla="*/ 0 w 29"/>
                  <a:gd name="T29" fmla="*/ 1 h 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9" h="27">
                    <a:moveTo>
                      <a:pt x="2" y="27"/>
                    </a:moveTo>
                    <a:lnTo>
                      <a:pt x="1" y="25"/>
                    </a:lnTo>
                    <a:lnTo>
                      <a:pt x="0" y="23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7" y="8"/>
                    </a:lnTo>
                    <a:lnTo>
                      <a:pt x="23" y="1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9" y="4"/>
                    </a:lnTo>
                    <a:lnTo>
                      <a:pt x="23" y="25"/>
                    </a:lnTo>
                    <a:lnTo>
                      <a:pt x="19" y="27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54" name="Freeform 320"/>
              <p:cNvSpPr>
                <a:spLocks/>
              </p:cNvSpPr>
              <p:nvPr/>
            </p:nvSpPr>
            <p:spPr bwMode="auto">
              <a:xfrm>
                <a:off x="4576" y="2795"/>
                <a:ext cx="4" cy="7"/>
              </a:xfrm>
              <a:custGeom>
                <a:avLst/>
                <a:gdLst>
                  <a:gd name="T0" fmla="*/ 0 w 19"/>
                  <a:gd name="T1" fmla="*/ 2 h 29"/>
                  <a:gd name="T2" fmla="*/ 0 w 19"/>
                  <a:gd name="T3" fmla="*/ 2 h 29"/>
                  <a:gd name="T4" fmla="*/ 0 w 19"/>
                  <a:gd name="T5" fmla="*/ 1 h 29"/>
                  <a:gd name="T6" fmla="*/ 0 w 19"/>
                  <a:gd name="T7" fmla="*/ 1 h 29"/>
                  <a:gd name="T8" fmla="*/ 1 w 19"/>
                  <a:gd name="T9" fmla="*/ 0 h 29"/>
                  <a:gd name="T10" fmla="*/ 1 w 19"/>
                  <a:gd name="T11" fmla="*/ 0 h 29"/>
                  <a:gd name="T12" fmla="*/ 1 w 19"/>
                  <a:gd name="T13" fmla="*/ 0 h 29"/>
                  <a:gd name="T14" fmla="*/ 1 w 19"/>
                  <a:gd name="T15" fmla="*/ 0 h 29"/>
                  <a:gd name="T16" fmla="*/ 1 w 19"/>
                  <a:gd name="T17" fmla="*/ 2 h 29"/>
                  <a:gd name="T18" fmla="*/ 0 w 19"/>
                  <a:gd name="T19" fmla="*/ 2 h 29"/>
                  <a:gd name="T20" fmla="*/ 0 w 19"/>
                  <a:gd name="T21" fmla="*/ 2 h 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" h="29">
                    <a:moveTo>
                      <a:pt x="11" y="29"/>
                    </a:moveTo>
                    <a:lnTo>
                      <a:pt x="8" y="29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13" y="1"/>
                    </a:lnTo>
                    <a:lnTo>
                      <a:pt x="16" y="0"/>
                    </a:lnTo>
                    <a:lnTo>
                      <a:pt x="17" y="1"/>
                    </a:lnTo>
                    <a:lnTo>
                      <a:pt x="19" y="4"/>
                    </a:lnTo>
                    <a:lnTo>
                      <a:pt x="13" y="28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55" name="Freeform 321"/>
              <p:cNvSpPr>
                <a:spLocks/>
              </p:cNvSpPr>
              <p:nvPr/>
            </p:nvSpPr>
            <p:spPr bwMode="auto">
              <a:xfrm>
                <a:off x="4582" y="2795"/>
                <a:ext cx="10" cy="5"/>
              </a:xfrm>
              <a:custGeom>
                <a:avLst/>
                <a:gdLst>
                  <a:gd name="T0" fmla="*/ 1 w 43"/>
                  <a:gd name="T1" fmla="*/ 1 h 21"/>
                  <a:gd name="T2" fmla="*/ 0 w 43"/>
                  <a:gd name="T3" fmla="*/ 1 h 21"/>
                  <a:gd name="T4" fmla="*/ 0 w 43"/>
                  <a:gd name="T5" fmla="*/ 0 h 21"/>
                  <a:gd name="T6" fmla="*/ 0 w 43"/>
                  <a:gd name="T7" fmla="*/ 0 h 21"/>
                  <a:gd name="T8" fmla="*/ 0 w 43"/>
                  <a:gd name="T9" fmla="*/ 0 h 21"/>
                  <a:gd name="T10" fmla="*/ 2 w 43"/>
                  <a:gd name="T11" fmla="*/ 0 h 21"/>
                  <a:gd name="T12" fmla="*/ 2 w 43"/>
                  <a:gd name="T13" fmla="*/ 0 h 21"/>
                  <a:gd name="T14" fmla="*/ 2 w 43"/>
                  <a:gd name="T15" fmla="*/ 1 h 21"/>
                  <a:gd name="T16" fmla="*/ 1 w 43"/>
                  <a:gd name="T17" fmla="*/ 1 h 21"/>
                  <a:gd name="T18" fmla="*/ 1 w 43"/>
                  <a:gd name="T19" fmla="*/ 1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" h="21">
                    <a:moveTo>
                      <a:pt x="11" y="21"/>
                    </a:moveTo>
                    <a:lnTo>
                      <a:pt x="8" y="20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40" y="7"/>
                    </a:lnTo>
                    <a:lnTo>
                      <a:pt x="43" y="9"/>
                    </a:lnTo>
                    <a:lnTo>
                      <a:pt x="40" y="12"/>
                    </a:lnTo>
                    <a:lnTo>
                      <a:pt x="12" y="21"/>
                    </a:lnTo>
                    <a:lnTo>
                      <a:pt x="11" y="21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56" name="Freeform 322"/>
              <p:cNvSpPr>
                <a:spLocks/>
              </p:cNvSpPr>
              <p:nvPr/>
            </p:nvSpPr>
            <p:spPr bwMode="auto">
              <a:xfrm>
                <a:off x="4560" y="2827"/>
                <a:ext cx="8" cy="8"/>
              </a:xfrm>
              <a:custGeom>
                <a:avLst/>
                <a:gdLst>
                  <a:gd name="T0" fmla="*/ 0 w 35"/>
                  <a:gd name="T1" fmla="*/ 2 h 32"/>
                  <a:gd name="T2" fmla="*/ 0 w 35"/>
                  <a:gd name="T3" fmla="*/ 2 h 32"/>
                  <a:gd name="T4" fmla="*/ 0 w 35"/>
                  <a:gd name="T5" fmla="*/ 2 h 32"/>
                  <a:gd name="T6" fmla="*/ 2 w 35"/>
                  <a:gd name="T7" fmla="*/ 0 h 32"/>
                  <a:gd name="T8" fmla="*/ 2 w 35"/>
                  <a:gd name="T9" fmla="*/ 0 h 32"/>
                  <a:gd name="T10" fmla="*/ 2 w 35"/>
                  <a:gd name="T11" fmla="*/ 0 h 32"/>
                  <a:gd name="T12" fmla="*/ 2 w 35"/>
                  <a:gd name="T13" fmla="*/ 0 h 32"/>
                  <a:gd name="T14" fmla="*/ 1 w 35"/>
                  <a:gd name="T15" fmla="*/ 2 h 32"/>
                  <a:gd name="T16" fmla="*/ 1 w 35"/>
                  <a:gd name="T17" fmla="*/ 2 h 32"/>
                  <a:gd name="T18" fmla="*/ 0 w 35"/>
                  <a:gd name="T19" fmla="*/ 2 h 32"/>
                  <a:gd name="T20" fmla="*/ 0 w 35"/>
                  <a:gd name="T21" fmla="*/ 2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5" h="32">
                    <a:moveTo>
                      <a:pt x="3" y="32"/>
                    </a:moveTo>
                    <a:lnTo>
                      <a:pt x="0" y="31"/>
                    </a:lnTo>
                    <a:lnTo>
                      <a:pt x="0" y="27"/>
                    </a:lnTo>
                    <a:lnTo>
                      <a:pt x="30" y="1"/>
                    </a:lnTo>
                    <a:lnTo>
                      <a:pt x="32" y="0"/>
                    </a:lnTo>
                    <a:lnTo>
                      <a:pt x="33" y="1"/>
                    </a:lnTo>
                    <a:lnTo>
                      <a:pt x="35" y="4"/>
                    </a:lnTo>
                    <a:lnTo>
                      <a:pt x="26" y="24"/>
                    </a:lnTo>
                    <a:lnTo>
                      <a:pt x="24" y="27"/>
                    </a:lnTo>
                    <a:lnTo>
                      <a:pt x="4" y="32"/>
                    </a:lnTo>
                    <a:lnTo>
                      <a:pt x="3" y="3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57" name="Freeform 323"/>
              <p:cNvSpPr>
                <a:spLocks/>
              </p:cNvSpPr>
              <p:nvPr/>
            </p:nvSpPr>
            <p:spPr bwMode="auto">
              <a:xfrm>
                <a:off x="4570" y="2798"/>
                <a:ext cx="52" cy="29"/>
              </a:xfrm>
              <a:custGeom>
                <a:avLst/>
                <a:gdLst>
                  <a:gd name="T0" fmla="*/ 0 w 209"/>
                  <a:gd name="T1" fmla="*/ 7 h 118"/>
                  <a:gd name="T2" fmla="*/ 0 w 209"/>
                  <a:gd name="T3" fmla="*/ 7 h 118"/>
                  <a:gd name="T4" fmla="*/ 0 w 209"/>
                  <a:gd name="T5" fmla="*/ 7 h 118"/>
                  <a:gd name="T6" fmla="*/ 1 w 209"/>
                  <a:gd name="T7" fmla="*/ 4 h 118"/>
                  <a:gd name="T8" fmla="*/ 1 w 209"/>
                  <a:gd name="T9" fmla="*/ 4 h 118"/>
                  <a:gd name="T10" fmla="*/ 4 w 209"/>
                  <a:gd name="T11" fmla="*/ 2 h 118"/>
                  <a:gd name="T12" fmla="*/ 5 w 209"/>
                  <a:gd name="T13" fmla="*/ 1 h 118"/>
                  <a:gd name="T14" fmla="*/ 5 w 209"/>
                  <a:gd name="T15" fmla="*/ 1 h 118"/>
                  <a:gd name="T16" fmla="*/ 13 w 209"/>
                  <a:gd name="T17" fmla="*/ 0 h 118"/>
                  <a:gd name="T18" fmla="*/ 13 w 209"/>
                  <a:gd name="T19" fmla="*/ 0 h 118"/>
                  <a:gd name="T20" fmla="*/ 13 w 209"/>
                  <a:gd name="T21" fmla="*/ 0 h 118"/>
                  <a:gd name="T22" fmla="*/ 13 w 209"/>
                  <a:gd name="T23" fmla="*/ 1 h 118"/>
                  <a:gd name="T24" fmla="*/ 13 w 209"/>
                  <a:gd name="T25" fmla="*/ 1 h 118"/>
                  <a:gd name="T26" fmla="*/ 5 w 209"/>
                  <a:gd name="T27" fmla="*/ 4 h 118"/>
                  <a:gd name="T28" fmla="*/ 4 w 209"/>
                  <a:gd name="T29" fmla="*/ 6 h 118"/>
                  <a:gd name="T30" fmla="*/ 1 w 209"/>
                  <a:gd name="T31" fmla="*/ 7 h 118"/>
                  <a:gd name="T32" fmla="*/ 1 w 209"/>
                  <a:gd name="T33" fmla="*/ 7 h 118"/>
                  <a:gd name="T34" fmla="*/ 0 w 209"/>
                  <a:gd name="T35" fmla="*/ 7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09" h="118">
                    <a:moveTo>
                      <a:pt x="3" y="114"/>
                    </a:moveTo>
                    <a:lnTo>
                      <a:pt x="0" y="113"/>
                    </a:lnTo>
                    <a:lnTo>
                      <a:pt x="0" y="110"/>
                    </a:lnTo>
                    <a:lnTo>
                      <a:pt x="15" y="68"/>
                    </a:lnTo>
                    <a:lnTo>
                      <a:pt x="16" y="67"/>
                    </a:lnTo>
                    <a:lnTo>
                      <a:pt x="68" y="40"/>
                    </a:lnTo>
                    <a:lnTo>
                      <a:pt x="87" y="16"/>
                    </a:lnTo>
                    <a:lnTo>
                      <a:pt x="88" y="15"/>
                    </a:lnTo>
                    <a:lnTo>
                      <a:pt x="206" y="0"/>
                    </a:lnTo>
                    <a:lnTo>
                      <a:pt x="208" y="1"/>
                    </a:lnTo>
                    <a:lnTo>
                      <a:pt x="209" y="4"/>
                    </a:lnTo>
                    <a:lnTo>
                      <a:pt x="206" y="21"/>
                    </a:lnTo>
                    <a:lnTo>
                      <a:pt x="204" y="24"/>
                    </a:lnTo>
                    <a:lnTo>
                      <a:pt x="89" y="64"/>
                    </a:lnTo>
                    <a:lnTo>
                      <a:pt x="68" y="100"/>
                    </a:lnTo>
                    <a:lnTo>
                      <a:pt x="24" y="117"/>
                    </a:lnTo>
                    <a:lnTo>
                      <a:pt x="23" y="118"/>
                    </a:lnTo>
                    <a:lnTo>
                      <a:pt x="3" y="11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58" name="Freeform 324"/>
              <p:cNvSpPr>
                <a:spLocks/>
              </p:cNvSpPr>
              <p:nvPr/>
            </p:nvSpPr>
            <p:spPr bwMode="auto">
              <a:xfrm>
                <a:off x="4602" y="2786"/>
                <a:ext cx="15" cy="8"/>
              </a:xfrm>
              <a:custGeom>
                <a:avLst/>
                <a:gdLst>
                  <a:gd name="T0" fmla="*/ 0 w 60"/>
                  <a:gd name="T1" fmla="*/ 2 h 35"/>
                  <a:gd name="T2" fmla="*/ 0 w 60"/>
                  <a:gd name="T3" fmla="*/ 2 h 35"/>
                  <a:gd name="T4" fmla="*/ 0 w 60"/>
                  <a:gd name="T5" fmla="*/ 2 h 35"/>
                  <a:gd name="T6" fmla="*/ 0 w 60"/>
                  <a:gd name="T7" fmla="*/ 1 h 35"/>
                  <a:gd name="T8" fmla="*/ 0 w 60"/>
                  <a:gd name="T9" fmla="*/ 0 h 35"/>
                  <a:gd name="T10" fmla="*/ 3 w 60"/>
                  <a:gd name="T11" fmla="*/ 0 h 35"/>
                  <a:gd name="T12" fmla="*/ 3 w 60"/>
                  <a:gd name="T13" fmla="*/ 0 h 35"/>
                  <a:gd name="T14" fmla="*/ 3 w 60"/>
                  <a:gd name="T15" fmla="*/ 0 h 35"/>
                  <a:gd name="T16" fmla="*/ 4 w 60"/>
                  <a:gd name="T17" fmla="*/ 0 h 35"/>
                  <a:gd name="T18" fmla="*/ 4 w 60"/>
                  <a:gd name="T19" fmla="*/ 1 h 35"/>
                  <a:gd name="T20" fmla="*/ 4 w 60"/>
                  <a:gd name="T21" fmla="*/ 1 h 35"/>
                  <a:gd name="T22" fmla="*/ 2 w 60"/>
                  <a:gd name="T23" fmla="*/ 1 h 35"/>
                  <a:gd name="T24" fmla="*/ 0 w 60"/>
                  <a:gd name="T25" fmla="*/ 2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0" h="35">
                    <a:moveTo>
                      <a:pt x="2" y="35"/>
                    </a:moveTo>
                    <a:lnTo>
                      <a:pt x="0" y="33"/>
                    </a:lnTo>
                    <a:lnTo>
                      <a:pt x="0" y="31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58" y="8"/>
                    </a:lnTo>
                    <a:lnTo>
                      <a:pt x="60" y="11"/>
                    </a:lnTo>
                    <a:lnTo>
                      <a:pt x="58" y="13"/>
                    </a:lnTo>
                    <a:lnTo>
                      <a:pt x="36" y="28"/>
                    </a:lnTo>
                    <a:lnTo>
                      <a:pt x="2" y="35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59" name="Freeform 325"/>
              <p:cNvSpPr>
                <a:spLocks/>
              </p:cNvSpPr>
              <p:nvPr/>
            </p:nvSpPr>
            <p:spPr bwMode="auto">
              <a:xfrm>
                <a:off x="4677" y="2780"/>
                <a:ext cx="8" cy="14"/>
              </a:xfrm>
              <a:custGeom>
                <a:avLst/>
                <a:gdLst>
                  <a:gd name="T0" fmla="*/ 1 w 35"/>
                  <a:gd name="T1" fmla="*/ 3 h 59"/>
                  <a:gd name="T2" fmla="*/ 0 w 35"/>
                  <a:gd name="T3" fmla="*/ 3 h 59"/>
                  <a:gd name="T4" fmla="*/ 0 w 35"/>
                  <a:gd name="T5" fmla="*/ 2 h 59"/>
                  <a:gd name="T6" fmla="*/ 0 w 35"/>
                  <a:gd name="T7" fmla="*/ 2 h 59"/>
                  <a:gd name="T8" fmla="*/ 1 w 35"/>
                  <a:gd name="T9" fmla="*/ 0 h 59"/>
                  <a:gd name="T10" fmla="*/ 1 w 35"/>
                  <a:gd name="T11" fmla="*/ 0 h 59"/>
                  <a:gd name="T12" fmla="*/ 1 w 35"/>
                  <a:gd name="T13" fmla="*/ 0 h 59"/>
                  <a:gd name="T14" fmla="*/ 2 w 35"/>
                  <a:gd name="T15" fmla="*/ 0 h 59"/>
                  <a:gd name="T16" fmla="*/ 2 w 35"/>
                  <a:gd name="T17" fmla="*/ 0 h 59"/>
                  <a:gd name="T18" fmla="*/ 2 w 35"/>
                  <a:gd name="T19" fmla="*/ 2 h 59"/>
                  <a:gd name="T20" fmla="*/ 1 w 35"/>
                  <a:gd name="T21" fmla="*/ 3 h 59"/>
                  <a:gd name="T22" fmla="*/ 1 w 35"/>
                  <a:gd name="T23" fmla="*/ 3 h 59"/>
                  <a:gd name="T24" fmla="*/ 1 w 35"/>
                  <a:gd name="T25" fmla="*/ 3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" h="59">
                    <a:moveTo>
                      <a:pt x="12" y="59"/>
                    </a:moveTo>
                    <a:lnTo>
                      <a:pt x="10" y="57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18" y="3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34" y="4"/>
                    </a:lnTo>
                    <a:lnTo>
                      <a:pt x="35" y="7"/>
                    </a:lnTo>
                    <a:lnTo>
                      <a:pt x="35" y="29"/>
                    </a:lnTo>
                    <a:lnTo>
                      <a:pt x="15" y="57"/>
                    </a:lnTo>
                    <a:lnTo>
                      <a:pt x="12" y="5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60" name="Freeform 326"/>
              <p:cNvSpPr>
                <a:spLocks/>
              </p:cNvSpPr>
              <p:nvPr/>
            </p:nvSpPr>
            <p:spPr bwMode="auto">
              <a:xfrm>
                <a:off x="4717" y="2768"/>
                <a:ext cx="7" cy="11"/>
              </a:xfrm>
              <a:custGeom>
                <a:avLst/>
                <a:gdLst>
                  <a:gd name="T0" fmla="*/ 1 w 28"/>
                  <a:gd name="T1" fmla="*/ 3 h 44"/>
                  <a:gd name="T2" fmla="*/ 1 w 28"/>
                  <a:gd name="T3" fmla="*/ 3 h 44"/>
                  <a:gd name="T4" fmla="*/ 0 w 28"/>
                  <a:gd name="T5" fmla="*/ 2 h 44"/>
                  <a:gd name="T6" fmla="*/ 0 w 28"/>
                  <a:gd name="T7" fmla="*/ 2 h 44"/>
                  <a:gd name="T8" fmla="*/ 0 w 28"/>
                  <a:gd name="T9" fmla="*/ 1 h 44"/>
                  <a:gd name="T10" fmla="*/ 0 w 28"/>
                  <a:gd name="T11" fmla="*/ 1 h 44"/>
                  <a:gd name="T12" fmla="*/ 1 w 28"/>
                  <a:gd name="T13" fmla="*/ 2 h 44"/>
                  <a:gd name="T14" fmla="*/ 0 w 28"/>
                  <a:gd name="T15" fmla="*/ 0 h 44"/>
                  <a:gd name="T16" fmla="*/ 0 w 28"/>
                  <a:gd name="T17" fmla="*/ 0 h 44"/>
                  <a:gd name="T18" fmla="*/ 0 w 28"/>
                  <a:gd name="T19" fmla="*/ 0 h 44"/>
                  <a:gd name="T20" fmla="*/ 1 w 28"/>
                  <a:gd name="T21" fmla="*/ 0 h 44"/>
                  <a:gd name="T22" fmla="*/ 2 w 28"/>
                  <a:gd name="T23" fmla="*/ 1 h 44"/>
                  <a:gd name="T24" fmla="*/ 2 w 28"/>
                  <a:gd name="T25" fmla="*/ 2 h 44"/>
                  <a:gd name="T26" fmla="*/ 1 w 28"/>
                  <a:gd name="T27" fmla="*/ 3 h 44"/>
                  <a:gd name="T28" fmla="*/ 1 w 28"/>
                  <a:gd name="T29" fmla="*/ 3 h 44"/>
                  <a:gd name="T30" fmla="*/ 1 w 28"/>
                  <a:gd name="T31" fmla="*/ 3 h 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8" h="44">
                    <a:moveTo>
                      <a:pt x="15" y="44"/>
                    </a:moveTo>
                    <a:lnTo>
                      <a:pt x="12" y="42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3" y="20"/>
                    </a:lnTo>
                    <a:lnTo>
                      <a:pt x="4" y="20"/>
                    </a:lnTo>
                    <a:lnTo>
                      <a:pt x="7" y="22"/>
                    </a:lnTo>
                    <a:lnTo>
                      <a:pt x="3" y="4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28" y="18"/>
                    </a:lnTo>
                    <a:lnTo>
                      <a:pt x="28" y="22"/>
                    </a:lnTo>
                    <a:lnTo>
                      <a:pt x="17" y="42"/>
                    </a:lnTo>
                    <a:lnTo>
                      <a:pt x="15" y="4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61" name="Freeform 327"/>
              <p:cNvSpPr>
                <a:spLocks/>
              </p:cNvSpPr>
              <p:nvPr/>
            </p:nvSpPr>
            <p:spPr bwMode="auto">
              <a:xfrm>
                <a:off x="4719" y="2765"/>
                <a:ext cx="7" cy="9"/>
              </a:xfrm>
              <a:custGeom>
                <a:avLst/>
                <a:gdLst>
                  <a:gd name="T0" fmla="*/ 2 w 26"/>
                  <a:gd name="T1" fmla="*/ 2 h 36"/>
                  <a:gd name="T2" fmla="*/ 2 w 26"/>
                  <a:gd name="T3" fmla="*/ 2 h 36"/>
                  <a:gd name="T4" fmla="*/ 0 w 26"/>
                  <a:gd name="T5" fmla="*/ 1 h 36"/>
                  <a:gd name="T6" fmla="*/ 0 w 26"/>
                  <a:gd name="T7" fmla="*/ 1 h 36"/>
                  <a:gd name="T8" fmla="*/ 0 w 26"/>
                  <a:gd name="T9" fmla="*/ 0 h 36"/>
                  <a:gd name="T10" fmla="*/ 0 w 26"/>
                  <a:gd name="T11" fmla="*/ 0 h 36"/>
                  <a:gd name="T12" fmla="*/ 0 w 26"/>
                  <a:gd name="T13" fmla="*/ 0 h 36"/>
                  <a:gd name="T14" fmla="*/ 0 w 26"/>
                  <a:gd name="T15" fmla="*/ 0 h 36"/>
                  <a:gd name="T16" fmla="*/ 2 w 26"/>
                  <a:gd name="T17" fmla="*/ 1 h 36"/>
                  <a:gd name="T18" fmla="*/ 2 w 26"/>
                  <a:gd name="T19" fmla="*/ 2 h 36"/>
                  <a:gd name="T20" fmla="*/ 2 w 26"/>
                  <a:gd name="T21" fmla="*/ 2 h 36"/>
                  <a:gd name="T22" fmla="*/ 2 w 26"/>
                  <a:gd name="T23" fmla="*/ 2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6" h="36">
                    <a:moveTo>
                      <a:pt x="22" y="36"/>
                    </a:moveTo>
                    <a:lnTo>
                      <a:pt x="21" y="35"/>
                    </a:lnTo>
                    <a:lnTo>
                      <a:pt x="1" y="18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22" y="16"/>
                    </a:lnTo>
                    <a:lnTo>
                      <a:pt x="26" y="32"/>
                    </a:lnTo>
                    <a:lnTo>
                      <a:pt x="25" y="35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62" name="Freeform 328"/>
              <p:cNvSpPr>
                <a:spLocks/>
              </p:cNvSpPr>
              <p:nvPr/>
            </p:nvSpPr>
            <p:spPr bwMode="auto">
              <a:xfrm>
                <a:off x="4720" y="2755"/>
                <a:ext cx="7" cy="16"/>
              </a:xfrm>
              <a:custGeom>
                <a:avLst/>
                <a:gdLst>
                  <a:gd name="T0" fmla="*/ 2 w 26"/>
                  <a:gd name="T1" fmla="*/ 4 h 61"/>
                  <a:gd name="T2" fmla="*/ 2 w 26"/>
                  <a:gd name="T3" fmla="*/ 4 h 61"/>
                  <a:gd name="T4" fmla="*/ 1 w 26"/>
                  <a:gd name="T5" fmla="*/ 4 h 61"/>
                  <a:gd name="T6" fmla="*/ 0 w 26"/>
                  <a:gd name="T7" fmla="*/ 4 h 61"/>
                  <a:gd name="T8" fmla="*/ 0 w 26"/>
                  <a:gd name="T9" fmla="*/ 2 h 61"/>
                  <a:gd name="T10" fmla="*/ 0 w 26"/>
                  <a:gd name="T11" fmla="*/ 2 h 61"/>
                  <a:gd name="T12" fmla="*/ 0 w 26"/>
                  <a:gd name="T13" fmla="*/ 2 h 61"/>
                  <a:gd name="T14" fmla="*/ 0 w 26"/>
                  <a:gd name="T15" fmla="*/ 2 h 61"/>
                  <a:gd name="T16" fmla="*/ 1 w 26"/>
                  <a:gd name="T17" fmla="*/ 0 h 61"/>
                  <a:gd name="T18" fmla="*/ 1 w 26"/>
                  <a:gd name="T19" fmla="*/ 0 h 61"/>
                  <a:gd name="T20" fmla="*/ 1 w 26"/>
                  <a:gd name="T21" fmla="*/ 0 h 61"/>
                  <a:gd name="T22" fmla="*/ 1 w 26"/>
                  <a:gd name="T23" fmla="*/ 0 h 61"/>
                  <a:gd name="T24" fmla="*/ 2 w 26"/>
                  <a:gd name="T25" fmla="*/ 1 h 61"/>
                  <a:gd name="T26" fmla="*/ 2 w 26"/>
                  <a:gd name="T27" fmla="*/ 1 h 61"/>
                  <a:gd name="T28" fmla="*/ 2 w 26"/>
                  <a:gd name="T29" fmla="*/ 4 h 61"/>
                  <a:gd name="T30" fmla="*/ 2 w 26"/>
                  <a:gd name="T31" fmla="*/ 4 h 61"/>
                  <a:gd name="T32" fmla="*/ 2 w 26"/>
                  <a:gd name="T33" fmla="*/ 4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61">
                    <a:moveTo>
                      <a:pt x="23" y="61"/>
                    </a:moveTo>
                    <a:lnTo>
                      <a:pt x="22" y="61"/>
                    </a:lnTo>
                    <a:lnTo>
                      <a:pt x="8" y="55"/>
                    </a:lnTo>
                    <a:lnTo>
                      <a:pt x="5" y="52"/>
                    </a:lnTo>
                    <a:lnTo>
                      <a:pt x="5" y="32"/>
                    </a:lnTo>
                    <a:lnTo>
                      <a:pt x="1" y="29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11" y="3"/>
                    </a:lnTo>
                    <a:lnTo>
                      <a:pt x="14" y="0"/>
                    </a:lnTo>
                    <a:lnTo>
                      <a:pt x="15" y="1"/>
                    </a:lnTo>
                    <a:lnTo>
                      <a:pt x="25" y="7"/>
                    </a:lnTo>
                    <a:lnTo>
                      <a:pt x="26" y="9"/>
                    </a:lnTo>
                    <a:lnTo>
                      <a:pt x="26" y="57"/>
                    </a:lnTo>
                    <a:lnTo>
                      <a:pt x="25" y="60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63" name="Freeform 329"/>
              <p:cNvSpPr>
                <a:spLocks/>
              </p:cNvSpPr>
              <p:nvPr/>
            </p:nvSpPr>
            <p:spPr bwMode="auto">
              <a:xfrm>
                <a:off x="4702" y="2755"/>
                <a:ext cx="5" cy="8"/>
              </a:xfrm>
              <a:custGeom>
                <a:avLst/>
                <a:gdLst>
                  <a:gd name="T0" fmla="*/ 0 w 21"/>
                  <a:gd name="T1" fmla="*/ 2 h 35"/>
                  <a:gd name="T2" fmla="*/ 0 w 21"/>
                  <a:gd name="T3" fmla="*/ 2 h 35"/>
                  <a:gd name="T4" fmla="*/ 0 w 21"/>
                  <a:gd name="T5" fmla="*/ 0 h 35"/>
                  <a:gd name="T6" fmla="*/ 0 w 21"/>
                  <a:gd name="T7" fmla="*/ 0 h 35"/>
                  <a:gd name="T8" fmla="*/ 1 w 21"/>
                  <a:gd name="T9" fmla="*/ 0 h 35"/>
                  <a:gd name="T10" fmla="*/ 1 w 21"/>
                  <a:gd name="T11" fmla="*/ 0 h 35"/>
                  <a:gd name="T12" fmla="*/ 1 w 21"/>
                  <a:gd name="T13" fmla="*/ 0 h 35"/>
                  <a:gd name="T14" fmla="*/ 1 w 21"/>
                  <a:gd name="T15" fmla="*/ 0 h 35"/>
                  <a:gd name="T16" fmla="*/ 0 w 21"/>
                  <a:gd name="T17" fmla="*/ 2 h 35"/>
                  <a:gd name="T18" fmla="*/ 0 w 21"/>
                  <a:gd name="T19" fmla="*/ 2 h 35"/>
                  <a:gd name="T20" fmla="*/ 0 w 21"/>
                  <a:gd name="T21" fmla="*/ 2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" h="35">
                    <a:moveTo>
                      <a:pt x="2" y="35"/>
                    </a:moveTo>
                    <a:lnTo>
                      <a:pt x="0" y="32"/>
                    </a:lnTo>
                    <a:lnTo>
                      <a:pt x="4" y="6"/>
                    </a:lnTo>
                    <a:lnTo>
                      <a:pt x="5" y="3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1" y="6"/>
                    </a:lnTo>
                    <a:lnTo>
                      <a:pt x="6" y="34"/>
                    </a:lnTo>
                    <a:lnTo>
                      <a:pt x="4" y="35"/>
                    </a:lnTo>
                    <a:lnTo>
                      <a:pt x="2" y="35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64" name="Freeform 330"/>
              <p:cNvSpPr>
                <a:spLocks/>
              </p:cNvSpPr>
              <p:nvPr/>
            </p:nvSpPr>
            <p:spPr bwMode="auto">
              <a:xfrm>
                <a:off x="4630" y="2719"/>
                <a:ext cx="43" cy="17"/>
              </a:xfrm>
              <a:custGeom>
                <a:avLst/>
                <a:gdLst>
                  <a:gd name="T0" fmla="*/ 10 w 173"/>
                  <a:gd name="T1" fmla="*/ 4 h 67"/>
                  <a:gd name="T2" fmla="*/ 10 w 173"/>
                  <a:gd name="T3" fmla="*/ 4 h 67"/>
                  <a:gd name="T4" fmla="*/ 6 w 173"/>
                  <a:gd name="T5" fmla="*/ 2 h 67"/>
                  <a:gd name="T6" fmla="*/ 5 w 173"/>
                  <a:gd name="T7" fmla="*/ 3 h 67"/>
                  <a:gd name="T8" fmla="*/ 5 w 173"/>
                  <a:gd name="T9" fmla="*/ 3 h 67"/>
                  <a:gd name="T10" fmla="*/ 5 w 173"/>
                  <a:gd name="T11" fmla="*/ 3 h 67"/>
                  <a:gd name="T12" fmla="*/ 4 w 173"/>
                  <a:gd name="T13" fmla="*/ 2 h 67"/>
                  <a:gd name="T14" fmla="*/ 2 w 173"/>
                  <a:gd name="T15" fmla="*/ 3 h 67"/>
                  <a:gd name="T16" fmla="*/ 2 w 173"/>
                  <a:gd name="T17" fmla="*/ 3 h 67"/>
                  <a:gd name="T18" fmla="*/ 2 w 173"/>
                  <a:gd name="T19" fmla="*/ 3 h 67"/>
                  <a:gd name="T20" fmla="*/ 1 w 173"/>
                  <a:gd name="T21" fmla="*/ 2 h 67"/>
                  <a:gd name="T22" fmla="*/ 0 w 173"/>
                  <a:gd name="T23" fmla="*/ 3 h 67"/>
                  <a:gd name="T24" fmla="*/ 0 w 173"/>
                  <a:gd name="T25" fmla="*/ 3 h 67"/>
                  <a:gd name="T26" fmla="*/ 0 w 173"/>
                  <a:gd name="T27" fmla="*/ 3 h 67"/>
                  <a:gd name="T28" fmla="*/ 0 w 173"/>
                  <a:gd name="T29" fmla="*/ 3 h 67"/>
                  <a:gd name="T30" fmla="*/ 0 w 173"/>
                  <a:gd name="T31" fmla="*/ 2 h 67"/>
                  <a:gd name="T32" fmla="*/ 0 w 173"/>
                  <a:gd name="T33" fmla="*/ 2 h 67"/>
                  <a:gd name="T34" fmla="*/ 1 w 173"/>
                  <a:gd name="T35" fmla="*/ 0 h 67"/>
                  <a:gd name="T36" fmla="*/ 1 w 173"/>
                  <a:gd name="T37" fmla="*/ 0 h 67"/>
                  <a:gd name="T38" fmla="*/ 6 w 173"/>
                  <a:gd name="T39" fmla="*/ 0 h 67"/>
                  <a:gd name="T40" fmla="*/ 9 w 173"/>
                  <a:gd name="T41" fmla="*/ 1 h 67"/>
                  <a:gd name="T42" fmla="*/ 9 w 173"/>
                  <a:gd name="T43" fmla="*/ 1 h 67"/>
                  <a:gd name="T44" fmla="*/ 11 w 173"/>
                  <a:gd name="T45" fmla="*/ 3 h 67"/>
                  <a:gd name="T46" fmla="*/ 11 w 173"/>
                  <a:gd name="T47" fmla="*/ 4 h 67"/>
                  <a:gd name="T48" fmla="*/ 10 w 173"/>
                  <a:gd name="T49" fmla="*/ 4 h 67"/>
                  <a:gd name="T50" fmla="*/ 10 w 173"/>
                  <a:gd name="T51" fmla="*/ 4 h 67"/>
                  <a:gd name="T52" fmla="*/ 10 w 173"/>
                  <a:gd name="T53" fmla="*/ 4 h 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3" h="67">
                    <a:moveTo>
                      <a:pt x="166" y="67"/>
                    </a:moveTo>
                    <a:lnTo>
                      <a:pt x="165" y="65"/>
                    </a:lnTo>
                    <a:lnTo>
                      <a:pt x="105" y="37"/>
                    </a:lnTo>
                    <a:lnTo>
                      <a:pt x="79" y="43"/>
                    </a:lnTo>
                    <a:lnTo>
                      <a:pt x="76" y="43"/>
                    </a:lnTo>
                    <a:lnTo>
                      <a:pt x="61" y="32"/>
                    </a:lnTo>
                    <a:lnTo>
                      <a:pt x="40" y="45"/>
                    </a:lnTo>
                    <a:lnTo>
                      <a:pt x="39" y="47"/>
                    </a:lnTo>
                    <a:lnTo>
                      <a:pt x="36" y="45"/>
                    </a:lnTo>
                    <a:lnTo>
                      <a:pt x="19" y="31"/>
                    </a:lnTo>
                    <a:lnTo>
                      <a:pt x="9" y="45"/>
                    </a:lnTo>
                    <a:lnTo>
                      <a:pt x="7" y="47"/>
                    </a:lnTo>
                    <a:lnTo>
                      <a:pt x="4" y="44"/>
                    </a:lnTo>
                    <a:lnTo>
                      <a:pt x="0" y="29"/>
                    </a:lnTo>
                    <a:lnTo>
                      <a:pt x="1" y="27"/>
                    </a:lnTo>
                    <a:lnTo>
                      <a:pt x="19" y="4"/>
                    </a:lnTo>
                    <a:lnTo>
                      <a:pt x="21" y="3"/>
                    </a:lnTo>
                    <a:lnTo>
                      <a:pt x="95" y="0"/>
                    </a:lnTo>
                    <a:lnTo>
                      <a:pt x="150" y="15"/>
                    </a:lnTo>
                    <a:lnTo>
                      <a:pt x="152" y="16"/>
                    </a:lnTo>
                    <a:lnTo>
                      <a:pt x="173" y="53"/>
                    </a:lnTo>
                    <a:lnTo>
                      <a:pt x="173" y="56"/>
                    </a:lnTo>
                    <a:lnTo>
                      <a:pt x="170" y="64"/>
                    </a:lnTo>
                    <a:lnTo>
                      <a:pt x="168" y="65"/>
                    </a:lnTo>
                    <a:lnTo>
                      <a:pt x="166" y="6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65" name="Freeform 331"/>
              <p:cNvSpPr>
                <a:spLocks/>
              </p:cNvSpPr>
              <p:nvPr/>
            </p:nvSpPr>
            <p:spPr bwMode="auto">
              <a:xfrm>
                <a:off x="4657" y="2704"/>
                <a:ext cx="9" cy="6"/>
              </a:xfrm>
              <a:custGeom>
                <a:avLst/>
                <a:gdLst>
                  <a:gd name="T0" fmla="*/ 1 w 37"/>
                  <a:gd name="T1" fmla="*/ 1 h 26"/>
                  <a:gd name="T2" fmla="*/ 1 w 37"/>
                  <a:gd name="T3" fmla="*/ 1 h 26"/>
                  <a:gd name="T4" fmla="*/ 0 w 37"/>
                  <a:gd name="T5" fmla="*/ 1 h 26"/>
                  <a:gd name="T6" fmla="*/ 0 w 37"/>
                  <a:gd name="T7" fmla="*/ 0 h 26"/>
                  <a:gd name="T8" fmla="*/ 0 w 37"/>
                  <a:gd name="T9" fmla="*/ 0 h 26"/>
                  <a:gd name="T10" fmla="*/ 2 w 37"/>
                  <a:gd name="T11" fmla="*/ 0 h 26"/>
                  <a:gd name="T12" fmla="*/ 2 w 37"/>
                  <a:gd name="T13" fmla="*/ 0 h 26"/>
                  <a:gd name="T14" fmla="*/ 2 w 37"/>
                  <a:gd name="T15" fmla="*/ 0 h 26"/>
                  <a:gd name="T16" fmla="*/ 2 w 37"/>
                  <a:gd name="T17" fmla="*/ 1 h 26"/>
                  <a:gd name="T18" fmla="*/ 2 w 37"/>
                  <a:gd name="T19" fmla="*/ 1 h 26"/>
                  <a:gd name="T20" fmla="*/ 1 w 37"/>
                  <a:gd name="T21" fmla="*/ 1 h 26"/>
                  <a:gd name="T22" fmla="*/ 1 w 37"/>
                  <a:gd name="T23" fmla="*/ 1 h 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7" h="26">
                    <a:moveTo>
                      <a:pt x="17" y="26"/>
                    </a:moveTo>
                    <a:lnTo>
                      <a:pt x="14" y="26"/>
                    </a:lnTo>
                    <a:lnTo>
                      <a:pt x="1" y="11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3"/>
                    </a:lnTo>
                    <a:lnTo>
                      <a:pt x="37" y="16"/>
                    </a:lnTo>
                    <a:lnTo>
                      <a:pt x="35" y="20"/>
                    </a:lnTo>
                    <a:lnTo>
                      <a:pt x="18" y="26"/>
                    </a:lnTo>
                    <a:lnTo>
                      <a:pt x="17" y="26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66" name="Freeform 332"/>
              <p:cNvSpPr>
                <a:spLocks/>
              </p:cNvSpPr>
              <p:nvPr/>
            </p:nvSpPr>
            <p:spPr bwMode="auto">
              <a:xfrm>
                <a:off x="4670" y="2693"/>
                <a:ext cx="5" cy="6"/>
              </a:xfrm>
              <a:custGeom>
                <a:avLst/>
                <a:gdLst>
                  <a:gd name="T0" fmla="*/ 1 w 23"/>
                  <a:gd name="T1" fmla="*/ 2 h 24"/>
                  <a:gd name="T2" fmla="*/ 0 w 23"/>
                  <a:gd name="T3" fmla="*/ 2 h 24"/>
                  <a:gd name="T4" fmla="*/ 0 w 23"/>
                  <a:gd name="T5" fmla="*/ 1 h 24"/>
                  <a:gd name="T6" fmla="*/ 0 w 23"/>
                  <a:gd name="T7" fmla="*/ 1 h 24"/>
                  <a:gd name="T8" fmla="*/ 0 w 23"/>
                  <a:gd name="T9" fmla="*/ 1 h 24"/>
                  <a:gd name="T10" fmla="*/ 0 w 23"/>
                  <a:gd name="T11" fmla="*/ 0 h 24"/>
                  <a:gd name="T12" fmla="*/ 1 w 23"/>
                  <a:gd name="T13" fmla="*/ 0 h 24"/>
                  <a:gd name="T14" fmla="*/ 1 w 23"/>
                  <a:gd name="T15" fmla="*/ 0 h 24"/>
                  <a:gd name="T16" fmla="*/ 1 w 23"/>
                  <a:gd name="T17" fmla="*/ 0 h 24"/>
                  <a:gd name="T18" fmla="*/ 1 w 23"/>
                  <a:gd name="T19" fmla="*/ 2 h 24"/>
                  <a:gd name="T20" fmla="*/ 1 w 23"/>
                  <a:gd name="T21" fmla="*/ 2 h 24"/>
                  <a:gd name="T22" fmla="*/ 1 w 23"/>
                  <a:gd name="T23" fmla="*/ 2 h 24"/>
                  <a:gd name="T24" fmla="*/ 1 w 23"/>
                  <a:gd name="T25" fmla="*/ 2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24">
                    <a:moveTo>
                      <a:pt x="19" y="24"/>
                    </a:moveTo>
                    <a:lnTo>
                      <a:pt x="8" y="22"/>
                    </a:lnTo>
                    <a:lnTo>
                      <a:pt x="6" y="2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3" y="4"/>
                    </a:lnTo>
                    <a:lnTo>
                      <a:pt x="20" y="0"/>
                    </a:lnTo>
                    <a:lnTo>
                      <a:pt x="22" y="2"/>
                    </a:lnTo>
                    <a:lnTo>
                      <a:pt x="23" y="4"/>
                    </a:lnTo>
                    <a:lnTo>
                      <a:pt x="23" y="22"/>
                    </a:lnTo>
                    <a:lnTo>
                      <a:pt x="22" y="24"/>
                    </a:lnTo>
                    <a:lnTo>
                      <a:pt x="20" y="24"/>
                    </a:lnTo>
                    <a:lnTo>
                      <a:pt x="19" y="2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67" name="Freeform 333"/>
              <p:cNvSpPr>
                <a:spLocks/>
              </p:cNvSpPr>
              <p:nvPr/>
            </p:nvSpPr>
            <p:spPr bwMode="auto">
              <a:xfrm>
                <a:off x="4666" y="2680"/>
                <a:ext cx="13" cy="8"/>
              </a:xfrm>
              <a:custGeom>
                <a:avLst/>
                <a:gdLst>
                  <a:gd name="T0" fmla="*/ 2 w 52"/>
                  <a:gd name="T1" fmla="*/ 2 h 29"/>
                  <a:gd name="T2" fmla="*/ 2 w 52"/>
                  <a:gd name="T3" fmla="*/ 2 h 29"/>
                  <a:gd name="T4" fmla="*/ 0 w 52"/>
                  <a:gd name="T5" fmla="*/ 1 h 29"/>
                  <a:gd name="T6" fmla="*/ 0 w 52"/>
                  <a:gd name="T7" fmla="*/ 1 h 29"/>
                  <a:gd name="T8" fmla="*/ 0 w 52"/>
                  <a:gd name="T9" fmla="*/ 0 h 29"/>
                  <a:gd name="T10" fmla="*/ 1 w 52"/>
                  <a:gd name="T11" fmla="*/ 0 h 29"/>
                  <a:gd name="T12" fmla="*/ 1 w 52"/>
                  <a:gd name="T13" fmla="*/ 0 h 29"/>
                  <a:gd name="T14" fmla="*/ 1 w 52"/>
                  <a:gd name="T15" fmla="*/ 0 h 29"/>
                  <a:gd name="T16" fmla="*/ 3 w 52"/>
                  <a:gd name="T17" fmla="*/ 1 h 29"/>
                  <a:gd name="T18" fmla="*/ 3 w 52"/>
                  <a:gd name="T19" fmla="*/ 1 h 29"/>
                  <a:gd name="T20" fmla="*/ 3 w 52"/>
                  <a:gd name="T21" fmla="*/ 2 h 29"/>
                  <a:gd name="T22" fmla="*/ 2 w 52"/>
                  <a:gd name="T23" fmla="*/ 2 h 29"/>
                  <a:gd name="T24" fmla="*/ 2 w 52"/>
                  <a:gd name="T25" fmla="*/ 2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2" h="29">
                    <a:moveTo>
                      <a:pt x="25" y="29"/>
                    </a:moveTo>
                    <a:lnTo>
                      <a:pt x="24" y="28"/>
                    </a:lnTo>
                    <a:lnTo>
                      <a:pt x="1" y="11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50" y="15"/>
                    </a:lnTo>
                    <a:lnTo>
                      <a:pt x="52" y="17"/>
                    </a:lnTo>
                    <a:lnTo>
                      <a:pt x="49" y="20"/>
                    </a:lnTo>
                    <a:lnTo>
                      <a:pt x="26" y="29"/>
                    </a:lnTo>
                    <a:lnTo>
                      <a:pt x="25" y="2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68" name="Freeform 334"/>
              <p:cNvSpPr>
                <a:spLocks/>
              </p:cNvSpPr>
              <p:nvPr/>
            </p:nvSpPr>
            <p:spPr bwMode="auto">
              <a:xfrm>
                <a:off x="4739" y="2701"/>
                <a:ext cx="19" cy="6"/>
              </a:xfrm>
              <a:custGeom>
                <a:avLst/>
                <a:gdLst>
                  <a:gd name="T0" fmla="*/ 0 w 77"/>
                  <a:gd name="T1" fmla="*/ 1 h 24"/>
                  <a:gd name="T2" fmla="*/ 0 w 77"/>
                  <a:gd name="T3" fmla="*/ 1 h 24"/>
                  <a:gd name="T4" fmla="*/ 0 w 77"/>
                  <a:gd name="T5" fmla="*/ 1 h 24"/>
                  <a:gd name="T6" fmla="*/ 1 w 77"/>
                  <a:gd name="T7" fmla="*/ 0 h 24"/>
                  <a:gd name="T8" fmla="*/ 4 w 77"/>
                  <a:gd name="T9" fmla="*/ 1 h 24"/>
                  <a:gd name="T10" fmla="*/ 5 w 77"/>
                  <a:gd name="T11" fmla="*/ 1 h 24"/>
                  <a:gd name="T12" fmla="*/ 5 w 77"/>
                  <a:gd name="T13" fmla="*/ 2 h 24"/>
                  <a:gd name="T14" fmla="*/ 4 w 77"/>
                  <a:gd name="T15" fmla="*/ 2 h 24"/>
                  <a:gd name="T16" fmla="*/ 0 w 77"/>
                  <a:gd name="T17" fmla="*/ 1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7" h="24">
                    <a:moveTo>
                      <a:pt x="3" y="15"/>
                    </a:moveTo>
                    <a:lnTo>
                      <a:pt x="0" y="12"/>
                    </a:lnTo>
                    <a:lnTo>
                      <a:pt x="1" y="10"/>
                    </a:lnTo>
                    <a:lnTo>
                      <a:pt x="19" y="0"/>
                    </a:lnTo>
                    <a:lnTo>
                      <a:pt x="69" y="12"/>
                    </a:lnTo>
                    <a:lnTo>
                      <a:pt x="77" y="19"/>
                    </a:lnTo>
                    <a:lnTo>
                      <a:pt x="77" y="22"/>
                    </a:lnTo>
                    <a:lnTo>
                      <a:pt x="74" y="24"/>
                    </a:ln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69" name="Freeform 335"/>
              <p:cNvSpPr>
                <a:spLocks/>
              </p:cNvSpPr>
              <p:nvPr/>
            </p:nvSpPr>
            <p:spPr bwMode="auto">
              <a:xfrm>
                <a:off x="4737" y="2690"/>
                <a:ext cx="13" cy="8"/>
              </a:xfrm>
              <a:custGeom>
                <a:avLst/>
                <a:gdLst>
                  <a:gd name="T0" fmla="*/ 2 w 52"/>
                  <a:gd name="T1" fmla="*/ 2 h 32"/>
                  <a:gd name="T2" fmla="*/ 2 w 52"/>
                  <a:gd name="T3" fmla="*/ 2 h 32"/>
                  <a:gd name="T4" fmla="*/ 0 w 52"/>
                  <a:gd name="T5" fmla="*/ 0 h 32"/>
                  <a:gd name="T6" fmla="*/ 0 w 52"/>
                  <a:gd name="T7" fmla="*/ 0 h 32"/>
                  <a:gd name="T8" fmla="*/ 0 w 52"/>
                  <a:gd name="T9" fmla="*/ 0 h 32"/>
                  <a:gd name="T10" fmla="*/ 2 w 52"/>
                  <a:gd name="T11" fmla="*/ 0 h 32"/>
                  <a:gd name="T12" fmla="*/ 2 w 52"/>
                  <a:gd name="T13" fmla="*/ 0 h 32"/>
                  <a:gd name="T14" fmla="*/ 3 w 52"/>
                  <a:gd name="T15" fmla="*/ 2 h 32"/>
                  <a:gd name="T16" fmla="*/ 3 w 52"/>
                  <a:gd name="T17" fmla="*/ 2 h 32"/>
                  <a:gd name="T18" fmla="*/ 3 w 52"/>
                  <a:gd name="T19" fmla="*/ 2 h 32"/>
                  <a:gd name="T20" fmla="*/ 2 w 52"/>
                  <a:gd name="T21" fmla="*/ 2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2" h="32">
                    <a:moveTo>
                      <a:pt x="34" y="32"/>
                    </a:moveTo>
                    <a:lnTo>
                      <a:pt x="32" y="30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50" y="24"/>
                    </a:lnTo>
                    <a:lnTo>
                      <a:pt x="52" y="26"/>
                    </a:lnTo>
                    <a:lnTo>
                      <a:pt x="49" y="29"/>
                    </a:lnTo>
                    <a:lnTo>
                      <a:pt x="34" y="3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70" name="Freeform 336"/>
              <p:cNvSpPr>
                <a:spLocks/>
              </p:cNvSpPr>
              <p:nvPr/>
            </p:nvSpPr>
            <p:spPr bwMode="auto">
              <a:xfrm>
                <a:off x="4632" y="2729"/>
                <a:ext cx="5" cy="6"/>
              </a:xfrm>
              <a:custGeom>
                <a:avLst/>
                <a:gdLst>
                  <a:gd name="T0" fmla="*/ 0 w 20"/>
                  <a:gd name="T1" fmla="*/ 2 h 23"/>
                  <a:gd name="T2" fmla="*/ 0 w 20"/>
                  <a:gd name="T3" fmla="*/ 1 h 23"/>
                  <a:gd name="T4" fmla="*/ 0 w 20"/>
                  <a:gd name="T5" fmla="*/ 1 h 23"/>
                  <a:gd name="T6" fmla="*/ 0 w 20"/>
                  <a:gd name="T7" fmla="*/ 0 h 23"/>
                  <a:gd name="T8" fmla="*/ 1 w 20"/>
                  <a:gd name="T9" fmla="*/ 0 h 23"/>
                  <a:gd name="T10" fmla="*/ 1 w 20"/>
                  <a:gd name="T11" fmla="*/ 0 h 23"/>
                  <a:gd name="T12" fmla="*/ 1 w 20"/>
                  <a:gd name="T13" fmla="*/ 0 h 23"/>
                  <a:gd name="T14" fmla="*/ 1 w 20"/>
                  <a:gd name="T15" fmla="*/ 0 h 23"/>
                  <a:gd name="T16" fmla="*/ 1 w 20"/>
                  <a:gd name="T17" fmla="*/ 2 h 23"/>
                  <a:gd name="T18" fmla="*/ 0 w 20"/>
                  <a:gd name="T19" fmla="*/ 2 h 23"/>
                  <a:gd name="T20" fmla="*/ 0 w 20"/>
                  <a:gd name="T21" fmla="*/ 2 h 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" h="23">
                    <a:moveTo>
                      <a:pt x="2" y="23"/>
                    </a:moveTo>
                    <a:lnTo>
                      <a:pt x="0" y="20"/>
                    </a:lnTo>
                    <a:lnTo>
                      <a:pt x="0" y="8"/>
                    </a:lnTo>
                    <a:lnTo>
                      <a:pt x="2" y="5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0" y="5"/>
                    </a:lnTo>
                    <a:lnTo>
                      <a:pt x="6" y="23"/>
                    </a:lnTo>
                    <a:lnTo>
                      <a:pt x="3" y="23"/>
                    </a:lnTo>
                    <a:lnTo>
                      <a:pt x="2" y="23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71" name="Freeform 337"/>
              <p:cNvSpPr>
                <a:spLocks/>
              </p:cNvSpPr>
              <p:nvPr/>
            </p:nvSpPr>
            <p:spPr bwMode="auto">
              <a:xfrm>
                <a:off x="4464" y="2726"/>
                <a:ext cx="6" cy="12"/>
              </a:xfrm>
              <a:custGeom>
                <a:avLst/>
                <a:gdLst>
                  <a:gd name="T0" fmla="*/ 1 w 24"/>
                  <a:gd name="T1" fmla="*/ 3 h 49"/>
                  <a:gd name="T2" fmla="*/ 0 w 24"/>
                  <a:gd name="T3" fmla="*/ 3 h 49"/>
                  <a:gd name="T4" fmla="*/ 0 w 24"/>
                  <a:gd name="T5" fmla="*/ 1 h 49"/>
                  <a:gd name="T6" fmla="*/ 0 w 24"/>
                  <a:gd name="T7" fmla="*/ 1 h 49"/>
                  <a:gd name="T8" fmla="*/ 1 w 24"/>
                  <a:gd name="T9" fmla="*/ 0 h 49"/>
                  <a:gd name="T10" fmla="*/ 1 w 24"/>
                  <a:gd name="T11" fmla="*/ 0 h 49"/>
                  <a:gd name="T12" fmla="*/ 1 w 24"/>
                  <a:gd name="T13" fmla="*/ 0 h 49"/>
                  <a:gd name="T14" fmla="*/ 1 w 24"/>
                  <a:gd name="T15" fmla="*/ 0 h 49"/>
                  <a:gd name="T16" fmla="*/ 2 w 24"/>
                  <a:gd name="T17" fmla="*/ 2 h 49"/>
                  <a:gd name="T18" fmla="*/ 2 w 24"/>
                  <a:gd name="T19" fmla="*/ 2 h 49"/>
                  <a:gd name="T20" fmla="*/ 1 w 24"/>
                  <a:gd name="T21" fmla="*/ 3 h 49"/>
                  <a:gd name="T22" fmla="*/ 1 w 24"/>
                  <a:gd name="T23" fmla="*/ 3 h 49"/>
                  <a:gd name="T24" fmla="*/ 1 w 24"/>
                  <a:gd name="T25" fmla="*/ 3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49">
                    <a:moveTo>
                      <a:pt x="8" y="49"/>
                    </a:moveTo>
                    <a:lnTo>
                      <a:pt x="5" y="47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3"/>
                    </a:lnTo>
                    <a:lnTo>
                      <a:pt x="24" y="35"/>
                    </a:lnTo>
                    <a:lnTo>
                      <a:pt x="23" y="3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8" y="4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72" name="Freeform 338"/>
              <p:cNvSpPr>
                <a:spLocks/>
              </p:cNvSpPr>
              <p:nvPr/>
            </p:nvSpPr>
            <p:spPr bwMode="auto">
              <a:xfrm>
                <a:off x="4364" y="2618"/>
                <a:ext cx="141" cy="121"/>
              </a:xfrm>
              <a:custGeom>
                <a:avLst/>
                <a:gdLst>
                  <a:gd name="T0" fmla="*/ 20 w 567"/>
                  <a:gd name="T1" fmla="*/ 30 h 483"/>
                  <a:gd name="T2" fmla="*/ 19 w 567"/>
                  <a:gd name="T3" fmla="*/ 28 h 483"/>
                  <a:gd name="T4" fmla="*/ 17 w 567"/>
                  <a:gd name="T5" fmla="*/ 28 h 483"/>
                  <a:gd name="T6" fmla="*/ 14 w 567"/>
                  <a:gd name="T7" fmla="*/ 26 h 483"/>
                  <a:gd name="T8" fmla="*/ 10 w 567"/>
                  <a:gd name="T9" fmla="*/ 28 h 483"/>
                  <a:gd name="T10" fmla="*/ 10 w 567"/>
                  <a:gd name="T11" fmla="*/ 28 h 483"/>
                  <a:gd name="T12" fmla="*/ 8 w 567"/>
                  <a:gd name="T13" fmla="*/ 26 h 483"/>
                  <a:gd name="T14" fmla="*/ 5 w 567"/>
                  <a:gd name="T15" fmla="*/ 26 h 483"/>
                  <a:gd name="T16" fmla="*/ 2 w 567"/>
                  <a:gd name="T17" fmla="*/ 18 h 483"/>
                  <a:gd name="T18" fmla="*/ 1 w 567"/>
                  <a:gd name="T19" fmla="*/ 17 h 483"/>
                  <a:gd name="T20" fmla="*/ 1 w 567"/>
                  <a:gd name="T21" fmla="*/ 10 h 483"/>
                  <a:gd name="T22" fmla="*/ 2 w 567"/>
                  <a:gd name="T23" fmla="*/ 8 h 483"/>
                  <a:gd name="T24" fmla="*/ 2 w 567"/>
                  <a:gd name="T25" fmla="*/ 8 h 483"/>
                  <a:gd name="T26" fmla="*/ 4 w 567"/>
                  <a:gd name="T27" fmla="*/ 11 h 483"/>
                  <a:gd name="T28" fmla="*/ 9 w 567"/>
                  <a:gd name="T29" fmla="*/ 12 h 483"/>
                  <a:gd name="T30" fmla="*/ 14 w 567"/>
                  <a:gd name="T31" fmla="*/ 10 h 483"/>
                  <a:gd name="T32" fmla="*/ 18 w 567"/>
                  <a:gd name="T33" fmla="*/ 11 h 483"/>
                  <a:gd name="T34" fmla="*/ 20 w 567"/>
                  <a:gd name="T35" fmla="*/ 9 h 483"/>
                  <a:gd name="T36" fmla="*/ 24 w 567"/>
                  <a:gd name="T37" fmla="*/ 0 h 483"/>
                  <a:gd name="T38" fmla="*/ 30 w 567"/>
                  <a:gd name="T39" fmla="*/ 1 h 483"/>
                  <a:gd name="T40" fmla="*/ 30 w 567"/>
                  <a:gd name="T41" fmla="*/ 1 h 483"/>
                  <a:gd name="T42" fmla="*/ 31 w 567"/>
                  <a:gd name="T43" fmla="*/ 3 h 483"/>
                  <a:gd name="T44" fmla="*/ 31 w 567"/>
                  <a:gd name="T45" fmla="*/ 3 h 483"/>
                  <a:gd name="T46" fmla="*/ 32 w 567"/>
                  <a:gd name="T47" fmla="*/ 8 h 483"/>
                  <a:gd name="T48" fmla="*/ 32 w 567"/>
                  <a:gd name="T49" fmla="*/ 9 h 483"/>
                  <a:gd name="T50" fmla="*/ 35 w 567"/>
                  <a:gd name="T51" fmla="*/ 13 h 483"/>
                  <a:gd name="T52" fmla="*/ 33 w 567"/>
                  <a:gd name="T53" fmla="*/ 13 h 483"/>
                  <a:gd name="T54" fmla="*/ 32 w 567"/>
                  <a:gd name="T55" fmla="*/ 12 h 483"/>
                  <a:gd name="T56" fmla="*/ 32 w 567"/>
                  <a:gd name="T57" fmla="*/ 13 h 483"/>
                  <a:gd name="T58" fmla="*/ 30 w 567"/>
                  <a:gd name="T59" fmla="*/ 18 h 483"/>
                  <a:gd name="T60" fmla="*/ 26 w 567"/>
                  <a:gd name="T61" fmla="*/ 22 h 483"/>
                  <a:gd name="T62" fmla="*/ 27 w 567"/>
                  <a:gd name="T63" fmla="*/ 24 h 483"/>
                  <a:gd name="T64" fmla="*/ 21 w 567"/>
                  <a:gd name="T65" fmla="*/ 30 h 483"/>
                  <a:gd name="T66" fmla="*/ 20 w 567"/>
                  <a:gd name="T67" fmla="*/ 30 h 48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67" h="483">
                    <a:moveTo>
                      <a:pt x="328" y="483"/>
                    </a:moveTo>
                    <a:lnTo>
                      <a:pt x="326" y="482"/>
                    </a:lnTo>
                    <a:lnTo>
                      <a:pt x="315" y="450"/>
                    </a:lnTo>
                    <a:lnTo>
                      <a:pt x="302" y="440"/>
                    </a:lnTo>
                    <a:lnTo>
                      <a:pt x="271" y="446"/>
                    </a:lnTo>
                    <a:lnTo>
                      <a:pt x="269" y="444"/>
                    </a:lnTo>
                    <a:lnTo>
                      <a:pt x="266" y="431"/>
                    </a:lnTo>
                    <a:lnTo>
                      <a:pt x="233" y="420"/>
                    </a:lnTo>
                    <a:lnTo>
                      <a:pt x="207" y="440"/>
                    </a:lnTo>
                    <a:lnTo>
                      <a:pt x="170" y="450"/>
                    </a:lnTo>
                    <a:lnTo>
                      <a:pt x="169" y="450"/>
                    </a:lnTo>
                    <a:lnTo>
                      <a:pt x="166" y="447"/>
                    </a:lnTo>
                    <a:lnTo>
                      <a:pt x="156" y="407"/>
                    </a:lnTo>
                    <a:lnTo>
                      <a:pt x="128" y="420"/>
                    </a:lnTo>
                    <a:lnTo>
                      <a:pt x="80" y="418"/>
                    </a:lnTo>
                    <a:lnTo>
                      <a:pt x="77" y="415"/>
                    </a:lnTo>
                    <a:lnTo>
                      <a:pt x="55" y="318"/>
                    </a:lnTo>
                    <a:lnTo>
                      <a:pt x="40" y="290"/>
                    </a:lnTo>
                    <a:lnTo>
                      <a:pt x="16" y="277"/>
                    </a:lnTo>
                    <a:lnTo>
                      <a:pt x="15" y="276"/>
                    </a:lnTo>
                    <a:lnTo>
                      <a:pt x="0" y="221"/>
                    </a:lnTo>
                    <a:lnTo>
                      <a:pt x="12" y="160"/>
                    </a:lnTo>
                    <a:lnTo>
                      <a:pt x="32" y="136"/>
                    </a:lnTo>
                    <a:lnTo>
                      <a:pt x="39" y="132"/>
                    </a:lnTo>
                    <a:lnTo>
                      <a:pt x="40" y="132"/>
                    </a:lnTo>
                    <a:lnTo>
                      <a:pt x="41" y="132"/>
                    </a:lnTo>
                    <a:lnTo>
                      <a:pt x="43" y="133"/>
                    </a:lnTo>
                    <a:lnTo>
                      <a:pt x="67" y="178"/>
                    </a:lnTo>
                    <a:lnTo>
                      <a:pt x="93" y="192"/>
                    </a:lnTo>
                    <a:lnTo>
                      <a:pt x="154" y="192"/>
                    </a:lnTo>
                    <a:lnTo>
                      <a:pt x="193" y="161"/>
                    </a:lnTo>
                    <a:lnTo>
                      <a:pt x="223" y="160"/>
                    </a:lnTo>
                    <a:lnTo>
                      <a:pt x="257" y="177"/>
                    </a:lnTo>
                    <a:lnTo>
                      <a:pt x="297" y="169"/>
                    </a:lnTo>
                    <a:lnTo>
                      <a:pt x="313" y="157"/>
                    </a:lnTo>
                    <a:lnTo>
                      <a:pt x="327" y="141"/>
                    </a:lnTo>
                    <a:lnTo>
                      <a:pt x="386" y="4"/>
                    </a:lnTo>
                    <a:lnTo>
                      <a:pt x="388" y="3"/>
                    </a:lnTo>
                    <a:lnTo>
                      <a:pt x="460" y="0"/>
                    </a:lnTo>
                    <a:lnTo>
                      <a:pt x="491" y="12"/>
                    </a:lnTo>
                    <a:lnTo>
                      <a:pt x="492" y="15"/>
                    </a:lnTo>
                    <a:lnTo>
                      <a:pt x="491" y="18"/>
                    </a:lnTo>
                    <a:lnTo>
                      <a:pt x="485" y="22"/>
                    </a:lnTo>
                    <a:lnTo>
                      <a:pt x="503" y="42"/>
                    </a:lnTo>
                    <a:lnTo>
                      <a:pt x="504" y="44"/>
                    </a:lnTo>
                    <a:lnTo>
                      <a:pt x="501" y="47"/>
                    </a:lnTo>
                    <a:lnTo>
                      <a:pt x="475" y="51"/>
                    </a:lnTo>
                    <a:lnTo>
                      <a:pt x="517" y="119"/>
                    </a:lnTo>
                    <a:lnTo>
                      <a:pt x="517" y="121"/>
                    </a:lnTo>
                    <a:lnTo>
                      <a:pt x="512" y="143"/>
                    </a:lnTo>
                    <a:lnTo>
                      <a:pt x="565" y="198"/>
                    </a:lnTo>
                    <a:lnTo>
                      <a:pt x="567" y="201"/>
                    </a:lnTo>
                    <a:lnTo>
                      <a:pt x="564" y="204"/>
                    </a:lnTo>
                    <a:lnTo>
                      <a:pt x="535" y="206"/>
                    </a:lnTo>
                    <a:lnTo>
                      <a:pt x="533" y="206"/>
                    </a:lnTo>
                    <a:lnTo>
                      <a:pt x="517" y="194"/>
                    </a:lnTo>
                    <a:lnTo>
                      <a:pt x="517" y="204"/>
                    </a:lnTo>
                    <a:lnTo>
                      <a:pt x="517" y="205"/>
                    </a:lnTo>
                    <a:lnTo>
                      <a:pt x="491" y="232"/>
                    </a:lnTo>
                    <a:lnTo>
                      <a:pt x="487" y="278"/>
                    </a:lnTo>
                    <a:lnTo>
                      <a:pt x="463" y="317"/>
                    </a:lnTo>
                    <a:lnTo>
                      <a:pt x="419" y="350"/>
                    </a:lnTo>
                    <a:lnTo>
                      <a:pt x="438" y="373"/>
                    </a:lnTo>
                    <a:lnTo>
                      <a:pt x="438" y="377"/>
                    </a:lnTo>
                    <a:lnTo>
                      <a:pt x="403" y="447"/>
                    </a:lnTo>
                    <a:lnTo>
                      <a:pt x="339" y="483"/>
                    </a:lnTo>
                    <a:lnTo>
                      <a:pt x="338" y="483"/>
                    </a:lnTo>
                    <a:lnTo>
                      <a:pt x="328" y="483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73" name="Freeform 339"/>
              <p:cNvSpPr>
                <a:spLocks/>
              </p:cNvSpPr>
              <p:nvPr/>
            </p:nvSpPr>
            <p:spPr bwMode="auto">
              <a:xfrm>
                <a:off x="4313" y="2763"/>
                <a:ext cx="131" cy="42"/>
              </a:xfrm>
              <a:custGeom>
                <a:avLst/>
                <a:gdLst>
                  <a:gd name="T0" fmla="*/ 32 w 526"/>
                  <a:gd name="T1" fmla="*/ 10 h 169"/>
                  <a:gd name="T2" fmla="*/ 28 w 526"/>
                  <a:gd name="T3" fmla="*/ 9 h 169"/>
                  <a:gd name="T4" fmla="*/ 26 w 526"/>
                  <a:gd name="T5" fmla="*/ 9 h 169"/>
                  <a:gd name="T6" fmla="*/ 24 w 526"/>
                  <a:gd name="T7" fmla="*/ 9 h 169"/>
                  <a:gd name="T8" fmla="*/ 22 w 526"/>
                  <a:gd name="T9" fmla="*/ 9 h 169"/>
                  <a:gd name="T10" fmla="*/ 19 w 526"/>
                  <a:gd name="T11" fmla="*/ 8 h 169"/>
                  <a:gd name="T12" fmla="*/ 15 w 526"/>
                  <a:gd name="T13" fmla="*/ 7 h 169"/>
                  <a:gd name="T14" fmla="*/ 12 w 526"/>
                  <a:gd name="T15" fmla="*/ 6 h 169"/>
                  <a:gd name="T16" fmla="*/ 11 w 526"/>
                  <a:gd name="T17" fmla="*/ 7 h 169"/>
                  <a:gd name="T18" fmla="*/ 6 w 526"/>
                  <a:gd name="T19" fmla="*/ 6 h 169"/>
                  <a:gd name="T20" fmla="*/ 4 w 526"/>
                  <a:gd name="T21" fmla="*/ 5 h 169"/>
                  <a:gd name="T22" fmla="*/ 4 w 526"/>
                  <a:gd name="T23" fmla="*/ 5 h 169"/>
                  <a:gd name="T24" fmla="*/ 4 w 526"/>
                  <a:gd name="T25" fmla="*/ 4 h 169"/>
                  <a:gd name="T26" fmla="*/ 4 w 526"/>
                  <a:gd name="T27" fmla="*/ 4 h 169"/>
                  <a:gd name="T28" fmla="*/ 0 w 526"/>
                  <a:gd name="T29" fmla="*/ 3 h 169"/>
                  <a:gd name="T30" fmla="*/ 0 w 526"/>
                  <a:gd name="T31" fmla="*/ 3 h 169"/>
                  <a:gd name="T32" fmla="*/ 0 w 526"/>
                  <a:gd name="T33" fmla="*/ 2 h 169"/>
                  <a:gd name="T34" fmla="*/ 0 w 526"/>
                  <a:gd name="T35" fmla="*/ 2 h 169"/>
                  <a:gd name="T36" fmla="*/ 0 w 526"/>
                  <a:gd name="T37" fmla="*/ 2 h 169"/>
                  <a:gd name="T38" fmla="*/ 1 w 526"/>
                  <a:gd name="T39" fmla="*/ 2 h 169"/>
                  <a:gd name="T40" fmla="*/ 3 w 526"/>
                  <a:gd name="T41" fmla="*/ 0 h 169"/>
                  <a:gd name="T42" fmla="*/ 3 w 526"/>
                  <a:gd name="T43" fmla="*/ 0 h 169"/>
                  <a:gd name="T44" fmla="*/ 3 w 526"/>
                  <a:gd name="T45" fmla="*/ 0 h 169"/>
                  <a:gd name="T46" fmla="*/ 3 w 526"/>
                  <a:gd name="T47" fmla="*/ 0 h 169"/>
                  <a:gd name="T48" fmla="*/ 6 w 526"/>
                  <a:gd name="T49" fmla="*/ 0 h 169"/>
                  <a:gd name="T50" fmla="*/ 7 w 526"/>
                  <a:gd name="T51" fmla="*/ 0 h 169"/>
                  <a:gd name="T52" fmla="*/ 7 w 526"/>
                  <a:gd name="T53" fmla="*/ 0 h 169"/>
                  <a:gd name="T54" fmla="*/ 8 w 526"/>
                  <a:gd name="T55" fmla="*/ 0 h 169"/>
                  <a:gd name="T56" fmla="*/ 8 w 526"/>
                  <a:gd name="T57" fmla="*/ 1 h 169"/>
                  <a:gd name="T58" fmla="*/ 11 w 526"/>
                  <a:gd name="T59" fmla="*/ 1 h 169"/>
                  <a:gd name="T60" fmla="*/ 13 w 526"/>
                  <a:gd name="T61" fmla="*/ 3 h 169"/>
                  <a:gd name="T62" fmla="*/ 18 w 526"/>
                  <a:gd name="T63" fmla="*/ 3 h 169"/>
                  <a:gd name="T64" fmla="*/ 19 w 526"/>
                  <a:gd name="T65" fmla="*/ 2 h 169"/>
                  <a:gd name="T66" fmla="*/ 20 w 526"/>
                  <a:gd name="T67" fmla="*/ 1 h 169"/>
                  <a:gd name="T68" fmla="*/ 20 w 526"/>
                  <a:gd name="T69" fmla="*/ 1 h 169"/>
                  <a:gd name="T70" fmla="*/ 20 w 526"/>
                  <a:gd name="T71" fmla="*/ 2 h 169"/>
                  <a:gd name="T72" fmla="*/ 21 w 526"/>
                  <a:gd name="T73" fmla="*/ 3 h 169"/>
                  <a:gd name="T74" fmla="*/ 22 w 526"/>
                  <a:gd name="T75" fmla="*/ 2 h 169"/>
                  <a:gd name="T76" fmla="*/ 25 w 526"/>
                  <a:gd name="T77" fmla="*/ 3 h 169"/>
                  <a:gd name="T78" fmla="*/ 27 w 526"/>
                  <a:gd name="T79" fmla="*/ 6 h 169"/>
                  <a:gd name="T80" fmla="*/ 32 w 526"/>
                  <a:gd name="T81" fmla="*/ 6 h 169"/>
                  <a:gd name="T82" fmla="*/ 32 w 526"/>
                  <a:gd name="T83" fmla="*/ 7 h 169"/>
                  <a:gd name="T84" fmla="*/ 32 w 526"/>
                  <a:gd name="T85" fmla="*/ 9 h 169"/>
                  <a:gd name="T86" fmla="*/ 33 w 526"/>
                  <a:gd name="T87" fmla="*/ 10 h 169"/>
                  <a:gd name="T88" fmla="*/ 33 w 526"/>
                  <a:gd name="T89" fmla="*/ 10 h 169"/>
                  <a:gd name="T90" fmla="*/ 32 w 526"/>
                  <a:gd name="T91" fmla="*/ 10 h 169"/>
                  <a:gd name="T92" fmla="*/ 32 w 526"/>
                  <a:gd name="T93" fmla="*/ 10 h 16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526" h="169">
                    <a:moveTo>
                      <a:pt x="522" y="169"/>
                    </a:moveTo>
                    <a:lnTo>
                      <a:pt x="444" y="140"/>
                    </a:lnTo>
                    <a:lnTo>
                      <a:pt x="420" y="147"/>
                    </a:lnTo>
                    <a:lnTo>
                      <a:pt x="387" y="141"/>
                    </a:lnTo>
                    <a:lnTo>
                      <a:pt x="363" y="144"/>
                    </a:lnTo>
                    <a:lnTo>
                      <a:pt x="313" y="135"/>
                    </a:lnTo>
                    <a:lnTo>
                      <a:pt x="250" y="107"/>
                    </a:lnTo>
                    <a:lnTo>
                      <a:pt x="200" y="104"/>
                    </a:lnTo>
                    <a:lnTo>
                      <a:pt x="184" y="112"/>
                    </a:lnTo>
                    <a:lnTo>
                      <a:pt x="96" y="92"/>
                    </a:lnTo>
                    <a:lnTo>
                      <a:pt x="64" y="78"/>
                    </a:lnTo>
                    <a:lnTo>
                      <a:pt x="63" y="75"/>
                    </a:lnTo>
                    <a:lnTo>
                      <a:pt x="63" y="72"/>
                    </a:lnTo>
                    <a:lnTo>
                      <a:pt x="68" y="68"/>
                    </a:lnTo>
                    <a:lnTo>
                      <a:pt x="7" y="55"/>
                    </a:lnTo>
                    <a:lnTo>
                      <a:pt x="6" y="54"/>
                    </a:lnTo>
                    <a:lnTo>
                      <a:pt x="0" y="42"/>
                    </a:lnTo>
                    <a:lnTo>
                      <a:pt x="0" y="39"/>
                    </a:lnTo>
                    <a:lnTo>
                      <a:pt x="3" y="38"/>
                    </a:lnTo>
                    <a:lnTo>
                      <a:pt x="22" y="40"/>
                    </a:lnTo>
                    <a:lnTo>
                      <a:pt x="43" y="7"/>
                    </a:lnTo>
                    <a:lnTo>
                      <a:pt x="55" y="0"/>
                    </a:lnTo>
                    <a:lnTo>
                      <a:pt x="57" y="0"/>
                    </a:lnTo>
                    <a:lnTo>
                      <a:pt x="92" y="8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3" y="2"/>
                    </a:lnTo>
                    <a:lnTo>
                      <a:pt x="128" y="15"/>
                    </a:lnTo>
                    <a:lnTo>
                      <a:pt x="172" y="20"/>
                    </a:lnTo>
                    <a:lnTo>
                      <a:pt x="208" y="52"/>
                    </a:lnTo>
                    <a:lnTo>
                      <a:pt x="286" y="58"/>
                    </a:lnTo>
                    <a:lnTo>
                      <a:pt x="303" y="36"/>
                    </a:lnTo>
                    <a:lnTo>
                      <a:pt x="318" y="26"/>
                    </a:lnTo>
                    <a:lnTo>
                      <a:pt x="319" y="26"/>
                    </a:lnTo>
                    <a:lnTo>
                      <a:pt x="322" y="27"/>
                    </a:lnTo>
                    <a:lnTo>
                      <a:pt x="335" y="43"/>
                    </a:lnTo>
                    <a:lnTo>
                      <a:pt x="350" y="38"/>
                    </a:lnTo>
                    <a:lnTo>
                      <a:pt x="408" y="55"/>
                    </a:lnTo>
                    <a:lnTo>
                      <a:pt x="439" y="97"/>
                    </a:lnTo>
                    <a:lnTo>
                      <a:pt x="518" y="105"/>
                    </a:lnTo>
                    <a:lnTo>
                      <a:pt x="520" y="109"/>
                    </a:lnTo>
                    <a:lnTo>
                      <a:pt x="518" y="144"/>
                    </a:lnTo>
                    <a:lnTo>
                      <a:pt x="526" y="165"/>
                    </a:lnTo>
                    <a:lnTo>
                      <a:pt x="524" y="168"/>
                    </a:lnTo>
                    <a:lnTo>
                      <a:pt x="523" y="169"/>
                    </a:lnTo>
                    <a:lnTo>
                      <a:pt x="522" y="16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74" name="Freeform 340"/>
              <p:cNvSpPr>
                <a:spLocks/>
              </p:cNvSpPr>
              <p:nvPr/>
            </p:nvSpPr>
            <p:spPr bwMode="auto">
              <a:xfrm>
                <a:off x="4346" y="2715"/>
                <a:ext cx="10" cy="10"/>
              </a:xfrm>
              <a:custGeom>
                <a:avLst/>
                <a:gdLst>
                  <a:gd name="T0" fmla="*/ 0 w 41"/>
                  <a:gd name="T1" fmla="*/ 2 h 37"/>
                  <a:gd name="T2" fmla="*/ 0 w 41"/>
                  <a:gd name="T3" fmla="*/ 2 h 37"/>
                  <a:gd name="T4" fmla="*/ 0 w 41"/>
                  <a:gd name="T5" fmla="*/ 2 h 37"/>
                  <a:gd name="T6" fmla="*/ 0 w 41"/>
                  <a:gd name="T7" fmla="*/ 0 h 37"/>
                  <a:gd name="T8" fmla="*/ 0 w 41"/>
                  <a:gd name="T9" fmla="*/ 0 h 37"/>
                  <a:gd name="T10" fmla="*/ 0 w 41"/>
                  <a:gd name="T11" fmla="*/ 0 h 37"/>
                  <a:gd name="T12" fmla="*/ 1 w 41"/>
                  <a:gd name="T13" fmla="*/ 0 h 37"/>
                  <a:gd name="T14" fmla="*/ 2 w 41"/>
                  <a:gd name="T15" fmla="*/ 1 h 37"/>
                  <a:gd name="T16" fmla="*/ 2 w 41"/>
                  <a:gd name="T17" fmla="*/ 1 h 37"/>
                  <a:gd name="T18" fmla="*/ 2 w 41"/>
                  <a:gd name="T19" fmla="*/ 2 h 37"/>
                  <a:gd name="T20" fmla="*/ 2 w 41"/>
                  <a:gd name="T21" fmla="*/ 3 h 37"/>
                  <a:gd name="T22" fmla="*/ 0 w 41"/>
                  <a:gd name="T23" fmla="*/ 2 h 3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" h="37">
                    <a:moveTo>
                      <a:pt x="3" y="34"/>
                    </a:moveTo>
                    <a:lnTo>
                      <a:pt x="2" y="33"/>
                    </a:lnTo>
                    <a:lnTo>
                      <a:pt x="0" y="30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39" y="12"/>
                    </a:lnTo>
                    <a:lnTo>
                      <a:pt x="41" y="16"/>
                    </a:lnTo>
                    <a:lnTo>
                      <a:pt x="35" y="35"/>
                    </a:lnTo>
                    <a:lnTo>
                      <a:pt x="32" y="37"/>
                    </a:lnTo>
                    <a:lnTo>
                      <a:pt x="3" y="3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75" name="Freeform 341"/>
              <p:cNvSpPr>
                <a:spLocks/>
              </p:cNvSpPr>
              <p:nvPr/>
            </p:nvSpPr>
            <p:spPr bwMode="auto">
              <a:xfrm>
                <a:off x="4312" y="2700"/>
                <a:ext cx="23" cy="23"/>
              </a:xfrm>
              <a:custGeom>
                <a:avLst/>
                <a:gdLst>
                  <a:gd name="T0" fmla="*/ 6 w 92"/>
                  <a:gd name="T1" fmla="*/ 6 h 91"/>
                  <a:gd name="T2" fmla="*/ 6 w 92"/>
                  <a:gd name="T3" fmla="*/ 6 h 91"/>
                  <a:gd name="T4" fmla="*/ 4 w 92"/>
                  <a:gd name="T5" fmla="*/ 5 h 91"/>
                  <a:gd name="T6" fmla="*/ 3 w 92"/>
                  <a:gd name="T7" fmla="*/ 5 h 91"/>
                  <a:gd name="T8" fmla="*/ 2 w 92"/>
                  <a:gd name="T9" fmla="*/ 3 h 91"/>
                  <a:gd name="T10" fmla="*/ 0 w 92"/>
                  <a:gd name="T11" fmla="*/ 2 h 91"/>
                  <a:gd name="T12" fmla="*/ 0 w 92"/>
                  <a:gd name="T13" fmla="*/ 2 h 91"/>
                  <a:gd name="T14" fmla="*/ 0 w 92"/>
                  <a:gd name="T15" fmla="*/ 2 h 91"/>
                  <a:gd name="T16" fmla="*/ 1 w 92"/>
                  <a:gd name="T17" fmla="*/ 1 h 91"/>
                  <a:gd name="T18" fmla="*/ 1 w 92"/>
                  <a:gd name="T19" fmla="*/ 0 h 91"/>
                  <a:gd name="T20" fmla="*/ 1 w 92"/>
                  <a:gd name="T21" fmla="*/ 0 h 91"/>
                  <a:gd name="T22" fmla="*/ 2 w 92"/>
                  <a:gd name="T23" fmla="*/ 1 h 91"/>
                  <a:gd name="T24" fmla="*/ 3 w 92"/>
                  <a:gd name="T25" fmla="*/ 0 h 91"/>
                  <a:gd name="T26" fmla="*/ 3 w 92"/>
                  <a:gd name="T27" fmla="*/ 0 h 91"/>
                  <a:gd name="T28" fmla="*/ 3 w 92"/>
                  <a:gd name="T29" fmla="*/ 0 h 91"/>
                  <a:gd name="T30" fmla="*/ 3 w 92"/>
                  <a:gd name="T31" fmla="*/ 0 h 91"/>
                  <a:gd name="T32" fmla="*/ 4 w 92"/>
                  <a:gd name="T33" fmla="*/ 4 h 91"/>
                  <a:gd name="T34" fmla="*/ 6 w 92"/>
                  <a:gd name="T35" fmla="*/ 4 h 91"/>
                  <a:gd name="T36" fmla="*/ 6 w 92"/>
                  <a:gd name="T37" fmla="*/ 4 h 91"/>
                  <a:gd name="T38" fmla="*/ 6 w 92"/>
                  <a:gd name="T39" fmla="*/ 6 h 91"/>
                  <a:gd name="T40" fmla="*/ 6 w 92"/>
                  <a:gd name="T41" fmla="*/ 6 h 91"/>
                  <a:gd name="T42" fmla="*/ 6 w 92"/>
                  <a:gd name="T43" fmla="*/ 6 h 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92" h="91">
                    <a:moveTo>
                      <a:pt x="89" y="91"/>
                    </a:moveTo>
                    <a:lnTo>
                      <a:pt x="88" y="91"/>
                    </a:lnTo>
                    <a:lnTo>
                      <a:pt x="55" y="80"/>
                    </a:lnTo>
                    <a:lnTo>
                      <a:pt x="52" y="78"/>
                    </a:lnTo>
                    <a:lnTo>
                      <a:pt x="36" y="45"/>
                    </a:lnTo>
                    <a:lnTo>
                      <a:pt x="3" y="32"/>
                    </a:lnTo>
                    <a:lnTo>
                      <a:pt x="0" y="29"/>
                    </a:lnTo>
                    <a:lnTo>
                      <a:pt x="0" y="26"/>
                    </a:lnTo>
                    <a:lnTo>
                      <a:pt x="12" y="6"/>
                    </a:lnTo>
                    <a:lnTo>
                      <a:pt x="15" y="5"/>
                    </a:lnTo>
                    <a:lnTo>
                      <a:pt x="16" y="5"/>
                    </a:lnTo>
                    <a:lnTo>
                      <a:pt x="34" y="13"/>
                    </a:lnTo>
                    <a:lnTo>
                      <a:pt x="41" y="1"/>
                    </a:lnTo>
                    <a:lnTo>
                      <a:pt x="44" y="0"/>
                    </a:lnTo>
                    <a:lnTo>
                      <a:pt x="47" y="1"/>
                    </a:lnTo>
                    <a:lnTo>
                      <a:pt x="69" y="54"/>
                    </a:lnTo>
                    <a:lnTo>
                      <a:pt x="89" y="57"/>
                    </a:lnTo>
                    <a:lnTo>
                      <a:pt x="92" y="60"/>
                    </a:lnTo>
                    <a:lnTo>
                      <a:pt x="92" y="89"/>
                    </a:lnTo>
                    <a:lnTo>
                      <a:pt x="91" y="91"/>
                    </a:lnTo>
                    <a:lnTo>
                      <a:pt x="89" y="91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76" name="Freeform 342"/>
              <p:cNvSpPr>
                <a:spLocks/>
              </p:cNvSpPr>
              <p:nvPr/>
            </p:nvSpPr>
            <p:spPr bwMode="auto">
              <a:xfrm>
                <a:off x="4300" y="2684"/>
                <a:ext cx="4" cy="5"/>
              </a:xfrm>
              <a:custGeom>
                <a:avLst/>
                <a:gdLst>
                  <a:gd name="T0" fmla="*/ 0 w 18"/>
                  <a:gd name="T1" fmla="*/ 1 h 22"/>
                  <a:gd name="T2" fmla="*/ 0 w 18"/>
                  <a:gd name="T3" fmla="*/ 1 h 22"/>
                  <a:gd name="T4" fmla="*/ 0 w 18"/>
                  <a:gd name="T5" fmla="*/ 1 h 22"/>
                  <a:gd name="T6" fmla="*/ 0 w 18"/>
                  <a:gd name="T7" fmla="*/ 1 h 22"/>
                  <a:gd name="T8" fmla="*/ 0 w 18"/>
                  <a:gd name="T9" fmla="*/ 0 h 22"/>
                  <a:gd name="T10" fmla="*/ 0 w 18"/>
                  <a:gd name="T11" fmla="*/ 0 h 22"/>
                  <a:gd name="T12" fmla="*/ 1 w 18"/>
                  <a:gd name="T13" fmla="*/ 0 h 22"/>
                  <a:gd name="T14" fmla="*/ 1 w 18"/>
                  <a:gd name="T15" fmla="*/ 0 h 22"/>
                  <a:gd name="T16" fmla="*/ 1 w 18"/>
                  <a:gd name="T17" fmla="*/ 1 h 22"/>
                  <a:gd name="T18" fmla="*/ 1 w 18"/>
                  <a:gd name="T19" fmla="*/ 1 h 22"/>
                  <a:gd name="T20" fmla="*/ 1 w 18"/>
                  <a:gd name="T21" fmla="*/ 1 h 22"/>
                  <a:gd name="T22" fmla="*/ 0 w 18"/>
                  <a:gd name="T23" fmla="*/ 1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" h="22">
                    <a:moveTo>
                      <a:pt x="6" y="22"/>
                    </a:moveTo>
                    <a:lnTo>
                      <a:pt x="4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10" y="2"/>
                    </a:lnTo>
                    <a:lnTo>
                      <a:pt x="11" y="0"/>
                    </a:lnTo>
                    <a:lnTo>
                      <a:pt x="12" y="2"/>
                    </a:lnTo>
                    <a:lnTo>
                      <a:pt x="15" y="3"/>
                    </a:lnTo>
                    <a:lnTo>
                      <a:pt x="18" y="18"/>
                    </a:lnTo>
                    <a:lnTo>
                      <a:pt x="16" y="20"/>
                    </a:lnTo>
                    <a:lnTo>
                      <a:pt x="15" y="22"/>
                    </a:lnTo>
                    <a:lnTo>
                      <a:pt x="6" y="2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77" name="Freeform 343"/>
              <p:cNvSpPr>
                <a:spLocks/>
              </p:cNvSpPr>
              <p:nvPr/>
            </p:nvSpPr>
            <p:spPr bwMode="auto">
              <a:xfrm>
                <a:off x="4300" y="2663"/>
                <a:ext cx="5" cy="6"/>
              </a:xfrm>
              <a:custGeom>
                <a:avLst/>
                <a:gdLst>
                  <a:gd name="T0" fmla="*/ 1 w 20"/>
                  <a:gd name="T1" fmla="*/ 1 h 27"/>
                  <a:gd name="T2" fmla="*/ 1 w 20"/>
                  <a:gd name="T3" fmla="*/ 1 h 27"/>
                  <a:gd name="T4" fmla="*/ 0 w 20"/>
                  <a:gd name="T5" fmla="*/ 0 h 27"/>
                  <a:gd name="T6" fmla="*/ 0 w 20"/>
                  <a:gd name="T7" fmla="*/ 0 h 27"/>
                  <a:gd name="T8" fmla="*/ 0 w 20"/>
                  <a:gd name="T9" fmla="*/ 0 h 27"/>
                  <a:gd name="T10" fmla="*/ 0 w 20"/>
                  <a:gd name="T11" fmla="*/ 0 h 27"/>
                  <a:gd name="T12" fmla="*/ 1 w 20"/>
                  <a:gd name="T13" fmla="*/ 0 h 27"/>
                  <a:gd name="T14" fmla="*/ 1 w 20"/>
                  <a:gd name="T15" fmla="*/ 0 h 27"/>
                  <a:gd name="T16" fmla="*/ 1 w 20"/>
                  <a:gd name="T17" fmla="*/ 1 h 27"/>
                  <a:gd name="T18" fmla="*/ 1 w 20"/>
                  <a:gd name="T19" fmla="*/ 1 h 27"/>
                  <a:gd name="T20" fmla="*/ 1 w 20"/>
                  <a:gd name="T21" fmla="*/ 1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" h="27">
                    <a:moveTo>
                      <a:pt x="15" y="27"/>
                    </a:moveTo>
                    <a:lnTo>
                      <a:pt x="12" y="25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19" y="5"/>
                    </a:lnTo>
                    <a:lnTo>
                      <a:pt x="20" y="9"/>
                    </a:lnTo>
                    <a:lnTo>
                      <a:pt x="18" y="24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78" name="Freeform 344"/>
              <p:cNvSpPr>
                <a:spLocks/>
              </p:cNvSpPr>
              <p:nvPr/>
            </p:nvSpPr>
            <p:spPr bwMode="auto">
              <a:xfrm>
                <a:off x="4221" y="2693"/>
                <a:ext cx="8" cy="12"/>
              </a:xfrm>
              <a:custGeom>
                <a:avLst/>
                <a:gdLst>
                  <a:gd name="T0" fmla="*/ 2 w 35"/>
                  <a:gd name="T1" fmla="*/ 3 h 50"/>
                  <a:gd name="T2" fmla="*/ 2 w 35"/>
                  <a:gd name="T3" fmla="*/ 3 h 50"/>
                  <a:gd name="T4" fmla="*/ 0 w 35"/>
                  <a:gd name="T5" fmla="*/ 2 h 50"/>
                  <a:gd name="T6" fmla="*/ 0 w 35"/>
                  <a:gd name="T7" fmla="*/ 2 h 50"/>
                  <a:gd name="T8" fmla="*/ 0 w 35"/>
                  <a:gd name="T9" fmla="*/ 0 h 50"/>
                  <a:gd name="T10" fmla="*/ 0 w 35"/>
                  <a:gd name="T11" fmla="*/ 0 h 50"/>
                  <a:gd name="T12" fmla="*/ 0 w 35"/>
                  <a:gd name="T13" fmla="*/ 0 h 50"/>
                  <a:gd name="T14" fmla="*/ 1 w 35"/>
                  <a:gd name="T15" fmla="*/ 0 h 50"/>
                  <a:gd name="T16" fmla="*/ 1 w 35"/>
                  <a:gd name="T17" fmla="*/ 0 h 50"/>
                  <a:gd name="T18" fmla="*/ 2 w 35"/>
                  <a:gd name="T19" fmla="*/ 3 h 50"/>
                  <a:gd name="T20" fmla="*/ 2 w 35"/>
                  <a:gd name="T21" fmla="*/ 3 h 50"/>
                  <a:gd name="T22" fmla="*/ 2 w 35"/>
                  <a:gd name="T23" fmla="*/ 3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" h="50">
                    <a:moveTo>
                      <a:pt x="32" y="50"/>
                    </a:moveTo>
                    <a:lnTo>
                      <a:pt x="31" y="50"/>
                    </a:lnTo>
                    <a:lnTo>
                      <a:pt x="6" y="35"/>
                    </a:lnTo>
                    <a:lnTo>
                      <a:pt x="3" y="3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" y="0"/>
                    </a:lnTo>
                    <a:lnTo>
                      <a:pt x="19" y="3"/>
                    </a:lnTo>
                    <a:lnTo>
                      <a:pt x="35" y="46"/>
                    </a:lnTo>
                    <a:lnTo>
                      <a:pt x="35" y="50"/>
                    </a:lnTo>
                    <a:lnTo>
                      <a:pt x="32" y="5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79" name="Freeform 345"/>
              <p:cNvSpPr>
                <a:spLocks/>
              </p:cNvSpPr>
              <p:nvPr/>
            </p:nvSpPr>
            <p:spPr bwMode="auto">
              <a:xfrm>
                <a:off x="4267" y="2657"/>
                <a:ext cx="8" cy="5"/>
              </a:xfrm>
              <a:custGeom>
                <a:avLst/>
                <a:gdLst>
                  <a:gd name="T0" fmla="*/ 2 w 32"/>
                  <a:gd name="T1" fmla="*/ 1 h 19"/>
                  <a:gd name="T2" fmla="*/ 2 w 32"/>
                  <a:gd name="T3" fmla="*/ 1 h 19"/>
                  <a:gd name="T4" fmla="*/ 0 w 32"/>
                  <a:gd name="T5" fmla="*/ 0 h 19"/>
                  <a:gd name="T6" fmla="*/ 0 w 32"/>
                  <a:gd name="T7" fmla="*/ 0 h 19"/>
                  <a:gd name="T8" fmla="*/ 0 w 32"/>
                  <a:gd name="T9" fmla="*/ 0 h 19"/>
                  <a:gd name="T10" fmla="*/ 2 w 32"/>
                  <a:gd name="T11" fmla="*/ 0 h 19"/>
                  <a:gd name="T12" fmla="*/ 2 w 32"/>
                  <a:gd name="T13" fmla="*/ 0 h 19"/>
                  <a:gd name="T14" fmla="*/ 2 w 32"/>
                  <a:gd name="T15" fmla="*/ 1 h 19"/>
                  <a:gd name="T16" fmla="*/ 2 w 32"/>
                  <a:gd name="T17" fmla="*/ 1 h 19"/>
                  <a:gd name="T18" fmla="*/ 2 w 32"/>
                  <a:gd name="T19" fmla="*/ 1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2" h="19">
                    <a:moveTo>
                      <a:pt x="30" y="19"/>
                    </a:moveTo>
                    <a:lnTo>
                      <a:pt x="28" y="19"/>
                    </a:lnTo>
                    <a:lnTo>
                      <a:pt x="2" y="5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27" y="2"/>
                    </a:lnTo>
                    <a:lnTo>
                      <a:pt x="30" y="5"/>
                    </a:lnTo>
                    <a:lnTo>
                      <a:pt x="32" y="16"/>
                    </a:lnTo>
                    <a:lnTo>
                      <a:pt x="31" y="19"/>
                    </a:lnTo>
                    <a:lnTo>
                      <a:pt x="30" y="1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80" name="Freeform 346"/>
              <p:cNvSpPr>
                <a:spLocks/>
              </p:cNvSpPr>
              <p:nvPr/>
            </p:nvSpPr>
            <p:spPr bwMode="auto">
              <a:xfrm>
                <a:off x="4259" y="2651"/>
                <a:ext cx="6" cy="5"/>
              </a:xfrm>
              <a:custGeom>
                <a:avLst/>
                <a:gdLst>
                  <a:gd name="T0" fmla="*/ 1 w 26"/>
                  <a:gd name="T1" fmla="*/ 1 h 20"/>
                  <a:gd name="T2" fmla="*/ 1 w 26"/>
                  <a:gd name="T3" fmla="*/ 1 h 20"/>
                  <a:gd name="T4" fmla="*/ 0 w 26"/>
                  <a:gd name="T5" fmla="*/ 0 h 20"/>
                  <a:gd name="T6" fmla="*/ 0 w 26"/>
                  <a:gd name="T7" fmla="*/ 0 h 20"/>
                  <a:gd name="T8" fmla="*/ 0 w 26"/>
                  <a:gd name="T9" fmla="*/ 0 h 20"/>
                  <a:gd name="T10" fmla="*/ 1 w 26"/>
                  <a:gd name="T11" fmla="*/ 0 h 20"/>
                  <a:gd name="T12" fmla="*/ 1 w 26"/>
                  <a:gd name="T13" fmla="*/ 0 h 20"/>
                  <a:gd name="T14" fmla="*/ 1 w 26"/>
                  <a:gd name="T15" fmla="*/ 0 h 20"/>
                  <a:gd name="T16" fmla="*/ 1 w 26"/>
                  <a:gd name="T17" fmla="*/ 1 h 20"/>
                  <a:gd name="T18" fmla="*/ 1 w 26"/>
                  <a:gd name="T19" fmla="*/ 1 h 20"/>
                  <a:gd name="T20" fmla="*/ 1 w 26"/>
                  <a:gd name="T21" fmla="*/ 1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6" h="20">
                    <a:moveTo>
                      <a:pt x="20" y="20"/>
                    </a:moveTo>
                    <a:lnTo>
                      <a:pt x="18" y="20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24" y="0"/>
                    </a:lnTo>
                    <a:lnTo>
                      <a:pt x="25" y="1"/>
                    </a:lnTo>
                    <a:lnTo>
                      <a:pt x="26" y="3"/>
                    </a:lnTo>
                    <a:lnTo>
                      <a:pt x="24" y="17"/>
                    </a:lnTo>
                    <a:lnTo>
                      <a:pt x="21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81" name="Freeform 347"/>
              <p:cNvSpPr>
                <a:spLocks/>
              </p:cNvSpPr>
              <p:nvPr/>
            </p:nvSpPr>
            <p:spPr bwMode="auto">
              <a:xfrm>
                <a:off x="4199" y="2658"/>
                <a:ext cx="12" cy="15"/>
              </a:xfrm>
              <a:custGeom>
                <a:avLst/>
                <a:gdLst>
                  <a:gd name="T0" fmla="*/ 3 w 50"/>
                  <a:gd name="T1" fmla="*/ 4 h 58"/>
                  <a:gd name="T2" fmla="*/ 3 w 50"/>
                  <a:gd name="T3" fmla="*/ 4 h 58"/>
                  <a:gd name="T4" fmla="*/ 0 w 50"/>
                  <a:gd name="T5" fmla="*/ 1 h 58"/>
                  <a:gd name="T6" fmla="*/ 0 w 50"/>
                  <a:gd name="T7" fmla="*/ 1 h 58"/>
                  <a:gd name="T8" fmla="*/ 0 w 50"/>
                  <a:gd name="T9" fmla="*/ 1 h 58"/>
                  <a:gd name="T10" fmla="*/ 1 w 50"/>
                  <a:gd name="T11" fmla="*/ 0 h 58"/>
                  <a:gd name="T12" fmla="*/ 1 w 50"/>
                  <a:gd name="T13" fmla="*/ 0 h 58"/>
                  <a:gd name="T14" fmla="*/ 1 w 50"/>
                  <a:gd name="T15" fmla="*/ 0 h 58"/>
                  <a:gd name="T16" fmla="*/ 3 w 50"/>
                  <a:gd name="T17" fmla="*/ 2 h 58"/>
                  <a:gd name="T18" fmla="*/ 3 w 50"/>
                  <a:gd name="T19" fmla="*/ 2 h 58"/>
                  <a:gd name="T20" fmla="*/ 3 w 50"/>
                  <a:gd name="T21" fmla="*/ 4 h 58"/>
                  <a:gd name="T22" fmla="*/ 3 w 50"/>
                  <a:gd name="T23" fmla="*/ 4 h 58"/>
                  <a:gd name="T24" fmla="*/ 3 w 50"/>
                  <a:gd name="T25" fmla="*/ 4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0" h="58">
                    <a:moveTo>
                      <a:pt x="46" y="58"/>
                    </a:moveTo>
                    <a:lnTo>
                      <a:pt x="44" y="5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48" y="29"/>
                    </a:lnTo>
                    <a:lnTo>
                      <a:pt x="50" y="32"/>
                    </a:lnTo>
                    <a:lnTo>
                      <a:pt x="50" y="54"/>
                    </a:lnTo>
                    <a:lnTo>
                      <a:pt x="47" y="57"/>
                    </a:lnTo>
                    <a:lnTo>
                      <a:pt x="46" y="58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82" name="Freeform 348"/>
              <p:cNvSpPr>
                <a:spLocks/>
              </p:cNvSpPr>
              <p:nvPr/>
            </p:nvSpPr>
            <p:spPr bwMode="auto">
              <a:xfrm>
                <a:off x="4179" y="2639"/>
                <a:ext cx="11" cy="10"/>
              </a:xfrm>
              <a:custGeom>
                <a:avLst/>
                <a:gdLst>
                  <a:gd name="T0" fmla="*/ 3 w 42"/>
                  <a:gd name="T1" fmla="*/ 3 h 38"/>
                  <a:gd name="T2" fmla="*/ 3 w 42"/>
                  <a:gd name="T3" fmla="*/ 3 h 38"/>
                  <a:gd name="T4" fmla="*/ 0 w 42"/>
                  <a:gd name="T5" fmla="*/ 1 h 38"/>
                  <a:gd name="T6" fmla="*/ 0 w 42"/>
                  <a:gd name="T7" fmla="*/ 1 h 38"/>
                  <a:gd name="T8" fmla="*/ 0 w 42"/>
                  <a:gd name="T9" fmla="*/ 1 h 38"/>
                  <a:gd name="T10" fmla="*/ 1 w 42"/>
                  <a:gd name="T11" fmla="*/ 0 h 38"/>
                  <a:gd name="T12" fmla="*/ 1 w 42"/>
                  <a:gd name="T13" fmla="*/ 0 h 38"/>
                  <a:gd name="T14" fmla="*/ 1 w 42"/>
                  <a:gd name="T15" fmla="*/ 0 h 38"/>
                  <a:gd name="T16" fmla="*/ 3 w 42"/>
                  <a:gd name="T17" fmla="*/ 2 h 38"/>
                  <a:gd name="T18" fmla="*/ 3 w 42"/>
                  <a:gd name="T19" fmla="*/ 3 h 38"/>
                  <a:gd name="T20" fmla="*/ 3 w 42"/>
                  <a:gd name="T21" fmla="*/ 3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2" h="38">
                    <a:moveTo>
                      <a:pt x="40" y="38"/>
                    </a:moveTo>
                    <a:lnTo>
                      <a:pt x="38" y="37"/>
                    </a:lnTo>
                    <a:lnTo>
                      <a:pt x="1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42" y="32"/>
                    </a:lnTo>
                    <a:lnTo>
                      <a:pt x="42" y="37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83" name="Freeform 349"/>
              <p:cNvSpPr>
                <a:spLocks/>
              </p:cNvSpPr>
              <p:nvPr/>
            </p:nvSpPr>
            <p:spPr bwMode="auto">
              <a:xfrm>
                <a:off x="4550" y="2746"/>
                <a:ext cx="8" cy="11"/>
              </a:xfrm>
              <a:custGeom>
                <a:avLst/>
                <a:gdLst>
                  <a:gd name="T0" fmla="*/ 0 w 29"/>
                  <a:gd name="T1" fmla="*/ 3 h 44"/>
                  <a:gd name="T2" fmla="*/ 0 w 29"/>
                  <a:gd name="T3" fmla="*/ 3 h 44"/>
                  <a:gd name="T4" fmla="*/ 0 w 29"/>
                  <a:gd name="T5" fmla="*/ 2 h 44"/>
                  <a:gd name="T6" fmla="*/ 0 w 29"/>
                  <a:gd name="T7" fmla="*/ 0 h 44"/>
                  <a:gd name="T8" fmla="*/ 1 w 29"/>
                  <a:gd name="T9" fmla="*/ 0 h 44"/>
                  <a:gd name="T10" fmla="*/ 2 w 29"/>
                  <a:gd name="T11" fmla="*/ 0 h 44"/>
                  <a:gd name="T12" fmla="*/ 2 w 29"/>
                  <a:gd name="T13" fmla="*/ 0 h 44"/>
                  <a:gd name="T14" fmla="*/ 2 w 29"/>
                  <a:gd name="T15" fmla="*/ 0 h 44"/>
                  <a:gd name="T16" fmla="*/ 2 w 29"/>
                  <a:gd name="T17" fmla="*/ 3 h 44"/>
                  <a:gd name="T18" fmla="*/ 2 w 29"/>
                  <a:gd name="T19" fmla="*/ 3 h 44"/>
                  <a:gd name="T20" fmla="*/ 2 w 29"/>
                  <a:gd name="T21" fmla="*/ 3 h 44"/>
                  <a:gd name="T22" fmla="*/ 0 w 29"/>
                  <a:gd name="T23" fmla="*/ 3 h 4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" h="44">
                    <a:moveTo>
                      <a:pt x="3" y="41"/>
                    </a:moveTo>
                    <a:lnTo>
                      <a:pt x="0" y="40"/>
                    </a:lnTo>
                    <a:lnTo>
                      <a:pt x="0" y="37"/>
                    </a:lnTo>
                    <a:lnTo>
                      <a:pt x="5" y="5"/>
                    </a:lnTo>
                    <a:lnTo>
                      <a:pt x="8" y="4"/>
                    </a:lnTo>
                    <a:lnTo>
                      <a:pt x="25" y="0"/>
                    </a:lnTo>
                    <a:lnTo>
                      <a:pt x="28" y="1"/>
                    </a:lnTo>
                    <a:lnTo>
                      <a:pt x="29" y="4"/>
                    </a:lnTo>
                    <a:lnTo>
                      <a:pt x="27" y="41"/>
                    </a:lnTo>
                    <a:lnTo>
                      <a:pt x="25" y="44"/>
                    </a:lnTo>
                    <a:lnTo>
                      <a:pt x="23" y="44"/>
                    </a:lnTo>
                    <a:lnTo>
                      <a:pt x="3" y="41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84" name="Freeform 350"/>
              <p:cNvSpPr>
                <a:spLocks/>
              </p:cNvSpPr>
              <p:nvPr/>
            </p:nvSpPr>
            <p:spPr bwMode="auto">
              <a:xfrm>
                <a:off x="3786" y="2138"/>
                <a:ext cx="415" cy="429"/>
              </a:xfrm>
              <a:custGeom>
                <a:avLst/>
                <a:gdLst>
                  <a:gd name="T0" fmla="*/ 25 w 1661"/>
                  <a:gd name="T1" fmla="*/ 92 h 1716"/>
                  <a:gd name="T2" fmla="*/ 20 w 1661"/>
                  <a:gd name="T3" fmla="*/ 81 h 1716"/>
                  <a:gd name="T4" fmla="*/ 17 w 1661"/>
                  <a:gd name="T5" fmla="*/ 70 h 1716"/>
                  <a:gd name="T6" fmla="*/ 16 w 1661"/>
                  <a:gd name="T7" fmla="*/ 62 h 1716"/>
                  <a:gd name="T8" fmla="*/ 14 w 1661"/>
                  <a:gd name="T9" fmla="*/ 60 h 1716"/>
                  <a:gd name="T10" fmla="*/ 3 w 1661"/>
                  <a:gd name="T11" fmla="*/ 56 h 1716"/>
                  <a:gd name="T12" fmla="*/ 8 w 1661"/>
                  <a:gd name="T13" fmla="*/ 54 h 1716"/>
                  <a:gd name="T14" fmla="*/ 0 w 1661"/>
                  <a:gd name="T15" fmla="*/ 50 h 1716"/>
                  <a:gd name="T16" fmla="*/ 3 w 1661"/>
                  <a:gd name="T17" fmla="*/ 47 h 1716"/>
                  <a:gd name="T18" fmla="*/ 9 w 1661"/>
                  <a:gd name="T19" fmla="*/ 47 h 1716"/>
                  <a:gd name="T20" fmla="*/ 9 w 1661"/>
                  <a:gd name="T21" fmla="*/ 43 h 1716"/>
                  <a:gd name="T22" fmla="*/ 5 w 1661"/>
                  <a:gd name="T23" fmla="*/ 39 h 1716"/>
                  <a:gd name="T24" fmla="*/ 9 w 1661"/>
                  <a:gd name="T25" fmla="*/ 33 h 1716"/>
                  <a:gd name="T26" fmla="*/ 19 w 1661"/>
                  <a:gd name="T27" fmla="*/ 26 h 1716"/>
                  <a:gd name="T28" fmla="*/ 23 w 1661"/>
                  <a:gd name="T29" fmla="*/ 21 h 1716"/>
                  <a:gd name="T30" fmla="*/ 23 w 1661"/>
                  <a:gd name="T31" fmla="*/ 19 h 1716"/>
                  <a:gd name="T32" fmla="*/ 24 w 1661"/>
                  <a:gd name="T33" fmla="*/ 15 h 1716"/>
                  <a:gd name="T34" fmla="*/ 22 w 1661"/>
                  <a:gd name="T35" fmla="*/ 11 h 1716"/>
                  <a:gd name="T36" fmla="*/ 21 w 1661"/>
                  <a:gd name="T37" fmla="*/ 8 h 1716"/>
                  <a:gd name="T38" fmla="*/ 21 w 1661"/>
                  <a:gd name="T39" fmla="*/ 5 h 1716"/>
                  <a:gd name="T40" fmla="*/ 32 w 1661"/>
                  <a:gd name="T41" fmla="*/ 4 h 1716"/>
                  <a:gd name="T42" fmla="*/ 42 w 1661"/>
                  <a:gd name="T43" fmla="*/ 2 h 1716"/>
                  <a:gd name="T44" fmla="*/ 44 w 1661"/>
                  <a:gd name="T45" fmla="*/ 2 h 1716"/>
                  <a:gd name="T46" fmla="*/ 41 w 1661"/>
                  <a:gd name="T47" fmla="*/ 9 h 1716"/>
                  <a:gd name="T48" fmla="*/ 41 w 1661"/>
                  <a:gd name="T49" fmla="*/ 14 h 1716"/>
                  <a:gd name="T50" fmla="*/ 39 w 1661"/>
                  <a:gd name="T51" fmla="*/ 16 h 1716"/>
                  <a:gd name="T52" fmla="*/ 39 w 1661"/>
                  <a:gd name="T53" fmla="*/ 21 h 1716"/>
                  <a:gd name="T54" fmla="*/ 44 w 1661"/>
                  <a:gd name="T55" fmla="*/ 27 h 1716"/>
                  <a:gd name="T56" fmla="*/ 60 w 1661"/>
                  <a:gd name="T57" fmla="*/ 38 h 1716"/>
                  <a:gd name="T58" fmla="*/ 70 w 1661"/>
                  <a:gd name="T59" fmla="*/ 37 h 1716"/>
                  <a:gd name="T60" fmla="*/ 73 w 1661"/>
                  <a:gd name="T61" fmla="*/ 33 h 1716"/>
                  <a:gd name="T62" fmla="*/ 74 w 1661"/>
                  <a:gd name="T63" fmla="*/ 36 h 1716"/>
                  <a:gd name="T64" fmla="*/ 84 w 1661"/>
                  <a:gd name="T65" fmla="*/ 37 h 1716"/>
                  <a:gd name="T66" fmla="*/ 84 w 1661"/>
                  <a:gd name="T67" fmla="*/ 34 h 1716"/>
                  <a:gd name="T68" fmla="*/ 99 w 1661"/>
                  <a:gd name="T69" fmla="*/ 27 h 1716"/>
                  <a:gd name="T70" fmla="*/ 100 w 1661"/>
                  <a:gd name="T71" fmla="*/ 30 h 1716"/>
                  <a:gd name="T72" fmla="*/ 104 w 1661"/>
                  <a:gd name="T73" fmla="*/ 33 h 1716"/>
                  <a:gd name="T74" fmla="*/ 102 w 1661"/>
                  <a:gd name="T75" fmla="*/ 37 h 1716"/>
                  <a:gd name="T76" fmla="*/ 93 w 1661"/>
                  <a:gd name="T77" fmla="*/ 49 h 1716"/>
                  <a:gd name="T78" fmla="*/ 88 w 1661"/>
                  <a:gd name="T79" fmla="*/ 54 h 1716"/>
                  <a:gd name="T80" fmla="*/ 87 w 1661"/>
                  <a:gd name="T81" fmla="*/ 57 h 1716"/>
                  <a:gd name="T82" fmla="*/ 83 w 1661"/>
                  <a:gd name="T83" fmla="*/ 53 h 1716"/>
                  <a:gd name="T84" fmla="*/ 81 w 1661"/>
                  <a:gd name="T85" fmla="*/ 49 h 1716"/>
                  <a:gd name="T86" fmla="*/ 76 w 1661"/>
                  <a:gd name="T87" fmla="*/ 41 h 1716"/>
                  <a:gd name="T88" fmla="*/ 73 w 1661"/>
                  <a:gd name="T89" fmla="*/ 41 h 1716"/>
                  <a:gd name="T90" fmla="*/ 71 w 1661"/>
                  <a:gd name="T91" fmla="*/ 42 h 1716"/>
                  <a:gd name="T92" fmla="*/ 73 w 1661"/>
                  <a:gd name="T93" fmla="*/ 44 h 1716"/>
                  <a:gd name="T94" fmla="*/ 72 w 1661"/>
                  <a:gd name="T95" fmla="*/ 48 h 1716"/>
                  <a:gd name="T96" fmla="*/ 73 w 1661"/>
                  <a:gd name="T97" fmla="*/ 58 h 1716"/>
                  <a:gd name="T98" fmla="*/ 71 w 1661"/>
                  <a:gd name="T99" fmla="*/ 59 h 1716"/>
                  <a:gd name="T100" fmla="*/ 67 w 1661"/>
                  <a:gd name="T101" fmla="*/ 59 h 1716"/>
                  <a:gd name="T102" fmla="*/ 57 w 1661"/>
                  <a:gd name="T103" fmla="*/ 70 h 1716"/>
                  <a:gd name="T104" fmla="*/ 45 w 1661"/>
                  <a:gd name="T105" fmla="*/ 80 h 1716"/>
                  <a:gd name="T106" fmla="*/ 43 w 1661"/>
                  <a:gd name="T107" fmla="*/ 89 h 1716"/>
                  <a:gd name="T108" fmla="*/ 42 w 1661"/>
                  <a:gd name="T109" fmla="*/ 99 h 1716"/>
                  <a:gd name="T110" fmla="*/ 36 w 1661"/>
                  <a:gd name="T111" fmla="*/ 104 h 171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661" h="1716">
                    <a:moveTo>
                      <a:pt x="529" y="1716"/>
                    </a:moveTo>
                    <a:lnTo>
                      <a:pt x="527" y="1714"/>
                    </a:lnTo>
                    <a:lnTo>
                      <a:pt x="487" y="1665"/>
                    </a:lnTo>
                    <a:lnTo>
                      <a:pt x="435" y="1521"/>
                    </a:lnTo>
                    <a:lnTo>
                      <a:pt x="398" y="1474"/>
                    </a:lnTo>
                    <a:lnTo>
                      <a:pt x="380" y="1398"/>
                    </a:lnTo>
                    <a:lnTo>
                      <a:pt x="338" y="1322"/>
                    </a:lnTo>
                    <a:lnTo>
                      <a:pt x="335" y="1291"/>
                    </a:lnTo>
                    <a:lnTo>
                      <a:pt x="327" y="1294"/>
                    </a:lnTo>
                    <a:lnTo>
                      <a:pt x="326" y="1295"/>
                    </a:lnTo>
                    <a:lnTo>
                      <a:pt x="324" y="1295"/>
                    </a:lnTo>
                    <a:lnTo>
                      <a:pt x="323" y="1293"/>
                    </a:lnTo>
                    <a:lnTo>
                      <a:pt x="314" y="1273"/>
                    </a:lnTo>
                    <a:lnTo>
                      <a:pt x="294" y="1230"/>
                    </a:lnTo>
                    <a:lnTo>
                      <a:pt x="269" y="1118"/>
                    </a:lnTo>
                    <a:lnTo>
                      <a:pt x="274" y="1084"/>
                    </a:lnTo>
                    <a:lnTo>
                      <a:pt x="269" y="1084"/>
                    </a:lnTo>
                    <a:lnTo>
                      <a:pt x="266" y="1081"/>
                    </a:lnTo>
                    <a:lnTo>
                      <a:pt x="257" y="1041"/>
                    </a:lnTo>
                    <a:lnTo>
                      <a:pt x="266" y="993"/>
                    </a:lnTo>
                    <a:lnTo>
                      <a:pt x="249" y="910"/>
                    </a:lnTo>
                    <a:lnTo>
                      <a:pt x="249" y="907"/>
                    </a:lnTo>
                    <a:lnTo>
                      <a:pt x="266" y="888"/>
                    </a:lnTo>
                    <a:lnTo>
                      <a:pt x="239" y="884"/>
                    </a:lnTo>
                    <a:lnTo>
                      <a:pt x="223" y="955"/>
                    </a:lnTo>
                    <a:lnTo>
                      <a:pt x="222" y="958"/>
                    </a:lnTo>
                    <a:lnTo>
                      <a:pt x="181" y="975"/>
                    </a:lnTo>
                    <a:lnTo>
                      <a:pt x="137" y="975"/>
                    </a:lnTo>
                    <a:lnTo>
                      <a:pt x="136" y="974"/>
                    </a:lnTo>
                    <a:lnTo>
                      <a:pt x="54" y="900"/>
                    </a:lnTo>
                    <a:lnTo>
                      <a:pt x="52" y="884"/>
                    </a:lnTo>
                    <a:lnTo>
                      <a:pt x="52" y="882"/>
                    </a:lnTo>
                    <a:lnTo>
                      <a:pt x="54" y="880"/>
                    </a:lnTo>
                    <a:lnTo>
                      <a:pt x="109" y="874"/>
                    </a:lnTo>
                    <a:lnTo>
                      <a:pt x="126" y="858"/>
                    </a:lnTo>
                    <a:lnTo>
                      <a:pt x="130" y="838"/>
                    </a:lnTo>
                    <a:lnTo>
                      <a:pt x="98" y="855"/>
                    </a:lnTo>
                    <a:lnTo>
                      <a:pt x="54" y="855"/>
                    </a:lnTo>
                    <a:lnTo>
                      <a:pt x="52" y="854"/>
                    </a:lnTo>
                    <a:lnTo>
                      <a:pt x="0" y="797"/>
                    </a:lnTo>
                    <a:lnTo>
                      <a:pt x="0" y="794"/>
                    </a:lnTo>
                    <a:lnTo>
                      <a:pt x="1" y="793"/>
                    </a:lnTo>
                    <a:lnTo>
                      <a:pt x="19" y="781"/>
                    </a:lnTo>
                    <a:lnTo>
                      <a:pt x="45" y="781"/>
                    </a:lnTo>
                    <a:lnTo>
                      <a:pt x="48" y="757"/>
                    </a:lnTo>
                    <a:lnTo>
                      <a:pt x="49" y="755"/>
                    </a:lnTo>
                    <a:lnTo>
                      <a:pt x="52" y="754"/>
                    </a:lnTo>
                    <a:lnTo>
                      <a:pt x="117" y="769"/>
                    </a:lnTo>
                    <a:lnTo>
                      <a:pt x="141" y="751"/>
                    </a:lnTo>
                    <a:lnTo>
                      <a:pt x="144" y="751"/>
                    </a:lnTo>
                    <a:lnTo>
                      <a:pt x="145" y="753"/>
                    </a:lnTo>
                    <a:lnTo>
                      <a:pt x="158" y="765"/>
                    </a:lnTo>
                    <a:lnTo>
                      <a:pt x="177" y="755"/>
                    </a:lnTo>
                    <a:lnTo>
                      <a:pt x="149" y="682"/>
                    </a:lnTo>
                    <a:lnTo>
                      <a:pt x="121" y="669"/>
                    </a:lnTo>
                    <a:lnTo>
                      <a:pt x="120" y="665"/>
                    </a:lnTo>
                    <a:lnTo>
                      <a:pt x="125" y="632"/>
                    </a:lnTo>
                    <a:lnTo>
                      <a:pt x="88" y="624"/>
                    </a:lnTo>
                    <a:lnTo>
                      <a:pt x="85" y="620"/>
                    </a:lnTo>
                    <a:lnTo>
                      <a:pt x="92" y="592"/>
                    </a:lnTo>
                    <a:lnTo>
                      <a:pt x="141" y="527"/>
                    </a:lnTo>
                    <a:lnTo>
                      <a:pt x="142" y="525"/>
                    </a:lnTo>
                    <a:lnTo>
                      <a:pt x="144" y="525"/>
                    </a:lnTo>
                    <a:lnTo>
                      <a:pt x="145" y="527"/>
                    </a:lnTo>
                    <a:lnTo>
                      <a:pt x="166" y="548"/>
                    </a:lnTo>
                    <a:lnTo>
                      <a:pt x="218" y="535"/>
                    </a:lnTo>
                    <a:lnTo>
                      <a:pt x="246" y="487"/>
                    </a:lnTo>
                    <a:lnTo>
                      <a:pt x="275" y="467"/>
                    </a:lnTo>
                    <a:lnTo>
                      <a:pt x="306" y="410"/>
                    </a:lnTo>
                    <a:lnTo>
                      <a:pt x="326" y="402"/>
                    </a:lnTo>
                    <a:lnTo>
                      <a:pt x="331" y="386"/>
                    </a:lnTo>
                    <a:lnTo>
                      <a:pt x="355" y="350"/>
                    </a:lnTo>
                    <a:lnTo>
                      <a:pt x="384" y="337"/>
                    </a:lnTo>
                    <a:lnTo>
                      <a:pt x="370" y="329"/>
                    </a:lnTo>
                    <a:lnTo>
                      <a:pt x="368" y="327"/>
                    </a:lnTo>
                    <a:lnTo>
                      <a:pt x="370" y="325"/>
                    </a:lnTo>
                    <a:lnTo>
                      <a:pt x="379" y="311"/>
                    </a:lnTo>
                    <a:lnTo>
                      <a:pt x="370" y="299"/>
                    </a:lnTo>
                    <a:lnTo>
                      <a:pt x="368" y="297"/>
                    </a:lnTo>
                    <a:lnTo>
                      <a:pt x="378" y="279"/>
                    </a:lnTo>
                    <a:lnTo>
                      <a:pt x="416" y="259"/>
                    </a:lnTo>
                    <a:lnTo>
                      <a:pt x="409" y="246"/>
                    </a:lnTo>
                    <a:lnTo>
                      <a:pt x="383" y="243"/>
                    </a:lnTo>
                    <a:lnTo>
                      <a:pt x="380" y="241"/>
                    </a:lnTo>
                    <a:lnTo>
                      <a:pt x="378" y="224"/>
                    </a:lnTo>
                    <a:lnTo>
                      <a:pt x="356" y="218"/>
                    </a:lnTo>
                    <a:lnTo>
                      <a:pt x="335" y="194"/>
                    </a:lnTo>
                    <a:lnTo>
                      <a:pt x="335" y="190"/>
                    </a:lnTo>
                    <a:lnTo>
                      <a:pt x="350" y="172"/>
                    </a:lnTo>
                    <a:lnTo>
                      <a:pt x="338" y="157"/>
                    </a:lnTo>
                    <a:lnTo>
                      <a:pt x="338" y="153"/>
                    </a:lnTo>
                    <a:lnTo>
                      <a:pt x="350" y="141"/>
                    </a:lnTo>
                    <a:lnTo>
                      <a:pt x="332" y="132"/>
                    </a:lnTo>
                    <a:lnTo>
                      <a:pt x="331" y="128"/>
                    </a:lnTo>
                    <a:lnTo>
                      <a:pt x="336" y="118"/>
                    </a:lnTo>
                    <a:lnTo>
                      <a:pt x="327" y="115"/>
                    </a:lnTo>
                    <a:lnTo>
                      <a:pt x="326" y="111"/>
                    </a:lnTo>
                    <a:lnTo>
                      <a:pt x="334" y="85"/>
                    </a:lnTo>
                    <a:lnTo>
                      <a:pt x="336" y="83"/>
                    </a:lnTo>
                    <a:lnTo>
                      <a:pt x="356" y="77"/>
                    </a:lnTo>
                    <a:lnTo>
                      <a:pt x="429" y="97"/>
                    </a:lnTo>
                    <a:lnTo>
                      <a:pt x="476" y="83"/>
                    </a:lnTo>
                    <a:lnTo>
                      <a:pt x="499" y="85"/>
                    </a:lnTo>
                    <a:lnTo>
                      <a:pt x="509" y="65"/>
                    </a:lnTo>
                    <a:lnTo>
                      <a:pt x="544" y="37"/>
                    </a:lnTo>
                    <a:lnTo>
                      <a:pt x="640" y="0"/>
                    </a:lnTo>
                    <a:lnTo>
                      <a:pt x="642" y="0"/>
                    </a:lnTo>
                    <a:lnTo>
                      <a:pt x="682" y="27"/>
                    </a:lnTo>
                    <a:lnTo>
                      <a:pt x="683" y="28"/>
                    </a:lnTo>
                    <a:lnTo>
                      <a:pt x="685" y="39"/>
                    </a:lnTo>
                    <a:lnTo>
                      <a:pt x="699" y="35"/>
                    </a:lnTo>
                    <a:lnTo>
                      <a:pt x="702" y="36"/>
                    </a:lnTo>
                    <a:lnTo>
                      <a:pt x="703" y="39"/>
                    </a:lnTo>
                    <a:lnTo>
                      <a:pt x="686" y="91"/>
                    </a:lnTo>
                    <a:lnTo>
                      <a:pt x="661" y="113"/>
                    </a:lnTo>
                    <a:lnTo>
                      <a:pt x="658" y="136"/>
                    </a:lnTo>
                    <a:lnTo>
                      <a:pt x="655" y="138"/>
                    </a:lnTo>
                    <a:lnTo>
                      <a:pt x="624" y="144"/>
                    </a:lnTo>
                    <a:lnTo>
                      <a:pt x="626" y="181"/>
                    </a:lnTo>
                    <a:lnTo>
                      <a:pt x="650" y="194"/>
                    </a:lnTo>
                    <a:lnTo>
                      <a:pt x="652" y="197"/>
                    </a:lnTo>
                    <a:lnTo>
                      <a:pt x="661" y="225"/>
                    </a:lnTo>
                    <a:lnTo>
                      <a:pt x="659" y="229"/>
                    </a:lnTo>
                    <a:lnTo>
                      <a:pt x="625" y="254"/>
                    </a:lnTo>
                    <a:lnTo>
                      <a:pt x="624" y="255"/>
                    </a:lnTo>
                    <a:lnTo>
                      <a:pt x="622" y="255"/>
                    </a:lnTo>
                    <a:lnTo>
                      <a:pt x="620" y="254"/>
                    </a:lnTo>
                    <a:lnTo>
                      <a:pt x="608" y="234"/>
                    </a:lnTo>
                    <a:lnTo>
                      <a:pt x="598" y="241"/>
                    </a:lnTo>
                    <a:lnTo>
                      <a:pt x="614" y="277"/>
                    </a:lnTo>
                    <a:lnTo>
                      <a:pt x="612" y="313"/>
                    </a:lnTo>
                    <a:lnTo>
                      <a:pt x="625" y="337"/>
                    </a:lnTo>
                    <a:lnTo>
                      <a:pt x="652" y="334"/>
                    </a:lnTo>
                    <a:lnTo>
                      <a:pt x="742" y="390"/>
                    </a:lnTo>
                    <a:lnTo>
                      <a:pt x="743" y="392"/>
                    </a:lnTo>
                    <a:lnTo>
                      <a:pt x="742" y="395"/>
                    </a:lnTo>
                    <a:lnTo>
                      <a:pt x="702" y="423"/>
                    </a:lnTo>
                    <a:lnTo>
                      <a:pt x="686" y="482"/>
                    </a:lnTo>
                    <a:lnTo>
                      <a:pt x="839" y="569"/>
                    </a:lnTo>
                    <a:lnTo>
                      <a:pt x="923" y="572"/>
                    </a:lnTo>
                    <a:lnTo>
                      <a:pt x="925" y="572"/>
                    </a:lnTo>
                    <a:lnTo>
                      <a:pt x="960" y="607"/>
                    </a:lnTo>
                    <a:lnTo>
                      <a:pt x="1084" y="634"/>
                    </a:lnTo>
                    <a:lnTo>
                      <a:pt x="1126" y="629"/>
                    </a:lnTo>
                    <a:lnTo>
                      <a:pt x="1133" y="613"/>
                    </a:lnTo>
                    <a:lnTo>
                      <a:pt x="1121" y="600"/>
                    </a:lnTo>
                    <a:lnTo>
                      <a:pt x="1120" y="596"/>
                    </a:lnTo>
                    <a:lnTo>
                      <a:pt x="1126" y="585"/>
                    </a:lnTo>
                    <a:lnTo>
                      <a:pt x="1134" y="540"/>
                    </a:lnTo>
                    <a:lnTo>
                      <a:pt x="1136" y="537"/>
                    </a:lnTo>
                    <a:lnTo>
                      <a:pt x="1170" y="525"/>
                    </a:lnTo>
                    <a:lnTo>
                      <a:pt x="1171" y="525"/>
                    </a:lnTo>
                    <a:lnTo>
                      <a:pt x="1173" y="527"/>
                    </a:lnTo>
                    <a:lnTo>
                      <a:pt x="1174" y="529"/>
                    </a:lnTo>
                    <a:lnTo>
                      <a:pt x="1174" y="567"/>
                    </a:lnTo>
                    <a:lnTo>
                      <a:pt x="1185" y="572"/>
                    </a:lnTo>
                    <a:lnTo>
                      <a:pt x="1186" y="575"/>
                    </a:lnTo>
                    <a:lnTo>
                      <a:pt x="1185" y="577"/>
                    </a:lnTo>
                    <a:lnTo>
                      <a:pt x="1175" y="587"/>
                    </a:lnTo>
                    <a:lnTo>
                      <a:pt x="1182" y="601"/>
                    </a:lnTo>
                    <a:lnTo>
                      <a:pt x="1223" y="612"/>
                    </a:lnTo>
                    <a:lnTo>
                      <a:pt x="1352" y="597"/>
                    </a:lnTo>
                    <a:lnTo>
                      <a:pt x="1362" y="576"/>
                    </a:lnTo>
                    <a:lnTo>
                      <a:pt x="1339" y="567"/>
                    </a:lnTo>
                    <a:lnTo>
                      <a:pt x="1336" y="564"/>
                    </a:lnTo>
                    <a:lnTo>
                      <a:pt x="1336" y="547"/>
                    </a:lnTo>
                    <a:lnTo>
                      <a:pt x="1339" y="543"/>
                    </a:lnTo>
                    <a:lnTo>
                      <a:pt x="1413" y="515"/>
                    </a:lnTo>
                    <a:lnTo>
                      <a:pt x="1499" y="450"/>
                    </a:lnTo>
                    <a:lnTo>
                      <a:pt x="1500" y="448"/>
                    </a:lnTo>
                    <a:lnTo>
                      <a:pt x="1540" y="452"/>
                    </a:lnTo>
                    <a:lnTo>
                      <a:pt x="1582" y="435"/>
                    </a:lnTo>
                    <a:lnTo>
                      <a:pt x="1584" y="435"/>
                    </a:lnTo>
                    <a:lnTo>
                      <a:pt x="1586" y="436"/>
                    </a:lnTo>
                    <a:lnTo>
                      <a:pt x="1597" y="467"/>
                    </a:lnTo>
                    <a:lnTo>
                      <a:pt x="1604" y="470"/>
                    </a:lnTo>
                    <a:lnTo>
                      <a:pt x="1606" y="472"/>
                    </a:lnTo>
                    <a:lnTo>
                      <a:pt x="1604" y="497"/>
                    </a:lnTo>
                    <a:lnTo>
                      <a:pt x="1643" y="505"/>
                    </a:lnTo>
                    <a:lnTo>
                      <a:pt x="1659" y="521"/>
                    </a:lnTo>
                    <a:lnTo>
                      <a:pt x="1661" y="523"/>
                    </a:lnTo>
                    <a:lnTo>
                      <a:pt x="1661" y="537"/>
                    </a:lnTo>
                    <a:lnTo>
                      <a:pt x="1658" y="540"/>
                    </a:lnTo>
                    <a:lnTo>
                      <a:pt x="1646" y="548"/>
                    </a:lnTo>
                    <a:lnTo>
                      <a:pt x="1641" y="584"/>
                    </a:lnTo>
                    <a:lnTo>
                      <a:pt x="1637" y="587"/>
                    </a:lnTo>
                    <a:lnTo>
                      <a:pt x="1592" y="589"/>
                    </a:lnTo>
                    <a:lnTo>
                      <a:pt x="1542" y="630"/>
                    </a:lnTo>
                    <a:lnTo>
                      <a:pt x="1540" y="672"/>
                    </a:lnTo>
                    <a:lnTo>
                      <a:pt x="1511" y="712"/>
                    </a:lnTo>
                    <a:lnTo>
                      <a:pt x="1483" y="785"/>
                    </a:lnTo>
                    <a:lnTo>
                      <a:pt x="1481" y="786"/>
                    </a:lnTo>
                    <a:lnTo>
                      <a:pt x="1435" y="801"/>
                    </a:lnTo>
                    <a:lnTo>
                      <a:pt x="1432" y="850"/>
                    </a:lnTo>
                    <a:lnTo>
                      <a:pt x="1429" y="853"/>
                    </a:lnTo>
                    <a:lnTo>
                      <a:pt x="1416" y="855"/>
                    </a:lnTo>
                    <a:lnTo>
                      <a:pt x="1415" y="862"/>
                    </a:lnTo>
                    <a:lnTo>
                      <a:pt x="1423" y="894"/>
                    </a:lnTo>
                    <a:lnTo>
                      <a:pt x="1421" y="898"/>
                    </a:lnTo>
                    <a:lnTo>
                      <a:pt x="1394" y="912"/>
                    </a:lnTo>
                    <a:lnTo>
                      <a:pt x="1391" y="912"/>
                    </a:lnTo>
                    <a:lnTo>
                      <a:pt x="1390" y="912"/>
                    </a:lnTo>
                    <a:lnTo>
                      <a:pt x="1388" y="910"/>
                    </a:lnTo>
                    <a:lnTo>
                      <a:pt x="1362" y="805"/>
                    </a:lnTo>
                    <a:lnTo>
                      <a:pt x="1336" y="842"/>
                    </a:lnTo>
                    <a:lnTo>
                      <a:pt x="1335" y="843"/>
                    </a:lnTo>
                    <a:lnTo>
                      <a:pt x="1334" y="843"/>
                    </a:lnTo>
                    <a:lnTo>
                      <a:pt x="1332" y="843"/>
                    </a:lnTo>
                    <a:lnTo>
                      <a:pt x="1310" y="826"/>
                    </a:lnTo>
                    <a:lnTo>
                      <a:pt x="1296" y="787"/>
                    </a:lnTo>
                    <a:lnTo>
                      <a:pt x="1298" y="783"/>
                    </a:lnTo>
                    <a:lnTo>
                      <a:pt x="1362" y="717"/>
                    </a:lnTo>
                    <a:lnTo>
                      <a:pt x="1242" y="704"/>
                    </a:lnTo>
                    <a:lnTo>
                      <a:pt x="1223" y="689"/>
                    </a:lnTo>
                    <a:lnTo>
                      <a:pt x="1214" y="653"/>
                    </a:lnTo>
                    <a:lnTo>
                      <a:pt x="1211" y="658"/>
                    </a:lnTo>
                    <a:lnTo>
                      <a:pt x="1209" y="661"/>
                    </a:lnTo>
                    <a:lnTo>
                      <a:pt x="1194" y="661"/>
                    </a:lnTo>
                    <a:lnTo>
                      <a:pt x="1191" y="658"/>
                    </a:lnTo>
                    <a:lnTo>
                      <a:pt x="1182" y="638"/>
                    </a:lnTo>
                    <a:lnTo>
                      <a:pt x="1174" y="653"/>
                    </a:lnTo>
                    <a:lnTo>
                      <a:pt x="1171" y="654"/>
                    </a:lnTo>
                    <a:lnTo>
                      <a:pt x="1169" y="653"/>
                    </a:lnTo>
                    <a:lnTo>
                      <a:pt x="1154" y="633"/>
                    </a:lnTo>
                    <a:lnTo>
                      <a:pt x="1138" y="666"/>
                    </a:lnTo>
                    <a:lnTo>
                      <a:pt x="1142" y="681"/>
                    </a:lnTo>
                    <a:lnTo>
                      <a:pt x="1163" y="684"/>
                    </a:lnTo>
                    <a:lnTo>
                      <a:pt x="1166" y="686"/>
                    </a:lnTo>
                    <a:lnTo>
                      <a:pt x="1169" y="706"/>
                    </a:lnTo>
                    <a:lnTo>
                      <a:pt x="1169" y="708"/>
                    </a:lnTo>
                    <a:lnTo>
                      <a:pt x="1166" y="709"/>
                    </a:lnTo>
                    <a:lnTo>
                      <a:pt x="1145" y="709"/>
                    </a:lnTo>
                    <a:lnTo>
                      <a:pt x="1128" y="734"/>
                    </a:lnTo>
                    <a:lnTo>
                      <a:pt x="1159" y="761"/>
                    </a:lnTo>
                    <a:lnTo>
                      <a:pt x="1161" y="763"/>
                    </a:lnTo>
                    <a:lnTo>
                      <a:pt x="1158" y="803"/>
                    </a:lnTo>
                    <a:lnTo>
                      <a:pt x="1183" y="926"/>
                    </a:lnTo>
                    <a:lnTo>
                      <a:pt x="1181" y="930"/>
                    </a:lnTo>
                    <a:lnTo>
                      <a:pt x="1173" y="932"/>
                    </a:lnTo>
                    <a:lnTo>
                      <a:pt x="1171" y="932"/>
                    </a:lnTo>
                    <a:lnTo>
                      <a:pt x="1169" y="930"/>
                    </a:lnTo>
                    <a:lnTo>
                      <a:pt x="1167" y="928"/>
                    </a:lnTo>
                    <a:lnTo>
                      <a:pt x="1167" y="930"/>
                    </a:lnTo>
                    <a:lnTo>
                      <a:pt x="1144" y="938"/>
                    </a:lnTo>
                    <a:lnTo>
                      <a:pt x="1141" y="938"/>
                    </a:lnTo>
                    <a:lnTo>
                      <a:pt x="1140" y="935"/>
                    </a:lnTo>
                    <a:lnTo>
                      <a:pt x="1133" y="904"/>
                    </a:lnTo>
                    <a:lnTo>
                      <a:pt x="1126" y="919"/>
                    </a:lnTo>
                    <a:lnTo>
                      <a:pt x="1074" y="943"/>
                    </a:lnTo>
                    <a:lnTo>
                      <a:pt x="1074" y="983"/>
                    </a:lnTo>
                    <a:lnTo>
                      <a:pt x="1074" y="985"/>
                    </a:lnTo>
                    <a:lnTo>
                      <a:pt x="1033" y="1028"/>
                    </a:lnTo>
                    <a:lnTo>
                      <a:pt x="959" y="1069"/>
                    </a:lnTo>
                    <a:lnTo>
                      <a:pt x="913" y="1125"/>
                    </a:lnTo>
                    <a:lnTo>
                      <a:pt x="814" y="1202"/>
                    </a:lnTo>
                    <a:lnTo>
                      <a:pt x="800" y="1230"/>
                    </a:lnTo>
                    <a:lnTo>
                      <a:pt x="798" y="1231"/>
                    </a:lnTo>
                    <a:lnTo>
                      <a:pt x="747" y="1246"/>
                    </a:lnTo>
                    <a:lnTo>
                      <a:pt x="729" y="1279"/>
                    </a:lnTo>
                    <a:lnTo>
                      <a:pt x="726" y="1281"/>
                    </a:lnTo>
                    <a:lnTo>
                      <a:pt x="697" y="1281"/>
                    </a:lnTo>
                    <a:lnTo>
                      <a:pt x="683" y="1302"/>
                    </a:lnTo>
                    <a:lnTo>
                      <a:pt x="686" y="1398"/>
                    </a:lnTo>
                    <a:lnTo>
                      <a:pt x="697" y="1422"/>
                    </a:lnTo>
                    <a:lnTo>
                      <a:pt x="697" y="1424"/>
                    </a:lnTo>
                    <a:lnTo>
                      <a:pt x="669" y="1513"/>
                    </a:lnTo>
                    <a:lnTo>
                      <a:pt x="671" y="1587"/>
                    </a:lnTo>
                    <a:lnTo>
                      <a:pt x="671" y="1588"/>
                    </a:lnTo>
                    <a:lnTo>
                      <a:pt x="669" y="1589"/>
                    </a:lnTo>
                    <a:lnTo>
                      <a:pt x="642" y="1589"/>
                    </a:lnTo>
                    <a:lnTo>
                      <a:pt x="624" y="1628"/>
                    </a:lnTo>
                    <a:lnTo>
                      <a:pt x="624" y="1644"/>
                    </a:lnTo>
                    <a:lnTo>
                      <a:pt x="621" y="1646"/>
                    </a:lnTo>
                    <a:lnTo>
                      <a:pt x="577" y="1660"/>
                    </a:lnTo>
                    <a:lnTo>
                      <a:pt x="572" y="1693"/>
                    </a:lnTo>
                    <a:lnTo>
                      <a:pt x="548" y="1714"/>
                    </a:lnTo>
                    <a:lnTo>
                      <a:pt x="545" y="1716"/>
                    </a:lnTo>
                    <a:lnTo>
                      <a:pt x="529" y="1716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85" name="Freeform 351"/>
              <p:cNvSpPr>
                <a:spLocks/>
              </p:cNvSpPr>
              <p:nvPr/>
            </p:nvSpPr>
            <p:spPr bwMode="auto">
              <a:xfrm>
                <a:off x="4132" y="2488"/>
                <a:ext cx="7" cy="30"/>
              </a:xfrm>
              <a:custGeom>
                <a:avLst/>
                <a:gdLst>
                  <a:gd name="T0" fmla="*/ 1 w 29"/>
                  <a:gd name="T1" fmla="*/ 8 h 119"/>
                  <a:gd name="T2" fmla="*/ 0 w 29"/>
                  <a:gd name="T3" fmla="*/ 8 h 119"/>
                  <a:gd name="T4" fmla="*/ 0 w 29"/>
                  <a:gd name="T5" fmla="*/ 6 h 119"/>
                  <a:gd name="T6" fmla="*/ 1 w 29"/>
                  <a:gd name="T7" fmla="*/ 0 h 119"/>
                  <a:gd name="T8" fmla="*/ 1 w 29"/>
                  <a:gd name="T9" fmla="*/ 0 h 119"/>
                  <a:gd name="T10" fmla="*/ 1 w 29"/>
                  <a:gd name="T11" fmla="*/ 0 h 119"/>
                  <a:gd name="T12" fmla="*/ 2 w 29"/>
                  <a:gd name="T13" fmla="*/ 0 h 119"/>
                  <a:gd name="T14" fmla="*/ 1 w 29"/>
                  <a:gd name="T15" fmla="*/ 7 h 119"/>
                  <a:gd name="T16" fmla="*/ 1 w 29"/>
                  <a:gd name="T17" fmla="*/ 8 h 119"/>
                  <a:gd name="T18" fmla="*/ 1 w 29"/>
                  <a:gd name="T19" fmla="*/ 8 h 1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" h="119">
                    <a:moveTo>
                      <a:pt x="12" y="119"/>
                    </a:moveTo>
                    <a:lnTo>
                      <a:pt x="8" y="118"/>
                    </a:lnTo>
                    <a:lnTo>
                      <a:pt x="0" y="101"/>
                    </a:lnTo>
                    <a:lnTo>
                      <a:pt x="22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14" y="117"/>
                    </a:lnTo>
                    <a:lnTo>
                      <a:pt x="12" y="11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86" name="Freeform 352"/>
              <p:cNvSpPr>
                <a:spLocks/>
              </p:cNvSpPr>
              <p:nvPr/>
            </p:nvSpPr>
            <p:spPr bwMode="auto">
              <a:xfrm>
                <a:off x="4148" y="2577"/>
                <a:ext cx="4" cy="8"/>
              </a:xfrm>
              <a:custGeom>
                <a:avLst/>
                <a:gdLst>
                  <a:gd name="T0" fmla="*/ 1 w 15"/>
                  <a:gd name="T1" fmla="*/ 2 h 32"/>
                  <a:gd name="T2" fmla="*/ 0 w 15"/>
                  <a:gd name="T3" fmla="*/ 2 h 32"/>
                  <a:gd name="T4" fmla="*/ 0 w 15"/>
                  <a:gd name="T5" fmla="*/ 1 h 32"/>
                  <a:gd name="T6" fmla="*/ 0 w 15"/>
                  <a:gd name="T7" fmla="*/ 1 h 32"/>
                  <a:gd name="T8" fmla="*/ 1 w 15"/>
                  <a:gd name="T9" fmla="*/ 0 h 32"/>
                  <a:gd name="T10" fmla="*/ 1 w 15"/>
                  <a:gd name="T11" fmla="*/ 0 h 32"/>
                  <a:gd name="T12" fmla="*/ 1 w 15"/>
                  <a:gd name="T13" fmla="*/ 0 h 32"/>
                  <a:gd name="T14" fmla="*/ 1 w 15"/>
                  <a:gd name="T15" fmla="*/ 0 h 32"/>
                  <a:gd name="T16" fmla="*/ 1 w 15"/>
                  <a:gd name="T17" fmla="*/ 2 h 32"/>
                  <a:gd name="T18" fmla="*/ 1 w 15"/>
                  <a:gd name="T19" fmla="*/ 2 h 32"/>
                  <a:gd name="T20" fmla="*/ 1 w 15"/>
                  <a:gd name="T21" fmla="*/ 2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" h="32">
                    <a:moveTo>
                      <a:pt x="7" y="32"/>
                    </a:moveTo>
                    <a:lnTo>
                      <a:pt x="3" y="29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11" y="1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4"/>
                    </a:lnTo>
                    <a:lnTo>
                      <a:pt x="9" y="29"/>
                    </a:lnTo>
                    <a:lnTo>
                      <a:pt x="7" y="3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87" name="Freeform 353"/>
              <p:cNvSpPr>
                <a:spLocks/>
              </p:cNvSpPr>
              <p:nvPr/>
            </p:nvSpPr>
            <p:spPr bwMode="auto">
              <a:xfrm>
                <a:off x="3805" y="2005"/>
                <a:ext cx="157" cy="75"/>
              </a:xfrm>
              <a:custGeom>
                <a:avLst/>
                <a:gdLst>
                  <a:gd name="T0" fmla="*/ 9 w 626"/>
                  <a:gd name="T1" fmla="*/ 19 h 300"/>
                  <a:gd name="T2" fmla="*/ 8 w 626"/>
                  <a:gd name="T3" fmla="*/ 18 h 300"/>
                  <a:gd name="T4" fmla="*/ 5 w 626"/>
                  <a:gd name="T5" fmla="*/ 18 h 300"/>
                  <a:gd name="T6" fmla="*/ 0 w 626"/>
                  <a:gd name="T7" fmla="*/ 17 h 300"/>
                  <a:gd name="T8" fmla="*/ 0 w 626"/>
                  <a:gd name="T9" fmla="*/ 15 h 300"/>
                  <a:gd name="T10" fmla="*/ 5 w 626"/>
                  <a:gd name="T11" fmla="*/ 15 h 300"/>
                  <a:gd name="T12" fmla="*/ 10 w 626"/>
                  <a:gd name="T13" fmla="*/ 14 h 300"/>
                  <a:gd name="T14" fmla="*/ 11 w 626"/>
                  <a:gd name="T15" fmla="*/ 11 h 300"/>
                  <a:gd name="T16" fmla="*/ 8 w 626"/>
                  <a:gd name="T17" fmla="*/ 10 h 300"/>
                  <a:gd name="T18" fmla="*/ 8 w 626"/>
                  <a:gd name="T19" fmla="*/ 10 h 300"/>
                  <a:gd name="T20" fmla="*/ 5 w 626"/>
                  <a:gd name="T21" fmla="*/ 9 h 300"/>
                  <a:gd name="T22" fmla="*/ 4 w 626"/>
                  <a:gd name="T23" fmla="*/ 8 h 300"/>
                  <a:gd name="T24" fmla="*/ 4 w 626"/>
                  <a:gd name="T25" fmla="*/ 8 h 300"/>
                  <a:gd name="T26" fmla="*/ 7 w 626"/>
                  <a:gd name="T27" fmla="*/ 5 h 300"/>
                  <a:gd name="T28" fmla="*/ 6 w 626"/>
                  <a:gd name="T29" fmla="*/ 5 h 300"/>
                  <a:gd name="T30" fmla="*/ 6 w 626"/>
                  <a:gd name="T31" fmla="*/ 3 h 300"/>
                  <a:gd name="T32" fmla="*/ 7 w 626"/>
                  <a:gd name="T33" fmla="*/ 2 h 300"/>
                  <a:gd name="T34" fmla="*/ 11 w 626"/>
                  <a:gd name="T35" fmla="*/ 2 h 300"/>
                  <a:gd name="T36" fmla="*/ 15 w 626"/>
                  <a:gd name="T37" fmla="*/ 1 h 300"/>
                  <a:gd name="T38" fmla="*/ 17 w 626"/>
                  <a:gd name="T39" fmla="*/ 0 h 300"/>
                  <a:gd name="T40" fmla="*/ 18 w 626"/>
                  <a:gd name="T41" fmla="*/ 0 h 300"/>
                  <a:gd name="T42" fmla="*/ 22 w 626"/>
                  <a:gd name="T43" fmla="*/ 2 h 300"/>
                  <a:gd name="T44" fmla="*/ 28 w 626"/>
                  <a:gd name="T45" fmla="*/ 1 h 300"/>
                  <a:gd name="T46" fmla="*/ 36 w 626"/>
                  <a:gd name="T47" fmla="*/ 2 h 300"/>
                  <a:gd name="T48" fmla="*/ 39 w 626"/>
                  <a:gd name="T49" fmla="*/ 4 h 300"/>
                  <a:gd name="T50" fmla="*/ 39 w 626"/>
                  <a:gd name="T51" fmla="*/ 5 h 300"/>
                  <a:gd name="T52" fmla="*/ 39 w 626"/>
                  <a:gd name="T53" fmla="*/ 7 h 300"/>
                  <a:gd name="T54" fmla="*/ 32 w 626"/>
                  <a:gd name="T55" fmla="*/ 11 h 300"/>
                  <a:gd name="T56" fmla="*/ 27 w 626"/>
                  <a:gd name="T57" fmla="*/ 12 h 300"/>
                  <a:gd name="T58" fmla="*/ 25 w 626"/>
                  <a:gd name="T59" fmla="*/ 14 h 300"/>
                  <a:gd name="T60" fmla="*/ 20 w 626"/>
                  <a:gd name="T61" fmla="*/ 15 h 300"/>
                  <a:gd name="T62" fmla="*/ 16 w 626"/>
                  <a:gd name="T63" fmla="*/ 18 h 300"/>
                  <a:gd name="T64" fmla="*/ 11 w 626"/>
                  <a:gd name="T65" fmla="*/ 19 h 3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26" h="300">
                    <a:moveTo>
                      <a:pt x="145" y="297"/>
                    </a:moveTo>
                    <a:lnTo>
                      <a:pt x="142" y="295"/>
                    </a:lnTo>
                    <a:lnTo>
                      <a:pt x="141" y="283"/>
                    </a:lnTo>
                    <a:lnTo>
                      <a:pt x="125" y="278"/>
                    </a:lnTo>
                    <a:lnTo>
                      <a:pt x="96" y="287"/>
                    </a:lnTo>
                    <a:lnTo>
                      <a:pt x="73" y="278"/>
                    </a:lnTo>
                    <a:lnTo>
                      <a:pt x="9" y="278"/>
                    </a:lnTo>
                    <a:lnTo>
                      <a:pt x="5" y="275"/>
                    </a:lnTo>
                    <a:lnTo>
                      <a:pt x="0" y="247"/>
                    </a:lnTo>
                    <a:lnTo>
                      <a:pt x="3" y="243"/>
                    </a:lnTo>
                    <a:lnTo>
                      <a:pt x="51" y="231"/>
                    </a:lnTo>
                    <a:lnTo>
                      <a:pt x="75" y="239"/>
                    </a:lnTo>
                    <a:lnTo>
                      <a:pt x="96" y="223"/>
                    </a:lnTo>
                    <a:lnTo>
                      <a:pt x="152" y="223"/>
                    </a:lnTo>
                    <a:lnTo>
                      <a:pt x="215" y="184"/>
                    </a:lnTo>
                    <a:lnTo>
                      <a:pt x="168" y="168"/>
                    </a:lnTo>
                    <a:lnTo>
                      <a:pt x="138" y="137"/>
                    </a:lnTo>
                    <a:lnTo>
                      <a:pt x="126" y="162"/>
                    </a:lnTo>
                    <a:lnTo>
                      <a:pt x="124" y="163"/>
                    </a:lnTo>
                    <a:lnTo>
                      <a:pt x="122" y="163"/>
                    </a:lnTo>
                    <a:lnTo>
                      <a:pt x="90" y="151"/>
                    </a:lnTo>
                    <a:lnTo>
                      <a:pt x="79" y="138"/>
                    </a:lnTo>
                    <a:lnTo>
                      <a:pt x="60" y="135"/>
                    </a:lnTo>
                    <a:lnTo>
                      <a:pt x="57" y="131"/>
                    </a:lnTo>
                    <a:lnTo>
                      <a:pt x="57" y="123"/>
                    </a:lnTo>
                    <a:lnTo>
                      <a:pt x="59" y="121"/>
                    </a:lnTo>
                    <a:lnTo>
                      <a:pt x="110" y="82"/>
                    </a:lnTo>
                    <a:lnTo>
                      <a:pt x="109" y="78"/>
                    </a:lnTo>
                    <a:lnTo>
                      <a:pt x="94" y="75"/>
                    </a:lnTo>
                    <a:lnTo>
                      <a:pt x="92" y="73"/>
                    </a:lnTo>
                    <a:lnTo>
                      <a:pt x="92" y="70"/>
                    </a:lnTo>
                    <a:lnTo>
                      <a:pt x="100" y="53"/>
                    </a:lnTo>
                    <a:lnTo>
                      <a:pt x="100" y="37"/>
                    </a:lnTo>
                    <a:lnTo>
                      <a:pt x="102" y="34"/>
                    </a:lnTo>
                    <a:lnTo>
                      <a:pt x="128" y="29"/>
                    </a:lnTo>
                    <a:lnTo>
                      <a:pt x="169" y="34"/>
                    </a:lnTo>
                    <a:lnTo>
                      <a:pt x="230" y="57"/>
                    </a:lnTo>
                    <a:lnTo>
                      <a:pt x="239" y="20"/>
                    </a:lnTo>
                    <a:lnTo>
                      <a:pt x="242" y="17"/>
                    </a:lnTo>
                    <a:lnTo>
                      <a:pt x="275" y="1"/>
                    </a:lnTo>
                    <a:lnTo>
                      <a:pt x="278" y="0"/>
                    </a:lnTo>
                    <a:lnTo>
                      <a:pt x="279" y="1"/>
                    </a:lnTo>
                    <a:lnTo>
                      <a:pt x="307" y="18"/>
                    </a:lnTo>
                    <a:lnTo>
                      <a:pt x="346" y="22"/>
                    </a:lnTo>
                    <a:lnTo>
                      <a:pt x="420" y="22"/>
                    </a:lnTo>
                    <a:lnTo>
                      <a:pt x="443" y="17"/>
                    </a:lnTo>
                    <a:lnTo>
                      <a:pt x="567" y="34"/>
                    </a:lnTo>
                    <a:lnTo>
                      <a:pt x="568" y="35"/>
                    </a:lnTo>
                    <a:lnTo>
                      <a:pt x="582" y="55"/>
                    </a:lnTo>
                    <a:lnTo>
                      <a:pt x="624" y="66"/>
                    </a:lnTo>
                    <a:lnTo>
                      <a:pt x="626" y="67"/>
                    </a:lnTo>
                    <a:lnTo>
                      <a:pt x="626" y="70"/>
                    </a:lnTo>
                    <a:lnTo>
                      <a:pt x="614" y="105"/>
                    </a:lnTo>
                    <a:lnTo>
                      <a:pt x="613" y="106"/>
                    </a:lnTo>
                    <a:lnTo>
                      <a:pt x="527" y="146"/>
                    </a:lnTo>
                    <a:lnTo>
                      <a:pt x="505" y="174"/>
                    </a:lnTo>
                    <a:lnTo>
                      <a:pt x="504" y="175"/>
                    </a:lnTo>
                    <a:lnTo>
                      <a:pt x="430" y="190"/>
                    </a:lnTo>
                    <a:lnTo>
                      <a:pt x="396" y="226"/>
                    </a:lnTo>
                    <a:lnTo>
                      <a:pt x="395" y="227"/>
                    </a:lnTo>
                    <a:lnTo>
                      <a:pt x="319" y="218"/>
                    </a:lnTo>
                    <a:lnTo>
                      <a:pt x="311" y="231"/>
                    </a:lnTo>
                    <a:lnTo>
                      <a:pt x="266" y="251"/>
                    </a:lnTo>
                    <a:lnTo>
                      <a:pt x="261" y="284"/>
                    </a:lnTo>
                    <a:lnTo>
                      <a:pt x="258" y="287"/>
                    </a:lnTo>
                    <a:lnTo>
                      <a:pt x="172" y="300"/>
                    </a:lnTo>
                    <a:lnTo>
                      <a:pt x="145" y="29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88" name="Freeform 354"/>
              <p:cNvSpPr>
                <a:spLocks/>
              </p:cNvSpPr>
              <p:nvPr/>
            </p:nvSpPr>
            <p:spPr bwMode="auto">
              <a:xfrm>
                <a:off x="2962" y="1888"/>
                <a:ext cx="109" cy="55"/>
              </a:xfrm>
              <a:custGeom>
                <a:avLst/>
                <a:gdLst>
                  <a:gd name="T0" fmla="*/ 15 w 438"/>
                  <a:gd name="T1" fmla="*/ 14 h 220"/>
                  <a:gd name="T2" fmla="*/ 11 w 438"/>
                  <a:gd name="T3" fmla="*/ 13 h 220"/>
                  <a:gd name="T4" fmla="*/ 9 w 438"/>
                  <a:gd name="T5" fmla="*/ 11 h 220"/>
                  <a:gd name="T6" fmla="*/ 3 w 438"/>
                  <a:gd name="T7" fmla="*/ 12 h 220"/>
                  <a:gd name="T8" fmla="*/ 1 w 438"/>
                  <a:gd name="T9" fmla="*/ 11 h 220"/>
                  <a:gd name="T10" fmla="*/ 1 w 438"/>
                  <a:gd name="T11" fmla="*/ 11 h 220"/>
                  <a:gd name="T12" fmla="*/ 0 w 438"/>
                  <a:gd name="T13" fmla="*/ 8 h 220"/>
                  <a:gd name="T14" fmla="*/ 0 w 438"/>
                  <a:gd name="T15" fmla="*/ 8 h 220"/>
                  <a:gd name="T16" fmla="*/ 0 w 438"/>
                  <a:gd name="T17" fmla="*/ 8 h 220"/>
                  <a:gd name="T18" fmla="*/ 1 w 438"/>
                  <a:gd name="T19" fmla="*/ 8 h 220"/>
                  <a:gd name="T20" fmla="*/ 1 w 438"/>
                  <a:gd name="T21" fmla="*/ 8 h 220"/>
                  <a:gd name="T22" fmla="*/ 1 w 438"/>
                  <a:gd name="T23" fmla="*/ 8 h 220"/>
                  <a:gd name="T24" fmla="*/ 3 w 438"/>
                  <a:gd name="T25" fmla="*/ 9 h 220"/>
                  <a:gd name="T26" fmla="*/ 4 w 438"/>
                  <a:gd name="T27" fmla="*/ 8 h 220"/>
                  <a:gd name="T28" fmla="*/ 4 w 438"/>
                  <a:gd name="T29" fmla="*/ 8 h 220"/>
                  <a:gd name="T30" fmla="*/ 4 w 438"/>
                  <a:gd name="T31" fmla="*/ 8 h 220"/>
                  <a:gd name="T32" fmla="*/ 6 w 438"/>
                  <a:gd name="T33" fmla="*/ 9 h 220"/>
                  <a:gd name="T34" fmla="*/ 10 w 438"/>
                  <a:gd name="T35" fmla="*/ 7 h 220"/>
                  <a:gd name="T36" fmla="*/ 10 w 438"/>
                  <a:gd name="T37" fmla="*/ 7 h 220"/>
                  <a:gd name="T38" fmla="*/ 10 w 438"/>
                  <a:gd name="T39" fmla="*/ 7 h 220"/>
                  <a:gd name="T40" fmla="*/ 12 w 438"/>
                  <a:gd name="T41" fmla="*/ 8 h 220"/>
                  <a:gd name="T42" fmla="*/ 12 w 438"/>
                  <a:gd name="T43" fmla="*/ 8 h 220"/>
                  <a:gd name="T44" fmla="*/ 12 w 438"/>
                  <a:gd name="T45" fmla="*/ 4 h 220"/>
                  <a:gd name="T46" fmla="*/ 12 w 438"/>
                  <a:gd name="T47" fmla="*/ 4 h 220"/>
                  <a:gd name="T48" fmla="*/ 15 w 438"/>
                  <a:gd name="T49" fmla="*/ 2 h 220"/>
                  <a:gd name="T50" fmla="*/ 15 w 438"/>
                  <a:gd name="T51" fmla="*/ 2 h 220"/>
                  <a:gd name="T52" fmla="*/ 18 w 438"/>
                  <a:gd name="T53" fmla="*/ 2 h 220"/>
                  <a:gd name="T54" fmla="*/ 20 w 438"/>
                  <a:gd name="T55" fmla="*/ 0 h 220"/>
                  <a:gd name="T56" fmla="*/ 20 w 438"/>
                  <a:gd name="T57" fmla="*/ 0 h 220"/>
                  <a:gd name="T58" fmla="*/ 20 w 438"/>
                  <a:gd name="T59" fmla="*/ 0 h 220"/>
                  <a:gd name="T60" fmla="*/ 26 w 438"/>
                  <a:gd name="T61" fmla="*/ 1 h 220"/>
                  <a:gd name="T62" fmla="*/ 26 w 438"/>
                  <a:gd name="T63" fmla="*/ 1 h 220"/>
                  <a:gd name="T64" fmla="*/ 27 w 438"/>
                  <a:gd name="T65" fmla="*/ 5 h 220"/>
                  <a:gd name="T66" fmla="*/ 27 w 438"/>
                  <a:gd name="T67" fmla="*/ 7 h 220"/>
                  <a:gd name="T68" fmla="*/ 27 w 438"/>
                  <a:gd name="T69" fmla="*/ 7 h 220"/>
                  <a:gd name="T70" fmla="*/ 25 w 438"/>
                  <a:gd name="T71" fmla="*/ 7 h 220"/>
                  <a:gd name="T72" fmla="*/ 25 w 438"/>
                  <a:gd name="T73" fmla="*/ 11 h 220"/>
                  <a:gd name="T74" fmla="*/ 25 w 438"/>
                  <a:gd name="T75" fmla="*/ 11 h 220"/>
                  <a:gd name="T76" fmla="*/ 23 w 438"/>
                  <a:gd name="T77" fmla="*/ 12 h 220"/>
                  <a:gd name="T78" fmla="*/ 18 w 438"/>
                  <a:gd name="T79" fmla="*/ 14 h 220"/>
                  <a:gd name="T80" fmla="*/ 18 w 438"/>
                  <a:gd name="T81" fmla="*/ 14 h 220"/>
                  <a:gd name="T82" fmla="*/ 15 w 438"/>
                  <a:gd name="T83" fmla="*/ 14 h 22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438" h="220">
                    <a:moveTo>
                      <a:pt x="240" y="218"/>
                    </a:moveTo>
                    <a:lnTo>
                      <a:pt x="173" y="200"/>
                    </a:lnTo>
                    <a:lnTo>
                      <a:pt x="151" y="168"/>
                    </a:lnTo>
                    <a:lnTo>
                      <a:pt x="55" y="186"/>
                    </a:lnTo>
                    <a:lnTo>
                      <a:pt x="14" y="174"/>
                    </a:lnTo>
                    <a:lnTo>
                      <a:pt x="11" y="172"/>
                    </a:lnTo>
                    <a:lnTo>
                      <a:pt x="0" y="132"/>
                    </a:lnTo>
                    <a:lnTo>
                      <a:pt x="0" y="130"/>
                    </a:lnTo>
                    <a:lnTo>
                      <a:pt x="2" y="129"/>
                    </a:lnTo>
                    <a:lnTo>
                      <a:pt x="22" y="122"/>
                    </a:lnTo>
                    <a:lnTo>
                      <a:pt x="23" y="122"/>
                    </a:lnTo>
                    <a:lnTo>
                      <a:pt x="24" y="123"/>
                    </a:lnTo>
                    <a:lnTo>
                      <a:pt x="48" y="138"/>
                    </a:lnTo>
                    <a:lnTo>
                      <a:pt x="60" y="123"/>
                    </a:lnTo>
                    <a:lnTo>
                      <a:pt x="63" y="122"/>
                    </a:lnTo>
                    <a:lnTo>
                      <a:pt x="64" y="122"/>
                    </a:lnTo>
                    <a:lnTo>
                      <a:pt x="102" y="134"/>
                    </a:lnTo>
                    <a:lnTo>
                      <a:pt x="161" y="111"/>
                    </a:lnTo>
                    <a:lnTo>
                      <a:pt x="163" y="111"/>
                    </a:lnTo>
                    <a:lnTo>
                      <a:pt x="164" y="111"/>
                    </a:lnTo>
                    <a:lnTo>
                      <a:pt x="192" y="122"/>
                    </a:lnTo>
                    <a:lnTo>
                      <a:pt x="200" y="118"/>
                    </a:lnTo>
                    <a:lnTo>
                      <a:pt x="195" y="69"/>
                    </a:lnTo>
                    <a:lnTo>
                      <a:pt x="195" y="66"/>
                    </a:lnTo>
                    <a:lnTo>
                      <a:pt x="246" y="23"/>
                    </a:lnTo>
                    <a:lnTo>
                      <a:pt x="249" y="22"/>
                    </a:lnTo>
                    <a:lnTo>
                      <a:pt x="290" y="30"/>
                    </a:lnTo>
                    <a:lnTo>
                      <a:pt x="318" y="1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413" y="19"/>
                    </a:lnTo>
                    <a:lnTo>
                      <a:pt x="414" y="21"/>
                    </a:lnTo>
                    <a:lnTo>
                      <a:pt x="438" y="82"/>
                    </a:lnTo>
                    <a:lnTo>
                      <a:pt x="435" y="111"/>
                    </a:lnTo>
                    <a:lnTo>
                      <a:pt x="431" y="114"/>
                    </a:lnTo>
                    <a:lnTo>
                      <a:pt x="406" y="114"/>
                    </a:lnTo>
                    <a:lnTo>
                      <a:pt x="401" y="168"/>
                    </a:lnTo>
                    <a:lnTo>
                      <a:pt x="399" y="171"/>
                    </a:lnTo>
                    <a:lnTo>
                      <a:pt x="379" y="186"/>
                    </a:lnTo>
                    <a:lnTo>
                      <a:pt x="290" y="220"/>
                    </a:lnTo>
                    <a:lnTo>
                      <a:pt x="289" y="220"/>
                    </a:lnTo>
                    <a:lnTo>
                      <a:pt x="240" y="218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89" name="Freeform 355"/>
              <p:cNvSpPr>
                <a:spLocks/>
              </p:cNvSpPr>
              <p:nvPr/>
            </p:nvSpPr>
            <p:spPr bwMode="auto">
              <a:xfrm>
                <a:off x="2869" y="1836"/>
                <a:ext cx="49" cy="41"/>
              </a:xfrm>
              <a:custGeom>
                <a:avLst/>
                <a:gdLst>
                  <a:gd name="T0" fmla="*/ 10 w 198"/>
                  <a:gd name="T1" fmla="*/ 10 h 164"/>
                  <a:gd name="T2" fmla="*/ 7 w 198"/>
                  <a:gd name="T3" fmla="*/ 9 h 164"/>
                  <a:gd name="T4" fmla="*/ 7 w 198"/>
                  <a:gd name="T5" fmla="*/ 9 h 164"/>
                  <a:gd name="T6" fmla="*/ 7 w 198"/>
                  <a:gd name="T7" fmla="*/ 8 h 164"/>
                  <a:gd name="T8" fmla="*/ 5 w 198"/>
                  <a:gd name="T9" fmla="*/ 8 h 164"/>
                  <a:gd name="T10" fmla="*/ 5 w 198"/>
                  <a:gd name="T11" fmla="*/ 8 h 164"/>
                  <a:gd name="T12" fmla="*/ 4 w 198"/>
                  <a:gd name="T13" fmla="*/ 6 h 164"/>
                  <a:gd name="T14" fmla="*/ 0 w 198"/>
                  <a:gd name="T15" fmla="*/ 4 h 164"/>
                  <a:gd name="T16" fmla="*/ 0 w 198"/>
                  <a:gd name="T17" fmla="*/ 3 h 164"/>
                  <a:gd name="T18" fmla="*/ 0 w 198"/>
                  <a:gd name="T19" fmla="*/ 2 h 164"/>
                  <a:gd name="T20" fmla="*/ 0 w 198"/>
                  <a:gd name="T21" fmla="*/ 2 h 164"/>
                  <a:gd name="T22" fmla="*/ 2 w 198"/>
                  <a:gd name="T23" fmla="*/ 0 h 164"/>
                  <a:gd name="T24" fmla="*/ 2 w 198"/>
                  <a:gd name="T25" fmla="*/ 0 h 164"/>
                  <a:gd name="T26" fmla="*/ 3 w 198"/>
                  <a:gd name="T27" fmla="*/ 0 h 164"/>
                  <a:gd name="T28" fmla="*/ 4 w 198"/>
                  <a:gd name="T29" fmla="*/ 1 h 164"/>
                  <a:gd name="T30" fmla="*/ 8 w 198"/>
                  <a:gd name="T31" fmla="*/ 0 h 164"/>
                  <a:gd name="T32" fmla="*/ 8 w 198"/>
                  <a:gd name="T33" fmla="*/ 0 h 164"/>
                  <a:gd name="T34" fmla="*/ 10 w 198"/>
                  <a:gd name="T35" fmla="*/ 1 h 164"/>
                  <a:gd name="T36" fmla="*/ 10 w 198"/>
                  <a:gd name="T37" fmla="*/ 1 h 164"/>
                  <a:gd name="T38" fmla="*/ 10 w 198"/>
                  <a:gd name="T39" fmla="*/ 3 h 164"/>
                  <a:gd name="T40" fmla="*/ 11 w 198"/>
                  <a:gd name="T41" fmla="*/ 4 h 164"/>
                  <a:gd name="T42" fmla="*/ 12 w 198"/>
                  <a:gd name="T43" fmla="*/ 6 h 164"/>
                  <a:gd name="T44" fmla="*/ 12 w 198"/>
                  <a:gd name="T45" fmla="*/ 6 h 164"/>
                  <a:gd name="T46" fmla="*/ 11 w 198"/>
                  <a:gd name="T47" fmla="*/ 7 h 164"/>
                  <a:gd name="T48" fmla="*/ 10 w 198"/>
                  <a:gd name="T49" fmla="*/ 8 h 164"/>
                  <a:gd name="T50" fmla="*/ 10 w 198"/>
                  <a:gd name="T51" fmla="*/ 10 h 164"/>
                  <a:gd name="T52" fmla="*/ 10 w 198"/>
                  <a:gd name="T53" fmla="*/ 10 h 164"/>
                  <a:gd name="T54" fmla="*/ 10 w 198"/>
                  <a:gd name="T55" fmla="*/ 10 h 164"/>
                  <a:gd name="T56" fmla="*/ 10 w 198"/>
                  <a:gd name="T57" fmla="*/ 10 h 16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98" h="164">
                    <a:moveTo>
                      <a:pt x="165" y="164"/>
                    </a:moveTo>
                    <a:lnTo>
                      <a:pt x="122" y="149"/>
                    </a:lnTo>
                    <a:lnTo>
                      <a:pt x="120" y="147"/>
                    </a:lnTo>
                    <a:lnTo>
                      <a:pt x="120" y="119"/>
                    </a:lnTo>
                    <a:lnTo>
                      <a:pt x="84" y="127"/>
                    </a:lnTo>
                    <a:lnTo>
                      <a:pt x="81" y="125"/>
                    </a:lnTo>
                    <a:lnTo>
                      <a:pt x="69" y="96"/>
                    </a:lnTo>
                    <a:lnTo>
                      <a:pt x="1" y="55"/>
                    </a:lnTo>
                    <a:lnTo>
                      <a:pt x="0" y="52"/>
                    </a:lnTo>
                    <a:lnTo>
                      <a:pt x="0" y="30"/>
                    </a:lnTo>
                    <a:lnTo>
                      <a:pt x="1" y="27"/>
                    </a:lnTo>
                    <a:lnTo>
                      <a:pt x="39" y="4"/>
                    </a:lnTo>
                    <a:lnTo>
                      <a:pt x="41" y="3"/>
                    </a:lnTo>
                    <a:lnTo>
                      <a:pt x="43" y="4"/>
                    </a:lnTo>
                    <a:lnTo>
                      <a:pt x="61" y="15"/>
                    </a:lnTo>
                    <a:lnTo>
                      <a:pt x="129" y="0"/>
                    </a:lnTo>
                    <a:lnTo>
                      <a:pt x="130" y="2"/>
                    </a:lnTo>
                    <a:lnTo>
                      <a:pt x="160" y="18"/>
                    </a:lnTo>
                    <a:lnTo>
                      <a:pt x="161" y="20"/>
                    </a:lnTo>
                    <a:lnTo>
                      <a:pt x="166" y="51"/>
                    </a:lnTo>
                    <a:lnTo>
                      <a:pt x="182" y="58"/>
                    </a:lnTo>
                    <a:lnTo>
                      <a:pt x="198" y="86"/>
                    </a:lnTo>
                    <a:lnTo>
                      <a:pt x="198" y="88"/>
                    </a:lnTo>
                    <a:lnTo>
                      <a:pt x="186" y="111"/>
                    </a:lnTo>
                    <a:lnTo>
                      <a:pt x="161" y="133"/>
                    </a:lnTo>
                    <a:lnTo>
                      <a:pt x="169" y="160"/>
                    </a:lnTo>
                    <a:lnTo>
                      <a:pt x="169" y="164"/>
                    </a:lnTo>
                    <a:lnTo>
                      <a:pt x="166" y="164"/>
                    </a:lnTo>
                    <a:lnTo>
                      <a:pt x="165" y="16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90" name="Freeform 356"/>
              <p:cNvSpPr>
                <a:spLocks/>
              </p:cNvSpPr>
              <p:nvPr/>
            </p:nvSpPr>
            <p:spPr bwMode="auto">
              <a:xfrm>
                <a:off x="3285" y="2143"/>
                <a:ext cx="33" cy="20"/>
              </a:xfrm>
              <a:custGeom>
                <a:avLst/>
                <a:gdLst>
                  <a:gd name="T0" fmla="*/ 3 w 134"/>
                  <a:gd name="T1" fmla="*/ 5 h 82"/>
                  <a:gd name="T2" fmla="*/ 1 w 134"/>
                  <a:gd name="T3" fmla="*/ 4 h 82"/>
                  <a:gd name="T4" fmla="*/ 0 w 134"/>
                  <a:gd name="T5" fmla="*/ 3 h 82"/>
                  <a:gd name="T6" fmla="*/ 0 w 134"/>
                  <a:gd name="T7" fmla="*/ 3 h 82"/>
                  <a:gd name="T8" fmla="*/ 0 w 134"/>
                  <a:gd name="T9" fmla="*/ 3 h 82"/>
                  <a:gd name="T10" fmla="*/ 2 w 134"/>
                  <a:gd name="T11" fmla="*/ 1 h 82"/>
                  <a:gd name="T12" fmla="*/ 6 w 134"/>
                  <a:gd name="T13" fmla="*/ 1 h 82"/>
                  <a:gd name="T14" fmla="*/ 8 w 134"/>
                  <a:gd name="T15" fmla="*/ 0 h 82"/>
                  <a:gd name="T16" fmla="*/ 8 w 134"/>
                  <a:gd name="T17" fmla="*/ 0 h 82"/>
                  <a:gd name="T18" fmla="*/ 8 w 134"/>
                  <a:gd name="T19" fmla="*/ 0 h 82"/>
                  <a:gd name="T20" fmla="*/ 8 w 134"/>
                  <a:gd name="T21" fmla="*/ 0 h 82"/>
                  <a:gd name="T22" fmla="*/ 6 w 134"/>
                  <a:gd name="T23" fmla="*/ 3 h 82"/>
                  <a:gd name="T24" fmla="*/ 3 w 134"/>
                  <a:gd name="T25" fmla="*/ 5 h 82"/>
                  <a:gd name="T26" fmla="*/ 3 w 134"/>
                  <a:gd name="T27" fmla="*/ 5 h 82"/>
                  <a:gd name="T28" fmla="*/ 3 w 134"/>
                  <a:gd name="T29" fmla="*/ 5 h 8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34" h="82">
                    <a:moveTo>
                      <a:pt x="45" y="80"/>
                    </a:moveTo>
                    <a:lnTo>
                      <a:pt x="16" y="72"/>
                    </a:lnTo>
                    <a:lnTo>
                      <a:pt x="0" y="51"/>
                    </a:lnTo>
                    <a:lnTo>
                      <a:pt x="0" y="48"/>
                    </a:lnTo>
                    <a:lnTo>
                      <a:pt x="1" y="47"/>
                    </a:lnTo>
                    <a:lnTo>
                      <a:pt x="41" y="23"/>
                    </a:lnTo>
                    <a:lnTo>
                      <a:pt x="99" y="18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3" y="2"/>
                    </a:lnTo>
                    <a:lnTo>
                      <a:pt x="134" y="6"/>
                    </a:lnTo>
                    <a:lnTo>
                      <a:pt x="102" y="56"/>
                    </a:lnTo>
                    <a:lnTo>
                      <a:pt x="46" y="80"/>
                    </a:lnTo>
                    <a:lnTo>
                      <a:pt x="45" y="82"/>
                    </a:lnTo>
                    <a:lnTo>
                      <a:pt x="45" y="8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91" name="Freeform 357"/>
              <p:cNvSpPr>
                <a:spLocks/>
              </p:cNvSpPr>
              <p:nvPr/>
            </p:nvSpPr>
            <p:spPr bwMode="auto">
              <a:xfrm>
                <a:off x="3035" y="1744"/>
                <a:ext cx="7" cy="8"/>
              </a:xfrm>
              <a:custGeom>
                <a:avLst/>
                <a:gdLst>
                  <a:gd name="T0" fmla="*/ 2 w 28"/>
                  <a:gd name="T1" fmla="*/ 2 h 32"/>
                  <a:gd name="T2" fmla="*/ 2 w 28"/>
                  <a:gd name="T3" fmla="*/ 2 h 32"/>
                  <a:gd name="T4" fmla="*/ 0 w 28"/>
                  <a:gd name="T5" fmla="*/ 2 h 32"/>
                  <a:gd name="T6" fmla="*/ 0 w 28"/>
                  <a:gd name="T7" fmla="*/ 1 h 32"/>
                  <a:gd name="T8" fmla="*/ 0 w 28"/>
                  <a:gd name="T9" fmla="*/ 0 h 32"/>
                  <a:gd name="T10" fmla="*/ 0 w 28"/>
                  <a:gd name="T11" fmla="*/ 0 h 32"/>
                  <a:gd name="T12" fmla="*/ 0 w 28"/>
                  <a:gd name="T13" fmla="*/ 0 h 32"/>
                  <a:gd name="T14" fmla="*/ 0 w 28"/>
                  <a:gd name="T15" fmla="*/ 0 h 32"/>
                  <a:gd name="T16" fmla="*/ 2 w 28"/>
                  <a:gd name="T17" fmla="*/ 2 h 32"/>
                  <a:gd name="T18" fmla="*/ 2 w 28"/>
                  <a:gd name="T19" fmla="*/ 2 h 32"/>
                  <a:gd name="T20" fmla="*/ 2 w 28"/>
                  <a:gd name="T21" fmla="*/ 2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5" y="32"/>
                    </a:moveTo>
                    <a:lnTo>
                      <a:pt x="24" y="32"/>
                    </a:lnTo>
                    <a:lnTo>
                      <a:pt x="1" y="24"/>
                    </a:lnTo>
                    <a:lnTo>
                      <a:pt x="0" y="20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1"/>
                    </a:lnTo>
                    <a:lnTo>
                      <a:pt x="28" y="27"/>
                    </a:lnTo>
                    <a:lnTo>
                      <a:pt x="28" y="31"/>
                    </a:lnTo>
                    <a:lnTo>
                      <a:pt x="25" y="3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92" name="Freeform 358"/>
              <p:cNvSpPr>
                <a:spLocks/>
              </p:cNvSpPr>
              <p:nvPr/>
            </p:nvSpPr>
            <p:spPr bwMode="auto">
              <a:xfrm>
                <a:off x="2942" y="1681"/>
                <a:ext cx="40" cy="75"/>
              </a:xfrm>
              <a:custGeom>
                <a:avLst/>
                <a:gdLst>
                  <a:gd name="T0" fmla="*/ 5 w 164"/>
                  <a:gd name="T1" fmla="*/ 19 h 298"/>
                  <a:gd name="T2" fmla="*/ 2 w 164"/>
                  <a:gd name="T3" fmla="*/ 18 h 298"/>
                  <a:gd name="T4" fmla="*/ 2 w 164"/>
                  <a:gd name="T5" fmla="*/ 18 h 298"/>
                  <a:gd name="T6" fmla="*/ 2 w 164"/>
                  <a:gd name="T7" fmla="*/ 16 h 298"/>
                  <a:gd name="T8" fmla="*/ 0 w 164"/>
                  <a:gd name="T9" fmla="*/ 14 h 298"/>
                  <a:gd name="T10" fmla="*/ 0 w 164"/>
                  <a:gd name="T11" fmla="*/ 14 h 298"/>
                  <a:gd name="T12" fmla="*/ 0 w 164"/>
                  <a:gd name="T13" fmla="*/ 9 h 298"/>
                  <a:gd name="T14" fmla="*/ 1 w 164"/>
                  <a:gd name="T15" fmla="*/ 6 h 298"/>
                  <a:gd name="T16" fmla="*/ 8 w 164"/>
                  <a:gd name="T17" fmla="*/ 0 h 298"/>
                  <a:gd name="T18" fmla="*/ 8 w 164"/>
                  <a:gd name="T19" fmla="*/ 0 h 298"/>
                  <a:gd name="T20" fmla="*/ 8 w 164"/>
                  <a:gd name="T21" fmla="*/ 0 h 298"/>
                  <a:gd name="T22" fmla="*/ 8 w 164"/>
                  <a:gd name="T23" fmla="*/ 0 h 298"/>
                  <a:gd name="T24" fmla="*/ 9 w 164"/>
                  <a:gd name="T25" fmla="*/ 4 h 298"/>
                  <a:gd name="T26" fmla="*/ 7 w 164"/>
                  <a:gd name="T27" fmla="*/ 7 h 298"/>
                  <a:gd name="T28" fmla="*/ 8 w 164"/>
                  <a:gd name="T29" fmla="*/ 7 h 298"/>
                  <a:gd name="T30" fmla="*/ 8 w 164"/>
                  <a:gd name="T31" fmla="*/ 7 h 298"/>
                  <a:gd name="T32" fmla="*/ 8 w 164"/>
                  <a:gd name="T33" fmla="*/ 8 h 298"/>
                  <a:gd name="T34" fmla="*/ 8 w 164"/>
                  <a:gd name="T35" fmla="*/ 9 h 298"/>
                  <a:gd name="T36" fmla="*/ 10 w 164"/>
                  <a:gd name="T37" fmla="*/ 8 h 298"/>
                  <a:gd name="T38" fmla="*/ 10 w 164"/>
                  <a:gd name="T39" fmla="*/ 8 h 298"/>
                  <a:gd name="T40" fmla="*/ 10 w 164"/>
                  <a:gd name="T41" fmla="*/ 9 h 298"/>
                  <a:gd name="T42" fmla="*/ 10 w 164"/>
                  <a:gd name="T43" fmla="*/ 10 h 298"/>
                  <a:gd name="T44" fmla="*/ 10 w 164"/>
                  <a:gd name="T45" fmla="*/ 10 h 298"/>
                  <a:gd name="T46" fmla="*/ 9 w 164"/>
                  <a:gd name="T47" fmla="*/ 11 h 298"/>
                  <a:gd name="T48" fmla="*/ 8 w 164"/>
                  <a:gd name="T49" fmla="*/ 11 h 298"/>
                  <a:gd name="T50" fmla="*/ 8 w 164"/>
                  <a:gd name="T51" fmla="*/ 11 h 298"/>
                  <a:gd name="T52" fmla="*/ 8 w 164"/>
                  <a:gd name="T53" fmla="*/ 11 h 298"/>
                  <a:gd name="T54" fmla="*/ 8 w 164"/>
                  <a:gd name="T55" fmla="*/ 12 h 298"/>
                  <a:gd name="T56" fmla="*/ 8 w 164"/>
                  <a:gd name="T57" fmla="*/ 12 h 298"/>
                  <a:gd name="T58" fmla="*/ 6 w 164"/>
                  <a:gd name="T59" fmla="*/ 13 h 298"/>
                  <a:gd name="T60" fmla="*/ 7 w 164"/>
                  <a:gd name="T61" fmla="*/ 13 h 298"/>
                  <a:gd name="T62" fmla="*/ 7 w 164"/>
                  <a:gd name="T63" fmla="*/ 14 h 298"/>
                  <a:gd name="T64" fmla="*/ 6 w 164"/>
                  <a:gd name="T65" fmla="*/ 14 h 298"/>
                  <a:gd name="T66" fmla="*/ 6 w 164"/>
                  <a:gd name="T67" fmla="*/ 14 h 298"/>
                  <a:gd name="T68" fmla="*/ 6 w 164"/>
                  <a:gd name="T69" fmla="*/ 14 h 298"/>
                  <a:gd name="T70" fmla="*/ 5 w 164"/>
                  <a:gd name="T71" fmla="*/ 17 h 298"/>
                  <a:gd name="T72" fmla="*/ 6 w 164"/>
                  <a:gd name="T73" fmla="*/ 18 h 298"/>
                  <a:gd name="T74" fmla="*/ 6 w 164"/>
                  <a:gd name="T75" fmla="*/ 19 h 298"/>
                  <a:gd name="T76" fmla="*/ 6 w 164"/>
                  <a:gd name="T77" fmla="*/ 19 h 298"/>
                  <a:gd name="T78" fmla="*/ 5 w 164"/>
                  <a:gd name="T79" fmla="*/ 19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64" h="298">
                    <a:moveTo>
                      <a:pt x="87" y="298"/>
                    </a:moveTo>
                    <a:lnTo>
                      <a:pt x="38" y="292"/>
                    </a:lnTo>
                    <a:lnTo>
                      <a:pt x="35" y="288"/>
                    </a:lnTo>
                    <a:lnTo>
                      <a:pt x="35" y="250"/>
                    </a:lnTo>
                    <a:lnTo>
                      <a:pt x="4" y="228"/>
                    </a:lnTo>
                    <a:lnTo>
                      <a:pt x="3" y="226"/>
                    </a:lnTo>
                    <a:lnTo>
                      <a:pt x="0" y="143"/>
                    </a:lnTo>
                    <a:lnTo>
                      <a:pt x="15" y="88"/>
                    </a:lnTo>
                    <a:lnTo>
                      <a:pt x="133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9" y="2"/>
                    </a:lnTo>
                    <a:lnTo>
                      <a:pt x="144" y="54"/>
                    </a:lnTo>
                    <a:lnTo>
                      <a:pt x="120" y="114"/>
                    </a:lnTo>
                    <a:lnTo>
                      <a:pt x="129" y="114"/>
                    </a:lnTo>
                    <a:lnTo>
                      <a:pt x="132" y="115"/>
                    </a:lnTo>
                    <a:lnTo>
                      <a:pt x="133" y="118"/>
                    </a:lnTo>
                    <a:lnTo>
                      <a:pt x="127" y="134"/>
                    </a:lnTo>
                    <a:lnTo>
                      <a:pt x="161" y="131"/>
                    </a:lnTo>
                    <a:lnTo>
                      <a:pt x="164" y="133"/>
                    </a:lnTo>
                    <a:lnTo>
                      <a:pt x="164" y="134"/>
                    </a:lnTo>
                    <a:lnTo>
                      <a:pt x="164" y="151"/>
                    </a:lnTo>
                    <a:lnTo>
                      <a:pt x="163" y="154"/>
                    </a:lnTo>
                    <a:lnTo>
                      <a:pt x="143" y="171"/>
                    </a:lnTo>
                    <a:lnTo>
                      <a:pt x="141" y="171"/>
                    </a:lnTo>
                    <a:lnTo>
                      <a:pt x="140" y="171"/>
                    </a:lnTo>
                    <a:lnTo>
                      <a:pt x="133" y="169"/>
                    </a:lnTo>
                    <a:lnTo>
                      <a:pt x="133" y="186"/>
                    </a:lnTo>
                    <a:lnTo>
                      <a:pt x="131" y="189"/>
                    </a:lnTo>
                    <a:lnTo>
                      <a:pt x="108" y="197"/>
                    </a:lnTo>
                    <a:lnTo>
                      <a:pt x="109" y="211"/>
                    </a:lnTo>
                    <a:lnTo>
                      <a:pt x="109" y="214"/>
                    </a:lnTo>
                    <a:lnTo>
                      <a:pt x="107" y="215"/>
                    </a:lnTo>
                    <a:lnTo>
                      <a:pt x="95" y="215"/>
                    </a:lnTo>
                    <a:lnTo>
                      <a:pt x="99" y="222"/>
                    </a:lnTo>
                    <a:lnTo>
                      <a:pt x="87" y="272"/>
                    </a:lnTo>
                    <a:lnTo>
                      <a:pt x="99" y="292"/>
                    </a:lnTo>
                    <a:lnTo>
                      <a:pt x="99" y="296"/>
                    </a:lnTo>
                    <a:lnTo>
                      <a:pt x="96" y="298"/>
                    </a:lnTo>
                    <a:lnTo>
                      <a:pt x="87" y="298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93" name="Freeform 359"/>
              <p:cNvSpPr>
                <a:spLocks/>
              </p:cNvSpPr>
              <p:nvPr/>
            </p:nvSpPr>
            <p:spPr bwMode="auto">
              <a:xfrm>
                <a:off x="2979" y="1750"/>
                <a:ext cx="4" cy="9"/>
              </a:xfrm>
              <a:custGeom>
                <a:avLst/>
                <a:gdLst>
                  <a:gd name="T0" fmla="*/ 0 w 18"/>
                  <a:gd name="T1" fmla="*/ 2 h 38"/>
                  <a:gd name="T2" fmla="*/ 0 w 18"/>
                  <a:gd name="T3" fmla="*/ 2 h 38"/>
                  <a:gd name="T4" fmla="*/ 0 w 18"/>
                  <a:gd name="T5" fmla="*/ 1 h 38"/>
                  <a:gd name="T6" fmla="*/ 0 w 18"/>
                  <a:gd name="T7" fmla="*/ 1 h 38"/>
                  <a:gd name="T8" fmla="*/ 1 w 18"/>
                  <a:gd name="T9" fmla="*/ 0 h 38"/>
                  <a:gd name="T10" fmla="*/ 1 w 18"/>
                  <a:gd name="T11" fmla="*/ 0 h 38"/>
                  <a:gd name="T12" fmla="*/ 1 w 18"/>
                  <a:gd name="T13" fmla="*/ 0 h 38"/>
                  <a:gd name="T14" fmla="*/ 1 w 18"/>
                  <a:gd name="T15" fmla="*/ 0 h 38"/>
                  <a:gd name="T16" fmla="*/ 1 w 18"/>
                  <a:gd name="T17" fmla="*/ 2 h 38"/>
                  <a:gd name="T18" fmla="*/ 0 w 18"/>
                  <a:gd name="T19" fmla="*/ 2 h 38"/>
                  <a:gd name="T20" fmla="*/ 0 w 18"/>
                  <a:gd name="T21" fmla="*/ 2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" h="38">
                    <a:moveTo>
                      <a:pt x="10" y="38"/>
                    </a:moveTo>
                    <a:lnTo>
                      <a:pt x="7" y="36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12" y="1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8" y="4"/>
                    </a:lnTo>
                    <a:lnTo>
                      <a:pt x="12" y="36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94" name="Freeform 360"/>
              <p:cNvSpPr>
                <a:spLocks/>
              </p:cNvSpPr>
              <p:nvPr/>
            </p:nvSpPr>
            <p:spPr bwMode="auto">
              <a:xfrm>
                <a:off x="2966" y="1735"/>
                <a:ext cx="17" cy="16"/>
              </a:xfrm>
              <a:custGeom>
                <a:avLst/>
                <a:gdLst>
                  <a:gd name="T0" fmla="*/ 2 w 68"/>
                  <a:gd name="T1" fmla="*/ 4 h 63"/>
                  <a:gd name="T2" fmla="*/ 1 w 68"/>
                  <a:gd name="T3" fmla="*/ 4 h 63"/>
                  <a:gd name="T4" fmla="*/ 0 w 68"/>
                  <a:gd name="T5" fmla="*/ 1 h 63"/>
                  <a:gd name="T6" fmla="*/ 0 w 68"/>
                  <a:gd name="T7" fmla="*/ 1 h 63"/>
                  <a:gd name="T8" fmla="*/ 0 w 68"/>
                  <a:gd name="T9" fmla="*/ 1 h 63"/>
                  <a:gd name="T10" fmla="*/ 1 w 68"/>
                  <a:gd name="T11" fmla="*/ 1 h 63"/>
                  <a:gd name="T12" fmla="*/ 3 w 68"/>
                  <a:gd name="T13" fmla="*/ 0 h 63"/>
                  <a:gd name="T14" fmla="*/ 3 w 68"/>
                  <a:gd name="T15" fmla="*/ 0 h 63"/>
                  <a:gd name="T16" fmla="*/ 4 w 68"/>
                  <a:gd name="T17" fmla="*/ 0 h 63"/>
                  <a:gd name="T18" fmla="*/ 4 w 68"/>
                  <a:gd name="T19" fmla="*/ 2 h 63"/>
                  <a:gd name="T20" fmla="*/ 4 w 68"/>
                  <a:gd name="T21" fmla="*/ 4 h 63"/>
                  <a:gd name="T22" fmla="*/ 4 w 68"/>
                  <a:gd name="T23" fmla="*/ 4 h 63"/>
                  <a:gd name="T24" fmla="*/ 2 w 68"/>
                  <a:gd name="T25" fmla="*/ 4 h 6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8" h="63">
                    <a:moveTo>
                      <a:pt x="22" y="63"/>
                    </a:moveTo>
                    <a:lnTo>
                      <a:pt x="20" y="62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1"/>
                    </a:lnTo>
                    <a:lnTo>
                      <a:pt x="18" y="9"/>
                    </a:lnTo>
                    <a:lnTo>
                      <a:pt x="50" y="0"/>
                    </a:lnTo>
                    <a:lnTo>
                      <a:pt x="54" y="2"/>
                    </a:lnTo>
                    <a:lnTo>
                      <a:pt x="68" y="37"/>
                    </a:lnTo>
                    <a:lnTo>
                      <a:pt x="65" y="55"/>
                    </a:lnTo>
                    <a:lnTo>
                      <a:pt x="62" y="58"/>
                    </a:lnTo>
                    <a:lnTo>
                      <a:pt x="22" y="63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95" name="Freeform 361"/>
              <p:cNvSpPr>
                <a:spLocks/>
              </p:cNvSpPr>
              <p:nvPr/>
            </p:nvSpPr>
            <p:spPr bwMode="auto">
              <a:xfrm>
                <a:off x="2984" y="1752"/>
                <a:ext cx="13" cy="9"/>
              </a:xfrm>
              <a:custGeom>
                <a:avLst/>
                <a:gdLst>
                  <a:gd name="T0" fmla="*/ 0 w 49"/>
                  <a:gd name="T1" fmla="*/ 2 h 35"/>
                  <a:gd name="T2" fmla="*/ 0 w 49"/>
                  <a:gd name="T3" fmla="*/ 2 h 35"/>
                  <a:gd name="T4" fmla="*/ 0 w 49"/>
                  <a:gd name="T5" fmla="*/ 0 h 35"/>
                  <a:gd name="T6" fmla="*/ 0 w 49"/>
                  <a:gd name="T7" fmla="*/ 0 h 35"/>
                  <a:gd name="T8" fmla="*/ 1 w 49"/>
                  <a:gd name="T9" fmla="*/ 0 h 35"/>
                  <a:gd name="T10" fmla="*/ 3 w 49"/>
                  <a:gd name="T11" fmla="*/ 1 h 35"/>
                  <a:gd name="T12" fmla="*/ 3 w 49"/>
                  <a:gd name="T13" fmla="*/ 1 h 35"/>
                  <a:gd name="T14" fmla="*/ 3 w 49"/>
                  <a:gd name="T15" fmla="*/ 2 h 35"/>
                  <a:gd name="T16" fmla="*/ 3 w 49"/>
                  <a:gd name="T17" fmla="*/ 2 h 35"/>
                  <a:gd name="T18" fmla="*/ 3 w 49"/>
                  <a:gd name="T19" fmla="*/ 2 h 35"/>
                  <a:gd name="T20" fmla="*/ 0 w 49"/>
                  <a:gd name="T21" fmla="*/ 2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9" h="35">
                    <a:moveTo>
                      <a:pt x="3" y="27"/>
                    </a:moveTo>
                    <a:lnTo>
                      <a:pt x="0" y="23"/>
                    </a:lnTo>
                    <a:lnTo>
                      <a:pt x="0" y="5"/>
                    </a:lnTo>
                    <a:lnTo>
                      <a:pt x="3" y="3"/>
                    </a:lnTo>
                    <a:lnTo>
                      <a:pt x="1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9" y="31"/>
                    </a:lnTo>
                    <a:lnTo>
                      <a:pt x="49" y="33"/>
                    </a:lnTo>
                    <a:lnTo>
                      <a:pt x="46" y="35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96" name="Freeform 362"/>
              <p:cNvSpPr>
                <a:spLocks/>
              </p:cNvSpPr>
              <p:nvPr/>
            </p:nvSpPr>
            <p:spPr bwMode="auto">
              <a:xfrm>
                <a:off x="2995" y="1752"/>
                <a:ext cx="6" cy="11"/>
              </a:xfrm>
              <a:custGeom>
                <a:avLst/>
                <a:gdLst>
                  <a:gd name="T0" fmla="*/ 1 w 22"/>
                  <a:gd name="T1" fmla="*/ 3 h 43"/>
                  <a:gd name="T2" fmla="*/ 1 w 22"/>
                  <a:gd name="T3" fmla="*/ 3 h 43"/>
                  <a:gd name="T4" fmla="*/ 0 w 22"/>
                  <a:gd name="T5" fmla="*/ 0 h 43"/>
                  <a:gd name="T6" fmla="*/ 0 w 22"/>
                  <a:gd name="T7" fmla="*/ 0 h 43"/>
                  <a:gd name="T8" fmla="*/ 0 w 22"/>
                  <a:gd name="T9" fmla="*/ 0 h 43"/>
                  <a:gd name="T10" fmla="*/ 0 w 22"/>
                  <a:gd name="T11" fmla="*/ 0 h 43"/>
                  <a:gd name="T12" fmla="*/ 2 w 22"/>
                  <a:gd name="T13" fmla="*/ 1 h 43"/>
                  <a:gd name="T14" fmla="*/ 2 w 22"/>
                  <a:gd name="T15" fmla="*/ 1 h 43"/>
                  <a:gd name="T16" fmla="*/ 1 w 22"/>
                  <a:gd name="T17" fmla="*/ 3 h 43"/>
                  <a:gd name="T18" fmla="*/ 1 w 22"/>
                  <a:gd name="T19" fmla="*/ 3 h 43"/>
                  <a:gd name="T20" fmla="*/ 1 w 22"/>
                  <a:gd name="T21" fmla="*/ 3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2" h="43">
                    <a:moveTo>
                      <a:pt x="13" y="43"/>
                    </a:moveTo>
                    <a:lnTo>
                      <a:pt x="10" y="41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21" y="8"/>
                    </a:lnTo>
                    <a:lnTo>
                      <a:pt x="22" y="12"/>
                    </a:lnTo>
                    <a:lnTo>
                      <a:pt x="17" y="41"/>
                    </a:lnTo>
                    <a:lnTo>
                      <a:pt x="14" y="43"/>
                    </a:lnTo>
                    <a:lnTo>
                      <a:pt x="13" y="43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97" name="Freeform 363"/>
              <p:cNvSpPr>
                <a:spLocks/>
              </p:cNvSpPr>
              <p:nvPr/>
            </p:nvSpPr>
            <p:spPr bwMode="auto">
              <a:xfrm>
                <a:off x="2983" y="1723"/>
                <a:ext cx="26" cy="30"/>
              </a:xfrm>
              <a:custGeom>
                <a:avLst/>
                <a:gdLst>
                  <a:gd name="T0" fmla="*/ 5 w 103"/>
                  <a:gd name="T1" fmla="*/ 8 h 120"/>
                  <a:gd name="T2" fmla="*/ 3 w 103"/>
                  <a:gd name="T3" fmla="*/ 7 h 120"/>
                  <a:gd name="T4" fmla="*/ 3 w 103"/>
                  <a:gd name="T5" fmla="*/ 7 h 120"/>
                  <a:gd name="T6" fmla="*/ 3 w 103"/>
                  <a:gd name="T7" fmla="*/ 7 h 120"/>
                  <a:gd name="T8" fmla="*/ 2 w 103"/>
                  <a:gd name="T9" fmla="*/ 6 h 120"/>
                  <a:gd name="T10" fmla="*/ 1 w 103"/>
                  <a:gd name="T11" fmla="*/ 6 h 120"/>
                  <a:gd name="T12" fmla="*/ 1 w 103"/>
                  <a:gd name="T13" fmla="*/ 4 h 120"/>
                  <a:gd name="T14" fmla="*/ 0 w 103"/>
                  <a:gd name="T15" fmla="*/ 3 h 120"/>
                  <a:gd name="T16" fmla="*/ 0 w 103"/>
                  <a:gd name="T17" fmla="*/ 3 h 120"/>
                  <a:gd name="T18" fmla="*/ 0 w 103"/>
                  <a:gd name="T19" fmla="*/ 3 h 120"/>
                  <a:gd name="T20" fmla="*/ 2 w 103"/>
                  <a:gd name="T21" fmla="*/ 2 h 120"/>
                  <a:gd name="T22" fmla="*/ 2 w 103"/>
                  <a:gd name="T23" fmla="*/ 1 h 120"/>
                  <a:gd name="T24" fmla="*/ 2 w 103"/>
                  <a:gd name="T25" fmla="*/ 1 h 120"/>
                  <a:gd name="T26" fmla="*/ 2 w 103"/>
                  <a:gd name="T27" fmla="*/ 1 h 120"/>
                  <a:gd name="T28" fmla="*/ 3 w 103"/>
                  <a:gd name="T29" fmla="*/ 1 h 120"/>
                  <a:gd name="T30" fmla="*/ 4 w 103"/>
                  <a:gd name="T31" fmla="*/ 1 h 120"/>
                  <a:gd name="T32" fmla="*/ 4 w 103"/>
                  <a:gd name="T33" fmla="*/ 2 h 120"/>
                  <a:gd name="T34" fmla="*/ 4 w 103"/>
                  <a:gd name="T35" fmla="*/ 2 h 120"/>
                  <a:gd name="T36" fmla="*/ 4 w 103"/>
                  <a:gd name="T37" fmla="*/ 1 h 120"/>
                  <a:gd name="T38" fmla="*/ 4 w 103"/>
                  <a:gd name="T39" fmla="*/ 1 h 120"/>
                  <a:gd name="T40" fmla="*/ 5 w 103"/>
                  <a:gd name="T41" fmla="*/ 0 h 120"/>
                  <a:gd name="T42" fmla="*/ 5 w 103"/>
                  <a:gd name="T43" fmla="*/ 0 h 120"/>
                  <a:gd name="T44" fmla="*/ 5 w 103"/>
                  <a:gd name="T45" fmla="*/ 0 h 120"/>
                  <a:gd name="T46" fmla="*/ 6 w 103"/>
                  <a:gd name="T47" fmla="*/ 0 h 120"/>
                  <a:gd name="T48" fmla="*/ 7 w 103"/>
                  <a:gd name="T49" fmla="*/ 3 h 120"/>
                  <a:gd name="T50" fmla="*/ 7 w 103"/>
                  <a:gd name="T51" fmla="*/ 3 h 120"/>
                  <a:gd name="T52" fmla="*/ 5 w 103"/>
                  <a:gd name="T53" fmla="*/ 4 h 120"/>
                  <a:gd name="T54" fmla="*/ 6 w 103"/>
                  <a:gd name="T55" fmla="*/ 6 h 120"/>
                  <a:gd name="T56" fmla="*/ 6 w 103"/>
                  <a:gd name="T57" fmla="*/ 6 h 120"/>
                  <a:gd name="T58" fmla="*/ 6 w 103"/>
                  <a:gd name="T59" fmla="*/ 6 h 120"/>
                  <a:gd name="T60" fmla="*/ 5 w 103"/>
                  <a:gd name="T61" fmla="*/ 6 h 120"/>
                  <a:gd name="T62" fmla="*/ 5 w 103"/>
                  <a:gd name="T63" fmla="*/ 7 h 120"/>
                  <a:gd name="T64" fmla="*/ 5 w 103"/>
                  <a:gd name="T65" fmla="*/ 8 h 120"/>
                  <a:gd name="T66" fmla="*/ 5 w 103"/>
                  <a:gd name="T67" fmla="*/ 8 h 120"/>
                  <a:gd name="T68" fmla="*/ 5 w 103"/>
                  <a:gd name="T69" fmla="*/ 8 h 12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3" h="120">
                    <a:moveTo>
                      <a:pt x="70" y="120"/>
                    </a:moveTo>
                    <a:lnTo>
                      <a:pt x="47" y="114"/>
                    </a:lnTo>
                    <a:lnTo>
                      <a:pt x="45" y="110"/>
                    </a:lnTo>
                    <a:lnTo>
                      <a:pt x="47" y="102"/>
                    </a:lnTo>
                    <a:lnTo>
                      <a:pt x="22" y="97"/>
                    </a:lnTo>
                    <a:lnTo>
                      <a:pt x="20" y="94"/>
                    </a:lnTo>
                    <a:lnTo>
                      <a:pt x="12" y="57"/>
                    </a:lnTo>
                    <a:lnTo>
                      <a:pt x="1" y="48"/>
                    </a:lnTo>
                    <a:lnTo>
                      <a:pt x="0" y="45"/>
                    </a:lnTo>
                    <a:lnTo>
                      <a:pt x="1" y="43"/>
                    </a:lnTo>
                    <a:lnTo>
                      <a:pt x="33" y="27"/>
                    </a:lnTo>
                    <a:lnTo>
                      <a:pt x="29" y="19"/>
                    </a:lnTo>
                    <a:lnTo>
                      <a:pt x="29" y="15"/>
                    </a:lnTo>
                    <a:lnTo>
                      <a:pt x="31" y="13"/>
                    </a:lnTo>
                    <a:lnTo>
                      <a:pt x="51" y="17"/>
                    </a:lnTo>
                    <a:lnTo>
                      <a:pt x="54" y="20"/>
                    </a:lnTo>
                    <a:lnTo>
                      <a:pt x="54" y="31"/>
                    </a:lnTo>
                    <a:lnTo>
                      <a:pt x="57" y="24"/>
                    </a:lnTo>
                    <a:lnTo>
                      <a:pt x="57" y="17"/>
                    </a:lnTo>
                    <a:lnTo>
                      <a:pt x="58" y="15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6" y="1"/>
                    </a:lnTo>
                    <a:lnTo>
                      <a:pt x="103" y="48"/>
                    </a:lnTo>
                    <a:lnTo>
                      <a:pt x="102" y="51"/>
                    </a:lnTo>
                    <a:lnTo>
                      <a:pt x="81" y="66"/>
                    </a:lnTo>
                    <a:lnTo>
                      <a:pt x="91" y="90"/>
                    </a:lnTo>
                    <a:lnTo>
                      <a:pt x="91" y="93"/>
                    </a:lnTo>
                    <a:lnTo>
                      <a:pt x="89" y="94"/>
                    </a:lnTo>
                    <a:lnTo>
                      <a:pt x="74" y="97"/>
                    </a:lnTo>
                    <a:lnTo>
                      <a:pt x="74" y="117"/>
                    </a:lnTo>
                    <a:lnTo>
                      <a:pt x="73" y="120"/>
                    </a:lnTo>
                    <a:lnTo>
                      <a:pt x="71" y="120"/>
                    </a:lnTo>
                    <a:lnTo>
                      <a:pt x="70" y="12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98" name="Freeform 364"/>
              <p:cNvSpPr>
                <a:spLocks/>
              </p:cNvSpPr>
              <p:nvPr/>
            </p:nvSpPr>
            <p:spPr bwMode="auto">
              <a:xfrm>
                <a:off x="2913" y="1753"/>
                <a:ext cx="127" cy="171"/>
              </a:xfrm>
              <a:custGeom>
                <a:avLst/>
                <a:gdLst>
                  <a:gd name="T0" fmla="*/ 15 w 507"/>
                  <a:gd name="T1" fmla="*/ 43 h 686"/>
                  <a:gd name="T2" fmla="*/ 13 w 507"/>
                  <a:gd name="T3" fmla="*/ 42 h 686"/>
                  <a:gd name="T4" fmla="*/ 6 w 507"/>
                  <a:gd name="T5" fmla="*/ 41 h 686"/>
                  <a:gd name="T6" fmla="*/ 6 w 507"/>
                  <a:gd name="T7" fmla="*/ 41 h 686"/>
                  <a:gd name="T8" fmla="*/ 7 w 507"/>
                  <a:gd name="T9" fmla="*/ 34 h 686"/>
                  <a:gd name="T10" fmla="*/ 1 w 507"/>
                  <a:gd name="T11" fmla="*/ 31 h 686"/>
                  <a:gd name="T12" fmla="*/ 1 w 507"/>
                  <a:gd name="T13" fmla="*/ 30 h 686"/>
                  <a:gd name="T14" fmla="*/ 0 w 507"/>
                  <a:gd name="T15" fmla="*/ 27 h 686"/>
                  <a:gd name="T16" fmla="*/ 0 w 507"/>
                  <a:gd name="T17" fmla="*/ 25 h 686"/>
                  <a:gd name="T18" fmla="*/ 0 w 507"/>
                  <a:gd name="T19" fmla="*/ 18 h 686"/>
                  <a:gd name="T20" fmla="*/ 2 w 507"/>
                  <a:gd name="T21" fmla="*/ 18 h 686"/>
                  <a:gd name="T22" fmla="*/ 2 w 507"/>
                  <a:gd name="T23" fmla="*/ 14 h 686"/>
                  <a:gd name="T24" fmla="*/ 2 w 507"/>
                  <a:gd name="T25" fmla="*/ 14 h 686"/>
                  <a:gd name="T26" fmla="*/ 4 w 507"/>
                  <a:gd name="T27" fmla="*/ 10 h 686"/>
                  <a:gd name="T28" fmla="*/ 5 w 507"/>
                  <a:gd name="T29" fmla="*/ 10 h 686"/>
                  <a:gd name="T30" fmla="*/ 4 w 507"/>
                  <a:gd name="T31" fmla="*/ 9 h 686"/>
                  <a:gd name="T32" fmla="*/ 5 w 507"/>
                  <a:gd name="T33" fmla="*/ 7 h 686"/>
                  <a:gd name="T34" fmla="*/ 8 w 507"/>
                  <a:gd name="T35" fmla="*/ 7 h 686"/>
                  <a:gd name="T36" fmla="*/ 8 w 507"/>
                  <a:gd name="T37" fmla="*/ 9 h 686"/>
                  <a:gd name="T38" fmla="*/ 9 w 507"/>
                  <a:gd name="T39" fmla="*/ 8 h 686"/>
                  <a:gd name="T40" fmla="*/ 9 w 507"/>
                  <a:gd name="T41" fmla="*/ 8 h 686"/>
                  <a:gd name="T42" fmla="*/ 9 w 507"/>
                  <a:gd name="T43" fmla="*/ 7 h 686"/>
                  <a:gd name="T44" fmla="*/ 11 w 507"/>
                  <a:gd name="T45" fmla="*/ 6 h 686"/>
                  <a:gd name="T46" fmla="*/ 10 w 507"/>
                  <a:gd name="T47" fmla="*/ 3 h 686"/>
                  <a:gd name="T48" fmla="*/ 9 w 507"/>
                  <a:gd name="T49" fmla="*/ 0 h 686"/>
                  <a:gd name="T50" fmla="*/ 10 w 507"/>
                  <a:gd name="T51" fmla="*/ 0 h 686"/>
                  <a:gd name="T52" fmla="*/ 14 w 507"/>
                  <a:gd name="T53" fmla="*/ 1 h 686"/>
                  <a:gd name="T54" fmla="*/ 14 w 507"/>
                  <a:gd name="T55" fmla="*/ 2 h 686"/>
                  <a:gd name="T56" fmla="*/ 18 w 507"/>
                  <a:gd name="T57" fmla="*/ 3 h 686"/>
                  <a:gd name="T58" fmla="*/ 18 w 507"/>
                  <a:gd name="T59" fmla="*/ 4 h 686"/>
                  <a:gd name="T60" fmla="*/ 19 w 507"/>
                  <a:gd name="T61" fmla="*/ 6 h 686"/>
                  <a:gd name="T62" fmla="*/ 23 w 507"/>
                  <a:gd name="T63" fmla="*/ 3 h 686"/>
                  <a:gd name="T64" fmla="*/ 24 w 507"/>
                  <a:gd name="T65" fmla="*/ 3 h 686"/>
                  <a:gd name="T66" fmla="*/ 25 w 507"/>
                  <a:gd name="T67" fmla="*/ 3 h 686"/>
                  <a:gd name="T68" fmla="*/ 25 w 507"/>
                  <a:gd name="T69" fmla="*/ 3 h 686"/>
                  <a:gd name="T70" fmla="*/ 30 w 507"/>
                  <a:gd name="T71" fmla="*/ 10 h 686"/>
                  <a:gd name="T72" fmla="*/ 30 w 507"/>
                  <a:gd name="T73" fmla="*/ 13 h 686"/>
                  <a:gd name="T74" fmla="*/ 31 w 507"/>
                  <a:gd name="T75" fmla="*/ 19 h 686"/>
                  <a:gd name="T76" fmla="*/ 32 w 507"/>
                  <a:gd name="T77" fmla="*/ 21 h 686"/>
                  <a:gd name="T78" fmla="*/ 31 w 507"/>
                  <a:gd name="T79" fmla="*/ 24 h 686"/>
                  <a:gd name="T80" fmla="*/ 31 w 507"/>
                  <a:gd name="T81" fmla="*/ 24 h 686"/>
                  <a:gd name="T82" fmla="*/ 29 w 507"/>
                  <a:gd name="T83" fmla="*/ 24 h 686"/>
                  <a:gd name="T84" fmla="*/ 23 w 507"/>
                  <a:gd name="T85" fmla="*/ 28 h 686"/>
                  <a:gd name="T86" fmla="*/ 22 w 507"/>
                  <a:gd name="T87" fmla="*/ 28 h 686"/>
                  <a:gd name="T88" fmla="*/ 24 w 507"/>
                  <a:gd name="T89" fmla="*/ 31 h 686"/>
                  <a:gd name="T90" fmla="*/ 28 w 507"/>
                  <a:gd name="T91" fmla="*/ 35 h 686"/>
                  <a:gd name="T92" fmla="*/ 25 w 507"/>
                  <a:gd name="T93" fmla="*/ 38 h 686"/>
                  <a:gd name="T94" fmla="*/ 25 w 507"/>
                  <a:gd name="T95" fmla="*/ 41 h 686"/>
                  <a:gd name="T96" fmla="*/ 24 w 507"/>
                  <a:gd name="T97" fmla="*/ 42 h 686"/>
                  <a:gd name="T98" fmla="*/ 23 w 507"/>
                  <a:gd name="T99" fmla="*/ 41 h 686"/>
                  <a:gd name="T100" fmla="*/ 16 w 507"/>
                  <a:gd name="T101" fmla="*/ 42 h 686"/>
                  <a:gd name="T102" fmla="*/ 15 w 507"/>
                  <a:gd name="T103" fmla="*/ 43 h 68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507" h="686">
                    <a:moveTo>
                      <a:pt x="243" y="686"/>
                    </a:moveTo>
                    <a:lnTo>
                      <a:pt x="242" y="686"/>
                    </a:lnTo>
                    <a:lnTo>
                      <a:pt x="218" y="669"/>
                    </a:lnTo>
                    <a:lnTo>
                      <a:pt x="199" y="674"/>
                    </a:lnTo>
                    <a:lnTo>
                      <a:pt x="160" y="661"/>
                    </a:lnTo>
                    <a:lnTo>
                      <a:pt x="89" y="663"/>
                    </a:lnTo>
                    <a:lnTo>
                      <a:pt x="88" y="662"/>
                    </a:lnTo>
                    <a:lnTo>
                      <a:pt x="86" y="659"/>
                    </a:lnTo>
                    <a:lnTo>
                      <a:pt x="86" y="619"/>
                    </a:lnTo>
                    <a:lnTo>
                      <a:pt x="114" y="548"/>
                    </a:lnTo>
                    <a:lnTo>
                      <a:pt x="43" y="529"/>
                    </a:lnTo>
                    <a:lnTo>
                      <a:pt x="16" y="500"/>
                    </a:lnTo>
                    <a:lnTo>
                      <a:pt x="15" y="497"/>
                    </a:lnTo>
                    <a:lnTo>
                      <a:pt x="17" y="480"/>
                    </a:lnTo>
                    <a:lnTo>
                      <a:pt x="4" y="444"/>
                    </a:lnTo>
                    <a:lnTo>
                      <a:pt x="4" y="441"/>
                    </a:lnTo>
                    <a:lnTo>
                      <a:pt x="15" y="420"/>
                    </a:lnTo>
                    <a:lnTo>
                      <a:pt x="1" y="396"/>
                    </a:lnTo>
                    <a:lnTo>
                      <a:pt x="0" y="286"/>
                    </a:lnTo>
                    <a:lnTo>
                      <a:pt x="1" y="283"/>
                    </a:lnTo>
                    <a:lnTo>
                      <a:pt x="4" y="283"/>
                    </a:lnTo>
                    <a:lnTo>
                      <a:pt x="33" y="286"/>
                    </a:lnTo>
                    <a:lnTo>
                      <a:pt x="57" y="251"/>
                    </a:lnTo>
                    <a:lnTo>
                      <a:pt x="36" y="224"/>
                    </a:lnTo>
                    <a:lnTo>
                      <a:pt x="35" y="222"/>
                    </a:lnTo>
                    <a:lnTo>
                      <a:pt x="36" y="220"/>
                    </a:lnTo>
                    <a:lnTo>
                      <a:pt x="52" y="210"/>
                    </a:lnTo>
                    <a:lnTo>
                      <a:pt x="61" y="165"/>
                    </a:lnTo>
                    <a:lnTo>
                      <a:pt x="64" y="162"/>
                    </a:lnTo>
                    <a:lnTo>
                      <a:pt x="80" y="165"/>
                    </a:lnTo>
                    <a:lnTo>
                      <a:pt x="61" y="147"/>
                    </a:lnTo>
                    <a:lnTo>
                      <a:pt x="61" y="145"/>
                    </a:lnTo>
                    <a:lnTo>
                      <a:pt x="72" y="123"/>
                    </a:lnTo>
                    <a:lnTo>
                      <a:pt x="74" y="122"/>
                    </a:lnTo>
                    <a:lnTo>
                      <a:pt x="101" y="119"/>
                    </a:lnTo>
                    <a:lnTo>
                      <a:pt x="118" y="122"/>
                    </a:lnTo>
                    <a:lnTo>
                      <a:pt x="121" y="125"/>
                    </a:lnTo>
                    <a:lnTo>
                      <a:pt x="126" y="141"/>
                    </a:lnTo>
                    <a:lnTo>
                      <a:pt x="142" y="134"/>
                    </a:lnTo>
                    <a:lnTo>
                      <a:pt x="144" y="134"/>
                    </a:lnTo>
                    <a:lnTo>
                      <a:pt x="145" y="134"/>
                    </a:lnTo>
                    <a:lnTo>
                      <a:pt x="146" y="135"/>
                    </a:lnTo>
                    <a:lnTo>
                      <a:pt x="148" y="138"/>
                    </a:lnTo>
                    <a:lnTo>
                      <a:pt x="146" y="114"/>
                    </a:lnTo>
                    <a:lnTo>
                      <a:pt x="149" y="111"/>
                    </a:lnTo>
                    <a:lnTo>
                      <a:pt x="173" y="103"/>
                    </a:lnTo>
                    <a:lnTo>
                      <a:pt x="149" y="61"/>
                    </a:lnTo>
                    <a:lnTo>
                      <a:pt x="150" y="57"/>
                    </a:lnTo>
                    <a:lnTo>
                      <a:pt x="169" y="42"/>
                    </a:lnTo>
                    <a:lnTo>
                      <a:pt x="149" y="4"/>
                    </a:lnTo>
                    <a:lnTo>
                      <a:pt x="150" y="1"/>
                    </a:lnTo>
                    <a:lnTo>
                      <a:pt x="153" y="0"/>
                    </a:lnTo>
                    <a:lnTo>
                      <a:pt x="201" y="5"/>
                    </a:lnTo>
                    <a:lnTo>
                      <a:pt x="219" y="12"/>
                    </a:lnTo>
                    <a:lnTo>
                      <a:pt x="221" y="14"/>
                    </a:lnTo>
                    <a:lnTo>
                      <a:pt x="221" y="42"/>
                    </a:lnTo>
                    <a:lnTo>
                      <a:pt x="231" y="54"/>
                    </a:lnTo>
                    <a:lnTo>
                      <a:pt x="285" y="57"/>
                    </a:lnTo>
                    <a:lnTo>
                      <a:pt x="286" y="58"/>
                    </a:lnTo>
                    <a:lnTo>
                      <a:pt x="287" y="61"/>
                    </a:lnTo>
                    <a:lnTo>
                      <a:pt x="271" y="94"/>
                    </a:lnTo>
                    <a:lnTo>
                      <a:pt x="307" y="94"/>
                    </a:lnTo>
                    <a:lnTo>
                      <a:pt x="371" y="46"/>
                    </a:lnTo>
                    <a:lnTo>
                      <a:pt x="372" y="45"/>
                    </a:lnTo>
                    <a:lnTo>
                      <a:pt x="375" y="46"/>
                    </a:lnTo>
                    <a:lnTo>
                      <a:pt x="375" y="50"/>
                    </a:lnTo>
                    <a:lnTo>
                      <a:pt x="368" y="59"/>
                    </a:lnTo>
                    <a:lnTo>
                      <a:pt x="391" y="52"/>
                    </a:lnTo>
                    <a:lnTo>
                      <a:pt x="392" y="52"/>
                    </a:lnTo>
                    <a:lnTo>
                      <a:pt x="395" y="52"/>
                    </a:lnTo>
                    <a:lnTo>
                      <a:pt x="463" y="111"/>
                    </a:lnTo>
                    <a:lnTo>
                      <a:pt x="476" y="157"/>
                    </a:lnTo>
                    <a:lnTo>
                      <a:pt x="464" y="202"/>
                    </a:lnTo>
                    <a:lnTo>
                      <a:pt x="477" y="211"/>
                    </a:lnTo>
                    <a:lnTo>
                      <a:pt x="479" y="214"/>
                    </a:lnTo>
                    <a:lnTo>
                      <a:pt x="489" y="311"/>
                    </a:lnTo>
                    <a:lnTo>
                      <a:pt x="507" y="332"/>
                    </a:lnTo>
                    <a:lnTo>
                      <a:pt x="507" y="335"/>
                    </a:lnTo>
                    <a:lnTo>
                      <a:pt x="496" y="384"/>
                    </a:lnTo>
                    <a:lnTo>
                      <a:pt x="493" y="385"/>
                    </a:lnTo>
                    <a:lnTo>
                      <a:pt x="492" y="385"/>
                    </a:lnTo>
                    <a:lnTo>
                      <a:pt x="491" y="385"/>
                    </a:lnTo>
                    <a:lnTo>
                      <a:pt x="467" y="364"/>
                    </a:lnTo>
                    <a:lnTo>
                      <a:pt x="464" y="380"/>
                    </a:lnTo>
                    <a:lnTo>
                      <a:pt x="463" y="383"/>
                    </a:lnTo>
                    <a:lnTo>
                      <a:pt x="359" y="445"/>
                    </a:lnTo>
                    <a:lnTo>
                      <a:pt x="358" y="446"/>
                    </a:lnTo>
                    <a:lnTo>
                      <a:pt x="356" y="445"/>
                    </a:lnTo>
                    <a:lnTo>
                      <a:pt x="350" y="440"/>
                    </a:lnTo>
                    <a:lnTo>
                      <a:pt x="375" y="498"/>
                    </a:lnTo>
                    <a:lnTo>
                      <a:pt x="445" y="563"/>
                    </a:lnTo>
                    <a:lnTo>
                      <a:pt x="447" y="566"/>
                    </a:lnTo>
                    <a:lnTo>
                      <a:pt x="445" y="567"/>
                    </a:lnTo>
                    <a:lnTo>
                      <a:pt x="396" y="610"/>
                    </a:lnTo>
                    <a:lnTo>
                      <a:pt x="402" y="659"/>
                    </a:lnTo>
                    <a:lnTo>
                      <a:pt x="399" y="663"/>
                    </a:lnTo>
                    <a:lnTo>
                      <a:pt x="388" y="669"/>
                    </a:lnTo>
                    <a:lnTo>
                      <a:pt x="387" y="669"/>
                    </a:lnTo>
                    <a:lnTo>
                      <a:pt x="386" y="669"/>
                    </a:lnTo>
                    <a:lnTo>
                      <a:pt x="358" y="658"/>
                    </a:lnTo>
                    <a:lnTo>
                      <a:pt x="297" y="680"/>
                    </a:lnTo>
                    <a:lnTo>
                      <a:pt x="259" y="669"/>
                    </a:lnTo>
                    <a:lnTo>
                      <a:pt x="246" y="684"/>
                    </a:lnTo>
                    <a:lnTo>
                      <a:pt x="243" y="686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99" name="Freeform 365"/>
              <p:cNvSpPr>
                <a:spLocks/>
              </p:cNvSpPr>
              <p:nvPr/>
            </p:nvSpPr>
            <p:spPr bwMode="auto">
              <a:xfrm>
                <a:off x="3220" y="2129"/>
                <a:ext cx="9" cy="11"/>
              </a:xfrm>
              <a:custGeom>
                <a:avLst/>
                <a:gdLst>
                  <a:gd name="T0" fmla="*/ 0 w 34"/>
                  <a:gd name="T1" fmla="*/ 3 h 44"/>
                  <a:gd name="T2" fmla="*/ 0 w 34"/>
                  <a:gd name="T3" fmla="*/ 3 h 44"/>
                  <a:gd name="T4" fmla="*/ 0 w 34"/>
                  <a:gd name="T5" fmla="*/ 3 h 44"/>
                  <a:gd name="T6" fmla="*/ 0 w 34"/>
                  <a:gd name="T7" fmla="*/ 2 h 44"/>
                  <a:gd name="T8" fmla="*/ 0 w 34"/>
                  <a:gd name="T9" fmla="*/ 1 h 44"/>
                  <a:gd name="T10" fmla="*/ 2 w 34"/>
                  <a:gd name="T11" fmla="*/ 0 h 44"/>
                  <a:gd name="T12" fmla="*/ 2 w 34"/>
                  <a:gd name="T13" fmla="*/ 0 h 44"/>
                  <a:gd name="T14" fmla="*/ 2 w 34"/>
                  <a:gd name="T15" fmla="*/ 0 h 44"/>
                  <a:gd name="T16" fmla="*/ 2 w 34"/>
                  <a:gd name="T17" fmla="*/ 0 h 44"/>
                  <a:gd name="T18" fmla="*/ 2 w 34"/>
                  <a:gd name="T19" fmla="*/ 2 h 44"/>
                  <a:gd name="T20" fmla="*/ 2 w 34"/>
                  <a:gd name="T21" fmla="*/ 2 h 44"/>
                  <a:gd name="T22" fmla="*/ 0 w 34"/>
                  <a:gd name="T23" fmla="*/ 3 h 44"/>
                  <a:gd name="T24" fmla="*/ 0 w 34"/>
                  <a:gd name="T25" fmla="*/ 3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44">
                    <a:moveTo>
                      <a:pt x="4" y="44"/>
                    </a:moveTo>
                    <a:lnTo>
                      <a:pt x="1" y="42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1" y="21"/>
                    </a:lnTo>
                    <a:lnTo>
                      <a:pt x="30" y="1"/>
                    </a:lnTo>
                    <a:lnTo>
                      <a:pt x="32" y="0"/>
                    </a:lnTo>
                    <a:lnTo>
                      <a:pt x="34" y="1"/>
                    </a:lnTo>
                    <a:lnTo>
                      <a:pt x="34" y="4"/>
                    </a:lnTo>
                    <a:lnTo>
                      <a:pt x="24" y="33"/>
                    </a:lnTo>
                    <a:lnTo>
                      <a:pt x="22" y="34"/>
                    </a:lnTo>
                    <a:lnTo>
                      <a:pt x="5" y="44"/>
                    </a:lnTo>
                    <a:lnTo>
                      <a:pt x="4" y="4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00" name="Freeform 366"/>
              <p:cNvSpPr>
                <a:spLocks/>
              </p:cNvSpPr>
              <p:nvPr/>
            </p:nvSpPr>
            <p:spPr bwMode="auto">
              <a:xfrm>
                <a:off x="3193" y="2090"/>
                <a:ext cx="6" cy="9"/>
              </a:xfrm>
              <a:custGeom>
                <a:avLst/>
                <a:gdLst>
                  <a:gd name="T0" fmla="*/ 1 w 23"/>
                  <a:gd name="T1" fmla="*/ 2 h 34"/>
                  <a:gd name="T2" fmla="*/ 0 w 23"/>
                  <a:gd name="T3" fmla="*/ 2 h 34"/>
                  <a:gd name="T4" fmla="*/ 0 w 23"/>
                  <a:gd name="T5" fmla="*/ 0 h 34"/>
                  <a:gd name="T6" fmla="*/ 0 w 23"/>
                  <a:gd name="T7" fmla="*/ 0 h 34"/>
                  <a:gd name="T8" fmla="*/ 0 w 23"/>
                  <a:gd name="T9" fmla="*/ 0 h 34"/>
                  <a:gd name="T10" fmla="*/ 0 w 23"/>
                  <a:gd name="T11" fmla="*/ 0 h 34"/>
                  <a:gd name="T12" fmla="*/ 1 w 23"/>
                  <a:gd name="T13" fmla="*/ 1 h 34"/>
                  <a:gd name="T14" fmla="*/ 2 w 23"/>
                  <a:gd name="T15" fmla="*/ 1 h 34"/>
                  <a:gd name="T16" fmla="*/ 2 w 23"/>
                  <a:gd name="T17" fmla="*/ 1 h 34"/>
                  <a:gd name="T18" fmla="*/ 1 w 23"/>
                  <a:gd name="T19" fmla="*/ 2 h 34"/>
                  <a:gd name="T20" fmla="*/ 1 w 23"/>
                  <a:gd name="T21" fmla="*/ 2 h 34"/>
                  <a:gd name="T22" fmla="*/ 1 w 23"/>
                  <a:gd name="T23" fmla="*/ 2 h 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" h="34">
                    <a:moveTo>
                      <a:pt x="8" y="34"/>
                    </a:moveTo>
                    <a:lnTo>
                      <a:pt x="5" y="32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21" y="9"/>
                    </a:lnTo>
                    <a:lnTo>
                      <a:pt x="23" y="10"/>
                    </a:lnTo>
                    <a:lnTo>
                      <a:pt x="23" y="13"/>
                    </a:lnTo>
                    <a:lnTo>
                      <a:pt x="11" y="33"/>
                    </a:lnTo>
                    <a:lnTo>
                      <a:pt x="8" y="3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01" name="Freeform 367"/>
              <p:cNvSpPr>
                <a:spLocks/>
              </p:cNvSpPr>
              <p:nvPr/>
            </p:nvSpPr>
            <p:spPr bwMode="auto">
              <a:xfrm>
                <a:off x="3193" y="2077"/>
                <a:ext cx="11" cy="7"/>
              </a:xfrm>
              <a:custGeom>
                <a:avLst/>
                <a:gdLst>
                  <a:gd name="T0" fmla="*/ 0 w 43"/>
                  <a:gd name="T1" fmla="*/ 2 h 26"/>
                  <a:gd name="T2" fmla="*/ 0 w 43"/>
                  <a:gd name="T3" fmla="*/ 1 h 26"/>
                  <a:gd name="T4" fmla="*/ 0 w 43"/>
                  <a:gd name="T5" fmla="*/ 1 h 26"/>
                  <a:gd name="T6" fmla="*/ 2 w 43"/>
                  <a:gd name="T7" fmla="*/ 0 h 26"/>
                  <a:gd name="T8" fmla="*/ 2 w 43"/>
                  <a:gd name="T9" fmla="*/ 0 h 26"/>
                  <a:gd name="T10" fmla="*/ 2 w 43"/>
                  <a:gd name="T11" fmla="*/ 0 h 26"/>
                  <a:gd name="T12" fmla="*/ 3 w 43"/>
                  <a:gd name="T13" fmla="*/ 2 h 26"/>
                  <a:gd name="T14" fmla="*/ 3 w 43"/>
                  <a:gd name="T15" fmla="*/ 2 h 26"/>
                  <a:gd name="T16" fmla="*/ 3 w 43"/>
                  <a:gd name="T17" fmla="*/ 2 h 26"/>
                  <a:gd name="T18" fmla="*/ 0 w 43"/>
                  <a:gd name="T19" fmla="*/ 2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" h="26">
                    <a:moveTo>
                      <a:pt x="3" y="21"/>
                    </a:moveTo>
                    <a:lnTo>
                      <a:pt x="0" y="18"/>
                    </a:lnTo>
                    <a:lnTo>
                      <a:pt x="1" y="14"/>
                    </a:lnTo>
                    <a:lnTo>
                      <a:pt x="27" y="1"/>
                    </a:lnTo>
                    <a:lnTo>
                      <a:pt x="28" y="0"/>
                    </a:lnTo>
                    <a:lnTo>
                      <a:pt x="31" y="2"/>
                    </a:lnTo>
                    <a:lnTo>
                      <a:pt x="43" y="22"/>
                    </a:lnTo>
                    <a:lnTo>
                      <a:pt x="43" y="25"/>
                    </a:lnTo>
                    <a:lnTo>
                      <a:pt x="40" y="26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02" name="Freeform 368"/>
              <p:cNvSpPr>
                <a:spLocks/>
              </p:cNvSpPr>
              <p:nvPr/>
            </p:nvSpPr>
            <p:spPr bwMode="auto">
              <a:xfrm>
                <a:off x="2945" y="2041"/>
                <a:ext cx="21" cy="47"/>
              </a:xfrm>
              <a:custGeom>
                <a:avLst/>
                <a:gdLst>
                  <a:gd name="T0" fmla="*/ 2 w 87"/>
                  <a:gd name="T1" fmla="*/ 12 h 186"/>
                  <a:gd name="T2" fmla="*/ 2 w 87"/>
                  <a:gd name="T3" fmla="*/ 12 h 186"/>
                  <a:gd name="T4" fmla="*/ 1 w 87"/>
                  <a:gd name="T5" fmla="*/ 10 h 186"/>
                  <a:gd name="T6" fmla="*/ 1 w 87"/>
                  <a:gd name="T7" fmla="*/ 7 h 186"/>
                  <a:gd name="T8" fmla="*/ 0 w 87"/>
                  <a:gd name="T9" fmla="*/ 2 h 186"/>
                  <a:gd name="T10" fmla="*/ 0 w 87"/>
                  <a:gd name="T11" fmla="*/ 2 h 186"/>
                  <a:gd name="T12" fmla="*/ 0 w 87"/>
                  <a:gd name="T13" fmla="*/ 2 h 186"/>
                  <a:gd name="T14" fmla="*/ 0 w 87"/>
                  <a:gd name="T15" fmla="*/ 2 h 186"/>
                  <a:gd name="T16" fmla="*/ 1 w 87"/>
                  <a:gd name="T17" fmla="*/ 2 h 186"/>
                  <a:gd name="T18" fmla="*/ 3 w 87"/>
                  <a:gd name="T19" fmla="*/ 0 h 186"/>
                  <a:gd name="T20" fmla="*/ 3 w 87"/>
                  <a:gd name="T21" fmla="*/ 0 h 186"/>
                  <a:gd name="T22" fmla="*/ 3 w 87"/>
                  <a:gd name="T23" fmla="*/ 0 h 186"/>
                  <a:gd name="T24" fmla="*/ 4 w 87"/>
                  <a:gd name="T25" fmla="*/ 1 h 186"/>
                  <a:gd name="T26" fmla="*/ 5 w 87"/>
                  <a:gd name="T27" fmla="*/ 3 h 186"/>
                  <a:gd name="T28" fmla="*/ 5 w 87"/>
                  <a:gd name="T29" fmla="*/ 9 h 186"/>
                  <a:gd name="T30" fmla="*/ 5 w 87"/>
                  <a:gd name="T31" fmla="*/ 10 h 186"/>
                  <a:gd name="T32" fmla="*/ 4 w 87"/>
                  <a:gd name="T33" fmla="*/ 10 h 186"/>
                  <a:gd name="T34" fmla="*/ 4 w 87"/>
                  <a:gd name="T35" fmla="*/ 10 h 186"/>
                  <a:gd name="T36" fmla="*/ 2 w 87"/>
                  <a:gd name="T37" fmla="*/ 12 h 186"/>
                  <a:gd name="T38" fmla="*/ 2 w 87"/>
                  <a:gd name="T39" fmla="*/ 12 h 186"/>
                  <a:gd name="T40" fmla="*/ 2 w 87"/>
                  <a:gd name="T41" fmla="*/ 12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7" h="186">
                    <a:moveTo>
                      <a:pt x="35" y="186"/>
                    </a:moveTo>
                    <a:lnTo>
                      <a:pt x="32" y="185"/>
                    </a:lnTo>
                    <a:lnTo>
                      <a:pt x="15" y="155"/>
                    </a:lnTo>
                    <a:lnTo>
                      <a:pt x="18" y="105"/>
                    </a:lnTo>
                    <a:lnTo>
                      <a:pt x="0" y="32"/>
                    </a:lnTo>
                    <a:lnTo>
                      <a:pt x="2" y="29"/>
                    </a:lnTo>
                    <a:lnTo>
                      <a:pt x="3" y="28"/>
                    </a:lnTo>
                    <a:lnTo>
                      <a:pt x="4" y="28"/>
                    </a:lnTo>
                    <a:lnTo>
                      <a:pt x="23" y="33"/>
                    </a:lnTo>
                    <a:lnTo>
                      <a:pt x="52" y="1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76" y="14"/>
                    </a:lnTo>
                    <a:lnTo>
                      <a:pt x="87" y="48"/>
                    </a:lnTo>
                    <a:lnTo>
                      <a:pt x="87" y="146"/>
                    </a:lnTo>
                    <a:lnTo>
                      <a:pt x="77" y="162"/>
                    </a:lnTo>
                    <a:lnTo>
                      <a:pt x="75" y="163"/>
                    </a:lnTo>
                    <a:lnTo>
                      <a:pt x="61" y="161"/>
                    </a:lnTo>
                    <a:lnTo>
                      <a:pt x="38" y="185"/>
                    </a:lnTo>
                    <a:lnTo>
                      <a:pt x="35" y="186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03" name="Freeform 369"/>
              <p:cNvSpPr>
                <a:spLocks/>
              </p:cNvSpPr>
              <p:nvPr/>
            </p:nvSpPr>
            <p:spPr bwMode="auto">
              <a:xfrm>
                <a:off x="2907" y="1863"/>
                <a:ext cx="12" cy="15"/>
              </a:xfrm>
              <a:custGeom>
                <a:avLst/>
                <a:gdLst>
                  <a:gd name="T0" fmla="*/ 1 w 47"/>
                  <a:gd name="T1" fmla="*/ 4 h 60"/>
                  <a:gd name="T2" fmla="*/ 1 w 47"/>
                  <a:gd name="T3" fmla="*/ 4 h 60"/>
                  <a:gd name="T4" fmla="*/ 0 w 47"/>
                  <a:gd name="T5" fmla="*/ 2 h 60"/>
                  <a:gd name="T6" fmla="*/ 0 w 47"/>
                  <a:gd name="T7" fmla="*/ 2 h 60"/>
                  <a:gd name="T8" fmla="*/ 2 w 47"/>
                  <a:gd name="T9" fmla="*/ 0 h 60"/>
                  <a:gd name="T10" fmla="*/ 2 w 47"/>
                  <a:gd name="T11" fmla="*/ 0 h 60"/>
                  <a:gd name="T12" fmla="*/ 2 w 47"/>
                  <a:gd name="T13" fmla="*/ 0 h 60"/>
                  <a:gd name="T14" fmla="*/ 2 w 47"/>
                  <a:gd name="T15" fmla="*/ 0 h 60"/>
                  <a:gd name="T16" fmla="*/ 3 w 47"/>
                  <a:gd name="T17" fmla="*/ 3 h 60"/>
                  <a:gd name="T18" fmla="*/ 3 w 47"/>
                  <a:gd name="T19" fmla="*/ 4 h 60"/>
                  <a:gd name="T20" fmla="*/ 3 w 47"/>
                  <a:gd name="T21" fmla="*/ 4 h 60"/>
                  <a:gd name="T22" fmla="*/ 1 w 47"/>
                  <a:gd name="T23" fmla="*/ 4 h 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60">
                    <a:moveTo>
                      <a:pt x="12" y="57"/>
                    </a:moveTo>
                    <a:lnTo>
                      <a:pt x="10" y="56"/>
                    </a:lnTo>
                    <a:lnTo>
                      <a:pt x="0" y="26"/>
                    </a:lnTo>
                    <a:lnTo>
                      <a:pt x="2" y="24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1"/>
                    </a:lnTo>
                    <a:lnTo>
                      <a:pt x="47" y="38"/>
                    </a:lnTo>
                    <a:lnTo>
                      <a:pt x="44" y="57"/>
                    </a:lnTo>
                    <a:lnTo>
                      <a:pt x="42" y="60"/>
                    </a:lnTo>
                    <a:lnTo>
                      <a:pt x="12" y="5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04" name="Freeform 370"/>
              <p:cNvSpPr>
                <a:spLocks/>
              </p:cNvSpPr>
              <p:nvPr/>
            </p:nvSpPr>
            <p:spPr bwMode="auto">
              <a:xfrm>
                <a:off x="2896" y="1794"/>
                <a:ext cx="8" cy="8"/>
              </a:xfrm>
              <a:custGeom>
                <a:avLst/>
                <a:gdLst>
                  <a:gd name="T0" fmla="*/ 0 w 32"/>
                  <a:gd name="T1" fmla="*/ 2 h 33"/>
                  <a:gd name="T2" fmla="*/ 0 w 32"/>
                  <a:gd name="T3" fmla="*/ 2 h 33"/>
                  <a:gd name="T4" fmla="*/ 0 w 32"/>
                  <a:gd name="T5" fmla="*/ 2 h 33"/>
                  <a:gd name="T6" fmla="*/ 1 w 32"/>
                  <a:gd name="T7" fmla="*/ 0 h 33"/>
                  <a:gd name="T8" fmla="*/ 1 w 32"/>
                  <a:gd name="T9" fmla="*/ 0 h 33"/>
                  <a:gd name="T10" fmla="*/ 2 w 32"/>
                  <a:gd name="T11" fmla="*/ 0 h 33"/>
                  <a:gd name="T12" fmla="*/ 2 w 32"/>
                  <a:gd name="T13" fmla="*/ 0 h 33"/>
                  <a:gd name="T14" fmla="*/ 2 w 32"/>
                  <a:gd name="T15" fmla="*/ 0 h 33"/>
                  <a:gd name="T16" fmla="*/ 1 w 32"/>
                  <a:gd name="T17" fmla="*/ 2 h 33"/>
                  <a:gd name="T18" fmla="*/ 0 w 32"/>
                  <a:gd name="T19" fmla="*/ 2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2" h="33">
                    <a:moveTo>
                      <a:pt x="3" y="33"/>
                    </a:moveTo>
                    <a:lnTo>
                      <a:pt x="2" y="31"/>
                    </a:lnTo>
                    <a:lnTo>
                      <a:pt x="0" y="27"/>
                    </a:lnTo>
                    <a:lnTo>
                      <a:pt x="15" y="2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32" y="2"/>
                    </a:lnTo>
                    <a:lnTo>
                      <a:pt x="31" y="6"/>
                    </a:lnTo>
                    <a:lnTo>
                      <a:pt x="6" y="31"/>
                    </a:lnTo>
                    <a:lnTo>
                      <a:pt x="3" y="33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05" name="Freeform 371"/>
              <p:cNvSpPr>
                <a:spLocks/>
              </p:cNvSpPr>
              <p:nvPr/>
            </p:nvSpPr>
            <p:spPr bwMode="auto">
              <a:xfrm>
                <a:off x="2878" y="1788"/>
                <a:ext cx="52" cy="64"/>
              </a:xfrm>
              <a:custGeom>
                <a:avLst/>
                <a:gdLst>
                  <a:gd name="T0" fmla="*/ 9 w 206"/>
                  <a:gd name="T1" fmla="*/ 16 h 255"/>
                  <a:gd name="T2" fmla="*/ 9 w 206"/>
                  <a:gd name="T3" fmla="*/ 16 h 255"/>
                  <a:gd name="T4" fmla="*/ 8 w 206"/>
                  <a:gd name="T5" fmla="*/ 16 h 255"/>
                  <a:gd name="T6" fmla="*/ 8 w 206"/>
                  <a:gd name="T7" fmla="*/ 15 h 255"/>
                  <a:gd name="T8" fmla="*/ 8 w 206"/>
                  <a:gd name="T9" fmla="*/ 14 h 255"/>
                  <a:gd name="T10" fmla="*/ 6 w 206"/>
                  <a:gd name="T11" fmla="*/ 13 h 255"/>
                  <a:gd name="T12" fmla="*/ 2 w 206"/>
                  <a:gd name="T13" fmla="*/ 13 h 255"/>
                  <a:gd name="T14" fmla="*/ 2 w 206"/>
                  <a:gd name="T15" fmla="*/ 13 h 255"/>
                  <a:gd name="T16" fmla="*/ 0 w 206"/>
                  <a:gd name="T17" fmla="*/ 13 h 255"/>
                  <a:gd name="T18" fmla="*/ 0 w 206"/>
                  <a:gd name="T19" fmla="*/ 12 h 255"/>
                  <a:gd name="T20" fmla="*/ 0 w 206"/>
                  <a:gd name="T21" fmla="*/ 12 h 255"/>
                  <a:gd name="T22" fmla="*/ 3 w 206"/>
                  <a:gd name="T23" fmla="*/ 12 h 255"/>
                  <a:gd name="T24" fmla="*/ 2 w 206"/>
                  <a:gd name="T25" fmla="*/ 12 h 255"/>
                  <a:gd name="T26" fmla="*/ 2 w 206"/>
                  <a:gd name="T27" fmla="*/ 12 h 255"/>
                  <a:gd name="T28" fmla="*/ 2 w 206"/>
                  <a:gd name="T29" fmla="*/ 11 h 255"/>
                  <a:gd name="T30" fmla="*/ 4 w 206"/>
                  <a:gd name="T31" fmla="*/ 11 h 255"/>
                  <a:gd name="T32" fmla="*/ 3 w 206"/>
                  <a:gd name="T33" fmla="*/ 11 h 255"/>
                  <a:gd name="T34" fmla="*/ 3 w 206"/>
                  <a:gd name="T35" fmla="*/ 10 h 255"/>
                  <a:gd name="T36" fmla="*/ 3 w 206"/>
                  <a:gd name="T37" fmla="*/ 9 h 255"/>
                  <a:gd name="T38" fmla="*/ 3 w 206"/>
                  <a:gd name="T39" fmla="*/ 9 h 255"/>
                  <a:gd name="T40" fmla="*/ 6 w 206"/>
                  <a:gd name="T41" fmla="*/ 3 h 255"/>
                  <a:gd name="T42" fmla="*/ 6 w 206"/>
                  <a:gd name="T43" fmla="*/ 3 h 255"/>
                  <a:gd name="T44" fmla="*/ 6 w 206"/>
                  <a:gd name="T45" fmla="*/ 3 h 255"/>
                  <a:gd name="T46" fmla="*/ 6 w 206"/>
                  <a:gd name="T47" fmla="*/ 3 h 255"/>
                  <a:gd name="T48" fmla="*/ 7 w 206"/>
                  <a:gd name="T49" fmla="*/ 5 h 255"/>
                  <a:gd name="T50" fmla="*/ 7 w 206"/>
                  <a:gd name="T51" fmla="*/ 5 h 255"/>
                  <a:gd name="T52" fmla="*/ 6 w 206"/>
                  <a:gd name="T53" fmla="*/ 5 h 255"/>
                  <a:gd name="T54" fmla="*/ 6 w 206"/>
                  <a:gd name="T55" fmla="*/ 6 h 255"/>
                  <a:gd name="T56" fmla="*/ 7 w 206"/>
                  <a:gd name="T57" fmla="*/ 7 h 255"/>
                  <a:gd name="T58" fmla="*/ 7 w 206"/>
                  <a:gd name="T59" fmla="*/ 6 h 255"/>
                  <a:gd name="T60" fmla="*/ 8 w 206"/>
                  <a:gd name="T61" fmla="*/ 4 h 255"/>
                  <a:gd name="T62" fmla="*/ 7 w 206"/>
                  <a:gd name="T63" fmla="*/ 4 h 255"/>
                  <a:gd name="T64" fmla="*/ 7 w 206"/>
                  <a:gd name="T65" fmla="*/ 4 h 255"/>
                  <a:gd name="T66" fmla="*/ 7 w 206"/>
                  <a:gd name="T67" fmla="*/ 2 h 255"/>
                  <a:gd name="T68" fmla="*/ 7 w 206"/>
                  <a:gd name="T69" fmla="*/ 1 h 255"/>
                  <a:gd name="T70" fmla="*/ 12 w 206"/>
                  <a:gd name="T71" fmla="*/ 0 h 255"/>
                  <a:gd name="T72" fmla="*/ 12 w 206"/>
                  <a:gd name="T73" fmla="*/ 0 h 255"/>
                  <a:gd name="T74" fmla="*/ 12 w 206"/>
                  <a:gd name="T75" fmla="*/ 0 h 255"/>
                  <a:gd name="T76" fmla="*/ 13 w 206"/>
                  <a:gd name="T77" fmla="*/ 1 h 255"/>
                  <a:gd name="T78" fmla="*/ 13 w 206"/>
                  <a:gd name="T79" fmla="*/ 2 h 255"/>
                  <a:gd name="T80" fmla="*/ 13 w 206"/>
                  <a:gd name="T81" fmla="*/ 5 h 255"/>
                  <a:gd name="T82" fmla="*/ 13 w 206"/>
                  <a:gd name="T83" fmla="*/ 5 h 255"/>
                  <a:gd name="T84" fmla="*/ 12 w 206"/>
                  <a:gd name="T85" fmla="*/ 5 h 255"/>
                  <a:gd name="T86" fmla="*/ 13 w 206"/>
                  <a:gd name="T87" fmla="*/ 7 h 255"/>
                  <a:gd name="T88" fmla="*/ 13 w 206"/>
                  <a:gd name="T89" fmla="*/ 7 h 255"/>
                  <a:gd name="T90" fmla="*/ 11 w 206"/>
                  <a:gd name="T91" fmla="*/ 9 h 255"/>
                  <a:gd name="T92" fmla="*/ 11 w 206"/>
                  <a:gd name="T93" fmla="*/ 9 h 255"/>
                  <a:gd name="T94" fmla="*/ 9 w 206"/>
                  <a:gd name="T95" fmla="*/ 9 h 255"/>
                  <a:gd name="T96" fmla="*/ 9 w 206"/>
                  <a:gd name="T97" fmla="*/ 16 h 255"/>
                  <a:gd name="T98" fmla="*/ 9 w 206"/>
                  <a:gd name="T99" fmla="*/ 16 h 255"/>
                  <a:gd name="T100" fmla="*/ 9 w 206"/>
                  <a:gd name="T101" fmla="*/ 16 h 2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06" h="255">
                    <a:moveTo>
                      <a:pt x="144" y="255"/>
                    </a:moveTo>
                    <a:lnTo>
                      <a:pt x="143" y="255"/>
                    </a:lnTo>
                    <a:lnTo>
                      <a:pt x="125" y="246"/>
                    </a:lnTo>
                    <a:lnTo>
                      <a:pt x="124" y="245"/>
                    </a:lnTo>
                    <a:lnTo>
                      <a:pt x="117" y="214"/>
                    </a:lnTo>
                    <a:lnTo>
                      <a:pt x="92" y="198"/>
                    </a:lnTo>
                    <a:lnTo>
                      <a:pt x="24" y="213"/>
                    </a:lnTo>
                    <a:lnTo>
                      <a:pt x="22" y="211"/>
                    </a:lnTo>
                    <a:lnTo>
                      <a:pt x="2" y="201"/>
                    </a:lnTo>
                    <a:lnTo>
                      <a:pt x="0" y="197"/>
                    </a:lnTo>
                    <a:lnTo>
                      <a:pt x="3" y="194"/>
                    </a:lnTo>
                    <a:lnTo>
                      <a:pt x="40" y="193"/>
                    </a:lnTo>
                    <a:lnTo>
                      <a:pt x="28" y="186"/>
                    </a:lnTo>
                    <a:lnTo>
                      <a:pt x="26" y="183"/>
                    </a:lnTo>
                    <a:lnTo>
                      <a:pt x="28" y="181"/>
                    </a:lnTo>
                    <a:lnTo>
                      <a:pt x="68" y="167"/>
                    </a:lnTo>
                    <a:lnTo>
                      <a:pt x="52" y="166"/>
                    </a:lnTo>
                    <a:lnTo>
                      <a:pt x="50" y="165"/>
                    </a:lnTo>
                    <a:lnTo>
                      <a:pt x="40" y="148"/>
                    </a:lnTo>
                    <a:lnTo>
                      <a:pt x="40" y="145"/>
                    </a:lnTo>
                    <a:lnTo>
                      <a:pt x="87" y="53"/>
                    </a:lnTo>
                    <a:lnTo>
                      <a:pt x="89" y="52"/>
                    </a:lnTo>
                    <a:lnTo>
                      <a:pt x="92" y="53"/>
                    </a:lnTo>
                    <a:lnTo>
                      <a:pt x="104" y="70"/>
                    </a:lnTo>
                    <a:lnTo>
                      <a:pt x="103" y="74"/>
                    </a:lnTo>
                    <a:lnTo>
                      <a:pt x="92" y="82"/>
                    </a:lnTo>
                    <a:lnTo>
                      <a:pt x="92" y="98"/>
                    </a:lnTo>
                    <a:lnTo>
                      <a:pt x="108" y="106"/>
                    </a:lnTo>
                    <a:lnTo>
                      <a:pt x="107" y="89"/>
                    </a:lnTo>
                    <a:lnTo>
                      <a:pt x="117" y="60"/>
                    </a:lnTo>
                    <a:lnTo>
                      <a:pt x="111" y="58"/>
                    </a:lnTo>
                    <a:lnTo>
                      <a:pt x="109" y="54"/>
                    </a:lnTo>
                    <a:lnTo>
                      <a:pt x="112" y="24"/>
                    </a:lnTo>
                    <a:lnTo>
                      <a:pt x="115" y="2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7" y="1"/>
                    </a:lnTo>
                    <a:lnTo>
                      <a:pt x="206" y="21"/>
                    </a:lnTo>
                    <a:lnTo>
                      <a:pt x="206" y="24"/>
                    </a:lnTo>
                    <a:lnTo>
                      <a:pt x="199" y="70"/>
                    </a:lnTo>
                    <a:lnTo>
                      <a:pt x="197" y="72"/>
                    </a:lnTo>
                    <a:lnTo>
                      <a:pt x="183" y="81"/>
                    </a:lnTo>
                    <a:lnTo>
                      <a:pt x="204" y="108"/>
                    </a:lnTo>
                    <a:lnTo>
                      <a:pt x="204" y="112"/>
                    </a:lnTo>
                    <a:lnTo>
                      <a:pt x="177" y="148"/>
                    </a:lnTo>
                    <a:lnTo>
                      <a:pt x="175" y="149"/>
                    </a:lnTo>
                    <a:lnTo>
                      <a:pt x="147" y="148"/>
                    </a:lnTo>
                    <a:lnTo>
                      <a:pt x="147" y="253"/>
                    </a:lnTo>
                    <a:lnTo>
                      <a:pt x="145" y="255"/>
                    </a:lnTo>
                    <a:lnTo>
                      <a:pt x="144" y="255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06" name="Freeform 372"/>
              <p:cNvSpPr>
                <a:spLocks/>
              </p:cNvSpPr>
              <p:nvPr/>
            </p:nvSpPr>
            <p:spPr bwMode="auto">
              <a:xfrm>
                <a:off x="2698" y="2027"/>
                <a:ext cx="47" cy="93"/>
              </a:xfrm>
              <a:custGeom>
                <a:avLst/>
                <a:gdLst>
                  <a:gd name="T0" fmla="*/ 2 w 186"/>
                  <a:gd name="T1" fmla="*/ 23 h 372"/>
                  <a:gd name="T2" fmla="*/ 2 w 186"/>
                  <a:gd name="T3" fmla="*/ 23 h 372"/>
                  <a:gd name="T4" fmla="*/ 2 w 186"/>
                  <a:gd name="T5" fmla="*/ 23 h 372"/>
                  <a:gd name="T6" fmla="*/ 3 w 186"/>
                  <a:gd name="T7" fmla="*/ 17 h 372"/>
                  <a:gd name="T8" fmla="*/ 1 w 186"/>
                  <a:gd name="T9" fmla="*/ 17 h 372"/>
                  <a:gd name="T10" fmla="*/ 1 w 186"/>
                  <a:gd name="T11" fmla="*/ 17 h 372"/>
                  <a:gd name="T12" fmla="*/ 1 w 186"/>
                  <a:gd name="T13" fmla="*/ 17 h 372"/>
                  <a:gd name="T14" fmla="*/ 0 w 186"/>
                  <a:gd name="T15" fmla="*/ 16 h 372"/>
                  <a:gd name="T16" fmla="*/ 0 w 186"/>
                  <a:gd name="T17" fmla="*/ 16 h 372"/>
                  <a:gd name="T18" fmla="*/ 3 w 186"/>
                  <a:gd name="T19" fmla="*/ 6 h 372"/>
                  <a:gd name="T20" fmla="*/ 2 w 186"/>
                  <a:gd name="T21" fmla="*/ 2 h 372"/>
                  <a:gd name="T22" fmla="*/ 2 w 186"/>
                  <a:gd name="T23" fmla="*/ 2 h 372"/>
                  <a:gd name="T24" fmla="*/ 5 w 186"/>
                  <a:gd name="T25" fmla="*/ 0 h 372"/>
                  <a:gd name="T26" fmla="*/ 5 w 186"/>
                  <a:gd name="T27" fmla="*/ 0 h 372"/>
                  <a:gd name="T28" fmla="*/ 5 w 186"/>
                  <a:gd name="T29" fmla="*/ 0 h 372"/>
                  <a:gd name="T30" fmla="*/ 5 w 186"/>
                  <a:gd name="T31" fmla="*/ 0 h 372"/>
                  <a:gd name="T32" fmla="*/ 6 w 186"/>
                  <a:gd name="T33" fmla="*/ 1 h 372"/>
                  <a:gd name="T34" fmla="*/ 11 w 186"/>
                  <a:gd name="T35" fmla="*/ 1 h 372"/>
                  <a:gd name="T36" fmla="*/ 11 w 186"/>
                  <a:gd name="T37" fmla="*/ 1 h 372"/>
                  <a:gd name="T38" fmla="*/ 12 w 186"/>
                  <a:gd name="T39" fmla="*/ 3 h 372"/>
                  <a:gd name="T40" fmla="*/ 12 w 186"/>
                  <a:gd name="T41" fmla="*/ 3 h 372"/>
                  <a:gd name="T42" fmla="*/ 10 w 186"/>
                  <a:gd name="T43" fmla="*/ 5 h 372"/>
                  <a:gd name="T44" fmla="*/ 10 w 186"/>
                  <a:gd name="T45" fmla="*/ 9 h 372"/>
                  <a:gd name="T46" fmla="*/ 10 w 186"/>
                  <a:gd name="T47" fmla="*/ 10 h 372"/>
                  <a:gd name="T48" fmla="*/ 10 w 186"/>
                  <a:gd name="T49" fmla="*/ 10 h 372"/>
                  <a:gd name="T50" fmla="*/ 8 w 186"/>
                  <a:gd name="T51" fmla="*/ 12 h 372"/>
                  <a:gd name="T52" fmla="*/ 9 w 186"/>
                  <a:gd name="T53" fmla="*/ 14 h 372"/>
                  <a:gd name="T54" fmla="*/ 8 w 186"/>
                  <a:gd name="T55" fmla="*/ 17 h 372"/>
                  <a:gd name="T56" fmla="*/ 9 w 186"/>
                  <a:gd name="T57" fmla="*/ 19 h 372"/>
                  <a:gd name="T58" fmla="*/ 9 w 186"/>
                  <a:gd name="T59" fmla="*/ 19 h 372"/>
                  <a:gd name="T60" fmla="*/ 8 w 186"/>
                  <a:gd name="T61" fmla="*/ 21 h 372"/>
                  <a:gd name="T62" fmla="*/ 8 w 186"/>
                  <a:gd name="T63" fmla="*/ 22 h 372"/>
                  <a:gd name="T64" fmla="*/ 8 w 186"/>
                  <a:gd name="T65" fmla="*/ 23 h 372"/>
                  <a:gd name="T66" fmla="*/ 2 w 186"/>
                  <a:gd name="T67" fmla="*/ 23 h 37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86" h="372">
                    <a:moveTo>
                      <a:pt x="35" y="372"/>
                    </a:moveTo>
                    <a:lnTo>
                      <a:pt x="32" y="371"/>
                    </a:lnTo>
                    <a:lnTo>
                      <a:pt x="31" y="368"/>
                    </a:lnTo>
                    <a:lnTo>
                      <a:pt x="43" y="270"/>
                    </a:lnTo>
                    <a:lnTo>
                      <a:pt x="21" y="275"/>
                    </a:lnTo>
                    <a:lnTo>
                      <a:pt x="20" y="275"/>
                    </a:lnTo>
                    <a:lnTo>
                      <a:pt x="17" y="274"/>
                    </a:lnTo>
                    <a:lnTo>
                      <a:pt x="0" y="250"/>
                    </a:lnTo>
                    <a:lnTo>
                      <a:pt x="0" y="247"/>
                    </a:lnTo>
                    <a:lnTo>
                      <a:pt x="43" y="87"/>
                    </a:lnTo>
                    <a:lnTo>
                      <a:pt x="35" y="26"/>
                    </a:lnTo>
                    <a:lnTo>
                      <a:pt x="36" y="22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80" y="1"/>
                    </a:lnTo>
                    <a:lnTo>
                      <a:pt x="88" y="17"/>
                    </a:lnTo>
                    <a:lnTo>
                      <a:pt x="172" y="14"/>
                    </a:lnTo>
                    <a:lnTo>
                      <a:pt x="174" y="16"/>
                    </a:lnTo>
                    <a:lnTo>
                      <a:pt x="186" y="38"/>
                    </a:lnTo>
                    <a:lnTo>
                      <a:pt x="185" y="42"/>
                    </a:lnTo>
                    <a:lnTo>
                      <a:pt x="154" y="85"/>
                    </a:lnTo>
                    <a:lnTo>
                      <a:pt x="149" y="141"/>
                    </a:lnTo>
                    <a:lnTo>
                      <a:pt x="152" y="162"/>
                    </a:lnTo>
                    <a:lnTo>
                      <a:pt x="150" y="165"/>
                    </a:lnTo>
                    <a:lnTo>
                      <a:pt x="124" y="187"/>
                    </a:lnTo>
                    <a:lnTo>
                      <a:pt x="140" y="227"/>
                    </a:lnTo>
                    <a:lnTo>
                      <a:pt x="129" y="266"/>
                    </a:lnTo>
                    <a:lnTo>
                      <a:pt x="146" y="299"/>
                    </a:lnTo>
                    <a:lnTo>
                      <a:pt x="145" y="302"/>
                    </a:lnTo>
                    <a:lnTo>
                      <a:pt x="117" y="329"/>
                    </a:lnTo>
                    <a:lnTo>
                      <a:pt x="120" y="356"/>
                    </a:lnTo>
                    <a:lnTo>
                      <a:pt x="117" y="360"/>
                    </a:lnTo>
                    <a:lnTo>
                      <a:pt x="35" y="37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07" name="Freeform 373"/>
              <p:cNvSpPr>
                <a:spLocks/>
              </p:cNvSpPr>
              <p:nvPr/>
            </p:nvSpPr>
            <p:spPr bwMode="auto">
              <a:xfrm>
                <a:off x="3017" y="1933"/>
                <a:ext cx="44" cy="26"/>
              </a:xfrm>
              <a:custGeom>
                <a:avLst/>
                <a:gdLst>
                  <a:gd name="T0" fmla="*/ 2 w 172"/>
                  <a:gd name="T1" fmla="*/ 6 h 106"/>
                  <a:gd name="T2" fmla="*/ 2 w 172"/>
                  <a:gd name="T3" fmla="*/ 6 h 106"/>
                  <a:gd name="T4" fmla="*/ 1 w 172"/>
                  <a:gd name="T5" fmla="*/ 5 h 106"/>
                  <a:gd name="T6" fmla="*/ 1 w 172"/>
                  <a:gd name="T7" fmla="*/ 3 h 106"/>
                  <a:gd name="T8" fmla="*/ 0 w 172"/>
                  <a:gd name="T9" fmla="*/ 3 h 106"/>
                  <a:gd name="T10" fmla="*/ 0 w 172"/>
                  <a:gd name="T11" fmla="*/ 3 h 106"/>
                  <a:gd name="T12" fmla="*/ 0 w 172"/>
                  <a:gd name="T13" fmla="*/ 3 h 106"/>
                  <a:gd name="T14" fmla="*/ 1 w 172"/>
                  <a:gd name="T15" fmla="*/ 2 h 106"/>
                  <a:gd name="T16" fmla="*/ 1 w 172"/>
                  <a:gd name="T17" fmla="*/ 2 h 106"/>
                  <a:gd name="T18" fmla="*/ 4 w 172"/>
                  <a:gd name="T19" fmla="*/ 2 h 106"/>
                  <a:gd name="T20" fmla="*/ 10 w 172"/>
                  <a:gd name="T21" fmla="*/ 0 h 106"/>
                  <a:gd name="T22" fmla="*/ 10 w 172"/>
                  <a:gd name="T23" fmla="*/ 0 h 106"/>
                  <a:gd name="T24" fmla="*/ 10 w 172"/>
                  <a:gd name="T25" fmla="*/ 0 h 106"/>
                  <a:gd name="T26" fmla="*/ 11 w 172"/>
                  <a:gd name="T27" fmla="*/ 1 h 106"/>
                  <a:gd name="T28" fmla="*/ 11 w 172"/>
                  <a:gd name="T29" fmla="*/ 1 h 106"/>
                  <a:gd name="T30" fmla="*/ 11 w 172"/>
                  <a:gd name="T31" fmla="*/ 1 h 106"/>
                  <a:gd name="T32" fmla="*/ 11 w 172"/>
                  <a:gd name="T33" fmla="*/ 2 h 106"/>
                  <a:gd name="T34" fmla="*/ 8 w 172"/>
                  <a:gd name="T35" fmla="*/ 3 h 106"/>
                  <a:gd name="T36" fmla="*/ 7 w 172"/>
                  <a:gd name="T37" fmla="*/ 6 h 106"/>
                  <a:gd name="T38" fmla="*/ 7 w 172"/>
                  <a:gd name="T39" fmla="*/ 6 h 106"/>
                  <a:gd name="T40" fmla="*/ 7 w 172"/>
                  <a:gd name="T41" fmla="*/ 6 h 106"/>
                  <a:gd name="T42" fmla="*/ 4 w 172"/>
                  <a:gd name="T43" fmla="*/ 6 h 106"/>
                  <a:gd name="T44" fmla="*/ 2 w 172"/>
                  <a:gd name="T45" fmla="*/ 6 h 106"/>
                  <a:gd name="T46" fmla="*/ 2 w 172"/>
                  <a:gd name="T47" fmla="*/ 6 h 10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2" h="106">
                    <a:moveTo>
                      <a:pt x="31" y="106"/>
                    </a:moveTo>
                    <a:lnTo>
                      <a:pt x="29" y="105"/>
                    </a:lnTo>
                    <a:lnTo>
                      <a:pt x="17" y="85"/>
                    </a:lnTo>
                    <a:lnTo>
                      <a:pt x="9" y="59"/>
                    </a:lnTo>
                    <a:lnTo>
                      <a:pt x="2" y="59"/>
                    </a:lnTo>
                    <a:lnTo>
                      <a:pt x="0" y="56"/>
                    </a:lnTo>
                    <a:lnTo>
                      <a:pt x="1" y="53"/>
                    </a:lnTo>
                    <a:lnTo>
                      <a:pt x="14" y="33"/>
                    </a:lnTo>
                    <a:lnTo>
                      <a:pt x="17" y="32"/>
                    </a:lnTo>
                    <a:lnTo>
                      <a:pt x="66" y="35"/>
                    </a:lnTo>
                    <a:lnTo>
                      <a:pt x="152" y="0"/>
                    </a:lnTo>
                    <a:lnTo>
                      <a:pt x="154" y="0"/>
                    </a:lnTo>
                    <a:lnTo>
                      <a:pt x="156" y="1"/>
                    </a:lnTo>
                    <a:lnTo>
                      <a:pt x="168" y="12"/>
                    </a:lnTo>
                    <a:lnTo>
                      <a:pt x="170" y="12"/>
                    </a:lnTo>
                    <a:lnTo>
                      <a:pt x="172" y="16"/>
                    </a:lnTo>
                    <a:lnTo>
                      <a:pt x="164" y="31"/>
                    </a:lnTo>
                    <a:lnTo>
                      <a:pt x="123" y="49"/>
                    </a:lnTo>
                    <a:lnTo>
                      <a:pt x="107" y="102"/>
                    </a:lnTo>
                    <a:lnTo>
                      <a:pt x="105" y="105"/>
                    </a:lnTo>
                    <a:lnTo>
                      <a:pt x="103" y="105"/>
                    </a:lnTo>
                    <a:lnTo>
                      <a:pt x="61" y="94"/>
                    </a:lnTo>
                    <a:lnTo>
                      <a:pt x="33" y="106"/>
                    </a:lnTo>
                    <a:lnTo>
                      <a:pt x="31" y="106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08" name="Freeform 374"/>
              <p:cNvSpPr>
                <a:spLocks/>
              </p:cNvSpPr>
              <p:nvPr/>
            </p:nvSpPr>
            <p:spPr bwMode="auto">
              <a:xfrm>
                <a:off x="2701" y="1997"/>
                <a:ext cx="177" cy="141"/>
              </a:xfrm>
              <a:custGeom>
                <a:avLst/>
                <a:gdLst>
                  <a:gd name="T0" fmla="*/ 13 w 710"/>
                  <a:gd name="T1" fmla="*/ 35 h 562"/>
                  <a:gd name="T2" fmla="*/ 9 w 710"/>
                  <a:gd name="T3" fmla="*/ 31 h 562"/>
                  <a:gd name="T4" fmla="*/ 6 w 710"/>
                  <a:gd name="T5" fmla="*/ 30 h 562"/>
                  <a:gd name="T6" fmla="*/ 6 w 710"/>
                  <a:gd name="T7" fmla="*/ 28 h 562"/>
                  <a:gd name="T8" fmla="*/ 7 w 710"/>
                  <a:gd name="T9" fmla="*/ 24 h 562"/>
                  <a:gd name="T10" fmla="*/ 8 w 710"/>
                  <a:gd name="T11" fmla="*/ 22 h 562"/>
                  <a:gd name="T12" fmla="*/ 7 w 710"/>
                  <a:gd name="T13" fmla="*/ 19 h 562"/>
                  <a:gd name="T14" fmla="*/ 8 w 710"/>
                  <a:gd name="T15" fmla="*/ 16 h 562"/>
                  <a:gd name="T16" fmla="*/ 11 w 710"/>
                  <a:gd name="T17" fmla="*/ 10 h 562"/>
                  <a:gd name="T18" fmla="*/ 5 w 710"/>
                  <a:gd name="T19" fmla="*/ 9 h 562"/>
                  <a:gd name="T20" fmla="*/ 4 w 710"/>
                  <a:gd name="T21" fmla="*/ 8 h 562"/>
                  <a:gd name="T22" fmla="*/ 2 w 710"/>
                  <a:gd name="T23" fmla="*/ 9 h 562"/>
                  <a:gd name="T24" fmla="*/ 1 w 710"/>
                  <a:gd name="T25" fmla="*/ 9 h 562"/>
                  <a:gd name="T26" fmla="*/ 2 w 710"/>
                  <a:gd name="T27" fmla="*/ 7 h 562"/>
                  <a:gd name="T28" fmla="*/ 1 w 710"/>
                  <a:gd name="T29" fmla="*/ 7 h 562"/>
                  <a:gd name="T30" fmla="*/ 1 w 710"/>
                  <a:gd name="T31" fmla="*/ 6 h 562"/>
                  <a:gd name="T32" fmla="*/ 0 w 710"/>
                  <a:gd name="T33" fmla="*/ 4 h 562"/>
                  <a:gd name="T34" fmla="*/ 1 w 710"/>
                  <a:gd name="T35" fmla="*/ 2 h 562"/>
                  <a:gd name="T36" fmla="*/ 3 w 710"/>
                  <a:gd name="T37" fmla="*/ 2 h 562"/>
                  <a:gd name="T38" fmla="*/ 4 w 710"/>
                  <a:gd name="T39" fmla="*/ 0 h 562"/>
                  <a:gd name="T40" fmla="*/ 30 w 710"/>
                  <a:gd name="T41" fmla="*/ 4 h 562"/>
                  <a:gd name="T42" fmla="*/ 35 w 710"/>
                  <a:gd name="T43" fmla="*/ 5 h 562"/>
                  <a:gd name="T44" fmla="*/ 38 w 710"/>
                  <a:gd name="T45" fmla="*/ 6 h 562"/>
                  <a:gd name="T46" fmla="*/ 38 w 710"/>
                  <a:gd name="T47" fmla="*/ 6 h 562"/>
                  <a:gd name="T48" fmla="*/ 40 w 710"/>
                  <a:gd name="T49" fmla="*/ 6 h 562"/>
                  <a:gd name="T50" fmla="*/ 44 w 710"/>
                  <a:gd name="T51" fmla="*/ 7 h 562"/>
                  <a:gd name="T52" fmla="*/ 43 w 710"/>
                  <a:gd name="T53" fmla="*/ 9 h 562"/>
                  <a:gd name="T54" fmla="*/ 32 w 710"/>
                  <a:gd name="T55" fmla="*/ 20 h 562"/>
                  <a:gd name="T56" fmla="*/ 33 w 710"/>
                  <a:gd name="T57" fmla="*/ 23 h 562"/>
                  <a:gd name="T58" fmla="*/ 33 w 710"/>
                  <a:gd name="T59" fmla="*/ 24 h 562"/>
                  <a:gd name="T60" fmla="*/ 30 w 710"/>
                  <a:gd name="T61" fmla="*/ 28 h 562"/>
                  <a:gd name="T62" fmla="*/ 28 w 710"/>
                  <a:gd name="T63" fmla="*/ 29 h 562"/>
                  <a:gd name="T64" fmla="*/ 25 w 710"/>
                  <a:gd name="T65" fmla="*/ 32 h 562"/>
                  <a:gd name="T66" fmla="*/ 14 w 710"/>
                  <a:gd name="T67" fmla="*/ 35 h 56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10" h="562">
                    <a:moveTo>
                      <a:pt x="220" y="562"/>
                    </a:moveTo>
                    <a:lnTo>
                      <a:pt x="218" y="562"/>
                    </a:lnTo>
                    <a:lnTo>
                      <a:pt x="184" y="548"/>
                    </a:lnTo>
                    <a:lnTo>
                      <a:pt x="152" y="491"/>
                    </a:lnTo>
                    <a:lnTo>
                      <a:pt x="107" y="480"/>
                    </a:lnTo>
                    <a:lnTo>
                      <a:pt x="105" y="477"/>
                    </a:lnTo>
                    <a:lnTo>
                      <a:pt x="103" y="448"/>
                    </a:lnTo>
                    <a:lnTo>
                      <a:pt x="103" y="445"/>
                    </a:lnTo>
                    <a:lnTo>
                      <a:pt x="131" y="419"/>
                    </a:lnTo>
                    <a:lnTo>
                      <a:pt x="113" y="387"/>
                    </a:lnTo>
                    <a:lnTo>
                      <a:pt x="113" y="384"/>
                    </a:lnTo>
                    <a:lnTo>
                      <a:pt x="125" y="347"/>
                    </a:lnTo>
                    <a:lnTo>
                      <a:pt x="108" y="307"/>
                    </a:lnTo>
                    <a:lnTo>
                      <a:pt x="109" y="303"/>
                    </a:lnTo>
                    <a:lnTo>
                      <a:pt x="136" y="282"/>
                    </a:lnTo>
                    <a:lnTo>
                      <a:pt x="133" y="261"/>
                    </a:lnTo>
                    <a:lnTo>
                      <a:pt x="139" y="202"/>
                    </a:lnTo>
                    <a:lnTo>
                      <a:pt x="171" y="160"/>
                    </a:lnTo>
                    <a:lnTo>
                      <a:pt x="160" y="140"/>
                    </a:lnTo>
                    <a:lnTo>
                      <a:pt x="76" y="144"/>
                    </a:lnTo>
                    <a:lnTo>
                      <a:pt x="73" y="141"/>
                    </a:lnTo>
                    <a:lnTo>
                      <a:pt x="67" y="128"/>
                    </a:lnTo>
                    <a:lnTo>
                      <a:pt x="30" y="149"/>
                    </a:lnTo>
                    <a:lnTo>
                      <a:pt x="28" y="149"/>
                    </a:lnTo>
                    <a:lnTo>
                      <a:pt x="27" y="148"/>
                    </a:lnTo>
                    <a:lnTo>
                      <a:pt x="26" y="145"/>
                    </a:lnTo>
                    <a:lnTo>
                      <a:pt x="32" y="110"/>
                    </a:lnTo>
                    <a:lnTo>
                      <a:pt x="30" y="112"/>
                    </a:lnTo>
                    <a:lnTo>
                      <a:pt x="28" y="112"/>
                    </a:lnTo>
                    <a:lnTo>
                      <a:pt x="26" y="109"/>
                    </a:lnTo>
                    <a:lnTo>
                      <a:pt x="19" y="96"/>
                    </a:lnTo>
                    <a:lnTo>
                      <a:pt x="19" y="93"/>
                    </a:lnTo>
                    <a:lnTo>
                      <a:pt x="24" y="81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18" y="32"/>
                    </a:lnTo>
                    <a:lnTo>
                      <a:pt x="19" y="31"/>
                    </a:lnTo>
                    <a:lnTo>
                      <a:pt x="49" y="28"/>
                    </a:lnTo>
                    <a:lnTo>
                      <a:pt x="63" y="1"/>
                    </a:lnTo>
                    <a:lnTo>
                      <a:pt x="65" y="0"/>
                    </a:lnTo>
                    <a:lnTo>
                      <a:pt x="423" y="23"/>
                    </a:lnTo>
                    <a:lnTo>
                      <a:pt x="484" y="69"/>
                    </a:lnTo>
                    <a:lnTo>
                      <a:pt x="545" y="80"/>
                    </a:lnTo>
                    <a:lnTo>
                      <a:pt x="569" y="70"/>
                    </a:lnTo>
                    <a:lnTo>
                      <a:pt x="597" y="80"/>
                    </a:lnTo>
                    <a:lnTo>
                      <a:pt x="608" y="94"/>
                    </a:lnTo>
                    <a:lnTo>
                      <a:pt x="611" y="89"/>
                    </a:lnTo>
                    <a:lnTo>
                      <a:pt x="613" y="88"/>
                    </a:lnTo>
                    <a:lnTo>
                      <a:pt x="615" y="89"/>
                    </a:lnTo>
                    <a:lnTo>
                      <a:pt x="639" y="100"/>
                    </a:lnTo>
                    <a:lnTo>
                      <a:pt x="697" y="97"/>
                    </a:lnTo>
                    <a:lnTo>
                      <a:pt x="710" y="106"/>
                    </a:lnTo>
                    <a:lnTo>
                      <a:pt x="710" y="109"/>
                    </a:lnTo>
                    <a:lnTo>
                      <a:pt x="697" y="146"/>
                    </a:lnTo>
                    <a:lnTo>
                      <a:pt x="569" y="222"/>
                    </a:lnTo>
                    <a:lnTo>
                      <a:pt x="508" y="323"/>
                    </a:lnTo>
                    <a:lnTo>
                      <a:pt x="514" y="350"/>
                    </a:lnTo>
                    <a:lnTo>
                      <a:pt x="535" y="363"/>
                    </a:lnTo>
                    <a:lnTo>
                      <a:pt x="536" y="367"/>
                    </a:lnTo>
                    <a:lnTo>
                      <a:pt x="531" y="379"/>
                    </a:lnTo>
                    <a:lnTo>
                      <a:pt x="502" y="406"/>
                    </a:lnTo>
                    <a:lnTo>
                      <a:pt x="486" y="452"/>
                    </a:lnTo>
                    <a:lnTo>
                      <a:pt x="483" y="455"/>
                    </a:lnTo>
                    <a:lnTo>
                      <a:pt x="452" y="457"/>
                    </a:lnTo>
                    <a:lnTo>
                      <a:pt x="414" y="511"/>
                    </a:lnTo>
                    <a:lnTo>
                      <a:pt x="411" y="512"/>
                    </a:lnTo>
                    <a:lnTo>
                      <a:pt x="280" y="515"/>
                    </a:lnTo>
                    <a:lnTo>
                      <a:pt x="221" y="562"/>
                    </a:lnTo>
                    <a:lnTo>
                      <a:pt x="220" y="56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09" name="Freeform 375"/>
              <p:cNvSpPr>
                <a:spLocks/>
              </p:cNvSpPr>
              <p:nvPr/>
            </p:nvSpPr>
            <p:spPr bwMode="auto">
              <a:xfrm>
                <a:off x="2899" y="1237"/>
                <a:ext cx="367" cy="437"/>
              </a:xfrm>
              <a:custGeom>
                <a:avLst/>
                <a:gdLst>
                  <a:gd name="T0" fmla="*/ 5 w 1468"/>
                  <a:gd name="T1" fmla="*/ 108 h 1749"/>
                  <a:gd name="T2" fmla="*/ 4 w 1468"/>
                  <a:gd name="T3" fmla="*/ 103 h 1749"/>
                  <a:gd name="T4" fmla="*/ 1 w 1468"/>
                  <a:gd name="T5" fmla="*/ 100 h 1749"/>
                  <a:gd name="T6" fmla="*/ 6 w 1468"/>
                  <a:gd name="T7" fmla="*/ 93 h 1749"/>
                  <a:gd name="T8" fmla="*/ 2 w 1468"/>
                  <a:gd name="T9" fmla="*/ 97 h 1749"/>
                  <a:gd name="T10" fmla="*/ 1 w 1468"/>
                  <a:gd name="T11" fmla="*/ 95 h 1749"/>
                  <a:gd name="T12" fmla="*/ 1 w 1468"/>
                  <a:gd name="T13" fmla="*/ 92 h 1749"/>
                  <a:gd name="T14" fmla="*/ 1 w 1468"/>
                  <a:gd name="T15" fmla="*/ 90 h 1749"/>
                  <a:gd name="T16" fmla="*/ 7 w 1468"/>
                  <a:gd name="T17" fmla="*/ 89 h 1749"/>
                  <a:gd name="T18" fmla="*/ 8 w 1468"/>
                  <a:gd name="T19" fmla="*/ 87 h 1749"/>
                  <a:gd name="T20" fmla="*/ 1 w 1468"/>
                  <a:gd name="T21" fmla="*/ 88 h 1749"/>
                  <a:gd name="T22" fmla="*/ 4 w 1468"/>
                  <a:gd name="T23" fmla="*/ 82 h 1749"/>
                  <a:gd name="T24" fmla="*/ 4 w 1468"/>
                  <a:gd name="T25" fmla="*/ 81 h 1749"/>
                  <a:gd name="T26" fmla="*/ 6 w 1468"/>
                  <a:gd name="T27" fmla="*/ 79 h 1749"/>
                  <a:gd name="T28" fmla="*/ 9 w 1468"/>
                  <a:gd name="T29" fmla="*/ 76 h 1749"/>
                  <a:gd name="T30" fmla="*/ 15 w 1468"/>
                  <a:gd name="T31" fmla="*/ 70 h 1749"/>
                  <a:gd name="T32" fmla="*/ 17 w 1468"/>
                  <a:gd name="T33" fmla="*/ 68 h 1749"/>
                  <a:gd name="T34" fmla="*/ 18 w 1468"/>
                  <a:gd name="T35" fmla="*/ 69 h 1749"/>
                  <a:gd name="T36" fmla="*/ 21 w 1468"/>
                  <a:gd name="T37" fmla="*/ 61 h 1749"/>
                  <a:gd name="T38" fmla="*/ 26 w 1468"/>
                  <a:gd name="T39" fmla="*/ 56 h 1749"/>
                  <a:gd name="T40" fmla="*/ 26 w 1468"/>
                  <a:gd name="T41" fmla="*/ 53 h 1749"/>
                  <a:gd name="T42" fmla="*/ 28 w 1468"/>
                  <a:gd name="T43" fmla="*/ 50 h 1749"/>
                  <a:gd name="T44" fmla="*/ 27 w 1468"/>
                  <a:gd name="T45" fmla="*/ 50 h 1749"/>
                  <a:gd name="T46" fmla="*/ 30 w 1468"/>
                  <a:gd name="T47" fmla="*/ 44 h 1749"/>
                  <a:gd name="T48" fmla="*/ 36 w 1468"/>
                  <a:gd name="T49" fmla="*/ 35 h 1749"/>
                  <a:gd name="T50" fmla="*/ 39 w 1468"/>
                  <a:gd name="T51" fmla="*/ 29 h 1749"/>
                  <a:gd name="T52" fmla="*/ 40 w 1468"/>
                  <a:gd name="T53" fmla="*/ 28 h 1749"/>
                  <a:gd name="T54" fmla="*/ 45 w 1468"/>
                  <a:gd name="T55" fmla="*/ 24 h 1749"/>
                  <a:gd name="T56" fmla="*/ 44 w 1468"/>
                  <a:gd name="T57" fmla="*/ 21 h 1749"/>
                  <a:gd name="T58" fmla="*/ 47 w 1468"/>
                  <a:gd name="T59" fmla="*/ 18 h 1749"/>
                  <a:gd name="T60" fmla="*/ 49 w 1468"/>
                  <a:gd name="T61" fmla="*/ 16 h 1749"/>
                  <a:gd name="T62" fmla="*/ 52 w 1468"/>
                  <a:gd name="T63" fmla="*/ 14 h 1749"/>
                  <a:gd name="T64" fmla="*/ 54 w 1468"/>
                  <a:gd name="T65" fmla="*/ 16 h 1749"/>
                  <a:gd name="T66" fmla="*/ 57 w 1468"/>
                  <a:gd name="T67" fmla="*/ 11 h 1749"/>
                  <a:gd name="T68" fmla="*/ 58 w 1468"/>
                  <a:gd name="T69" fmla="*/ 10 h 1749"/>
                  <a:gd name="T70" fmla="*/ 60 w 1468"/>
                  <a:gd name="T71" fmla="*/ 8 h 1749"/>
                  <a:gd name="T72" fmla="*/ 64 w 1468"/>
                  <a:gd name="T73" fmla="*/ 10 h 1749"/>
                  <a:gd name="T74" fmla="*/ 68 w 1468"/>
                  <a:gd name="T75" fmla="*/ 3 h 1749"/>
                  <a:gd name="T76" fmla="*/ 74 w 1468"/>
                  <a:gd name="T77" fmla="*/ 3 h 1749"/>
                  <a:gd name="T78" fmla="*/ 76 w 1468"/>
                  <a:gd name="T79" fmla="*/ 2 h 1749"/>
                  <a:gd name="T80" fmla="*/ 80 w 1468"/>
                  <a:gd name="T81" fmla="*/ 0 h 1749"/>
                  <a:gd name="T82" fmla="*/ 81 w 1468"/>
                  <a:gd name="T83" fmla="*/ 4 h 1749"/>
                  <a:gd name="T84" fmla="*/ 83 w 1468"/>
                  <a:gd name="T85" fmla="*/ 5 h 1749"/>
                  <a:gd name="T86" fmla="*/ 86 w 1468"/>
                  <a:gd name="T87" fmla="*/ 2 h 1749"/>
                  <a:gd name="T88" fmla="*/ 92 w 1468"/>
                  <a:gd name="T89" fmla="*/ 7 h 1749"/>
                  <a:gd name="T90" fmla="*/ 87 w 1468"/>
                  <a:gd name="T91" fmla="*/ 15 h 1749"/>
                  <a:gd name="T92" fmla="*/ 91 w 1468"/>
                  <a:gd name="T93" fmla="*/ 16 h 1749"/>
                  <a:gd name="T94" fmla="*/ 84 w 1468"/>
                  <a:gd name="T95" fmla="*/ 20 h 1749"/>
                  <a:gd name="T96" fmla="*/ 74 w 1468"/>
                  <a:gd name="T97" fmla="*/ 22 h 1749"/>
                  <a:gd name="T98" fmla="*/ 65 w 1468"/>
                  <a:gd name="T99" fmla="*/ 25 h 1749"/>
                  <a:gd name="T100" fmla="*/ 57 w 1468"/>
                  <a:gd name="T101" fmla="*/ 20 h 1749"/>
                  <a:gd name="T102" fmla="*/ 53 w 1468"/>
                  <a:gd name="T103" fmla="*/ 27 h 1749"/>
                  <a:gd name="T104" fmla="*/ 44 w 1468"/>
                  <a:gd name="T105" fmla="*/ 30 h 1749"/>
                  <a:gd name="T106" fmla="*/ 36 w 1468"/>
                  <a:gd name="T107" fmla="*/ 48 h 1749"/>
                  <a:gd name="T108" fmla="*/ 29 w 1468"/>
                  <a:gd name="T109" fmla="*/ 66 h 1749"/>
                  <a:gd name="T110" fmla="*/ 28 w 1468"/>
                  <a:gd name="T111" fmla="*/ 86 h 1749"/>
                  <a:gd name="T112" fmla="*/ 24 w 1468"/>
                  <a:gd name="T113" fmla="*/ 101 h 1749"/>
                  <a:gd name="T114" fmla="*/ 22 w 1468"/>
                  <a:gd name="T115" fmla="*/ 102 h 1749"/>
                  <a:gd name="T116" fmla="*/ 20 w 1468"/>
                  <a:gd name="T117" fmla="*/ 99 h 1749"/>
                  <a:gd name="T118" fmla="*/ 18 w 1468"/>
                  <a:gd name="T119" fmla="*/ 103 h 174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468" h="1749">
                    <a:moveTo>
                      <a:pt x="95" y="1749"/>
                    </a:moveTo>
                    <a:lnTo>
                      <a:pt x="92" y="1747"/>
                    </a:lnTo>
                    <a:lnTo>
                      <a:pt x="91" y="1745"/>
                    </a:lnTo>
                    <a:lnTo>
                      <a:pt x="96" y="1720"/>
                    </a:lnTo>
                    <a:lnTo>
                      <a:pt x="79" y="1726"/>
                    </a:lnTo>
                    <a:lnTo>
                      <a:pt x="77" y="1726"/>
                    </a:lnTo>
                    <a:lnTo>
                      <a:pt x="75" y="1725"/>
                    </a:lnTo>
                    <a:lnTo>
                      <a:pt x="29" y="1680"/>
                    </a:lnTo>
                    <a:lnTo>
                      <a:pt x="28" y="1677"/>
                    </a:lnTo>
                    <a:lnTo>
                      <a:pt x="33" y="1645"/>
                    </a:lnTo>
                    <a:lnTo>
                      <a:pt x="35" y="1642"/>
                    </a:lnTo>
                    <a:lnTo>
                      <a:pt x="37" y="1642"/>
                    </a:lnTo>
                    <a:lnTo>
                      <a:pt x="39" y="1642"/>
                    </a:lnTo>
                    <a:lnTo>
                      <a:pt x="55" y="1650"/>
                    </a:lnTo>
                    <a:lnTo>
                      <a:pt x="72" y="1593"/>
                    </a:lnTo>
                    <a:lnTo>
                      <a:pt x="21" y="1612"/>
                    </a:lnTo>
                    <a:lnTo>
                      <a:pt x="20" y="1612"/>
                    </a:lnTo>
                    <a:lnTo>
                      <a:pt x="19" y="1612"/>
                    </a:lnTo>
                    <a:lnTo>
                      <a:pt x="16" y="1609"/>
                    </a:lnTo>
                    <a:lnTo>
                      <a:pt x="13" y="1599"/>
                    </a:lnTo>
                    <a:lnTo>
                      <a:pt x="15" y="1595"/>
                    </a:lnTo>
                    <a:lnTo>
                      <a:pt x="68" y="1559"/>
                    </a:lnTo>
                    <a:lnTo>
                      <a:pt x="45" y="1555"/>
                    </a:lnTo>
                    <a:lnTo>
                      <a:pt x="43" y="1553"/>
                    </a:lnTo>
                    <a:lnTo>
                      <a:pt x="43" y="1549"/>
                    </a:lnTo>
                    <a:lnTo>
                      <a:pt x="85" y="1484"/>
                    </a:lnTo>
                    <a:lnTo>
                      <a:pt x="88" y="1483"/>
                    </a:lnTo>
                    <a:lnTo>
                      <a:pt x="89" y="1483"/>
                    </a:lnTo>
                    <a:lnTo>
                      <a:pt x="92" y="1484"/>
                    </a:lnTo>
                    <a:lnTo>
                      <a:pt x="95" y="1494"/>
                    </a:lnTo>
                    <a:lnTo>
                      <a:pt x="109" y="1478"/>
                    </a:lnTo>
                    <a:lnTo>
                      <a:pt x="79" y="1478"/>
                    </a:lnTo>
                    <a:lnTo>
                      <a:pt x="33" y="1548"/>
                    </a:lnTo>
                    <a:lnTo>
                      <a:pt x="31" y="1549"/>
                    </a:lnTo>
                    <a:lnTo>
                      <a:pt x="28" y="1547"/>
                    </a:lnTo>
                    <a:lnTo>
                      <a:pt x="25" y="1535"/>
                    </a:lnTo>
                    <a:lnTo>
                      <a:pt x="25" y="1532"/>
                    </a:lnTo>
                    <a:lnTo>
                      <a:pt x="33" y="1521"/>
                    </a:lnTo>
                    <a:lnTo>
                      <a:pt x="32" y="1509"/>
                    </a:lnTo>
                    <a:lnTo>
                      <a:pt x="21" y="1519"/>
                    </a:lnTo>
                    <a:lnTo>
                      <a:pt x="20" y="1520"/>
                    </a:lnTo>
                    <a:lnTo>
                      <a:pt x="19" y="1520"/>
                    </a:lnTo>
                    <a:lnTo>
                      <a:pt x="16" y="1517"/>
                    </a:lnTo>
                    <a:lnTo>
                      <a:pt x="11" y="1495"/>
                    </a:lnTo>
                    <a:lnTo>
                      <a:pt x="12" y="1492"/>
                    </a:lnTo>
                    <a:lnTo>
                      <a:pt x="35" y="1463"/>
                    </a:lnTo>
                    <a:lnTo>
                      <a:pt x="15" y="1468"/>
                    </a:lnTo>
                    <a:lnTo>
                      <a:pt x="13" y="1470"/>
                    </a:lnTo>
                    <a:lnTo>
                      <a:pt x="11" y="1467"/>
                    </a:lnTo>
                    <a:lnTo>
                      <a:pt x="0" y="1447"/>
                    </a:lnTo>
                    <a:lnTo>
                      <a:pt x="0" y="1443"/>
                    </a:lnTo>
                    <a:lnTo>
                      <a:pt x="3" y="1443"/>
                    </a:lnTo>
                    <a:lnTo>
                      <a:pt x="4" y="1443"/>
                    </a:lnTo>
                    <a:lnTo>
                      <a:pt x="16" y="1450"/>
                    </a:lnTo>
                    <a:lnTo>
                      <a:pt x="16" y="1439"/>
                    </a:lnTo>
                    <a:lnTo>
                      <a:pt x="7" y="1431"/>
                    </a:lnTo>
                    <a:lnTo>
                      <a:pt x="5" y="1428"/>
                    </a:lnTo>
                    <a:lnTo>
                      <a:pt x="8" y="1426"/>
                    </a:lnTo>
                    <a:lnTo>
                      <a:pt x="99" y="1406"/>
                    </a:lnTo>
                    <a:lnTo>
                      <a:pt x="100" y="1406"/>
                    </a:lnTo>
                    <a:lnTo>
                      <a:pt x="103" y="1407"/>
                    </a:lnTo>
                    <a:lnTo>
                      <a:pt x="113" y="1430"/>
                    </a:lnTo>
                    <a:lnTo>
                      <a:pt x="119" y="1427"/>
                    </a:lnTo>
                    <a:lnTo>
                      <a:pt x="117" y="1408"/>
                    </a:lnTo>
                    <a:lnTo>
                      <a:pt x="119" y="1406"/>
                    </a:lnTo>
                    <a:lnTo>
                      <a:pt x="132" y="1399"/>
                    </a:lnTo>
                    <a:lnTo>
                      <a:pt x="130" y="1396"/>
                    </a:lnTo>
                    <a:lnTo>
                      <a:pt x="137" y="1377"/>
                    </a:lnTo>
                    <a:lnTo>
                      <a:pt x="120" y="1402"/>
                    </a:lnTo>
                    <a:lnTo>
                      <a:pt x="117" y="1403"/>
                    </a:lnTo>
                    <a:lnTo>
                      <a:pt x="88" y="1400"/>
                    </a:lnTo>
                    <a:lnTo>
                      <a:pt x="85" y="1398"/>
                    </a:lnTo>
                    <a:lnTo>
                      <a:pt x="85" y="1391"/>
                    </a:lnTo>
                    <a:lnTo>
                      <a:pt x="80" y="1404"/>
                    </a:lnTo>
                    <a:lnTo>
                      <a:pt x="77" y="1406"/>
                    </a:lnTo>
                    <a:lnTo>
                      <a:pt x="8" y="1408"/>
                    </a:lnTo>
                    <a:lnTo>
                      <a:pt x="5" y="1406"/>
                    </a:lnTo>
                    <a:lnTo>
                      <a:pt x="3" y="1375"/>
                    </a:lnTo>
                    <a:lnTo>
                      <a:pt x="16" y="1349"/>
                    </a:lnTo>
                    <a:lnTo>
                      <a:pt x="3" y="1337"/>
                    </a:lnTo>
                    <a:lnTo>
                      <a:pt x="3" y="1334"/>
                    </a:lnTo>
                    <a:lnTo>
                      <a:pt x="4" y="1331"/>
                    </a:lnTo>
                    <a:lnTo>
                      <a:pt x="59" y="1319"/>
                    </a:lnTo>
                    <a:lnTo>
                      <a:pt x="17" y="1318"/>
                    </a:lnTo>
                    <a:lnTo>
                      <a:pt x="13" y="1315"/>
                    </a:lnTo>
                    <a:lnTo>
                      <a:pt x="11" y="1289"/>
                    </a:lnTo>
                    <a:lnTo>
                      <a:pt x="12" y="1286"/>
                    </a:lnTo>
                    <a:lnTo>
                      <a:pt x="13" y="1285"/>
                    </a:lnTo>
                    <a:lnTo>
                      <a:pt x="15" y="1286"/>
                    </a:lnTo>
                    <a:lnTo>
                      <a:pt x="60" y="1295"/>
                    </a:lnTo>
                    <a:lnTo>
                      <a:pt x="57" y="1287"/>
                    </a:lnTo>
                    <a:lnTo>
                      <a:pt x="57" y="1283"/>
                    </a:lnTo>
                    <a:lnTo>
                      <a:pt x="75" y="1258"/>
                    </a:lnTo>
                    <a:lnTo>
                      <a:pt x="77" y="1257"/>
                    </a:lnTo>
                    <a:lnTo>
                      <a:pt x="80" y="1258"/>
                    </a:lnTo>
                    <a:lnTo>
                      <a:pt x="87" y="1269"/>
                    </a:lnTo>
                    <a:lnTo>
                      <a:pt x="85" y="1258"/>
                    </a:lnTo>
                    <a:lnTo>
                      <a:pt x="91" y="1246"/>
                    </a:lnTo>
                    <a:lnTo>
                      <a:pt x="81" y="1240"/>
                    </a:lnTo>
                    <a:lnTo>
                      <a:pt x="80" y="1237"/>
                    </a:lnTo>
                    <a:lnTo>
                      <a:pt x="83" y="1234"/>
                    </a:lnTo>
                    <a:lnTo>
                      <a:pt x="142" y="1232"/>
                    </a:lnTo>
                    <a:lnTo>
                      <a:pt x="145" y="1222"/>
                    </a:lnTo>
                    <a:lnTo>
                      <a:pt x="112" y="1202"/>
                    </a:lnTo>
                    <a:lnTo>
                      <a:pt x="111" y="1200"/>
                    </a:lnTo>
                    <a:lnTo>
                      <a:pt x="112" y="1197"/>
                    </a:lnTo>
                    <a:lnTo>
                      <a:pt x="146" y="1177"/>
                    </a:lnTo>
                    <a:lnTo>
                      <a:pt x="204" y="1127"/>
                    </a:lnTo>
                    <a:lnTo>
                      <a:pt x="233" y="1115"/>
                    </a:lnTo>
                    <a:lnTo>
                      <a:pt x="234" y="1115"/>
                    </a:lnTo>
                    <a:lnTo>
                      <a:pt x="236" y="1115"/>
                    </a:lnTo>
                    <a:lnTo>
                      <a:pt x="237" y="1116"/>
                    </a:lnTo>
                    <a:lnTo>
                      <a:pt x="243" y="1134"/>
                    </a:lnTo>
                    <a:lnTo>
                      <a:pt x="250" y="1130"/>
                    </a:lnTo>
                    <a:lnTo>
                      <a:pt x="242" y="1116"/>
                    </a:lnTo>
                    <a:lnTo>
                      <a:pt x="243" y="1112"/>
                    </a:lnTo>
                    <a:lnTo>
                      <a:pt x="270" y="1097"/>
                    </a:lnTo>
                    <a:lnTo>
                      <a:pt x="271" y="1097"/>
                    </a:lnTo>
                    <a:lnTo>
                      <a:pt x="274" y="1099"/>
                    </a:lnTo>
                    <a:lnTo>
                      <a:pt x="291" y="1127"/>
                    </a:lnTo>
                    <a:lnTo>
                      <a:pt x="331" y="1096"/>
                    </a:lnTo>
                    <a:lnTo>
                      <a:pt x="295" y="1115"/>
                    </a:lnTo>
                    <a:lnTo>
                      <a:pt x="294" y="1115"/>
                    </a:lnTo>
                    <a:lnTo>
                      <a:pt x="291" y="1113"/>
                    </a:lnTo>
                    <a:lnTo>
                      <a:pt x="269" y="1073"/>
                    </a:lnTo>
                    <a:lnTo>
                      <a:pt x="269" y="1069"/>
                    </a:lnTo>
                    <a:lnTo>
                      <a:pt x="287" y="1056"/>
                    </a:lnTo>
                    <a:lnTo>
                      <a:pt x="287" y="1037"/>
                    </a:lnTo>
                    <a:lnTo>
                      <a:pt x="338" y="975"/>
                    </a:lnTo>
                    <a:lnTo>
                      <a:pt x="339" y="974"/>
                    </a:lnTo>
                    <a:lnTo>
                      <a:pt x="341" y="974"/>
                    </a:lnTo>
                    <a:lnTo>
                      <a:pt x="361" y="982"/>
                    </a:lnTo>
                    <a:lnTo>
                      <a:pt x="365" y="959"/>
                    </a:lnTo>
                    <a:lnTo>
                      <a:pt x="358" y="954"/>
                    </a:lnTo>
                    <a:lnTo>
                      <a:pt x="357" y="951"/>
                    </a:lnTo>
                    <a:lnTo>
                      <a:pt x="359" y="931"/>
                    </a:lnTo>
                    <a:lnTo>
                      <a:pt x="361" y="928"/>
                    </a:lnTo>
                    <a:lnTo>
                      <a:pt x="416" y="898"/>
                    </a:lnTo>
                    <a:lnTo>
                      <a:pt x="414" y="881"/>
                    </a:lnTo>
                    <a:lnTo>
                      <a:pt x="404" y="888"/>
                    </a:lnTo>
                    <a:lnTo>
                      <a:pt x="403" y="888"/>
                    </a:lnTo>
                    <a:lnTo>
                      <a:pt x="400" y="888"/>
                    </a:lnTo>
                    <a:lnTo>
                      <a:pt x="399" y="884"/>
                    </a:lnTo>
                    <a:lnTo>
                      <a:pt x="411" y="845"/>
                    </a:lnTo>
                    <a:lnTo>
                      <a:pt x="414" y="843"/>
                    </a:lnTo>
                    <a:lnTo>
                      <a:pt x="416" y="843"/>
                    </a:lnTo>
                    <a:lnTo>
                      <a:pt x="428" y="858"/>
                    </a:lnTo>
                    <a:lnTo>
                      <a:pt x="422" y="835"/>
                    </a:lnTo>
                    <a:lnTo>
                      <a:pt x="424" y="831"/>
                    </a:lnTo>
                    <a:lnTo>
                      <a:pt x="434" y="829"/>
                    </a:lnTo>
                    <a:lnTo>
                      <a:pt x="439" y="797"/>
                    </a:lnTo>
                    <a:lnTo>
                      <a:pt x="442" y="794"/>
                    </a:lnTo>
                    <a:lnTo>
                      <a:pt x="443" y="794"/>
                    </a:lnTo>
                    <a:lnTo>
                      <a:pt x="444" y="794"/>
                    </a:lnTo>
                    <a:lnTo>
                      <a:pt x="458" y="801"/>
                    </a:lnTo>
                    <a:lnTo>
                      <a:pt x="455" y="785"/>
                    </a:lnTo>
                    <a:lnTo>
                      <a:pt x="430" y="799"/>
                    </a:lnTo>
                    <a:lnTo>
                      <a:pt x="428" y="801"/>
                    </a:lnTo>
                    <a:lnTo>
                      <a:pt x="426" y="799"/>
                    </a:lnTo>
                    <a:lnTo>
                      <a:pt x="426" y="795"/>
                    </a:lnTo>
                    <a:lnTo>
                      <a:pt x="474" y="748"/>
                    </a:lnTo>
                    <a:lnTo>
                      <a:pt x="460" y="721"/>
                    </a:lnTo>
                    <a:lnTo>
                      <a:pt x="460" y="720"/>
                    </a:lnTo>
                    <a:lnTo>
                      <a:pt x="462" y="717"/>
                    </a:lnTo>
                    <a:lnTo>
                      <a:pt x="475" y="712"/>
                    </a:lnTo>
                    <a:lnTo>
                      <a:pt x="470" y="709"/>
                    </a:lnTo>
                    <a:lnTo>
                      <a:pt x="468" y="705"/>
                    </a:lnTo>
                    <a:lnTo>
                      <a:pt x="471" y="688"/>
                    </a:lnTo>
                    <a:lnTo>
                      <a:pt x="520" y="644"/>
                    </a:lnTo>
                    <a:lnTo>
                      <a:pt x="543" y="573"/>
                    </a:lnTo>
                    <a:lnTo>
                      <a:pt x="545" y="571"/>
                    </a:lnTo>
                    <a:lnTo>
                      <a:pt x="580" y="563"/>
                    </a:lnTo>
                    <a:lnTo>
                      <a:pt x="577" y="561"/>
                    </a:lnTo>
                    <a:lnTo>
                      <a:pt x="577" y="557"/>
                    </a:lnTo>
                    <a:lnTo>
                      <a:pt x="596" y="541"/>
                    </a:lnTo>
                    <a:lnTo>
                      <a:pt x="588" y="519"/>
                    </a:lnTo>
                    <a:lnTo>
                      <a:pt x="588" y="516"/>
                    </a:lnTo>
                    <a:lnTo>
                      <a:pt x="614" y="472"/>
                    </a:lnTo>
                    <a:lnTo>
                      <a:pt x="617" y="471"/>
                    </a:lnTo>
                    <a:lnTo>
                      <a:pt x="620" y="474"/>
                    </a:lnTo>
                    <a:lnTo>
                      <a:pt x="633" y="510"/>
                    </a:lnTo>
                    <a:lnTo>
                      <a:pt x="642" y="502"/>
                    </a:lnTo>
                    <a:lnTo>
                      <a:pt x="640" y="446"/>
                    </a:lnTo>
                    <a:lnTo>
                      <a:pt x="641" y="443"/>
                    </a:lnTo>
                    <a:lnTo>
                      <a:pt x="642" y="443"/>
                    </a:lnTo>
                    <a:lnTo>
                      <a:pt x="693" y="451"/>
                    </a:lnTo>
                    <a:lnTo>
                      <a:pt x="708" y="434"/>
                    </a:lnTo>
                    <a:lnTo>
                      <a:pt x="653" y="423"/>
                    </a:lnTo>
                    <a:lnTo>
                      <a:pt x="650" y="420"/>
                    </a:lnTo>
                    <a:lnTo>
                      <a:pt x="653" y="418"/>
                    </a:lnTo>
                    <a:lnTo>
                      <a:pt x="716" y="385"/>
                    </a:lnTo>
                    <a:lnTo>
                      <a:pt x="714" y="369"/>
                    </a:lnTo>
                    <a:lnTo>
                      <a:pt x="714" y="366"/>
                    </a:lnTo>
                    <a:lnTo>
                      <a:pt x="717" y="366"/>
                    </a:lnTo>
                    <a:lnTo>
                      <a:pt x="718" y="366"/>
                    </a:lnTo>
                    <a:lnTo>
                      <a:pt x="721" y="366"/>
                    </a:lnTo>
                    <a:lnTo>
                      <a:pt x="709" y="347"/>
                    </a:lnTo>
                    <a:lnTo>
                      <a:pt x="709" y="343"/>
                    </a:lnTo>
                    <a:lnTo>
                      <a:pt x="742" y="317"/>
                    </a:lnTo>
                    <a:lnTo>
                      <a:pt x="737" y="305"/>
                    </a:lnTo>
                    <a:lnTo>
                      <a:pt x="745" y="270"/>
                    </a:lnTo>
                    <a:lnTo>
                      <a:pt x="749" y="269"/>
                    </a:lnTo>
                    <a:lnTo>
                      <a:pt x="751" y="271"/>
                    </a:lnTo>
                    <a:lnTo>
                      <a:pt x="754" y="293"/>
                    </a:lnTo>
                    <a:lnTo>
                      <a:pt x="774" y="302"/>
                    </a:lnTo>
                    <a:lnTo>
                      <a:pt x="781" y="294"/>
                    </a:lnTo>
                    <a:lnTo>
                      <a:pt x="759" y="265"/>
                    </a:lnTo>
                    <a:lnTo>
                      <a:pt x="759" y="262"/>
                    </a:lnTo>
                    <a:lnTo>
                      <a:pt x="762" y="260"/>
                    </a:lnTo>
                    <a:lnTo>
                      <a:pt x="777" y="260"/>
                    </a:lnTo>
                    <a:lnTo>
                      <a:pt x="779" y="261"/>
                    </a:lnTo>
                    <a:lnTo>
                      <a:pt x="802" y="289"/>
                    </a:lnTo>
                    <a:lnTo>
                      <a:pt x="794" y="273"/>
                    </a:lnTo>
                    <a:lnTo>
                      <a:pt x="799" y="229"/>
                    </a:lnTo>
                    <a:lnTo>
                      <a:pt x="802" y="225"/>
                    </a:lnTo>
                    <a:lnTo>
                      <a:pt x="829" y="222"/>
                    </a:lnTo>
                    <a:lnTo>
                      <a:pt x="830" y="224"/>
                    </a:lnTo>
                    <a:lnTo>
                      <a:pt x="831" y="226"/>
                    </a:lnTo>
                    <a:lnTo>
                      <a:pt x="833" y="242"/>
                    </a:lnTo>
                    <a:lnTo>
                      <a:pt x="834" y="232"/>
                    </a:lnTo>
                    <a:lnTo>
                      <a:pt x="863" y="198"/>
                    </a:lnTo>
                    <a:lnTo>
                      <a:pt x="866" y="197"/>
                    </a:lnTo>
                    <a:lnTo>
                      <a:pt x="867" y="197"/>
                    </a:lnTo>
                    <a:lnTo>
                      <a:pt x="868" y="200"/>
                    </a:lnTo>
                    <a:lnTo>
                      <a:pt x="868" y="264"/>
                    </a:lnTo>
                    <a:lnTo>
                      <a:pt x="867" y="278"/>
                    </a:lnTo>
                    <a:lnTo>
                      <a:pt x="883" y="253"/>
                    </a:lnTo>
                    <a:lnTo>
                      <a:pt x="879" y="229"/>
                    </a:lnTo>
                    <a:lnTo>
                      <a:pt x="886" y="213"/>
                    </a:lnTo>
                    <a:lnTo>
                      <a:pt x="887" y="212"/>
                    </a:lnTo>
                    <a:lnTo>
                      <a:pt x="919" y="201"/>
                    </a:lnTo>
                    <a:lnTo>
                      <a:pt x="916" y="186"/>
                    </a:lnTo>
                    <a:lnTo>
                      <a:pt x="919" y="182"/>
                    </a:lnTo>
                    <a:lnTo>
                      <a:pt x="920" y="182"/>
                    </a:lnTo>
                    <a:lnTo>
                      <a:pt x="922" y="184"/>
                    </a:lnTo>
                    <a:lnTo>
                      <a:pt x="959" y="225"/>
                    </a:lnTo>
                    <a:lnTo>
                      <a:pt x="956" y="177"/>
                    </a:lnTo>
                    <a:lnTo>
                      <a:pt x="934" y="172"/>
                    </a:lnTo>
                    <a:lnTo>
                      <a:pt x="931" y="169"/>
                    </a:lnTo>
                    <a:lnTo>
                      <a:pt x="931" y="140"/>
                    </a:lnTo>
                    <a:lnTo>
                      <a:pt x="934" y="137"/>
                    </a:lnTo>
                    <a:lnTo>
                      <a:pt x="936" y="139"/>
                    </a:lnTo>
                    <a:lnTo>
                      <a:pt x="947" y="156"/>
                    </a:lnTo>
                    <a:lnTo>
                      <a:pt x="954" y="139"/>
                    </a:lnTo>
                    <a:lnTo>
                      <a:pt x="956" y="137"/>
                    </a:lnTo>
                    <a:lnTo>
                      <a:pt x="959" y="139"/>
                    </a:lnTo>
                    <a:lnTo>
                      <a:pt x="980" y="165"/>
                    </a:lnTo>
                    <a:lnTo>
                      <a:pt x="1013" y="154"/>
                    </a:lnTo>
                    <a:lnTo>
                      <a:pt x="1016" y="154"/>
                    </a:lnTo>
                    <a:lnTo>
                      <a:pt x="1017" y="158"/>
                    </a:lnTo>
                    <a:lnTo>
                      <a:pt x="1012" y="170"/>
                    </a:lnTo>
                    <a:lnTo>
                      <a:pt x="1028" y="185"/>
                    </a:lnTo>
                    <a:lnTo>
                      <a:pt x="1031" y="152"/>
                    </a:lnTo>
                    <a:lnTo>
                      <a:pt x="1032" y="149"/>
                    </a:lnTo>
                    <a:lnTo>
                      <a:pt x="1107" y="77"/>
                    </a:lnTo>
                    <a:lnTo>
                      <a:pt x="1088" y="51"/>
                    </a:lnTo>
                    <a:lnTo>
                      <a:pt x="1088" y="48"/>
                    </a:lnTo>
                    <a:lnTo>
                      <a:pt x="1089" y="45"/>
                    </a:lnTo>
                    <a:lnTo>
                      <a:pt x="1126" y="23"/>
                    </a:lnTo>
                    <a:lnTo>
                      <a:pt x="1128" y="23"/>
                    </a:lnTo>
                    <a:lnTo>
                      <a:pt x="1129" y="23"/>
                    </a:lnTo>
                    <a:lnTo>
                      <a:pt x="1132" y="24"/>
                    </a:lnTo>
                    <a:lnTo>
                      <a:pt x="1144" y="53"/>
                    </a:lnTo>
                    <a:lnTo>
                      <a:pt x="1176" y="43"/>
                    </a:lnTo>
                    <a:lnTo>
                      <a:pt x="1177" y="43"/>
                    </a:lnTo>
                    <a:lnTo>
                      <a:pt x="1180" y="44"/>
                    </a:lnTo>
                    <a:lnTo>
                      <a:pt x="1180" y="48"/>
                    </a:lnTo>
                    <a:lnTo>
                      <a:pt x="1142" y="113"/>
                    </a:lnTo>
                    <a:lnTo>
                      <a:pt x="1126" y="168"/>
                    </a:lnTo>
                    <a:lnTo>
                      <a:pt x="1133" y="173"/>
                    </a:lnTo>
                    <a:lnTo>
                      <a:pt x="1217" y="29"/>
                    </a:lnTo>
                    <a:lnTo>
                      <a:pt x="1220" y="28"/>
                    </a:lnTo>
                    <a:lnTo>
                      <a:pt x="1221" y="28"/>
                    </a:lnTo>
                    <a:lnTo>
                      <a:pt x="1222" y="32"/>
                    </a:lnTo>
                    <a:lnTo>
                      <a:pt x="1222" y="119"/>
                    </a:lnTo>
                    <a:lnTo>
                      <a:pt x="1242" y="109"/>
                    </a:lnTo>
                    <a:lnTo>
                      <a:pt x="1274" y="2"/>
                    </a:lnTo>
                    <a:lnTo>
                      <a:pt x="1275" y="0"/>
                    </a:lnTo>
                    <a:lnTo>
                      <a:pt x="1277" y="0"/>
                    </a:lnTo>
                    <a:lnTo>
                      <a:pt x="1278" y="0"/>
                    </a:lnTo>
                    <a:lnTo>
                      <a:pt x="1325" y="23"/>
                    </a:lnTo>
                    <a:lnTo>
                      <a:pt x="1326" y="27"/>
                    </a:lnTo>
                    <a:lnTo>
                      <a:pt x="1321" y="55"/>
                    </a:lnTo>
                    <a:lnTo>
                      <a:pt x="1318" y="57"/>
                    </a:lnTo>
                    <a:lnTo>
                      <a:pt x="1298" y="61"/>
                    </a:lnTo>
                    <a:lnTo>
                      <a:pt x="1305" y="69"/>
                    </a:lnTo>
                    <a:lnTo>
                      <a:pt x="1306" y="72"/>
                    </a:lnTo>
                    <a:lnTo>
                      <a:pt x="1305" y="73"/>
                    </a:lnTo>
                    <a:lnTo>
                      <a:pt x="1295" y="81"/>
                    </a:lnTo>
                    <a:lnTo>
                      <a:pt x="1317" y="80"/>
                    </a:lnTo>
                    <a:lnTo>
                      <a:pt x="1319" y="81"/>
                    </a:lnTo>
                    <a:lnTo>
                      <a:pt x="1319" y="84"/>
                    </a:lnTo>
                    <a:lnTo>
                      <a:pt x="1305" y="108"/>
                    </a:lnTo>
                    <a:lnTo>
                      <a:pt x="1329" y="108"/>
                    </a:lnTo>
                    <a:lnTo>
                      <a:pt x="1329" y="60"/>
                    </a:lnTo>
                    <a:lnTo>
                      <a:pt x="1330" y="57"/>
                    </a:lnTo>
                    <a:lnTo>
                      <a:pt x="1367" y="40"/>
                    </a:lnTo>
                    <a:lnTo>
                      <a:pt x="1368" y="40"/>
                    </a:lnTo>
                    <a:lnTo>
                      <a:pt x="1370" y="40"/>
                    </a:lnTo>
                    <a:lnTo>
                      <a:pt x="1371" y="43"/>
                    </a:lnTo>
                    <a:lnTo>
                      <a:pt x="1376" y="71"/>
                    </a:lnTo>
                    <a:lnTo>
                      <a:pt x="1407" y="63"/>
                    </a:lnTo>
                    <a:lnTo>
                      <a:pt x="1408" y="63"/>
                    </a:lnTo>
                    <a:lnTo>
                      <a:pt x="1411" y="64"/>
                    </a:lnTo>
                    <a:lnTo>
                      <a:pt x="1467" y="115"/>
                    </a:lnTo>
                    <a:lnTo>
                      <a:pt x="1468" y="117"/>
                    </a:lnTo>
                    <a:lnTo>
                      <a:pt x="1468" y="120"/>
                    </a:lnTo>
                    <a:lnTo>
                      <a:pt x="1416" y="177"/>
                    </a:lnTo>
                    <a:lnTo>
                      <a:pt x="1414" y="177"/>
                    </a:lnTo>
                    <a:lnTo>
                      <a:pt x="1349" y="168"/>
                    </a:lnTo>
                    <a:lnTo>
                      <a:pt x="1407" y="206"/>
                    </a:lnTo>
                    <a:lnTo>
                      <a:pt x="1408" y="210"/>
                    </a:lnTo>
                    <a:lnTo>
                      <a:pt x="1394" y="238"/>
                    </a:lnTo>
                    <a:lnTo>
                      <a:pt x="1460" y="225"/>
                    </a:lnTo>
                    <a:lnTo>
                      <a:pt x="1462" y="226"/>
                    </a:lnTo>
                    <a:lnTo>
                      <a:pt x="1463" y="229"/>
                    </a:lnTo>
                    <a:lnTo>
                      <a:pt x="1463" y="260"/>
                    </a:lnTo>
                    <a:lnTo>
                      <a:pt x="1462" y="262"/>
                    </a:lnTo>
                    <a:lnTo>
                      <a:pt x="1460" y="264"/>
                    </a:lnTo>
                    <a:lnTo>
                      <a:pt x="1459" y="264"/>
                    </a:lnTo>
                    <a:lnTo>
                      <a:pt x="1428" y="253"/>
                    </a:lnTo>
                    <a:lnTo>
                      <a:pt x="1420" y="283"/>
                    </a:lnTo>
                    <a:lnTo>
                      <a:pt x="1362" y="342"/>
                    </a:lnTo>
                    <a:lnTo>
                      <a:pt x="1359" y="343"/>
                    </a:lnTo>
                    <a:lnTo>
                      <a:pt x="1356" y="342"/>
                    </a:lnTo>
                    <a:lnTo>
                      <a:pt x="1346" y="318"/>
                    </a:lnTo>
                    <a:lnTo>
                      <a:pt x="1346" y="315"/>
                    </a:lnTo>
                    <a:lnTo>
                      <a:pt x="1371" y="282"/>
                    </a:lnTo>
                    <a:lnTo>
                      <a:pt x="1366" y="236"/>
                    </a:lnTo>
                    <a:lnTo>
                      <a:pt x="1302" y="181"/>
                    </a:lnTo>
                    <a:lnTo>
                      <a:pt x="1190" y="222"/>
                    </a:lnTo>
                    <a:lnTo>
                      <a:pt x="1180" y="258"/>
                    </a:lnTo>
                    <a:lnTo>
                      <a:pt x="1174" y="349"/>
                    </a:lnTo>
                    <a:lnTo>
                      <a:pt x="1173" y="351"/>
                    </a:lnTo>
                    <a:lnTo>
                      <a:pt x="1113" y="403"/>
                    </a:lnTo>
                    <a:lnTo>
                      <a:pt x="1110" y="403"/>
                    </a:lnTo>
                    <a:lnTo>
                      <a:pt x="1109" y="403"/>
                    </a:lnTo>
                    <a:lnTo>
                      <a:pt x="1075" y="373"/>
                    </a:lnTo>
                    <a:lnTo>
                      <a:pt x="1045" y="399"/>
                    </a:lnTo>
                    <a:lnTo>
                      <a:pt x="1043" y="400"/>
                    </a:lnTo>
                    <a:lnTo>
                      <a:pt x="1041" y="400"/>
                    </a:lnTo>
                    <a:lnTo>
                      <a:pt x="988" y="389"/>
                    </a:lnTo>
                    <a:lnTo>
                      <a:pt x="985" y="387"/>
                    </a:lnTo>
                    <a:lnTo>
                      <a:pt x="919" y="298"/>
                    </a:lnTo>
                    <a:lnTo>
                      <a:pt x="910" y="305"/>
                    </a:lnTo>
                    <a:lnTo>
                      <a:pt x="914" y="322"/>
                    </a:lnTo>
                    <a:lnTo>
                      <a:pt x="912" y="326"/>
                    </a:lnTo>
                    <a:lnTo>
                      <a:pt x="883" y="338"/>
                    </a:lnTo>
                    <a:lnTo>
                      <a:pt x="858" y="342"/>
                    </a:lnTo>
                    <a:lnTo>
                      <a:pt x="863" y="362"/>
                    </a:lnTo>
                    <a:lnTo>
                      <a:pt x="846" y="406"/>
                    </a:lnTo>
                    <a:lnTo>
                      <a:pt x="859" y="427"/>
                    </a:lnTo>
                    <a:lnTo>
                      <a:pt x="859" y="431"/>
                    </a:lnTo>
                    <a:lnTo>
                      <a:pt x="850" y="438"/>
                    </a:lnTo>
                    <a:lnTo>
                      <a:pt x="849" y="438"/>
                    </a:lnTo>
                    <a:lnTo>
                      <a:pt x="754" y="423"/>
                    </a:lnTo>
                    <a:lnTo>
                      <a:pt x="732" y="507"/>
                    </a:lnTo>
                    <a:lnTo>
                      <a:pt x="729" y="510"/>
                    </a:lnTo>
                    <a:lnTo>
                      <a:pt x="726" y="508"/>
                    </a:lnTo>
                    <a:lnTo>
                      <a:pt x="702" y="490"/>
                    </a:lnTo>
                    <a:lnTo>
                      <a:pt x="662" y="523"/>
                    </a:lnTo>
                    <a:lnTo>
                      <a:pt x="634" y="593"/>
                    </a:lnTo>
                    <a:lnTo>
                      <a:pt x="645" y="637"/>
                    </a:lnTo>
                    <a:lnTo>
                      <a:pt x="645" y="638"/>
                    </a:lnTo>
                    <a:lnTo>
                      <a:pt x="593" y="713"/>
                    </a:lnTo>
                    <a:lnTo>
                      <a:pt x="580" y="761"/>
                    </a:lnTo>
                    <a:lnTo>
                      <a:pt x="579" y="763"/>
                    </a:lnTo>
                    <a:lnTo>
                      <a:pt x="545" y="779"/>
                    </a:lnTo>
                    <a:lnTo>
                      <a:pt x="535" y="895"/>
                    </a:lnTo>
                    <a:lnTo>
                      <a:pt x="497" y="968"/>
                    </a:lnTo>
                    <a:lnTo>
                      <a:pt x="520" y="1004"/>
                    </a:lnTo>
                    <a:lnTo>
                      <a:pt x="520" y="1037"/>
                    </a:lnTo>
                    <a:lnTo>
                      <a:pt x="517" y="1040"/>
                    </a:lnTo>
                    <a:lnTo>
                      <a:pt x="455" y="1057"/>
                    </a:lnTo>
                    <a:lnTo>
                      <a:pt x="408" y="1096"/>
                    </a:lnTo>
                    <a:lnTo>
                      <a:pt x="403" y="1132"/>
                    </a:lnTo>
                    <a:lnTo>
                      <a:pt x="416" y="1170"/>
                    </a:lnTo>
                    <a:lnTo>
                      <a:pt x="403" y="1232"/>
                    </a:lnTo>
                    <a:lnTo>
                      <a:pt x="408" y="1329"/>
                    </a:lnTo>
                    <a:lnTo>
                      <a:pt x="439" y="1378"/>
                    </a:lnTo>
                    <a:lnTo>
                      <a:pt x="439" y="1382"/>
                    </a:lnTo>
                    <a:lnTo>
                      <a:pt x="406" y="1426"/>
                    </a:lnTo>
                    <a:lnTo>
                      <a:pt x="428" y="1470"/>
                    </a:lnTo>
                    <a:lnTo>
                      <a:pt x="420" y="1523"/>
                    </a:lnTo>
                    <a:lnTo>
                      <a:pt x="419" y="1525"/>
                    </a:lnTo>
                    <a:lnTo>
                      <a:pt x="387" y="1548"/>
                    </a:lnTo>
                    <a:lnTo>
                      <a:pt x="374" y="1587"/>
                    </a:lnTo>
                    <a:lnTo>
                      <a:pt x="380" y="1613"/>
                    </a:lnTo>
                    <a:lnTo>
                      <a:pt x="371" y="1654"/>
                    </a:lnTo>
                    <a:lnTo>
                      <a:pt x="370" y="1657"/>
                    </a:lnTo>
                    <a:lnTo>
                      <a:pt x="353" y="1666"/>
                    </a:lnTo>
                    <a:lnTo>
                      <a:pt x="351" y="1666"/>
                    </a:lnTo>
                    <a:lnTo>
                      <a:pt x="350" y="1665"/>
                    </a:lnTo>
                    <a:lnTo>
                      <a:pt x="349" y="1664"/>
                    </a:lnTo>
                    <a:lnTo>
                      <a:pt x="346" y="1636"/>
                    </a:lnTo>
                    <a:lnTo>
                      <a:pt x="321" y="1623"/>
                    </a:lnTo>
                    <a:lnTo>
                      <a:pt x="319" y="1620"/>
                    </a:lnTo>
                    <a:lnTo>
                      <a:pt x="314" y="1551"/>
                    </a:lnTo>
                    <a:lnTo>
                      <a:pt x="309" y="1553"/>
                    </a:lnTo>
                    <a:lnTo>
                      <a:pt x="314" y="1585"/>
                    </a:lnTo>
                    <a:lnTo>
                      <a:pt x="313" y="1588"/>
                    </a:lnTo>
                    <a:lnTo>
                      <a:pt x="311" y="1589"/>
                    </a:lnTo>
                    <a:lnTo>
                      <a:pt x="309" y="1588"/>
                    </a:lnTo>
                    <a:lnTo>
                      <a:pt x="299" y="1579"/>
                    </a:lnTo>
                    <a:lnTo>
                      <a:pt x="309" y="1613"/>
                    </a:lnTo>
                    <a:lnTo>
                      <a:pt x="309" y="1616"/>
                    </a:lnTo>
                    <a:lnTo>
                      <a:pt x="294" y="1644"/>
                    </a:lnTo>
                    <a:lnTo>
                      <a:pt x="291" y="1646"/>
                    </a:lnTo>
                    <a:lnTo>
                      <a:pt x="290" y="1646"/>
                    </a:lnTo>
                    <a:lnTo>
                      <a:pt x="261" y="1638"/>
                    </a:lnTo>
                    <a:lnTo>
                      <a:pt x="234" y="1688"/>
                    </a:lnTo>
                    <a:lnTo>
                      <a:pt x="153" y="1749"/>
                    </a:lnTo>
                    <a:lnTo>
                      <a:pt x="152" y="1749"/>
                    </a:lnTo>
                    <a:lnTo>
                      <a:pt x="95" y="174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10" name="Freeform 376"/>
              <p:cNvSpPr>
                <a:spLocks/>
              </p:cNvSpPr>
              <p:nvPr/>
            </p:nvSpPr>
            <p:spPr bwMode="auto">
              <a:xfrm>
                <a:off x="2948" y="1509"/>
                <a:ext cx="13" cy="7"/>
              </a:xfrm>
              <a:custGeom>
                <a:avLst/>
                <a:gdLst>
                  <a:gd name="T0" fmla="*/ 2 w 49"/>
                  <a:gd name="T1" fmla="*/ 0 h 27"/>
                  <a:gd name="T2" fmla="*/ 2 w 49"/>
                  <a:gd name="T3" fmla="*/ 0 h 27"/>
                  <a:gd name="T4" fmla="*/ 0 w 49"/>
                  <a:gd name="T5" fmla="*/ 1 h 27"/>
                  <a:gd name="T6" fmla="*/ 0 w 49"/>
                  <a:gd name="T7" fmla="*/ 2 h 27"/>
                  <a:gd name="T8" fmla="*/ 0 w 49"/>
                  <a:gd name="T9" fmla="*/ 2 h 27"/>
                  <a:gd name="T10" fmla="*/ 0 w 49"/>
                  <a:gd name="T11" fmla="*/ 2 h 27"/>
                  <a:gd name="T12" fmla="*/ 3 w 49"/>
                  <a:gd name="T13" fmla="*/ 1 h 27"/>
                  <a:gd name="T14" fmla="*/ 3 w 49"/>
                  <a:gd name="T15" fmla="*/ 1 h 27"/>
                  <a:gd name="T16" fmla="*/ 3 w 49"/>
                  <a:gd name="T17" fmla="*/ 1 h 27"/>
                  <a:gd name="T18" fmla="*/ 2 w 49"/>
                  <a:gd name="T19" fmla="*/ 0 h 27"/>
                  <a:gd name="T20" fmla="*/ 2 w 49"/>
                  <a:gd name="T21" fmla="*/ 0 h 27"/>
                  <a:gd name="T22" fmla="*/ 2 w 49"/>
                  <a:gd name="T23" fmla="*/ 0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9" h="27">
                    <a:moveTo>
                      <a:pt x="32" y="0"/>
                    </a:moveTo>
                    <a:lnTo>
                      <a:pt x="29" y="1"/>
                    </a:lnTo>
                    <a:lnTo>
                      <a:pt x="1" y="21"/>
                    </a:lnTo>
                    <a:lnTo>
                      <a:pt x="0" y="25"/>
                    </a:lnTo>
                    <a:lnTo>
                      <a:pt x="3" y="27"/>
                    </a:lnTo>
                    <a:lnTo>
                      <a:pt x="46" y="21"/>
                    </a:lnTo>
                    <a:lnTo>
                      <a:pt x="49" y="19"/>
                    </a:lnTo>
                    <a:lnTo>
                      <a:pt x="48" y="16"/>
                    </a:lnTo>
                    <a:lnTo>
                      <a:pt x="33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E6E7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11" name="Freeform 377"/>
              <p:cNvSpPr>
                <a:spLocks/>
              </p:cNvSpPr>
              <p:nvPr/>
            </p:nvSpPr>
            <p:spPr bwMode="auto">
              <a:xfrm>
                <a:off x="3185" y="1238"/>
                <a:ext cx="12" cy="7"/>
              </a:xfrm>
              <a:custGeom>
                <a:avLst/>
                <a:gdLst>
                  <a:gd name="T0" fmla="*/ 3 w 50"/>
                  <a:gd name="T1" fmla="*/ 2 h 29"/>
                  <a:gd name="T2" fmla="*/ 0 w 50"/>
                  <a:gd name="T3" fmla="*/ 1 h 29"/>
                  <a:gd name="T4" fmla="*/ 0 w 50"/>
                  <a:gd name="T5" fmla="*/ 1 h 29"/>
                  <a:gd name="T6" fmla="*/ 0 w 50"/>
                  <a:gd name="T7" fmla="*/ 1 h 29"/>
                  <a:gd name="T8" fmla="*/ 2 w 50"/>
                  <a:gd name="T9" fmla="*/ 0 h 29"/>
                  <a:gd name="T10" fmla="*/ 2 w 50"/>
                  <a:gd name="T11" fmla="*/ 0 h 29"/>
                  <a:gd name="T12" fmla="*/ 2 w 50"/>
                  <a:gd name="T13" fmla="*/ 0 h 29"/>
                  <a:gd name="T14" fmla="*/ 3 w 50"/>
                  <a:gd name="T15" fmla="*/ 1 h 29"/>
                  <a:gd name="T16" fmla="*/ 3 w 50"/>
                  <a:gd name="T17" fmla="*/ 2 h 29"/>
                  <a:gd name="T18" fmla="*/ 3 w 50"/>
                  <a:gd name="T19" fmla="*/ 2 h 29"/>
                  <a:gd name="T20" fmla="*/ 3 w 50"/>
                  <a:gd name="T21" fmla="*/ 2 h 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0" h="29">
                    <a:moveTo>
                      <a:pt x="46" y="29"/>
                    </a:moveTo>
                    <a:lnTo>
                      <a:pt x="3" y="17"/>
                    </a:lnTo>
                    <a:lnTo>
                      <a:pt x="0" y="15"/>
                    </a:lnTo>
                    <a:lnTo>
                      <a:pt x="2" y="12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8" y="1"/>
                    </a:lnTo>
                    <a:lnTo>
                      <a:pt x="50" y="24"/>
                    </a:lnTo>
                    <a:lnTo>
                      <a:pt x="48" y="28"/>
                    </a:lnTo>
                    <a:lnTo>
                      <a:pt x="46" y="2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12" name="Freeform 378"/>
              <p:cNvSpPr>
                <a:spLocks/>
              </p:cNvSpPr>
              <p:nvPr/>
            </p:nvSpPr>
            <p:spPr bwMode="auto">
              <a:xfrm>
                <a:off x="3163" y="1254"/>
                <a:ext cx="5" cy="9"/>
              </a:xfrm>
              <a:custGeom>
                <a:avLst/>
                <a:gdLst>
                  <a:gd name="T0" fmla="*/ 1 w 22"/>
                  <a:gd name="T1" fmla="*/ 2 h 36"/>
                  <a:gd name="T2" fmla="*/ 1 w 22"/>
                  <a:gd name="T3" fmla="*/ 2 h 36"/>
                  <a:gd name="T4" fmla="*/ 0 w 22"/>
                  <a:gd name="T5" fmla="*/ 0 h 36"/>
                  <a:gd name="T6" fmla="*/ 0 w 22"/>
                  <a:gd name="T7" fmla="*/ 0 h 36"/>
                  <a:gd name="T8" fmla="*/ 0 w 22"/>
                  <a:gd name="T9" fmla="*/ 0 h 36"/>
                  <a:gd name="T10" fmla="*/ 0 w 22"/>
                  <a:gd name="T11" fmla="*/ 0 h 36"/>
                  <a:gd name="T12" fmla="*/ 1 w 22"/>
                  <a:gd name="T13" fmla="*/ 1 h 36"/>
                  <a:gd name="T14" fmla="*/ 1 w 22"/>
                  <a:gd name="T15" fmla="*/ 1 h 36"/>
                  <a:gd name="T16" fmla="*/ 1 w 22"/>
                  <a:gd name="T17" fmla="*/ 2 h 36"/>
                  <a:gd name="T18" fmla="*/ 1 w 22"/>
                  <a:gd name="T19" fmla="*/ 2 h 36"/>
                  <a:gd name="T20" fmla="*/ 1 w 22"/>
                  <a:gd name="T21" fmla="*/ 2 h 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2" h="36">
                    <a:moveTo>
                      <a:pt x="16" y="36"/>
                    </a:moveTo>
                    <a:lnTo>
                      <a:pt x="13" y="33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0" y="7"/>
                    </a:lnTo>
                    <a:lnTo>
                      <a:pt x="22" y="9"/>
                    </a:lnTo>
                    <a:lnTo>
                      <a:pt x="20" y="32"/>
                    </a:lnTo>
                    <a:lnTo>
                      <a:pt x="17" y="36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13" name="Freeform 379"/>
              <p:cNvSpPr>
                <a:spLocks/>
              </p:cNvSpPr>
              <p:nvPr/>
            </p:nvSpPr>
            <p:spPr bwMode="auto">
              <a:xfrm>
                <a:off x="3152" y="1259"/>
                <a:ext cx="11" cy="14"/>
              </a:xfrm>
              <a:custGeom>
                <a:avLst/>
                <a:gdLst>
                  <a:gd name="T0" fmla="*/ 0 w 46"/>
                  <a:gd name="T1" fmla="*/ 4 h 56"/>
                  <a:gd name="T2" fmla="*/ 0 w 46"/>
                  <a:gd name="T3" fmla="*/ 4 h 56"/>
                  <a:gd name="T4" fmla="*/ 0 w 46"/>
                  <a:gd name="T5" fmla="*/ 3 h 56"/>
                  <a:gd name="T6" fmla="*/ 0 w 46"/>
                  <a:gd name="T7" fmla="*/ 2 h 56"/>
                  <a:gd name="T8" fmla="*/ 0 w 46"/>
                  <a:gd name="T9" fmla="*/ 1 h 56"/>
                  <a:gd name="T10" fmla="*/ 2 w 46"/>
                  <a:gd name="T11" fmla="*/ 0 h 56"/>
                  <a:gd name="T12" fmla="*/ 2 w 46"/>
                  <a:gd name="T13" fmla="*/ 0 h 56"/>
                  <a:gd name="T14" fmla="*/ 2 w 46"/>
                  <a:gd name="T15" fmla="*/ 0 h 56"/>
                  <a:gd name="T16" fmla="*/ 2 w 46"/>
                  <a:gd name="T17" fmla="*/ 0 h 56"/>
                  <a:gd name="T18" fmla="*/ 3 w 46"/>
                  <a:gd name="T19" fmla="*/ 2 h 56"/>
                  <a:gd name="T20" fmla="*/ 3 w 46"/>
                  <a:gd name="T21" fmla="*/ 2 h 56"/>
                  <a:gd name="T22" fmla="*/ 2 w 46"/>
                  <a:gd name="T23" fmla="*/ 3 h 56"/>
                  <a:gd name="T24" fmla="*/ 0 w 46"/>
                  <a:gd name="T25" fmla="*/ 4 h 56"/>
                  <a:gd name="T26" fmla="*/ 0 w 46"/>
                  <a:gd name="T27" fmla="*/ 4 h 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6" h="56">
                    <a:moveTo>
                      <a:pt x="9" y="56"/>
                    </a:moveTo>
                    <a:lnTo>
                      <a:pt x="8" y="55"/>
                    </a:lnTo>
                    <a:lnTo>
                      <a:pt x="5" y="53"/>
                    </a:lnTo>
                    <a:lnTo>
                      <a:pt x="0" y="24"/>
                    </a:lnTo>
                    <a:lnTo>
                      <a:pt x="1" y="21"/>
                    </a:lnTo>
                    <a:lnTo>
                      <a:pt x="30" y="1"/>
                    </a:lnTo>
                    <a:lnTo>
                      <a:pt x="32" y="0"/>
                    </a:lnTo>
                    <a:lnTo>
                      <a:pt x="34" y="3"/>
                    </a:lnTo>
                    <a:lnTo>
                      <a:pt x="46" y="23"/>
                    </a:lnTo>
                    <a:lnTo>
                      <a:pt x="45" y="25"/>
                    </a:lnTo>
                    <a:lnTo>
                      <a:pt x="28" y="45"/>
                    </a:lnTo>
                    <a:lnTo>
                      <a:pt x="10" y="55"/>
                    </a:lnTo>
                    <a:lnTo>
                      <a:pt x="9" y="56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14" name="Freeform 380"/>
              <p:cNvSpPr>
                <a:spLocks/>
              </p:cNvSpPr>
              <p:nvPr/>
            </p:nvSpPr>
            <p:spPr bwMode="auto">
              <a:xfrm>
                <a:off x="3139" y="1256"/>
                <a:ext cx="17" cy="10"/>
              </a:xfrm>
              <a:custGeom>
                <a:avLst/>
                <a:gdLst>
                  <a:gd name="T0" fmla="*/ 1 w 68"/>
                  <a:gd name="T1" fmla="*/ 3 h 40"/>
                  <a:gd name="T2" fmla="*/ 1 w 68"/>
                  <a:gd name="T3" fmla="*/ 3 h 40"/>
                  <a:gd name="T4" fmla="*/ 0 w 68"/>
                  <a:gd name="T5" fmla="*/ 1 h 40"/>
                  <a:gd name="T6" fmla="*/ 0 w 68"/>
                  <a:gd name="T7" fmla="*/ 1 h 40"/>
                  <a:gd name="T8" fmla="*/ 1 w 68"/>
                  <a:gd name="T9" fmla="*/ 0 h 40"/>
                  <a:gd name="T10" fmla="*/ 1 w 68"/>
                  <a:gd name="T11" fmla="*/ 0 h 40"/>
                  <a:gd name="T12" fmla="*/ 4 w 68"/>
                  <a:gd name="T13" fmla="*/ 0 h 40"/>
                  <a:gd name="T14" fmla="*/ 4 w 68"/>
                  <a:gd name="T15" fmla="*/ 1 h 40"/>
                  <a:gd name="T16" fmla="*/ 4 w 68"/>
                  <a:gd name="T17" fmla="*/ 1 h 40"/>
                  <a:gd name="T18" fmla="*/ 1 w 68"/>
                  <a:gd name="T19" fmla="*/ 3 h 40"/>
                  <a:gd name="T20" fmla="*/ 1 w 68"/>
                  <a:gd name="T21" fmla="*/ 3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8" h="40">
                    <a:moveTo>
                      <a:pt x="16" y="40"/>
                    </a:moveTo>
                    <a:lnTo>
                      <a:pt x="14" y="3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65" y="5"/>
                    </a:lnTo>
                    <a:lnTo>
                      <a:pt x="68" y="8"/>
                    </a:lnTo>
                    <a:lnTo>
                      <a:pt x="67" y="10"/>
                    </a:lnTo>
                    <a:lnTo>
                      <a:pt x="19" y="40"/>
                    </a:lnTo>
                    <a:lnTo>
                      <a:pt x="16" y="4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15" name="Freeform 381"/>
              <p:cNvSpPr>
                <a:spLocks/>
              </p:cNvSpPr>
              <p:nvPr/>
            </p:nvSpPr>
            <p:spPr bwMode="auto">
              <a:xfrm>
                <a:off x="3145" y="1269"/>
                <a:ext cx="8" cy="6"/>
              </a:xfrm>
              <a:custGeom>
                <a:avLst/>
                <a:gdLst>
                  <a:gd name="T0" fmla="*/ 1 w 32"/>
                  <a:gd name="T1" fmla="*/ 2 h 24"/>
                  <a:gd name="T2" fmla="*/ 1 w 32"/>
                  <a:gd name="T3" fmla="*/ 2 h 24"/>
                  <a:gd name="T4" fmla="*/ 0 w 32"/>
                  <a:gd name="T5" fmla="*/ 0 h 24"/>
                  <a:gd name="T6" fmla="*/ 0 w 32"/>
                  <a:gd name="T7" fmla="*/ 0 h 24"/>
                  <a:gd name="T8" fmla="*/ 0 w 32"/>
                  <a:gd name="T9" fmla="*/ 0 h 24"/>
                  <a:gd name="T10" fmla="*/ 2 w 32"/>
                  <a:gd name="T11" fmla="*/ 0 h 24"/>
                  <a:gd name="T12" fmla="*/ 2 w 32"/>
                  <a:gd name="T13" fmla="*/ 0 h 24"/>
                  <a:gd name="T14" fmla="*/ 2 w 32"/>
                  <a:gd name="T15" fmla="*/ 1 h 24"/>
                  <a:gd name="T16" fmla="*/ 2 w 32"/>
                  <a:gd name="T17" fmla="*/ 1 h 24"/>
                  <a:gd name="T18" fmla="*/ 2 w 32"/>
                  <a:gd name="T19" fmla="*/ 1 h 24"/>
                  <a:gd name="T20" fmla="*/ 1 w 32"/>
                  <a:gd name="T21" fmla="*/ 2 h 24"/>
                  <a:gd name="T22" fmla="*/ 1 w 32"/>
                  <a:gd name="T23" fmla="*/ 2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2" h="24">
                    <a:moveTo>
                      <a:pt x="18" y="24"/>
                    </a:moveTo>
                    <a:lnTo>
                      <a:pt x="15" y="22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23" y="0"/>
                    </a:lnTo>
                    <a:lnTo>
                      <a:pt x="26" y="3"/>
                    </a:lnTo>
                    <a:lnTo>
                      <a:pt x="32" y="17"/>
                    </a:lnTo>
                    <a:lnTo>
                      <a:pt x="32" y="20"/>
                    </a:lnTo>
                    <a:lnTo>
                      <a:pt x="30" y="21"/>
                    </a:lnTo>
                    <a:lnTo>
                      <a:pt x="18" y="2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16" name="Freeform 382"/>
              <p:cNvSpPr>
                <a:spLocks/>
              </p:cNvSpPr>
              <p:nvPr/>
            </p:nvSpPr>
            <p:spPr bwMode="auto">
              <a:xfrm>
                <a:off x="3117" y="1273"/>
                <a:ext cx="5" cy="9"/>
              </a:xfrm>
              <a:custGeom>
                <a:avLst/>
                <a:gdLst>
                  <a:gd name="T0" fmla="*/ 1 w 20"/>
                  <a:gd name="T1" fmla="*/ 2 h 36"/>
                  <a:gd name="T2" fmla="*/ 1 w 20"/>
                  <a:gd name="T3" fmla="*/ 2 h 36"/>
                  <a:gd name="T4" fmla="*/ 0 w 20"/>
                  <a:gd name="T5" fmla="*/ 2 h 36"/>
                  <a:gd name="T6" fmla="*/ 0 w 20"/>
                  <a:gd name="T7" fmla="*/ 2 h 36"/>
                  <a:gd name="T8" fmla="*/ 0 w 20"/>
                  <a:gd name="T9" fmla="*/ 2 h 36"/>
                  <a:gd name="T10" fmla="*/ 1 w 20"/>
                  <a:gd name="T11" fmla="*/ 0 h 36"/>
                  <a:gd name="T12" fmla="*/ 1 w 20"/>
                  <a:gd name="T13" fmla="*/ 0 h 36"/>
                  <a:gd name="T14" fmla="*/ 1 w 20"/>
                  <a:gd name="T15" fmla="*/ 0 h 36"/>
                  <a:gd name="T16" fmla="*/ 1 w 20"/>
                  <a:gd name="T17" fmla="*/ 0 h 36"/>
                  <a:gd name="T18" fmla="*/ 1 w 20"/>
                  <a:gd name="T19" fmla="*/ 2 h 36"/>
                  <a:gd name="T20" fmla="*/ 1 w 20"/>
                  <a:gd name="T21" fmla="*/ 2 h 36"/>
                  <a:gd name="T22" fmla="*/ 1 w 20"/>
                  <a:gd name="T23" fmla="*/ 2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0" h="36">
                    <a:moveTo>
                      <a:pt x="17" y="36"/>
                    </a:moveTo>
                    <a:lnTo>
                      <a:pt x="16" y="35"/>
                    </a:lnTo>
                    <a:lnTo>
                      <a:pt x="1" y="29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12" y="3"/>
                    </a:lnTo>
                    <a:lnTo>
                      <a:pt x="14" y="0"/>
                    </a:lnTo>
                    <a:lnTo>
                      <a:pt x="17" y="3"/>
                    </a:lnTo>
                    <a:lnTo>
                      <a:pt x="20" y="32"/>
                    </a:lnTo>
                    <a:lnTo>
                      <a:pt x="18" y="35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17" name="Freeform 383"/>
              <p:cNvSpPr>
                <a:spLocks/>
              </p:cNvSpPr>
              <p:nvPr/>
            </p:nvSpPr>
            <p:spPr bwMode="auto">
              <a:xfrm>
                <a:off x="3104" y="1273"/>
                <a:ext cx="9" cy="8"/>
              </a:xfrm>
              <a:custGeom>
                <a:avLst/>
                <a:gdLst>
                  <a:gd name="T0" fmla="*/ 1 w 35"/>
                  <a:gd name="T1" fmla="*/ 2 h 32"/>
                  <a:gd name="T2" fmla="*/ 1 w 35"/>
                  <a:gd name="T3" fmla="*/ 2 h 32"/>
                  <a:gd name="T4" fmla="*/ 0 w 35"/>
                  <a:gd name="T5" fmla="*/ 0 h 32"/>
                  <a:gd name="T6" fmla="*/ 0 w 35"/>
                  <a:gd name="T7" fmla="*/ 0 h 32"/>
                  <a:gd name="T8" fmla="*/ 0 w 35"/>
                  <a:gd name="T9" fmla="*/ 0 h 32"/>
                  <a:gd name="T10" fmla="*/ 0 w 35"/>
                  <a:gd name="T11" fmla="*/ 0 h 32"/>
                  <a:gd name="T12" fmla="*/ 1 w 35"/>
                  <a:gd name="T13" fmla="*/ 1 h 32"/>
                  <a:gd name="T14" fmla="*/ 2 w 35"/>
                  <a:gd name="T15" fmla="*/ 2 h 32"/>
                  <a:gd name="T16" fmla="*/ 2 w 35"/>
                  <a:gd name="T17" fmla="*/ 2 h 32"/>
                  <a:gd name="T18" fmla="*/ 2 w 35"/>
                  <a:gd name="T19" fmla="*/ 2 h 32"/>
                  <a:gd name="T20" fmla="*/ 1 w 35"/>
                  <a:gd name="T21" fmla="*/ 2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5" h="32">
                    <a:moveTo>
                      <a:pt x="12" y="32"/>
                    </a:moveTo>
                    <a:lnTo>
                      <a:pt x="9" y="31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17" y="13"/>
                    </a:lnTo>
                    <a:lnTo>
                      <a:pt x="35" y="27"/>
                    </a:lnTo>
                    <a:lnTo>
                      <a:pt x="35" y="31"/>
                    </a:lnTo>
                    <a:lnTo>
                      <a:pt x="32" y="32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18" name="Freeform 384"/>
              <p:cNvSpPr>
                <a:spLocks/>
              </p:cNvSpPr>
              <p:nvPr/>
            </p:nvSpPr>
            <p:spPr bwMode="auto">
              <a:xfrm>
                <a:off x="3095" y="1281"/>
                <a:ext cx="11" cy="11"/>
              </a:xfrm>
              <a:custGeom>
                <a:avLst/>
                <a:gdLst>
                  <a:gd name="T0" fmla="*/ 1 w 47"/>
                  <a:gd name="T1" fmla="*/ 3 h 44"/>
                  <a:gd name="T2" fmla="*/ 1 w 47"/>
                  <a:gd name="T3" fmla="*/ 3 h 44"/>
                  <a:gd name="T4" fmla="*/ 0 w 47"/>
                  <a:gd name="T5" fmla="*/ 0 h 44"/>
                  <a:gd name="T6" fmla="*/ 0 w 47"/>
                  <a:gd name="T7" fmla="*/ 0 h 44"/>
                  <a:gd name="T8" fmla="*/ 0 w 47"/>
                  <a:gd name="T9" fmla="*/ 0 h 44"/>
                  <a:gd name="T10" fmla="*/ 2 w 47"/>
                  <a:gd name="T11" fmla="*/ 1 h 44"/>
                  <a:gd name="T12" fmla="*/ 3 w 47"/>
                  <a:gd name="T13" fmla="*/ 1 h 44"/>
                  <a:gd name="T14" fmla="*/ 3 w 47"/>
                  <a:gd name="T15" fmla="*/ 1 h 44"/>
                  <a:gd name="T16" fmla="*/ 1 w 47"/>
                  <a:gd name="T17" fmla="*/ 3 h 44"/>
                  <a:gd name="T18" fmla="*/ 1 w 47"/>
                  <a:gd name="T19" fmla="*/ 3 h 44"/>
                  <a:gd name="T20" fmla="*/ 1 w 47"/>
                  <a:gd name="T21" fmla="*/ 3 h 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7" h="44">
                    <a:moveTo>
                      <a:pt x="23" y="44"/>
                    </a:moveTo>
                    <a:lnTo>
                      <a:pt x="20" y="41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44" y="8"/>
                    </a:lnTo>
                    <a:lnTo>
                      <a:pt x="47" y="11"/>
                    </a:lnTo>
                    <a:lnTo>
                      <a:pt x="47" y="13"/>
                    </a:lnTo>
                    <a:lnTo>
                      <a:pt x="27" y="43"/>
                    </a:lnTo>
                    <a:lnTo>
                      <a:pt x="24" y="44"/>
                    </a:lnTo>
                    <a:lnTo>
                      <a:pt x="23" y="4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19" name="Freeform 385"/>
              <p:cNvSpPr>
                <a:spLocks/>
              </p:cNvSpPr>
              <p:nvPr/>
            </p:nvSpPr>
            <p:spPr bwMode="auto">
              <a:xfrm>
                <a:off x="3084" y="1293"/>
                <a:ext cx="14" cy="10"/>
              </a:xfrm>
              <a:custGeom>
                <a:avLst/>
                <a:gdLst>
                  <a:gd name="T0" fmla="*/ 0 w 55"/>
                  <a:gd name="T1" fmla="*/ 2 h 42"/>
                  <a:gd name="T2" fmla="*/ 0 w 55"/>
                  <a:gd name="T3" fmla="*/ 2 h 42"/>
                  <a:gd name="T4" fmla="*/ 0 w 55"/>
                  <a:gd name="T5" fmla="*/ 2 h 42"/>
                  <a:gd name="T6" fmla="*/ 1 w 55"/>
                  <a:gd name="T7" fmla="*/ 1 h 42"/>
                  <a:gd name="T8" fmla="*/ 1 w 55"/>
                  <a:gd name="T9" fmla="*/ 0 h 42"/>
                  <a:gd name="T10" fmla="*/ 3 w 55"/>
                  <a:gd name="T11" fmla="*/ 0 h 42"/>
                  <a:gd name="T12" fmla="*/ 4 w 55"/>
                  <a:gd name="T13" fmla="*/ 0 h 42"/>
                  <a:gd name="T14" fmla="*/ 4 w 55"/>
                  <a:gd name="T15" fmla="*/ 0 h 42"/>
                  <a:gd name="T16" fmla="*/ 1 w 55"/>
                  <a:gd name="T17" fmla="*/ 2 h 42"/>
                  <a:gd name="T18" fmla="*/ 1 w 55"/>
                  <a:gd name="T19" fmla="*/ 2 h 42"/>
                  <a:gd name="T20" fmla="*/ 0 w 55"/>
                  <a:gd name="T21" fmla="*/ 2 h 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5" h="42">
                    <a:moveTo>
                      <a:pt x="3" y="39"/>
                    </a:moveTo>
                    <a:lnTo>
                      <a:pt x="0" y="38"/>
                    </a:lnTo>
                    <a:lnTo>
                      <a:pt x="0" y="35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5" y="6"/>
                    </a:lnTo>
                    <a:lnTo>
                      <a:pt x="20" y="40"/>
                    </a:lnTo>
                    <a:lnTo>
                      <a:pt x="18" y="42"/>
                    </a:lnTo>
                    <a:lnTo>
                      <a:pt x="3" y="3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20" name="Freeform 386"/>
              <p:cNvSpPr>
                <a:spLocks/>
              </p:cNvSpPr>
              <p:nvPr/>
            </p:nvSpPr>
            <p:spPr bwMode="auto">
              <a:xfrm>
                <a:off x="3066" y="1301"/>
                <a:ext cx="17" cy="22"/>
              </a:xfrm>
              <a:custGeom>
                <a:avLst/>
                <a:gdLst>
                  <a:gd name="T0" fmla="*/ 0 w 69"/>
                  <a:gd name="T1" fmla="*/ 5 h 92"/>
                  <a:gd name="T2" fmla="*/ 0 w 69"/>
                  <a:gd name="T3" fmla="*/ 5 h 92"/>
                  <a:gd name="T4" fmla="*/ 0 w 69"/>
                  <a:gd name="T5" fmla="*/ 5 h 92"/>
                  <a:gd name="T6" fmla="*/ 0 w 69"/>
                  <a:gd name="T7" fmla="*/ 4 h 92"/>
                  <a:gd name="T8" fmla="*/ 0 w 69"/>
                  <a:gd name="T9" fmla="*/ 3 h 92"/>
                  <a:gd name="T10" fmla="*/ 0 w 69"/>
                  <a:gd name="T11" fmla="*/ 3 h 92"/>
                  <a:gd name="T12" fmla="*/ 0 w 69"/>
                  <a:gd name="T13" fmla="*/ 2 h 92"/>
                  <a:gd name="T14" fmla="*/ 2 w 69"/>
                  <a:gd name="T15" fmla="*/ 0 h 92"/>
                  <a:gd name="T16" fmla="*/ 2 w 69"/>
                  <a:gd name="T17" fmla="*/ 0 h 92"/>
                  <a:gd name="T18" fmla="*/ 2 w 69"/>
                  <a:gd name="T19" fmla="*/ 0 h 92"/>
                  <a:gd name="T20" fmla="*/ 2 w 69"/>
                  <a:gd name="T21" fmla="*/ 0 h 92"/>
                  <a:gd name="T22" fmla="*/ 4 w 69"/>
                  <a:gd name="T23" fmla="*/ 2 h 92"/>
                  <a:gd name="T24" fmla="*/ 4 w 69"/>
                  <a:gd name="T25" fmla="*/ 2 h 92"/>
                  <a:gd name="T26" fmla="*/ 4 w 69"/>
                  <a:gd name="T27" fmla="*/ 4 h 92"/>
                  <a:gd name="T28" fmla="*/ 4 w 69"/>
                  <a:gd name="T29" fmla="*/ 4 h 92"/>
                  <a:gd name="T30" fmla="*/ 0 w 69"/>
                  <a:gd name="T31" fmla="*/ 5 h 92"/>
                  <a:gd name="T32" fmla="*/ 0 w 69"/>
                  <a:gd name="T33" fmla="*/ 5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92">
                    <a:moveTo>
                      <a:pt x="6" y="92"/>
                    </a:moveTo>
                    <a:lnTo>
                      <a:pt x="4" y="92"/>
                    </a:lnTo>
                    <a:lnTo>
                      <a:pt x="2" y="88"/>
                    </a:lnTo>
                    <a:lnTo>
                      <a:pt x="5" y="64"/>
                    </a:lnTo>
                    <a:lnTo>
                      <a:pt x="1" y="60"/>
                    </a:lnTo>
                    <a:lnTo>
                      <a:pt x="0" y="56"/>
                    </a:lnTo>
                    <a:lnTo>
                      <a:pt x="6" y="36"/>
                    </a:lnTo>
                    <a:lnTo>
                      <a:pt x="36" y="2"/>
                    </a:lnTo>
                    <a:lnTo>
                      <a:pt x="37" y="0"/>
                    </a:lnTo>
                    <a:lnTo>
                      <a:pt x="40" y="2"/>
                    </a:lnTo>
                    <a:lnTo>
                      <a:pt x="69" y="32"/>
                    </a:lnTo>
                    <a:lnTo>
                      <a:pt x="69" y="35"/>
                    </a:lnTo>
                    <a:lnTo>
                      <a:pt x="64" y="67"/>
                    </a:lnTo>
                    <a:lnTo>
                      <a:pt x="62" y="69"/>
                    </a:lnTo>
                    <a:lnTo>
                      <a:pt x="8" y="92"/>
                    </a:lnTo>
                    <a:lnTo>
                      <a:pt x="6" y="9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21" name="Freeform 387"/>
              <p:cNvSpPr>
                <a:spLocks/>
              </p:cNvSpPr>
              <p:nvPr/>
            </p:nvSpPr>
            <p:spPr bwMode="auto">
              <a:xfrm>
                <a:off x="3048" y="1312"/>
                <a:ext cx="10" cy="12"/>
              </a:xfrm>
              <a:custGeom>
                <a:avLst/>
                <a:gdLst>
                  <a:gd name="T0" fmla="*/ 0 w 42"/>
                  <a:gd name="T1" fmla="*/ 3 h 50"/>
                  <a:gd name="T2" fmla="*/ 0 w 42"/>
                  <a:gd name="T3" fmla="*/ 3 h 50"/>
                  <a:gd name="T4" fmla="*/ 0 w 42"/>
                  <a:gd name="T5" fmla="*/ 2 h 50"/>
                  <a:gd name="T6" fmla="*/ 0 w 42"/>
                  <a:gd name="T7" fmla="*/ 1 h 50"/>
                  <a:gd name="T8" fmla="*/ 2 w 42"/>
                  <a:gd name="T9" fmla="*/ 0 h 50"/>
                  <a:gd name="T10" fmla="*/ 2 w 42"/>
                  <a:gd name="T11" fmla="*/ 0 h 50"/>
                  <a:gd name="T12" fmla="*/ 2 w 42"/>
                  <a:gd name="T13" fmla="*/ 0 h 50"/>
                  <a:gd name="T14" fmla="*/ 2 w 42"/>
                  <a:gd name="T15" fmla="*/ 0 h 50"/>
                  <a:gd name="T16" fmla="*/ 1 w 42"/>
                  <a:gd name="T17" fmla="*/ 3 h 50"/>
                  <a:gd name="T18" fmla="*/ 1 w 42"/>
                  <a:gd name="T19" fmla="*/ 3 h 50"/>
                  <a:gd name="T20" fmla="*/ 0 w 42"/>
                  <a:gd name="T21" fmla="*/ 3 h 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2" h="50">
                    <a:moveTo>
                      <a:pt x="1" y="47"/>
                    </a:moveTo>
                    <a:lnTo>
                      <a:pt x="0" y="46"/>
                    </a:lnTo>
                    <a:lnTo>
                      <a:pt x="0" y="43"/>
                    </a:lnTo>
                    <a:lnTo>
                      <a:pt x="10" y="16"/>
                    </a:lnTo>
                    <a:lnTo>
                      <a:pt x="38" y="2"/>
                    </a:lnTo>
                    <a:lnTo>
                      <a:pt x="39" y="0"/>
                    </a:lnTo>
                    <a:lnTo>
                      <a:pt x="41" y="2"/>
                    </a:lnTo>
                    <a:lnTo>
                      <a:pt x="42" y="6"/>
                    </a:lnTo>
                    <a:lnTo>
                      <a:pt x="22" y="48"/>
                    </a:lnTo>
                    <a:lnTo>
                      <a:pt x="19" y="50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22" name="Freeform 388"/>
              <p:cNvSpPr>
                <a:spLocks/>
              </p:cNvSpPr>
              <p:nvPr/>
            </p:nvSpPr>
            <p:spPr bwMode="auto">
              <a:xfrm>
                <a:off x="3031" y="1323"/>
                <a:ext cx="13" cy="15"/>
              </a:xfrm>
              <a:custGeom>
                <a:avLst/>
                <a:gdLst>
                  <a:gd name="T0" fmla="*/ 0 w 52"/>
                  <a:gd name="T1" fmla="*/ 4 h 57"/>
                  <a:gd name="T2" fmla="*/ 0 w 52"/>
                  <a:gd name="T3" fmla="*/ 4 h 57"/>
                  <a:gd name="T4" fmla="*/ 0 w 52"/>
                  <a:gd name="T5" fmla="*/ 3 h 57"/>
                  <a:gd name="T6" fmla="*/ 2 w 52"/>
                  <a:gd name="T7" fmla="*/ 2 h 57"/>
                  <a:gd name="T8" fmla="*/ 2 w 52"/>
                  <a:gd name="T9" fmla="*/ 0 h 57"/>
                  <a:gd name="T10" fmla="*/ 2 w 52"/>
                  <a:gd name="T11" fmla="*/ 0 h 57"/>
                  <a:gd name="T12" fmla="*/ 2 w 52"/>
                  <a:gd name="T13" fmla="*/ 0 h 57"/>
                  <a:gd name="T14" fmla="*/ 2 w 52"/>
                  <a:gd name="T15" fmla="*/ 0 h 57"/>
                  <a:gd name="T16" fmla="*/ 3 w 52"/>
                  <a:gd name="T17" fmla="*/ 4 h 57"/>
                  <a:gd name="T18" fmla="*/ 3 w 52"/>
                  <a:gd name="T19" fmla="*/ 4 h 57"/>
                  <a:gd name="T20" fmla="*/ 3 w 52"/>
                  <a:gd name="T21" fmla="*/ 4 h 57"/>
                  <a:gd name="T22" fmla="*/ 0 w 52"/>
                  <a:gd name="T23" fmla="*/ 4 h 5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" h="57">
                    <a:moveTo>
                      <a:pt x="3" y="54"/>
                    </a:moveTo>
                    <a:lnTo>
                      <a:pt x="0" y="52"/>
                    </a:lnTo>
                    <a:lnTo>
                      <a:pt x="1" y="49"/>
                    </a:lnTo>
                    <a:lnTo>
                      <a:pt x="32" y="24"/>
                    </a:lnTo>
                    <a:lnTo>
                      <a:pt x="32" y="3"/>
                    </a:lnTo>
                    <a:lnTo>
                      <a:pt x="35" y="0"/>
                    </a:lnTo>
                    <a:lnTo>
                      <a:pt x="37" y="1"/>
                    </a:lnTo>
                    <a:lnTo>
                      <a:pt x="52" y="53"/>
                    </a:lnTo>
                    <a:lnTo>
                      <a:pt x="52" y="56"/>
                    </a:lnTo>
                    <a:lnTo>
                      <a:pt x="49" y="57"/>
                    </a:lnTo>
                    <a:lnTo>
                      <a:pt x="3" y="5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23" name="Freeform 389"/>
              <p:cNvSpPr>
                <a:spLocks/>
              </p:cNvSpPr>
              <p:nvPr/>
            </p:nvSpPr>
            <p:spPr bwMode="auto">
              <a:xfrm>
                <a:off x="3030" y="1326"/>
                <a:ext cx="33" cy="30"/>
              </a:xfrm>
              <a:custGeom>
                <a:avLst/>
                <a:gdLst>
                  <a:gd name="T0" fmla="*/ 0 w 132"/>
                  <a:gd name="T1" fmla="*/ 8 h 118"/>
                  <a:gd name="T2" fmla="*/ 0 w 132"/>
                  <a:gd name="T3" fmla="*/ 8 h 118"/>
                  <a:gd name="T4" fmla="*/ 0 w 132"/>
                  <a:gd name="T5" fmla="*/ 7 h 118"/>
                  <a:gd name="T6" fmla="*/ 3 w 132"/>
                  <a:gd name="T7" fmla="*/ 4 h 118"/>
                  <a:gd name="T8" fmla="*/ 5 w 132"/>
                  <a:gd name="T9" fmla="*/ 0 h 118"/>
                  <a:gd name="T10" fmla="*/ 5 w 132"/>
                  <a:gd name="T11" fmla="*/ 0 h 118"/>
                  <a:gd name="T12" fmla="*/ 5 w 132"/>
                  <a:gd name="T13" fmla="*/ 0 h 118"/>
                  <a:gd name="T14" fmla="*/ 5 w 132"/>
                  <a:gd name="T15" fmla="*/ 0 h 118"/>
                  <a:gd name="T16" fmla="*/ 6 w 132"/>
                  <a:gd name="T17" fmla="*/ 2 h 118"/>
                  <a:gd name="T18" fmla="*/ 6 w 132"/>
                  <a:gd name="T19" fmla="*/ 2 h 118"/>
                  <a:gd name="T20" fmla="*/ 7 w 132"/>
                  <a:gd name="T21" fmla="*/ 1 h 118"/>
                  <a:gd name="T22" fmla="*/ 7 w 132"/>
                  <a:gd name="T23" fmla="*/ 1 h 118"/>
                  <a:gd name="T24" fmla="*/ 7 w 132"/>
                  <a:gd name="T25" fmla="*/ 1 h 118"/>
                  <a:gd name="T26" fmla="*/ 7 w 132"/>
                  <a:gd name="T27" fmla="*/ 1 h 118"/>
                  <a:gd name="T28" fmla="*/ 8 w 132"/>
                  <a:gd name="T29" fmla="*/ 1 h 118"/>
                  <a:gd name="T30" fmla="*/ 8 w 132"/>
                  <a:gd name="T31" fmla="*/ 2 h 118"/>
                  <a:gd name="T32" fmla="*/ 8 w 132"/>
                  <a:gd name="T33" fmla="*/ 3 h 118"/>
                  <a:gd name="T34" fmla="*/ 8 w 132"/>
                  <a:gd name="T35" fmla="*/ 3 h 118"/>
                  <a:gd name="T36" fmla="*/ 5 w 132"/>
                  <a:gd name="T37" fmla="*/ 6 h 118"/>
                  <a:gd name="T38" fmla="*/ 5 w 132"/>
                  <a:gd name="T39" fmla="*/ 7 h 118"/>
                  <a:gd name="T40" fmla="*/ 5 w 132"/>
                  <a:gd name="T41" fmla="*/ 7 h 118"/>
                  <a:gd name="T42" fmla="*/ 5 w 132"/>
                  <a:gd name="T43" fmla="*/ 6 h 118"/>
                  <a:gd name="T44" fmla="*/ 5 w 132"/>
                  <a:gd name="T45" fmla="*/ 5 h 118"/>
                  <a:gd name="T46" fmla="*/ 0 w 132"/>
                  <a:gd name="T47" fmla="*/ 8 h 118"/>
                  <a:gd name="T48" fmla="*/ 0 w 132"/>
                  <a:gd name="T49" fmla="*/ 8 h 11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32" h="118">
                    <a:moveTo>
                      <a:pt x="3" y="118"/>
                    </a:moveTo>
                    <a:lnTo>
                      <a:pt x="0" y="117"/>
                    </a:lnTo>
                    <a:lnTo>
                      <a:pt x="2" y="113"/>
                    </a:lnTo>
                    <a:lnTo>
                      <a:pt x="52" y="66"/>
                    </a:lnTo>
                    <a:lnTo>
                      <a:pt x="75" y="2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95" y="30"/>
                    </a:lnTo>
                    <a:lnTo>
                      <a:pt x="95" y="37"/>
                    </a:lnTo>
                    <a:lnTo>
                      <a:pt x="105" y="10"/>
                    </a:lnTo>
                    <a:lnTo>
                      <a:pt x="108" y="9"/>
                    </a:lnTo>
                    <a:lnTo>
                      <a:pt x="109" y="9"/>
                    </a:lnTo>
                    <a:lnTo>
                      <a:pt x="111" y="9"/>
                    </a:lnTo>
                    <a:lnTo>
                      <a:pt x="131" y="21"/>
                    </a:lnTo>
                    <a:lnTo>
                      <a:pt x="132" y="24"/>
                    </a:lnTo>
                    <a:lnTo>
                      <a:pt x="132" y="49"/>
                    </a:lnTo>
                    <a:lnTo>
                      <a:pt x="131" y="51"/>
                    </a:lnTo>
                    <a:lnTo>
                      <a:pt x="80" y="99"/>
                    </a:lnTo>
                    <a:lnTo>
                      <a:pt x="78" y="101"/>
                    </a:lnTo>
                    <a:lnTo>
                      <a:pt x="76" y="101"/>
                    </a:lnTo>
                    <a:lnTo>
                      <a:pt x="75" y="98"/>
                    </a:lnTo>
                    <a:lnTo>
                      <a:pt x="70" y="77"/>
                    </a:lnTo>
                    <a:lnTo>
                      <a:pt x="4" y="117"/>
                    </a:lnTo>
                    <a:lnTo>
                      <a:pt x="3" y="118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24" name="Freeform 390"/>
              <p:cNvSpPr>
                <a:spLocks/>
              </p:cNvSpPr>
              <p:nvPr/>
            </p:nvSpPr>
            <p:spPr bwMode="auto">
              <a:xfrm>
                <a:off x="2910" y="1551"/>
                <a:ext cx="5" cy="6"/>
              </a:xfrm>
              <a:custGeom>
                <a:avLst/>
                <a:gdLst>
                  <a:gd name="T0" fmla="*/ 1 w 18"/>
                  <a:gd name="T1" fmla="*/ 0 h 24"/>
                  <a:gd name="T2" fmla="*/ 1 w 18"/>
                  <a:gd name="T3" fmla="*/ 0 h 24"/>
                  <a:gd name="T4" fmla="*/ 0 w 18"/>
                  <a:gd name="T5" fmla="*/ 0 h 24"/>
                  <a:gd name="T6" fmla="*/ 0 w 18"/>
                  <a:gd name="T7" fmla="*/ 0 h 24"/>
                  <a:gd name="T8" fmla="*/ 0 w 18"/>
                  <a:gd name="T9" fmla="*/ 1 h 24"/>
                  <a:gd name="T10" fmla="*/ 1 w 18"/>
                  <a:gd name="T11" fmla="*/ 1 h 24"/>
                  <a:gd name="T12" fmla="*/ 1 w 18"/>
                  <a:gd name="T13" fmla="*/ 2 h 24"/>
                  <a:gd name="T14" fmla="*/ 1 w 18"/>
                  <a:gd name="T15" fmla="*/ 2 h 24"/>
                  <a:gd name="T16" fmla="*/ 1 w 18"/>
                  <a:gd name="T17" fmla="*/ 1 h 24"/>
                  <a:gd name="T18" fmla="*/ 1 w 18"/>
                  <a:gd name="T19" fmla="*/ 0 h 24"/>
                  <a:gd name="T20" fmla="*/ 1 w 18"/>
                  <a:gd name="T21" fmla="*/ 0 h 24"/>
                  <a:gd name="T22" fmla="*/ 1 w 18"/>
                  <a:gd name="T23" fmla="*/ 0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" h="24">
                    <a:moveTo>
                      <a:pt x="15" y="0"/>
                    </a:moveTo>
                    <a:lnTo>
                      <a:pt x="14" y="0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6" y="21"/>
                    </a:lnTo>
                    <a:lnTo>
                      <a:pt x="10" y="24"/>
                    </a:lnTo>
                    <a:lnTo>
                      <a:pt x="12" y="21"/>
                    </a:lnTo>
                    <a:lnTo>
                      <a:pt x="18" y="4"/>
                    </a:lnTo>
                    <a:lnTo>
                      <a:pt x="18" y="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E6E7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25" name="Freeform 391"/>
              <p:cNvSpPr>
                <a:spLocks noEditPoints="1"/>
              </p:cNvSpPr>
              <p:nvPr/>
            </p:nvSpPr>
            <p:spPr bwMode="auto">
              <a:xfrm>
                <a:off x="2984" y="1320"/>
                <a:ext cx="185" cy="422"/>
              </a:xfrm>
              <a:custGeom>
                <a:avLst/>
                <a:gdLst>
                  <a:gd name="T0" fmla="*/ 21 w 738"/>
                  <a:gd name="T1" fmla="*/ 72 h 1689"/>
                  <a:gd name="T2" fmla="*/ 6 w 738"/>
                  <a:gd name="T3" fmla="*/ 105 h 1689"/>
                  <a:gd name="T4" fmla="*/ 5 w 738"/>
                  <a:gd name="T5" fmla="*/ 101 h 1689"/>
                  <a:gd name="T6" fmla="*/ 6 w 738"/>
                  <a:gd name="T7" fmla="*/ 100 h 1689"/>
                  <a:gd name="T8" fmla="*/ 6 w 738"/>
                  <a:gd name="T9" fmla="*/ 98 h 1689"/>
                  <a:gd name="T10" fmla="*/ 2 w 738"/>
                  <a:gd name="T11" fmla="*/ 90 h 1689"/>
                  <a:gd name="T12" fmla="*/ 1 w 738"/>
                  <a:gd name="T13" fmla="*/ 88 h 1689"/>
                  <a:gd name="T14" fmla="*/ 2 w 738"/>
                  <a:gd name="T15" fmla="*/ 87 h 1689"/>
                  <a:gd name="T16" fmla="*/ 1 w 738"/>
                  <a:gd name="T17" fmla="*/ 87 h 1689"/>
                  <a:gd name="T18" fmla="*/ 0 w 738"/>
                  <a:gd name="T19" fmla="*/ 85 h 1689"/>
                  <a:gd name="T20" fmla="*/ 1 w 738"/>
                  <a:gd name="T21" fmla="*/ 81 h 1689"/>
                  <a:gd name="T22" fmla="*/ 1 w 738"/>
                  <a:gd name="T23" fmla="*/ 83 h 1689"/>
                  <a:gd name="T24" fmla="*/ 2 w 738"/>
                  <a:gd name="T25" fmla="*/ 78 h 1689"/>
                  <a:gd name="T26" fmla="*/ 5 w 738"/>
                  <a:gd name="T27" fmla="*/ 71 h 1689"/>
                  <a:gd name="T28" fmla="*/ 6 w 738"/>
                  <a:gd name="T29" fmla="*/ 65 h 1689"/>
                  <a:gd name="T30" fmla="*/ 4 w 738"/>
                  <a:gd name="T31" fmla="*/ 52 h 1689"/>
                  <a:gd name="T32" fmla="*/ 4 w 738"/>
                  <a:gd name="T33" fmla="*/ 47 h 1689"/>
                  <a:gd name="T34" fmla="*/ 11 w 738"/>
                  <a:gd name="T35" fmla="*/ 42 h 1689"/>
                  <a:gd name="T36" fmla="*/ 12 w 738"/>
                  <a:gd name="T37" fmla="*/ 35 h 1689"/>
                  <a:gd name="T38" fmla="*/ 15 w 738"/>
                  <a:gd name="T39" fmla="*/ 27 h 1689"/>
                  <a:gd name="T40" fmla="*/ 18 w 738"/>
                  <a:gd name="T41" fmla="*/ 16 h 1689"/>
                  <a:gd name="T42" fmla="*/ 23 w 738"/>
                  <a:gd name="T43" fmla="*/ 9 h 1689"/>
                  <a:gd name="T44" fmla="*/ 26 w 738"/>
                  <a:gd name="T45" fmla="*/ 5 h 1689"/>
                  <a:gd name="T46" fmla="*/ 32 w 738"/>
                  <a:gd name="T47" fmla="*/ 6 h 1689"/>
                  <a:gd name="T48" fmla="*/ 32 w 738"/>
                  <a:gd name="T49" fmla="*/ 2 h 1689"/>
                  <a:gd name="T50" fmla="*/ 32 w 738"/>
                  <a:gd name="T51" fmla="*/ 0 h 1689"/>
                  <a:gd name="T52" fmla="*/ 42 w 738"/>
                  <a:gd name="T53" fmla="*/ 7 h 1689"/>
                  <a:gd name="T54" fmla="*/ 46 w 738"/>
                  <a:gd name="T55" fmla="*/ 22 h 1689"/>
                  <a:gd name="T56" fmla="*/ 46 w 738"/>
                  <a:gd name="T57" fmla="*/ 30 h 1689"/>
                  <a:gd name="T58" fmla="*/ 40 w 738"/>
                  <a:gd name="T59" fmla="*/ 32 h 1689"/>
                  <a:gd name="T60" fmla="*/ 40 w 738"/>
                  <a:gd name="T61" fmla="*/ 32 h 1689"/>
                  <a:gd name="T62" fmla="*/ 39 w 738"/>
                  <a:gd name="T63" fmla="*/ 32 h 1689"/>
                  <a:gd name="T64" fmla="*/ 36 w 738"/>
                  <a:gd name="T65" fmla="*/ 38 h 1689"/>
                  <a:gd name="T66" fmla="*/ 34 w 738"/>
                  <a:gd name="T67" fmla="*/ 47 h 1689"/>
                  <a:gd name="T68" fmla="*/ 25 w 738"/>
                  <a:gd name="T69" fmla="*/ 55 h 1689"/>
                  <a:gd name="T70" fmla="*/ 24 w 738"/>
                  <a:gd name="T71" fmla="*/ 54 h 1689"/>
                  <a:gd name="T72" fmla="*/ 23 w 738"/>
                  <a:gd name="T73" fmla="*/ 57 h 1689"/>
                  <a:gd name="T74" fmla="*/ 23 w 738"/>
                  <a:gd name="T75" fmla="*/ 59 h 1689"/>
                  <a:gd name="T76" fmla="*/ 22 w 738"/>
                  <a:gd name="T77" fmla="*/ 63 h 1689"/>
                  <a:gd name="T78" fmla="*/ 21 w 738"/>
                  <a:gd name="T79" fmla="*/ 64 h 1689"/>
                  <a:gd name="T80" fmla="*/ 23 w 738"/>
                  <a:gd name="T81" fmla="*/ 70 h 1689"/>
                  <a:gd name="T82" fmla="*/ 26 w 738"/>
                  <a:gd name="T83" fmla="*/ 73 h 1689"/>
                  <a:gd name="T84" fmla="*/ 26 w 738"/>
                  <a:gd name="T85" fmla="*/ 73 h 1689"/>
                  <a:gd name="T86" fmla="*/ 26 w 738"/>
                  <a:gd name="T87" fmla="*/ 78 h 1689"/>
                  <a:gd name="T88" fmla="*/ 24 w 738"/>
                  <a:gd name="T89" fmla="*/ 80 h 1689"/>
                  <a:gd name="T90" fmla="*/ 19 w 738"/>
                  <a:gd name="T91" fmla="*/ 79 h 1689"/>
                  <a:gd name="T92" fmla="*/ 27 w 738"/>
                  <a:gd name="T93" fmla="*/ 79 h 1689"/>
                  <a:gd name="T94" fmla="*/ 26 w 738"/>
                  <a:gd name="T95" fmla="*/ 81 h 1689"/>
                  <a:gd name="T96" fmla="*/ 24 w 738"/>
                  <a:gd name="T97" fmla="*/ 83 h 1689"/>
                  <a:gd name="T98" fmla="*/ 21 w 738"/>
                  <a:gd name="T99" fmla="*/ 84 h 1689"/>
                  <a:gd name="T100" fmla="*/ 20 w 738"/>
                  <a:gd name="T101" fmla="*/ 85 h 1689"/>
                  <a:gd name="T102" fmla="*/ 19 w 738"/>
                  <a:gd name="T103" fmla="*/ 86 h 1689"/>
                  <a:gd name="T104" fmla="*/ 20 w 738"/>
                  <a:gd name="T105" fmla="*/ 89 h 1689"/>
                  <a:gd name="T106" fmla="*/ 20 w 738"/>
                  <a:gd name="T107" fmla="*/ 92 h 1689"/>
                  <a:gd name="T108" fmla="*/ 12 w 738"/>
                  <a:gd name="T109" fmla="*/ 101 h 1689"/>
                  <a:gd name="T110" fmla="*/ 6 w 738"/>
                  <a:gd name="T111" fmla="*/ 105 h 168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738" h="1689">
                    <a:moveTo>
                      <a:pt x="303" y="1181"/>
                    </a:moveTo>
                    <a:lnTo>
                      <a:pt x="322" y="1177"/>
                    </a:lnTo>
                    <a:lnTo>
                      <a:pt x="336" y="1159"/>
                    </a:lnTo>
                    <a:lnTo>
                      <a:pt x="303" y="1181"/>
                    </a:lnTo>
                    <a:close/>
                    <a:moveTo>
                      <a:pt x="94" y="1689"/>
                    </a:moveTo>
                    <a:lnTo>
                      <a:pt x="92" y="1688"/>
                    </a:lnTo>
                    <a:lnTo>
                      <a:pt x="92" y="1685"/>
                    </a:lnTo>
                    <a:lnTo>
                      <a:pt x="102" y="1666"/>
                    </a:lnTo>
                    <a:lnTo>
                      <a:pt x="74" y="1611"/>
                    </a:lnTo>
                    <a:lnTo>
                      <a:pt x="74" y="1608"/>
                    </a:lnTo>
                    <a:lnTo>
                      <a:pt x="77" y="1607"/>
                    </a:lnTo>
                    <a:lnTo>
                      <a:pt x="88" y="1601"/>
                    </a:lnTo>
                    <a:lnTo>
                      <a:pt x="84" y="1587"/>
                    </a:lnTo>
                    <a:lnTo>
                      <a:pt x="84" y="1584"/>
                    </a:lnTo>
                    <a:lnTo>
                      <a:pt x="100" y="1571"/>
                    </a:lnTo>
                    <a:lnTo>
                      <a:pt x="41" y="1488"/>
                    </a:lnTo>
                    <a:lnTo>
                      <a:pt x="42" y="1443"/>
                    </a:lnTo>
                    <a:lnTo>
                      <a:pt x="34" y="1443"/>
                    </a:lnTo>
                    <a:lnTo>
                      <a:pt x="32" y="1440"/>
                    </a:lnTo>
                    <a:lnTo>
                      <a:pt x="32" y="1416"/>
                    </a:lnTo>
                    <a:lnTo>
                      <a:pt x="17" y="1413"/>
                    </a:lnTo>
                    <a:lnTo>
                      <a:pt x="15" y="1410"/>
                    </a:lnTo>
                    <a:lnTo>
                      <a:pt x="16" y="1407"/>
                    </a:lnTo>
                    <a:lnTo>
                      <a:pt x="28" y="1391"/>
                    </a:lnTo>
                    <a:lnTo>
                      <a:pt x="28" y="1389"/>
                    </a:lnTo>
                    <a:lnTo>
                      <a:pt x="16" y="1395"/>
                    </a:lnTo>
                    <a:lnTo>
                      <a:pt x="15" y="1395"/>
                    </a:lnTo>
                    <a:lnTo>
                      <a:pt x="13" y="1395"/>
                    </a:lnTo>
                    <a:lnTo>
                      <a:pt x="12" y="1393"/>
                    </a:lnTo>
                    <a:lnTo>
                      <a:pt x="4" y="1370"/>
                    </a:lnTo>
                    <a:lnTo>
                      <a:pt x="0" y="1318"/>
                    </a:lnTo>
                    <a:lnTo>
                      <a:pt x="3" y="1302"/>
                    </a:lnTo>
                    <a:lnTo>
                      <a:pt x="7" y="1299"/>
                    </a:lnTo>
                    <a:lnTo>
                      <a:pt x="9" y="1303"/>
                    </a:lnTo>
                    <a:lnTo>
                      <a:pt x="12" y="1327"/>
                    </a:lnTo>
                    <a:lnTo>
                      <a:pt x="24" y="1321"/>
                    </a:lnTo>
                    <a:lnTo>
                      <a:pt x="32" y="1282"/>
                    </a:lnTo>
                    <a:lnTo>
                      <a:pt x="26" y="1256"/>
                    </a:lnTo>
                    <a:lnTo>
                      <a:pt x="41" y="1213"/>
                    </a:lnTo>
                    <a:lnTo>
                      <a:pt x="72" y="1190"/>
                    </a:lnTo>
                    <a:lnTo>
                      <a:pt x="80" y="1140"/>
                    </a:lnTo>
                    <a:lnTo>
                      <a:pt x="57" y="1096"/>
                    </a:lnTo>
                    <a:lnTo>
                      <a:pt x="58" y="1093"/>
                    </a:lnTo>
                    <a:lnTo>
                      <a:pt x="90" y="1048"/>
                    </a:lnTo>
                    <a:lnTo>
                      <a:pt x="61" y="999"/>
                    </a:lnTo>
                    <a:lnTo>
                      <a:pt x="54" y="901"/>
                    </a:lnTo>
                    <a:lnTo>
                      <a:pt x="69" y="839"/>
                    </a:lnTo>
                    <a:lnTo>
                      <a:pt x="54" y="802"/>
                    </a:lnTo>
                    <a:lnTo>
                      <a:pt x="60" y="762"/>
                    </a:lnTo>
                    <a:lnTo>
                      <a:pt x="61" y="761"/>
                    </a:lnTo>
                    <a:lnTo>
                      <a:pt x="110" y="721"/>
                    </a:lnTo>
                    <a:lnTo>
                      <a:pt x="171" y="704"/>
                    </a:lnTo>
                    <a:lnTo>
                      <a:pt x="171" y="675"/>
                    </a:lnTo>
                    <a:lnTo>
                      <a:pt x="149" y="640"/>
                    </a:lnTo>
                    <a:lnTo>
                      <a:pt x="149" y="636"/>
                    </a:lnTo>
                    <a:lnTo>
                      <a:pt x="186" y="561"/>
                    </a:lnTo>
                    <a:lnTo>
                      <a:pt x="198" y="446"/>
                    </a:lnTo>
                    <a:lnTo>
                      <a:pt x="199" y="443"/>
                    </a:lnTo>
                    <a:lnTo>
                      <a:pt x="233" y="427"/>
                    </a:lnTo>
                    <a:lnTo>
                      <a:pt x="246" y="379"/>
                    </a:lnTo>
                    <a:lnTo>
                      <a:pt x="298" y="306"/>
                    </a:lnTo>
                    <a:lnTo>
                      <a:pt x="286" y="261"/>
                    </a:lnTo>
                    <a:lnTo>
                      <a:pt x="315" y="188"/>
                    </a:lnTo>
                    <a:lnTo>
                      <a:pt x="359" y="152"/>
                    </a:lnTo>
                    <a:lnTo>
                      <a:pt x="360" y="152"/>
                    </a:lnTo>
                    <a:lnTo>
                      <a:pt x="363" y="152"/>
                    </a:lnTo>
                    <a:lnTo>
                      <a:pt x="384" y="169"/>
                    </a:lnTo>
                    <a:lnTo>
                      <a:pt x="405" y="88"/>
                    </a:lnTo>
                    <a:lnTo>
                      <a:pt x="409" y="85"/>
                    </a:lnTo>
                    <a:lnTo>
                      <a:pt x="505" y="100"/>
                    </a:lnTo>
                    <a:lnTo>
                      <a:pt x="511" y="97"/>
                    </a:lnTo>
                    <a:lnTo>
                      <a:pt x="497" y="76"/>
                    </a:lnTo>
                    <a:lnTo>
                      <a:pt x="497" y="73"/>
                    </a:lnTo>
                    <a:lnTo>
                      <a:pt x="515" y="31"/>
                    </a:lnTo>
                    <a:lnTo>
                      <a:pt x="509" y="10"/>
                    </a:lnTo>
                    <a:lnTo>
                      <a:pt x="509" y="7"/>
                    </a:lnTo>
                    <a:lnTo>
                      <a:pt x="512" y="6"/>
                    </a:lnTo>
                    <a:lnTo>
                      <a:pt x="541" y="0"/>
                    </a:lnTo>
                    <a:lnTo>
                      <a:pt x="542" y="2"/>
                    </a:lnTo>
                    <a:lnTo>
                      <a:pt x="674" y="115"/>
                    </a:lnTo>
                    <a:lnTo>
                      <a:pt x="709" y="173"/>
                    </a:lnTo>
                    <a:lnTo>
                      <a:pt x="706" y="296"/>
                    </a:lnTo>
                    <a:lnTo>
                      <a:pt x="733" y="354"/>
                    </a:lnTo>
                    <a:lnTo>
                      <a:pt x="718" y="413"/>
                    </a:lnTo>
                    <a:lnTo>
                      <a:pt x="738" y="466"/>
                    </a:lnTo>
                    <a:lnTo>
                      <a:pt x="733" y="490"/>
                    </a:lnTo>
                    <a:lnTo>
                      <a:pt x="729" y="492"/>
                    </a:lnTo>
                    <a:lnTo>
                      <a:pt x="646" y="475"/>
                    </a:lnTo>
                    <a:lnTo>
                      <a:pt x="636" y="512"/>
                    </a:lnTo>
                    <a:lnTo>
                      <a:pt x="633" y="515"/>
                    </a:lnTo>
                    <a:lnTo>
                      <a:pt x="632" y="515"/>
                    </a:lnTo>
                    <a:lnTo>
                      <a:pt x="630" y="515"/>
                    </a:lnTo>
                    <a:lnTo>
                      <a:pt x="618" y="506"/>
                    </a:lnTo>
                    <a:lnTo>
                      <a:pt x="624" y="516"/>
                    </a:lnTo>
                    <a:lnTo>
                      <a:pt x="622" y="520"/>
                    </a:lnTo>
                    <a:lnTo>
                      <a:pt x="590" y="547"/>
                    </a:lnTo>
                    <a:lnTo>
                      <a:pt x="596" y="575"/>
                    </a:lnTo>
                    <a:lnTo>
                      <a:pt x="573" y="617"/>
                    </a:lnTo>
                    <a:lnTo>
                      <a:pt x="594" y="671"/>
                    </a:lnTo>
                    <a:lnTo>
                      <a:pt x="594" y="673"/>
                    </a:lnTo>
                    <a:lnTo>
                      <a:pt x="534" y="754"/>
                    </a:lnTo>
                    <a:lnTo>
                      <a:pt x="433" y="814"/>
                    </a:lnTo>
                    <a:lnTo>
                      <a:pt x="409" y="851"/>
                    </a:lnTo>
                    <a:lnTo>
                      <a:pt x="392" y="877"/>
                    </a:lnTo>
                    <a:lnTo>
                      <a:pt x="390" y="878"/>
                    </a:lnTo>
                    <a:lnTo>
                      <a:pt x="387" y="877"/>
                    </a:lnTo>
                    <a:lnTo>
                      <a:pt x="382" y="869"/>
                    </a:lnTo>
                    <a:lnTo>
                      <a:pt x="382" y="898"/>
                    </a:lnTo>
                    <a:lnTo>
                      <a:pt x="372" y="917"/>
                    </a:lnTo>
                    <a:lnTo>
                      <a:pt x="370" y="918"/>
                    </a:lnTo>
                    <a:lnTo>
                      <a:pt x="368" y="918"/>
                    </a:lnTo>
                    <a:lnTo>
                      <a:pt x="355" y="913"/>
                    </a:lnTo>
                    <a:lnTo>
                      <a:pt x="364" y="939"/>
                    </a:lnTo>
                    <a:lnTo>
                      <a:pt x="355" y="1012"/>
                    </a:lnTo>
                    <a:lnTo>
                      <a:pt x="354" y="1015"/>
                    </a:lnTo>
                    <a:lnTo>
                      <a:pt x="352" y="1015"/>
                    </a:lnTo>
                    <a:lnTo>
                      <a:pt x="350" y="1015"/>
                    </a:lnTo>
                    <a:lnTo>
                      <a:pt x="343" y="1008"/>
                    </a:lnTo>
                    <a:lnTo>
                      <a:pt x="338" y="1027"/>
                    </a:lnTo>
                    <a:lnTo>
                      <a:pt x="343" y="1149"/>
                    </a:lnTo>
                    <a:lnTo>
                      <a:pt x="362" y="1127"/>
                    </a:lnTo>
                    <a:lnTo>
                      <a:pt x="363" y="1125"/>
                    </a:lnTo>
                    <a:lnTo>
                      <a:pt x="366" y="1127"/>
                    </a:lnTo>
                    <a:lnTo>
                      <a:pt x="417" y="1167"/>
                    </a:lnTo>
                    <a:lnTo>
                      <a:pt x="417" y="1169"/>
                    </a:lnTo>
                    <a:lnTo>
                      <a:pt x="416" y="1172"/>
                    </a:lnTo>
                    <a:lnTo>
                      <a:pt x="411" y="1173"/>
                    </a:lnTo>
                    <a:lnTo>
                      <a:pt x="437" y="1213"/>
                    </a:lnTo>
                    <a:lnTo>
                      <a:pt x="437" y="1216"/>
                    </a:lnTo>
                    <a:lnTo>
                      <a:pt x="420" y="1256"/>
                    </a:lnTo>
                    <a:lnTo>
                      <a:pt x="419" y="1257"/>
                    </a:lnTo>
                    <a:lnTo>
                      <a:pt x="382" y="1274"/>
                    </a:lnTo>
                    <a:lnTo>
                      <a:pt x="380" y="1276"/>
                    </a:lnTo>
                    <a:lnTo>
                      <a:pt x="379" y="1274"/>
                    </a:lnTo>
                    <a:lnTo>
                      <a:pt x="332" y="1253"/>
                    </a:lnTo>
                    <a:lnTo>
                      <a:pt x="302" y="1261"/>
                    </a:lnTo>
                    <a:lnTo>
                      <a:pt x="347" y="1281"/>
                    </a:lnTo>
                    <a:lnTo>
                      <a:pt x="420" y="1272"/>
                    </a:lnTo>
                    <a:lnTo>
                      <a:pt x="424" y="1274"/>
                    </a:lnTo>
                    <a:lnTo>
                      <a:pt x="421" y="1278"/>
                    </a:lnTo>
                    <a:lnTo>
                      <a:pt x="407" y="1285"/>
                    </a:lnTo>
                    <a:lnTo>
                      <a:pt x="407" y="1298"/>
                    </a:lnTo>
                    <a:lnTo>
                      <a:pt x="405" y="1299"/>
                    </a:lnTo>
                    <a:lnTo>
                      <a:pt x="383" y="1325"/>
                    </a:lnTo>
                    <a:lnTo>
                      <a:pt x="380" y="1326"/>
                    </a:lnTo>
                    <a:lnTo>
                      <a:pt x="379" y="1326"/>
                    </a:lnTo>
                    <a:lnTo>
                      <a:pt x="362" y="1310"/>
                    </a:lnTo>
                    <a:lnTo>
                      <a:pt x="331" y="1349"/>
                    </a:lnTo>
                    <a:lnTo>
                      <a:pt x="330" y="1349"/>
                    </a:lnTo>
                    <a:lnTo>
                      <a:pt x="300" y="1355"/>
                    </a:lnTo>
                    <a:lnTo>
                      <a:pt x="322" y="1361"/>
                    </a:lnTo>
                    <a:lnTo>
                      <a:pt x="324" y="1363"/>
                    </a:lnTo>
                    <a:lnTo>
                      <a:pt x="322" y="1366"/>
                    </a:lnTo>
                    <a:lnTo>
                      <a:pt x="302" y="1373"/>
                    </a:lnTo>
                    <a:lnTo>
                      <a:pt x="319" y="1383"/>
                    </a:lnTo>
                    <a:lnTo>
                      <a:pt x="320" y="1386"/>
                    </a:lnTo>
                    <a:lnTo>
                      <a:pt x="318" y="1426"/>
                    </a:lnTo>
                    <a:lnTo>
                      <a:pt x="315" y="1430"/>
                    </a:lnTo>
                    <a:lnTo>
                      <a:pt x="307" y="1431"/>
                    </a:lnTo>
                    <a:lnTo>
                      <a:pt x="315" y="1476"/>
                    </a:lnTo>
                    <a:lnTo>
                      <a:pt x="275" y="1613"/>
                    </a:lnTo>
                    <a:lnTo>
                      <a:pt x="272" y="1615"/>
                    </a:lnTo>
                    <a:lnTo>
                      <a:pt x="189" y="1624"/>
                    </a:lnTo>
                    <a:lnTo>
                      <a:pt x="173" y="1686"/>
                    </a:lnTo>
                    <a:lnTo>
                      <a:pt x="169" y="1689"/>
                    </a:lnTo>
                    <a:lnTo>
                      <a:pt x="94" y="168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26" name="Freeform 392"/>
              <p:cNvSpPr>
                <a:spLocks/>
              </p:cNvSpPr>
              <p:nvPr/>
            </p:nvSpPr>
            <p:spPr bwMode="auto">
              <a:xfrm>
                <a:off x="3083" y="1677"/>
                <a:ext cx="13" cy="26"/>
              </a:xfrm>
              <a:custGeom>
                <a:avLst/>
                <a:gdLst>
                  <a:gd name="T0" fmla="*/ 0 w 52"/>
                  <a:gd name="T1" fmla="*/ 7 h 104"/>
                  <a:gd name="T2" fmla="*/ 0 w 52"/>
                  <a:gd name="T3" fmla="*/ 7 h 104"/>
                  <a:gd name="T4" fmla="*/ 0 w 52"/>
                  <a:gd name="T5" fmla="*/ 6 h 104"/>
                  <a:gd name="T6" fmla="*/ 0 w 52"/>
                  <a:gd name="T7" fmla="*/ 3 h 104"/>
                  <a:gd name="T8" fmla="*/ 2 w 52"/>
                  <a:gd name="T9" fmla="*/ 0 h 104"/>
                  <a:gd name="T10" fmla="*/ 2 w 52"/>
                  <a:gd name="T11" fmla="*/ 0 h 104"/>
                  <a:gd name="T12" fmla="*/ 3 w 52"/>
                  <a:gd name="T13" fmla="*/ 0 h 104"/>
                  <a:gd name="T14" fmla="*/ 3 w 52"/>
                  <a:gd name="T15" fmla="*/ 0 h 104"/>
                  <a:gd name="T16" fmla="*/ 3 w 52"/>
                  <a:gd name="T17" fmla="*/ 1 h 104"/>
                  <a:gd name="T18" fmla="*/ 3 w 52"/>
                  <a:gd name="T19" fmla="*/ 2 h 104"/>
                  <a:gd name="T20" fmla="*/ 3 w 52"/>
                  <a:gd name="T21" fmla="*/ 4 h 104"/>
                  <a:gd name="T22" fmla="*/ 3 w 52"/>
                  <a:gd name="T23" fmla="*/ 4 h 104"/>
                  <a:gd name="T24" fmla="*/ 0 w 52"/>
                  <a:gd name="T25" fmla="*/ 7 h 104"/>
                  <a:gd name="T26" fmla="*/ 0 w 52"/>
                  <a:gd name="T27" fmla="*/ 7 h 1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2" h="104">
                    <a:moveTo>
                      <a:pt x="2" y="104"/>
                    </a:moveTo>
                    <a:lnTo>
                      <a:pt x="1" y="104"/>
                    </a:lnTo>
                    <a:lnTo>
                      <a:pt x="0" y="100"/>
                    </a:lnTo>
                    <a:lnTo>
                      <a:pt x="2" y="40"/>
                    </a:lnTo>
                    <a:lnTo>
                      <a:pt x="29" y="2"/>
                    </a:lnTo>
                    <a:lnTo>
                      <a:pt x="32" y="0"/>
                    </a:lnTo>
                    <a:lnTo>
                      <a:pt x="49" y="0"/>
                    </a:lnTo>
                    <a:lnTo>
                      <a:pt x="52" y="2"/>
                    </a:lnTo>
                    <a:lnTo>
                      <a:pt x="52" y="6"/>
                    </a:lnTo>
                    <a:lnTo>
                      <a:pt x="42" y="22"/>
                    </a:lnTo>
                    <a:lnTo>
                      <a:pt x="46" y="55"/>
                    </a:lnTo>
                    <a:lnTo>
                      <a:pt x="45" y="58"/>
                    </a:lnTo>
                    <a:lnTo>
                      <a:pt x="5" y="103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27" name="Freeform 393"/>
              <p:cNvSpPr>
                <a:spLocks/>
              </p:cNvSpPr>
              <p:nvPr/>
            </p:nvSpPr>
            <p:spPr bwMode="auto">
              <a:xfrm>
                <a:off x="3057" y="1700"/>
                <a:ext cx="9" cy="21"/>
              </a:xfrm>
              <a:custGeom>
                <a:avLst/>
                <a:gdLst>
                  <a:gd name="T0" fmla="*/ 0 w 36"/>
                  <a:gd name="T1" fmla="*/ 5 h 84"/>
                  <a:gd name="T2" fmla="*/ 0 w 36"/>
                  <a:gd name="T3" fmla="*/ 5 h 84"/>
                  <a:gd name="T4" fmla="*/ 1 w 36"/>
                  <a:gd name="T5" fmla="*/ 3 h 84"/>
                  <a:gd name="T6" fmla="*/ 2 w 36"/>
                  <a:gd name="T7" fmla="*/ 0 h 84"/>
                  <a:gd name="T8" fmla="*/ 2 w 36"/>
                  <a:gd name="T9" fmla="*/ 0 h 84"/>
                  <a:gd name="T10" fmla="*/ 2 w 36"/>
                  <a:gd name="T11" fmla="*/ 0 h 84"/>
                  <a:gd name="T12" fmla="*/ 2 w 36"/>
                  <a:gd name="T13" fmla="*/ 0 h 84"/>
                  <a:gd name="T14" fmla="*/ 1 w 36"/>
                  <a:gd name="T15" fmla="*/ 5 h 84"/>
                  <a:gd name="T16" fmla="*/ 0 w 36"/>
                  <a:gd name="T17" fmla="*/ 5 h 84"/>
                  <a:gd name="T18" fmla="*/ 0 w 36"/>
                  <a:gd name="T19" fmla="*/ 5 h 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6" h="84">
                    <a:moveTo>
                      <a:pt x="3" y="84"/>
                    </a:moveTo>
                    <a:lnTo>
                      <a:pt x="0" y="80"/>
                    </a:lnTo>
                    <a:lnTo>
                      <a:pt x="7" y="40"/>
                    </a:lnTo>
                    <a:lnTo>
                      <a:pt x="29" y="2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6" y="4"/>
                    </a:lnTo>
                    <a:lnTo>
                      <a:pt x="7" y="81"/>
                    </a:lnTo>
                    <a:lnTo>
                      <a:pt x="4" y="84"/>
                    </a:lnTo>
                    <a:lnTo>
                      <a:pt x="3" y="84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28" name="Freeform 394"/>
              <p:cNvSpPr>
                <a:spLocks/>
              </p:cNvSpPr>
              <p:nvPr/>
            </p:nvSpPr>
            <p:spPr bwMode="auto">
              <a:xfrm>
                <a:off x="2913" y="1916"/>
                <a:ext cx="63" cy="38"/>
              </a:xfrm>
              <a:custGeom>
                <a:avLst/>
                <a:gdLst>
                  <a:gd name="T0" fmla="*/ 4 w 253"/>
                  <a:gd name="T1" fmla="*/ 10 h 151"/>
                  <a:gd name="T2" fmla="*/ 4 w 253"/>
                  <a:gd name="T3" fmla="*/ 10 h 151"/>
                  <a:gd name="T4" fmla="*/ 3 w 253"/>
                  <a:gd name="T5" fmla="*/ 7 h 151"/>
                  <a:gd name="T6" fmla="*/ 2 w 253"/>
                  <a:gd name="T7" fmla="*/ 7 h 151"/>
                  <a:gd name="T8" fmla="*/ 0 w 253"/>
                  <a:gd name="T9" fmla="*/ 8 h 151"/>
                  <a:gd name="T10" fmla="*/ 0 w 253"/>
                  <a:gd name="T11" fmla="*/ 8 h 151"/>
                  <a:gd name="T12" fmla="*/ 0 w 253"/>
                  <a:gd name="T13" fmla="*/ 8 h 151"/>
                  <a:gd name="T14" fmla="*/ 0 w 253"/>
                  <a:gd name="T15" fmla="*/ 8 h 151"/>
                  <a:gd name="T16" fmla="*/ 0 w 253"/>
                  <a:gd name="T17" fmla="*/ 7 h 151"/>
                  <a:gd name="T18" fmla="*/ 3 w 253"/>
                  <a:gd name="T19" fmla="*/ 1 h 151"/>
                  <a:gd name="T20" fmla="*/ 3 w 253"/>
                  <a:gd name="T21" fmla="*/ 1 h 151"/>
                  <a:gd name="T22" fmla="*/ 5 w 253"/>
                  <a:gd name="T23" fmla="*/ 0 h 151"/>
                  <a:gd name="T24" fmla="*/ 10 w 253"/>
                  <a:gd name="T25" fmla="*/ 0 h 151"/>
                  <a:gd name="T26" fmla="*/ 12 w 253"/>
                  <a:gd name="T27" fmla="*/ 1 h 151"/>
                  <a:gd name="T28" fmla="*/ 12 w 253"/>
                  <a:gd name="T29" fmla="*/ 1 h 151"/>
                  <a:gd name="T30" fmla="*/ 13 w 253"/>
                  <a:gd name="T31" fmla="*/ 4 h 151"/>
                  <a:gd name="T32" fmla="*/ 15 w 253"/>
                  <a:gd name="T33" fmla="*/ 4 h 151"/>
                  <a:gd name="T34" fmla="*/ 16 w 253"/>
                  <a:gd name="T35" fmla="*/ 4 h 151"/>
                  <a:gd name="T36" fmla="*/ 16 w 253"/>
                  <a:gd name="T37" fmla="*/ 6 h 151"/>
                  <a:gd name="T38" fmla="*/ 15 w 253"/>
                  <a:gd name="T39" fmla="*/ 6 h 151"/>
                  <a:gd name="T40" fmla="*/ 15 w 253"/>
                  <a:gd name="T41" fmla="*/ 6 h 151"/>
                  <a:gd name="T42" fmla="*/ 15 w 253"/>
                  <a:gd name="T43" fmla="*/ 7 h 151"/>
                  <a:gd name="T44" fmla="*/ 15 w 253"/>
                  <a:gd name="T45" fmla="*/ 7 h 151"/>
                  <a:gd name="T46" fmla="*/ 15 w 253"/>
                  <a:gd name="T47" fmla="*/ 7 h 151"/>
                  <a:gd name="T48" fmla="*/ 14 w 253"/>
                  <a:gd name="T49" fmla="*/ 7 h 151"/>
                  <a:gd name="T50" fmla="*/ 12 w 253"/>
                  <a:gd name="T51" fmla="*/ 7 h 151"/>
                  <a:gd name="T52" fmla="*/ 11 w 253"/>
                  <a:gd name="T53" fmla="*/ 9 h 151"/>
                  <a:gd name="T54" fmla="*/ 11 w 253"/>
                  <a:gd name="T55" fmla="*/ 9 h 151"/>
                  <a:gd name="T56" fmla="*/ 11 w 253"/>
                  <a:gd name="T57" fmla="*/ 9 h 151"/>
                  <a:gd name="T58" fmla="*/ 10 w 253"/>
                  <a:gd name="T59" fmla="*/ 9 h 151"/>
                  <a:gd name="T60" fmla="*/ 9 w 253"/>
                  <a:gd name="T61" fmla="*/ 7 h 151"/>
                  <a:gd name="T62" fmla="*/ 7 w 253"/>
                  <a:gd name="T63" fmla="*/ 9 h 151"/>
                  <a:gd name="T64" fmla="*/ 4 w 253"/>
                  <a:gd name="T65" fmla="*/ 10 h 15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3" h="151">
                    <a:moveTo>
                      <a:pt x="61" y="151"/>
                    </a:moveTo>
                    <a:lnTo>
                      <a:pt x="59" y="150"/>
                    </a:lnTo>
                    <a:lnTo>
                      <a:pt x="44" y="112"/>
                    </a:lnTo>
                    <a:lnTo>
                      <a:pt x="28" y="112"/>
                    </a:lnTo>
                    <a:lnTo>
                      <a:pt x="9" y="132"/>
                    </a:lnTo>
                    <a:lnTo>
                      <a:pt x="7" y="132"/>
                    </a:lnTo>
                    <a:lnTo>
                      <a:pt x="5" y="132"/>
                    </a:lnTo>
                    <a:lnTo>
                      <a:pt x="4" y="129"/>
                    </a:lnTo>
                    <a:lnTo>
                      <a:pt x="0" y="104"/>
                    </a:lnTo>
                    <a:lnTo>
                      <a:pt x="56" y="13"/>
                    </a:lnTo>
                    <a:lnTo>
                      <a:pt x="57" y="12"/>
                    </a:lnTo>
                    <a:lnTo>
                      <a:pt x="89" y="3"/>
                    </a:lnTo>
                    <a:lnTo>
                      <a:pt x="161" y="0"/>
                    </a:lnTo>
                    <a:lnTo>
                      <a:pt x="199" y="15"/>
                    </a:lnTo>
                    <a:lnTo>
                      <a:pt x="201" y="16"/>
                    </a:lnTo>
                    <a:lnTo>
                      <a:pt x="211" y="54"/>
                    </a:lnTo>
                    <a:lnTo>
                      <a:pt x="250" y="65"/>
                    </a:lnTo>
                    <a:lnTo>
                      <a:pt x="253" y="69"/>
                    </a:lnTo>
                    <a:lnTo>
                      <a:pt x="253" y="86"/>
                    </a:lnTo>
                    <a:lnTo>
                      <a:pt x="250" y="89"/>
                    </a:lnTo>
                    <a:lnTo>
                      <a:pt x="235" y="92"/>
                    </a:lnTo>
                    <a:lnTo>
                      <a:pt x="238" y="114"/>
                    </a:lnTo>
                    <a:lnTo>
                      <a:pt x="237" y="117"/>
                    </a:lnTo>
                    <a:lnTo>
                      <a:pt x="235" y="117"/>
                    </a:lnTo>
                    <a:lnTo>
                      <a:pt x="234" y="117"/>
                    </a:lnTo>
                    <a:lnTo>
                      <a:pt x="191" y="104"/>
                    </a:lnTo>
                    <a:lnTo>
                      <a:pt x="176" y="147"/>
                    </a:lnTo>
                    <a:lnTo>
                      <a:pt x="173" y="149"/>
                    </a:lnTo>
                    <a:lnTo>
                      <a:pt x="170" y="147"/>
                    </a:lnTo>
                    <a:lnTo>
                      <a:pt x="141" y="113"/>
                    </a:lnTo>
                    <a:lnTo>
                      <a:pt x="109" y="145"/>
                    </a:lnTo>
                    <a:lnTo>
                      <a:pt x="61" y="151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29" name="Freeform 395"/>
              <p:cNvSpPr>
                <a:spLocks/>
              </p:cNvSpPr>
              <p:nvPr/>
            </p:nvSpPr>
            <p:spPr bwMode="auto">
              <a:xfrm>
                <a:off x="2763" y="1843"/>
                <a:ext cx="180" cy="181"/>
              </a:xfrm>
              <a:custGeom>
                <a:avLst/>
                <a:gdLst>
                  <a:gd name="T0" fmla="*/ 24 w 721"/>
                  <a:gd name="T1" fmla="*/ 45 h 723"/>
                  <a:gd name="T2" fmla="*/ 20 w 721"/>
                  <a:gd name="T3" fmla="*/ 44 h 723"/>
                  <a:gd name="T4" fmla="*/ 14 w 721"/>
                  <a:gd name="T5" fmla="*/ 43 h 723"/>
                  <a:gd name="T6" fmla="*/ 10 w 721"/>
                  <a:gd name="T7" fmla="*/ 40 h 723"/>
                  <a:gd name="T8" fmla="*/ 12 w 721"/>
                  <a:gd name="T9" fmla="*/ 39 h 723"/>
                  <a:gd name="T10" fmla="*/ 13 w 721"/>
                  <a:gd name="T11" fmla="*/ 34 h 723"/>
                  <a:gd name="T12" fmla="*/ 13 w 721"/>
                  <a:gd name="T13" fmla="*/ 30 h 723"/>
                  <a:gd name="T14" fmla="*/ 13 w 721"/>
                  <a:gd name="T15" fmla="*/ 29 h 723"/>
                  <a:gd name="T16" fmla="*/ 10 w 721"/>
                  <a:gd name="T17" fmla="*/ 25 h 723"/>
                  <a:gd name="T18" fmla="*/ 9 w 721"/>
                  <a:gd name="T19" fmla="*/ 21 h 723"/>
                  <a:gd name="T20" fmla="*/ 9 w 721"/>
                  <a:gd name="T21" fmla="*/ 21 h 723"/>
                  <a:gd name="T22" fmla="*/ 8 w 721"/>
                  <a:gd name="T23" fmla="*/ 21 h 723"/>
                  <a:gd name="T24" fmla="*/ 3 w 721"/>
                  <a:gd name="T25" fmla="*/ 18 h 723"/>
                  <a:gd name="T26" fmla="*/ 2 w 721"/>
                  <a:gd name="T27" fmla="*/ 18 h 723"/>
                  <a:gd name="T28" fmla="*/ 0 w 721"/>
                  <a:gd name="T29" fmla="*/ 17 h 723"/>
                  <a:gd name="T30" fmla="*/ 0 w 721"/>
                  <a:gd name="T31" fmla="*/ 17 h 723"/>
                  <a:gd name="T32" fmla="*/ 1 w 721"/>
                  <a:gd name="T33" fmla="*/ 16 h 723"/>
                  <a:gd name="T34" fmla="*/ 1 w 721"/>
                  <a:gd name="T35" fmla="*/ 15 h 723"/>
                  <a:gd name="T36" fmla="*/ 0 w 721"/>
                  <a:gd name="T37" fmla="*/ 15 h 723"/>
                  <a:gd name="T38" fmla="*/ 0 w 721"/>
                  <a:gd name="T39" fmla="*/ 14 h 723"/>
                  <a:gd name="T40" fmla="*/ 5 w 721"/>
                  <a:gd name="T41" fmla="*/ 13 h 723"/>
                  <a:gd name="T42" fmla="*/ 5 w 721"/>
                  <a:gd name="T43" fmla="*/ 13 h 723"/>
                  <a:gd name="T44" fmla="*/ 11 w 721"/>
                  <a:gd name="T45" fmla="*/ 14 h 723"/>
                  <a:gd name="T46" fmla="*/ 10 w 721"/>
                  <a:gd name="T47" fmla="*/ 8 h 723"/>
                  <a:gd name="T48" fmla="*/ 12 w 721"/>
                  <a:gd name="T49" fmla="*/ 8 h 723"/>
                  <a:gd name="T50" fmla="*/ 13 w 721"/>
                  <a:gd name="T51" fmla="*/ 10 h 723"/>
                  <a:gd name="T52" fmla="*/ 17 w 721"/>
                  <a:gd name="T53" fmla="*/ 9 h 723"/>
                  <a:gd name="T54" fmla="*/ 18 w 721"/>
                  <a:gd name="T55" fmla="*/ 8 h 723"/>
                  <a:gd name="T56" fmla="*/ 23 w 721"/>
                  <a:gd name="T57" fmla="*/ 1 h 723"/>
                  <a:gd name="T58" fmla="*/ 26 w 721"/>
                  <a:gd name="T59" fmla="*/ 0 h 723"/>
                  <a:gd name="T60" fmla="*/ 27 w 721"/>
                  <a:gd name="T61" fmla="*/ 0 h 723"/>
                  <a:gd name="T62" fmla="*/ 27 w 721"/>
                  <a:gd name="T63" fmla="*/ 2 h 723"/>
                  <a:gd name="T64" fmla="*/ 32 w 721"/>
                  <a:gd name="T65" fmla="*/ 6 h 723"/>
                  <a:gd name="T66" fmla="*/ 34 w 721"/>
                  <a:gd name="T67" fmla="*/ 6 h 723"/>
                  <a:gd name="T68" fmla="*/ 34 w 721"/>
                  <a:gd name="T69" fmla="*/ 7 h 723"/>
                  <a:gd name="T70" fmla="*/ 39 w 721"/>
                  <a:gd name="T71" fmla="*/ 9 h 723"/>
                  <a:gd name="T72" fmla="*/ 40 w 721"/>
                  <a:gd name="T73" fmla="*/ 10 h 723"/>
                  <a:gd name="T74" fmla="*/ 45 w 721"/>
                  <a:gd name="T75" fmla="*/ 12 h 723"/>
                  <a:gd name="T76" fmla="*/ 43 w 721"/>
                  <a:gd name="T77" fmla="*/ 16 h 723"/>
                  <a:gd name="T78" fmla="*/ 43 w 721"/>
                  <a:gd name="T79" fmla="*/ 19 h 723"/>
                  <a:gd name="T80" fmla="*/ 38 w 721"/>
                  <a:gd name="T81" fmla="*/ 25 h 723"/>
                  <a:gd name="T82" fmla="*/ 39 w 721"/>
                  <a:gd name="T83" fmla="*/ 25 h 723"/>
                  <a:gd name="T84" fmla="*/ 40 w 721"/>
                  <a:gd name="T85" fmla="*/ 25 h 723"/>
                  <a:gd name="T86" fmla="*/ 41 w 721"/>
                  <a:gd name="T87" fmla="*/ 28 h 723"/>
                  <a:gd name="T88" fmla="*/ 41 w 721"/>
                  <a:gd name="T89" fmla="*/ 28 h 723"/>
                  <a:gd name="T90" fmla="*/ 41 w 721"/>
                  <a:gd name="T91" fmla="*/ 31 h 723"/>
                  <a:gd name="T92" fmla="*/ 41 w 721"/>
                  <a:gd name="T93" fmla="*/ 33 h 723"/>
                  <a:gd name="T94" fmla="*/ 41 w 721"/>
                  <a:gd name="T95" fmla="*/ 36 h 723"/>
                  <a:gd name="T96" fmla="*/ 43 w 721"/>
                  <a:gd name="T97" fmla="*/ 36 h 723"/>
                  <a:gd name="T98" fmla="*/ 43 w 721"/>
                  <a:gd name="T99" fmla="*/ 38 h 723"/>
                  <a:gd name="T100" fmla="*/ 38 w 721"/>
                  <a:gd name="T101" fmla="*/ 42 h 723"/>
                  <a:gd name="T102" fmla="*/ 34 w 721"/>
                  <a:gd name="T103" fmla="*/ 40 h 723"/>
                  <a:gd name="T104" fmla="*/ 28 w 721"/>
                  <a:gd name="T105" fmla="*/ 42 h 723"/>
                  <a:gd name="T106" fmla="*/ 28 w 721"/>
                  <a:gd name="T107" fmla="*/ 45 h 723"/>
                  <a:gd name="T108" fmla="*/ 28 w 721"/>
                  <a:gd name="T109" fmla="*/ 45 h 72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721" h="723">
                    <a:moveTo>
                      <a:pt x="387" y="723"/>
                    </a:moveTo>
                    <a:lnTo>
                      <a:pt x="385" y="722"/>
                    </a:lnTo>
                    <a:lnTo>
                      <a:pt x="345" y="702"/>
                    </a:lnTo>
                    <a:lnTo>
                      <a:pt x="319" y="694"/>
                    </a:lnTo>
                    <a:lnTo>
                      <a:pt x="297" y="702"/>
                    </a:lnTo>
                    <a:lnTo>
                      <a:pt x="232" y="691"/>
                    </a:lnTo>
                    <a:lnTo>
                      <a:pt x="170" y="645"/>
                    </a:lnTo>
                    <a:lnTo>
                      <a:pt x="169" y="642"/>
                    </a:lnTo>
                    <a:lnTo>
                      <a:pt x="170" y="640"/>
                    </a:lnTo>
                    <a:lnTo>
                      <a:pt x="196" y="624"/>
                    </a:lnTo>
                    <a:lnTo>
                      <a:pt x="214" y="541"/>
                    </a:lnTo>
                    <a:lnTo>
                      <a:pt x="205" y="537"/>
                    </a:lnTo>
                    <a:lnTo>
                      <a:pt x="204" y="533"/>
                    </a:lnTo>
                    <a:lnTo>
                      <a:pt x="214" y="471"/>
                    </a:lnTo>
                    <a:lnTo>
                      <a:pt x="216" y="469"/>
                    </a:lnTo>
                    <a:lnTo>
                      <a:pt x="206" y="456"/>
                    </a:lnTo>
                    <a:lnTo>
                      <a:pt x="206" y="414"/>
                    </a:lnTo>
                    <a:lnTo>
                      <a:pt x="170" y="396"/>
                    </a:lnTo>
                    <a:lnTo>
                      <a:pt x="156" y="370"/>
                    </a:lnTo>
                    <a:lnTo>
                      <a:pt x="149" y="338"/>
                    </a:lnTo>
                    <a:lnTo>
                      <a:pt x="149" y="335"/>
                    </a:lnTo>
                    <a:lnTo>
                      <a:pt x="152" y="334"/>
                    </a:lnTo>
                    <a:lnTo>
                      <a:pt x="135" y="331"/>
                    </a:lnTo>
                    <a:lnTo>
                      <a:pt x="132" y="328"/>
                    </a:lnTo>
                    <a:lnTo>
                      <a:pt x="129" y="314"/>
                    </a:lnTo>
                    <a:lnTo>
                      <a:pt x="48" y="286"/>
                    </a:lnTo>
                    <a:lnTo>
                      <a:pt x="31" y="291"/>
                    </a:lnTo>
                    <a:lnTo>
                      <a:pt x="30" y="291"/>
                    </a:lnTo>
                    <a:lnTo>
                      <a:pt x="27" y="290"/>
                    </a:lnTo>
                    <a:lnTo>
                      <a:pt x="7" y="267"/>
                    </a:lnTo>
                    <a:lnTo>
                      <a:pt x="7" y="265"/>
                    </a:lnTo>
                    <a:lnTo>
                      <a:pt x="10" y="262"/>
                    </a:lnTo>
                    <a:lnTo>
                      <a:pt x="20" y="261"/>
                    </a:lnTo>
                    <a:lnTo>
                      <a:pt x="14" y="254"/>
                    </a:lnTo>
                    <a:lnTo>
                      <a:pt x="14" y="249"/>
                    </a:lnTo>
                    <a:lnTo>
                      <a:pt x="18" y="245"/>
                    </a:lnTo>
                    <a:lnTo>
                      <a:pt x="4" y="246"/>
                    </a:lnTo>
                    <a:lnTo>
                      <a:pt x="2" y="245"/>
                    </a:lnTo>
                    <a:lnTo>
                      <a:pt x="0" y="242"/>
                    </a:lnTo>
                    <a:lnTo>
                      <a:pt x="3" y="225"/>
                    </a:lnTo>
                    <a:lnTo>
                      <a:pt x="6" y="222"/>
                    </a:lnTo>
                    <a:lnTo>
                      <a:pt x="77" y="199"/>
                    </a:lnTo>
                    <a:lnTo>
                      <a:pt x="79" y="199"/>
                    </a:lnTo>
                    <a:lnTo>
                      <a:pt x="125" y="219"/>
                    </a:lnTo>
                    <a:lnTo>
                      <a:pt x="185" y="217"/>
                    </a:lnTo>
                    <a:lnTo>
                      <a:pt x="167" y="126"/>
                    </a:lnTo>
                    <a:lnTo>
                      <a:pt x="167" y="124"/>
                    </a:lnTo>
                    <a:lnTo>
                      <a:pt x="169" y="122"/>
                    </a:lnTo>
                    <a:lnTo>
                      <a:pt x="201" y="125"/>
                    </a:lnTo>
                    <a:lnTo>
                      <a:pt x="204" y="126"/>
                    </a:lnTo>
                    <a:lnTo>
                      <a:pt x="217" y="150"/>
                    </a:lnTo>
                    <a:lnTo>
                      <a:pt x="281" y="146"/>
                    </a:lnTo>
                    <a:lnTo>
                      <a:pt x="281" y="145"/>
                    </a:lnTo>
                    <a:lnTo>
                      <a:pt x="286" y="122"/>
                    </a:lnTo>
                    <a:lnTo>
                      <a:pt x="288" y="120"/>
                    </a:lnTo>
                    <a:lnTo>
                      <a:pt x="361" y="78"/>
                    </a:lnTo>
                    <a:lnTo>
                      <a:pt x="369" y="20"/>
                    </a:lnTo>
                    <a:lnTo>
                      <a:pt x="371" y="17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30" y="3"/>
                    </a:lnTo>
                    <a:lnTo>
                      <a:pt x="430" y="24"/>
                    </a:lnTo>
                    <a:lnTo>
                      <a:pt x="496" y="65"/>
                    </a:lnTo>
                    <a:lnTo>
                      <a:pt x="508" y="93"/>
                    </a:lnTo>
                    <a:lnTo>
                      <a:pt x="547" y="85"/>
                    </a:lnTo>
                    <a:lnTo>
                      <a:pt x="548" y="86"/>
                    </a:lnTo>
                    <a:lnTo>
                      <a:pt x="549" y="88"/>
                    </a:lnTo>
                    <a:lnTo>
                      <a:pt x="549" y="117"/>
                    </a:lnTo>
                    <a:lnTo>
                      <a:pt x="591" y="132"/>
                    </a:lnTo>
                    <a:lnTo>
                      <a:pt x="619" y="134"/>
                    </a:lnTo>
                    <a:lnTo>
                      <a:pt x="620" y="134"/>
                    </a:lnTo>
                    <a:lnTo>
                      <a:pt x="647" y="164"/>
                    </a:lnTo>
                    <a:lnTo>
                      <a:pt x="718" y="182"/>
                    </a:lnTo>
                    <a:lnTo>
                      <a:pt x="721" y="184"/>
                    </a:lnTo>
                    <a:lnTo>
                      <a:pt x="721" y="186"/>
                    </a:lnTo>
                    <a:lnTo>
                      <a:pt x="693" y="261"/>
                    </a:lnTo>
                    <a:lnTo>
                      <a:pt x="693" y="299"/>
                    </a:lnTo>
                    <a:lnTo>
                      <a:pt x="690" y="303"/>
                    </a:lnTo>
                    <a:lnTo>
                      <a:pt x="660" y="311"/>
                    </a:lnTo>
                    <a:lnTo>
                      <a:pt x="607" y="399"/>
                    </a:lnTo>
                    <a:lnTo>
                      <a:pt x="609" y="416"/>
                    </a:lnTo>
                    <a:lnTo>
                      <a:pt x="624" y="400"/>
                    </a:lnTo>
                    <a:lnTo>
                      <a:pt x="627" y="399"/>
                    </a:lnTo>
                    <a:lnTo>
                      <a:pt x="647" y="399"/>
                    </a:lnTo>
                    <a:lnTo>
                      <a:pt x="649" y="402"/>
                    </a:lnTo>
                    <a:lnTo>
                      <a:pt x="664" y="441"/>
                    </a:lnTo>
                    <a:lnTo>
                      <a:pt x="663" y="445"/>
                    </a:lnTo>
                    <a:lnTo>
                      <a:pt x="651" y="449"/>
                    </a:lnTo>
                    <a:lnTo>
                      <a:pt x="666" y="489"/>
                    </a:lnTo>
                    <a:lnTo>
                      <a:pt x="666" y="493"/>
                    </a:lnTo>
                    <a:lnTo>
                      <a:pt x="651" y="519"/>
                    </a:lnTo>
                    <a:lnTo>
                      <a:pt x="657" y="523"/>
                    </a:lnTo>
                    <a:lnTo>
                      <a:pt x="659" y="525"/>
                    </a:lnTo>
                    <a:lnTo>
                      <a:pt x="666" y="574"/>
                    </a:lnTo>
                    <a:lnTo>
                      <a:pt x="690" y="577"/>
                    </a:lnTo>
                    <a:lnTo>
                      <a:pt x="693" y="580"/>
                    </a:lnTo>
                    <a:lnTo>
                      <a:pt x="696" y="605"/>
                    </a:lnTo>
                    <a:lnTo>
                      <a:pt x="694" y="608"/>
                    </a:lnTo>
                    <a:lnTo>
                      <a:pt x="617" y="668"/>
                    </a:lnTo>
                    <a:lnTo>
                      <a:pt x="615" y="669"/>
                    </a:lnTo>
                    <a:lnTo>
                      <a:pt x="613" y="669"/>
                    </a:lnTo>
                    <a:lnTo>
                      <a:pt x="551" y="642"/>
                    </a:lnTo>
                    <a:lnTo>
                      <a:pt x="496" y="634"/>
                    </a:lnTo>
                    <a:lnTo>
                      <a:pt x="452" y="662"/>
                    </a:lnTo>
                    <a:lnTo>
                      <a:pt x="447" y="683"/>
                    </a:lnTo>
                    <a:lnTo>
                      <a:pt x="450" y="717"/>
                    </a:lnTo>
                    <a:lnTo>
                      <a:pt x="448" y="719"/>
                    </a:lnTo>
                    <a:lnTo>
                      <a:pt x="447" y="719"/>
                    </a:lnTo>
                    <a:lnTo>
                      <a:pt x="387" y="723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0" name="Freeform 396"/>
              <p:cNvSpPr>
                <a:spLocks/>
              </p:cNvSpPr>
              <p:nvPr/>
            </p:nvSpPr>
            <p:spPr bwMode="auto">
              <a:xfrm>
                <a:off x="2950" y="2009"/>
                <a:ext cx="15" cy="33"/>
              </a:xfrm>
              <a:custGeom>
                <a:avLst/>
                <a:gdLst>
                  <a:gd name="T0" fmla="*/ 2 w 61"/>
                  <a:gd name="T1" fmla="*/ 8 h 132"/>
                  <a:gd name="T2" fmla="*/ 2 w 61"/>
                  <a:gd name="T3" fmla="*/ 8 h 132"/>
                  <a:gd name="T4" fmla="*/ 0 w 61"/>
                  <a:gd name="T5" fmla="*/ 6 h 132"/>
                  <a:gd name="T6" fmla="*/ 0 w 61"/>
                  <a:gd name="T7" fmla="*/ 3 h 132"/>
                  <a:gd name="T8" fmla="*/ 0 w 61"/>
                  <a:gd name="T9" fmla="*/ 3 h 132"/>
                  <a:gd name="T10" fmla="*/ 0 w 61"/>
                  <a:gd name="T11" fmla="*/ 2 h 132"/>
                  <a:gd name="T12" fmla="*/ 2 w 61"/>
                  <a:gd name="T13" fmla="*/ 1 h 132"/>
                  <a:gd name="T14" fmla="*/ 3 w 61"/>
                  <a:gd name="T15" fmla="*/ 0 h 132"/>
                  <a:gd name="T16" fmla="*/ 3 w 61"/>
                  <a:gd name="T17" fmla="*/ 0 h 132"/>
                  <a:gd name="T18" fmla="*/ 3 w 61"/>
                  <a:gd name="T19" fmla="*/ 0 h 132"/>
                  <a:gd name="T20" fmla="*/ 3 w 61"/>
                  <a:gd name="T21" fmla="*/ 0 h 132"/>
                  <a:gd name="T22" fmla="*/ 4 w 61"/>
                  <a:gd name="T23" fmla="*/ 4 h 132"/>
                  <a:gd name="T24" fmla="*/ 3 w 61"/>
                  <a:gd name="T25" fmla="*/ 8 h 132"/>
                  <a:gd name="T26" fmla="*/ 2 w 61"/>
                  <a:gd name="T27" fmla="*/ 8 h 132"/>
                  <a:gd name="T28" fmla="*/ 2 w 61"/>
                  <a:gd name="T29" fmla="*/ 8 h 1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1" h="132">
                    <a:moveTo>
                      <a:pt x="40" y="132"/>
                    </a:moveTo>
                    <a:lnTo>
                      <a:pt x="39" y="132"/>
                    </a:lnTo>
                    <a:lnTo>
                      <a:pt x="10" y="100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10" y="33"/>
                    </a:lnTo>
                    <a:lnTo>
                      <a:pt x="40" y="21"/>
                    </a:lnTo>
                    <a:lnTo>
                      <a:pt x="43" y="3"/>
                    </a:lnTo>
                    <a:lnTo>
                      <a:pt x="47" y="0"/>
                    </a:lnTo>
                    <a:lnTo>
                      <a:pt x="49" y="3"/>
                    </a:lnTo>
                    <a:lnTo>
                      <a:pt x="61" y="62"/>
                    </a:lnTo>
                    <a:lnTo>
                      <a:pt x="44" y="130"/>
                    </a:lnTo>
                    <a:lnTo>
                      <a:pt x="41" y="132"/>
                    </a:lnTo>
                    <a:lnTo>
                      <a:pt x="40" y="13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1" name="Freeform 397"/>
              <p:cNvSpPr>
                <a:spLocks/>
              </p:cNvSpPr>
              <p:nvPr/>
            </p:nvSpPr>
            <p:spPr bwMode="auto">
              <a:xfrm>
                <a:off x="3142" y="1611"/>
                <a:ext cx="8" cy="9"/>
              </a:xfrm>
              <a:custGeom>
                <a:avLst/>
                <a:gdLst>
                  <a:gd name="T0" fmla="*/ 0 w 31"/>
                  <a:gd name="T1" fmla="*/ 2 h 36"/>
                  <a:gd name="T2" fmla="*/ 0 w 31"/>
                  <a:gd name="T3" fmla="*/ 2 h 36"/>
                  <a:gd name="T4" fmla="*/ 0 w 31"/>
                  <a:gd name="T5" fmla="*/ 2 h 36"/>
                  <a:gd name="T6" fmla="*/ 2 w 31"/>
                  <a:gd name="T7" fmla="*/ 0 h 36"/>
                  <a:gd name="T8" fmla="*/ 2 w 31"/>
                  <a:gd name="T9" fmla="*/ 0 h 36"/>
                  <a:gd name="T10" fmla="*/ 2 w 31"/>
                  <a:gd name="T11" fmla="*/ 0 h 36"/>
                  <a:gd name="T12" fmla="*/ 2 w 31"/>
                  <a:gd name="T13" fmla="*/ 0 h 36"/>
                  <a:gd name="T14" fmla="*/ 1 w 31"/>
                  <a:gd name="T15" fmla="*/ 2 h 36"/>
                  <a:gd name="T16" fmla="*/ 1 w 31"/>
                  <a:gd name="T17" fmla="*/ 2 h 36"/>
                  <a:gd name="T18" fmla="*/ 0 w 31"/>
                  <a:gd name="T19" fmla="*/ 2 h 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1" h="36">
                    <a:moveTo>
                      <a:pt x="2" y="36"/>
                    </a:moveTo>
                    <a:lnTo>
                      <a:pt x="0" y="33"/>
                    </a:lnTo>
                    <a:lnTo>
                      <a:pt x="1" y="31"/>
                    </a:lnTo>
                    <a:lnTo>
                      <a:pt x="26" y="2"/>
                    </a:lnTo>
                    <a:lnTo>
                      <a:pt x="29" y="0"/>
                    </a:lnTo>
                    <a:lnTo>
                      <a:pt x="30" y="2"/>
                    </a:lnTo>
                    <a:lnTo>
                      <a:pt x="31" y="5"/>
                    </a:lnTo>
                    <a:lnTo>
                      <a:pt x="19" y="33"/>
                    </a:lnTo>
                    <a:lnTo>
                      <a:pt x="17" y="36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2" name="Freeform 398"/>
              <p:cNvSpPr>
                <a:spLocks/>
              </p:cNvSpPr>
              <p:nvPr/>
            </p:nvSpPr>
            <p:spPr bwMode="auto">
              <a:xfrm>
                <a:off x="3105" y="1609"/>
                <a:ext cx="7" cy="12"/>
              </a:xfrm>
              <a:custGeom>
                <a:avLst/>
                <a:gdLst>
                  <a:gd name="T0" fmla="*/ 2 w 26"/>
                  <a:gd name="T1" fmla="*/ 3 h 47"/>
                  <a:gd name="T2" fmla="*/ 2 w 26"/>
                  <a:gd name="T3" fmla="*/ 3 h 47"/>
                  <a:gd name="T4" fmla="*/ 0 w 26"/>
                  <a:gd name="T5" fmla="*/ 2 h 47"/>
                  <a:gd name="T6" fmla="*/ 0 w 26"/>
                  <a:gd name="T7" fmla="*/ 2 h 47"/>
                  <a:gd name="T8" fmla="*/ 0 w 26"/>
                  <a:gd name="T9" fmla="*/ 0 h 47"/>
                  <a:gd name="T10" fmla="*/ 1 w 26"/>
                  <a:gd name="T11" fmla="*/ 0 h 47"/>
                  <a:gd name="T12" fmla="*/ 2 w 26"/>
                  <a:gd name="T13" fmla="*/ 0 h 47"/>
                  <a:gd name="T14" fmla="*/ 2 w 26"/>
                  <a:gd name="T15" fmla="*/ 0 h 47"/>
                  <a:gd name="T16" fmla="*/ 2 w 26"/>
                  <a:gd name="T17" fmla="*/ 3 h 47"/>
                  <a:gd name="T18" fmla="*/ 2 w 26"/>
                  <a:gd name="T19" fmla="*/ 3 h 47"/>
                  <a:gd name="T20" fmla="*/ 2 w 26"/>
                  <a:gd name="T21" fmla="*/ 3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6" h="47">
                    <a:moveTo>
                      <a:pt x="24" y="47"/>
                    </a:moveTo>
                    <a:lnTo>
                      <a:pt x="22" y="47"/>
                    </a:lnTo>
                    <a:lnTo>
                      <a:pt x="2" y="35"/>
                    </a:lnTo>
                    <a:lnTo>
                      <a:pt x="0" y="32"/>
                    </a:lnTo>
                    <a:lnTo>
                      <a:pt x="4" y="3"/>
                    </a:lnTo>
                    <a:lnTo>
                      <a:pt x="6" y="0"/>
                    </a:lnTo>
                    <a:lnTo>
                      <a:pt x="21" y="0"/>
                    </a:lnTo>
                    <a:lnTo>
                      <a:pt x="24" y="3"/>
                    </a:lnTo>
                    <a:lnTo>
                      <a:pt x="26" y="43"/>
                    </a:lnTo>
                    <a:lnTo>
                      <a:pt x="25" y="47"/>
                    </a:lnTo>
                    <a:lnTo>
                      <a:pt x="24" y="47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3" name="Freeform 399"/>
              <p:cNvSpPr>
                <a:spLocks/>
              </p:cNvSpPr>
              <p:nvPr/>
            </p:nvSpPr>
            <p:spPr bwMode="auto">
              <a:xfrm>
                <a:off x="3119" y="1281"/>
                <a:ext cx="154" cy="342"/>
              </a:xfrm>
              <a:custGeom>
                <a:avLst/>
                <a:gdLst>
                  <a:gd name="T0" fmla="*/ 10 w 616"/>
                  <a:gd name="T1" fmla="*/ 85 h 1369"/>
                  <a:gd name="T2" fmla="*/ 9 w 616"/>
                  <a:gd name="T3" fmla="*/ 85 h 1369"/>
                  <a:gd name="T4" fmla="*/ 9 w 616"/>
                  <a:gd name="T5" fmla="*/ 85 h 1369"/>
                  <a:gd name="T6" fmla="*/ 8 w 616"/>
                  <a:gd name="T7" fmla="*/ 82 h 1369"/>
                  <a:gd name="T8" fmla="*/ 7 w 616"/>
                  <a:gd name="T9" fmla="*/ 83 h 1369"/>
                  <a:gd name="T10" fmla="*/ 3 w 616"/>
                  <a:gd name="T11" fmla="*/ 80 h 1369"/>
                  <a:gd name="T12" fmla="*/ 3 w 616"/>
                  <a:gd name="T13" fmla="*/ 79 h 1369"/>
                  <a:gd name="T14" fmla="*/ 2 w 616"/>
                  <a:gd name="T15" fmla="*/ 78 h 1369"/>
                  <a:gd name="T16" fmla="*/ 3 w 616"/>
                  <a:gd name="T17" fmla="*/ 74 h 1369"/>
                  <a:gd name="T18" fmla="*/ 4 w 616"/>
                  <a:gd name="T19" fmla="*/ 74 h 1369"/>
                  <a:gd name="T20" fmla="*/ 2 w 616"/>
                  <a:gd name="T21" fmla="*/ 68 h 1369"/>
                  <a:gd name="T22" fmla="*/ 1 w 616"/>
                  <a:gd name="T23" fmla="*/ 65 h 1369"/>
                  <a:gd name="T24" fmla="*/ 3 w 616"/>
                  <a:gd name="T25" fmla="*/ 62 h 1369"/>
                  <a:gd name="T26" fmla="*/ 4 w 616"/>
                  <a:gd name="T27" fmla="*/ 61 h 1369"/>
                  <a:gd name="T28" fmla="*/ 6 w 616"/>
                  <a:gd name="T29" fmla="*/ 61 h 1369"/>
                  <a:gd name="T30" fmla="*/ 14 w 616"/>
                  <a:gd name="T31" fmla="*/ 50 h 1369"/>
                  <a:gd name="T32" fmla="*/ 15 w 616"/>
                  <a:gd name="T33" fmla="*/ 48 h 1369"/>
                  <a:gd name="T34" fmla="*/ 17 w 616"/>
                  <a:gd name="T35" fmla="*/ 43 h 1369"/>
                  <a:gd name="T36" fmla="*/ 11 w 616"/>
                  <a:gd name="T37" fmla="*/ 35 h 1369"/>
                  <a:gd name="T38" fmla="*/ 10 w 616"/>
                  <a:gd name="T39" fmla="*/ 28 h 1369"/>
                  <a:gd name="T40" fmla="*/ 8 w 616"/>
                  <a:gd name="T41" fmla="*/ 17 h 1369"/>
                  <a:gd name="T42" fmla="*/ 0 w 616"/>
                  <a:gd name="T43" fmla="*/ 10 h 1369"/>
                  <a:gd name="T44" fmla="*/ 2 w 616"/>
                  <a:gd name="T45" fmla="*/ 9 h 1369"/>
                  <a:gd name="T46" fmla="*/ 2 w 616"/>
                  <a:gd name="T47" fmla="*/ 8 h 1369"/>
                  <a:gd name="T48" fmla="*/ 3 w 616"/>
                  <a:gd name="T49" fmla="*/ 7 h 1369"/>
                  <a:gd name="T50" fmla="*/ 7 w 616"/>
                  <a:gd name="T51" fmla="*/ 13 h 1369"/>
                  <a:gd name="T52" fmla="*/ 12 w 616"/>
                  <a:gd name="T53" fmla="*/ 12 h 1369"/>
                  <a:gd name="T54" fmla="*/ 12 w 616"/>
                  <a:gd name="T55" fmla="*/ 12 h 1369"/>
                  <a:gd name="T56" fmla="*/ 18 w 616"/>
                  <a:gd name="T57" fmla="*/ 11 h 1369"/>
                  <a:gd name="T58" fmla="*/ 19 w 616"/>
                  <a:gd name="T59" fmla="*/ 3 h 1369"/>
                  <a:gd name="T60" fmla="*/ 27 w 616"/>
                  <a:gd name="T61" fmla="*/ 0 h 1369"/>
                  <a:gd name="T62" fmla="*/ 27 w 616"/>
                  <a:gd name="T63" fmla="*/ 0 h 1369"/>
                  <a:gd name="T64" fmla="*/ 31 w 616"/>
                  <a:gd name="T65" fmla="*/ 4 h 1369"/>
                  <a:gd name="T66" fmla="*/ 31 w 616"/>
                  <a:gd name="T67" fmla="*/ 7 h 1369"/>
                  <a:gd name="T68" fmla="*/ 30 w 616"/>
                  <a:gd name="T69" fmla="*/ 10 h 1369"/>
                  <a:gd name="T70" fmla="*/ 29 w 616"/>
                  <a:gd name="T71" fmla="*/ 12 h 1369"/>
                  <a:gd name="T72" fmla="*/ 29 w 616"/>
                  <a:gd name="T73" fmla="*/ 12 h 1369"/>
                  <a:gd name="T74" fmla="*/ 31 w 616"/>
                  <a:gd name="T75" fmla="*/ 19 h 1369"/>
                  <a:gd name="T76" fmla="*/ 34 w 616"/>
                  <a:gd name="T77" fmla="*/ 24 h 1369"/>
                  <a:gd name="T78" fmla="*/ 34 w 616"/>
                  <a:gd name="T79" fmla="*/ 40 h 1369"/>
                  <a:gd name="T80" fmla="*/ 33 w 616"/>
                  <a:gd name="T81" fmla="*/ 48 h 1369"/>
                  <a:gd name="T82" fmla="*/ 34 w 616"/>
                  <a:gd name="T83" fmla="*/ 48 h 1369"/>
                  <a:gd name="T84" fmla="*/ 36 w 616"/>
                  <a:gd name="T85" fmla="*/ 53 h 1369"/>
                  <a:gd name="T86" fmla="*/ 35 w 616"/>
                  <a:gd name="T87" fmla="*/ 57 h 1369"/>
                  <a:gd name="T88" fmla="*/ 39 w 616"/>
                  <a:gd name="T89" fmla="*/ 62 h 1369"/>
                  <a:gd name="T90" fmla="*/ 33 w 616"/>
                  <a:gd name="T91" fmla="*/ 73 h 1369"/>
                  <a:gd name="T92" fmla="*/ 19 w 616"/>
                  <a:gd name="T93" fmla="*/ 82 h 1369"/>
                  <a:gd name="T94" fmla="*/ 10 w 616"/>
                  <a:gd name="T95" fmla="*/ 85 h 13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16" h="1369">
                    <a:moveTo>
                      <a:pt x="164" y="1369"/>
                    </a:moveTo>
                    <a:lnTo>
                      <a:pt x="161" y="1367"/>
                    </a:lnTo>
                    <a:lnTo>
                      <a:pt x="154" y="1354"/>
                    </a:lnTo>
                    <a:lnTo>
                      <a:pt x="142" y="1363"/>
                    </a:lnTo>
                    <a:lnTo>
                      <a:pt x="141" y="1363"/>
                    </a:lnTo>
                    <a:lnTo>
                      <a:pt x="140" y="1363"/>
                    </a:lnTo>
                    <a:lnTo>
                      <a:pt x="137" y="1361"/>
                    </a:lnTo>
                    <a:lnTo>
                      <a:pt x="125" y="1322"/>
                    </a:lnTo>
                    <a:lnTo>
                      <a:pt x="110" y="1331"/>
                    </a:lnTo>
                    <a:lnTo>
                      <a:pt x="109" y="1331"/>
                    </a:lnTo>
                    <a:lnTo>
                      <a:pt x="108" y="1331"/>
                    </a:lnTo>
                    <a:lnTo>
                      <a:pt x="39" y="1289"/>
                    </a:lnTo>
                    <a:lnTo>
                      <a:pt x="37" y="1285"/>
                    </a:lnTo>
                    <a:lnTo>
                      <a:pt x="45" y="1272"/>
                    </a:lnTo>
                    <a:lnTo>
                      <a:pt x="35" y="1248"/>
                    </a:lnTo>
                    <a:lnTo>
                      <a:pt x="35" y="1245"/>
                    </a:lnTo>
                    <a:lnTo>
                      <a:pt x="47" y="1221"/>
                    </a:lnTo>
                    <a:lnTo>
                      <a:pt x="47" y="1187"/>
                    </a:lnTo>
                    <a:lnTo>
                      <a:pt x="49" y="1183"/>
                    </a:lnTo>
                    <a:lnTo>
                      <a:pt x="56" y="1183"/>
                    </a:lnTo>
                    <a:lnTo>
                      <a:pt x="32" y="1121"/>
                    </a:lnTo>
                    <a:lnTo>
                      <a:pt x="35" y="1097"/>
                    </a:lnTo>
                    <a:lnTo>
                      <a:pt x="20" y="1047"/>
                    </a:lnTo>
                    <a:lnTo>
                      <a:pt x="20" y="1044"/>
                    </a:lnTo>
                    <a:lnTo>
                      <a:pt x="40" y="1002"/>
                    </a:lnTo>
                    <a:lnTo>
                      <a:pt x="44" y="1000"/>
                    </a:lnTo>
                    <a:lnTo>
                      <a:pt x="61" y="1000"/>
                    </a:lnTo>
                    <a:lnTo>
                      <a:pt x="64" y="974"/>
                    </a:lnTo>
                    <a:lnTo>
                      <a:pt x="67" y="971"/>
                    </a:lnTo>
                    <a:lnTo>
                      <a:pt x="93" y="971"/>
                    </a:lnTo>
                    <a:lnTo>
                      <a:pt x="121" y="941"/>
                    </a:lnTo>
                    <a:lnTo>
                      <a:pt x="221" y="810"/>
                    </a:lnTo>
                    <a:lnTo>
                      <a:pt x="229" y="774"/>
                    </a:lnTo>
                    <a:lnTo>
                      <a:pt x="231" y="772"/>
                    </a:lnTo>
                    <a:lnTo>
                      <a:pt x="277" y="753"/>
                    </a:lnTo>
                    <a:lnTo>
                      <a:pt x="263" y="689"/>
                    </a:lnTo>
                    <a:lnTo>
                      <a:pt x="196" y="625"/>
                    </a:lnTo>
                    <a:lnTo>
                      <a:pt x="174" y="570"/>
                    </a:lnTo>
                    <a:lnTo>
                      <a:pt x="189" y="511"/>
                    </a:lnTo>
                    <a:lnTo>
                      <a:pt x="164" y="453"/>
                    </a:lnTo>
                    <a:lnTo>
                      <a:pt x="166" y="332"/>
                    </a:lnTo>
                    <a:lnTo>
                      <a:pt x="132" y="276"/>
                    </a:lnTo>
                    <a:lnTo>
                      <a:pt x="1" y="163"/>
                    </a:lnTo>
                    <a:lnTo>
                      <a:pt x="0" y="160"/>
                    </a:lnTo>
                    <a:lnTo>
                      <a:pt x="3" y="157"/>
                    </a:lnTo>
                    <a:lnTo>
                      <a:pt x="28" y="147"/>
                    </a:lnTo>
                    <a:lnTo>
                      <a:pt x="23" y="129"/>
                    </a:lnTo>
                    <a:lnTo>
                      <a:pt x="25" y="127"/>
                    </a:lnTo>
                    <a:lnTo>
                      <a:pt x="39" y="117"/>
                    </a:lnTo>
                    <a:lnTo>
                      <a:pt x="41" y="117"/>
                    </a:lnTo>
                    <a:lnTo>
                      <a:pt x="43" y="119"/>
                    </a:lnTo>
                    <a:lnTo>
                      <a:pt x="110" y="209"/>
                    </a:lnTo>
                    <a:lnTo>
                      <a:pt x="162" y="220"/>
                    </a:lnTo>
                    <a:lnTo>
                      <a:pt x="193" y="192"/>
                    </a:lnTo>
                    <a:lnTo>
                      <a:pt x="196" y="192"/>
                    </a:lnTo>
                    <a:lnTo>
                      <a:pt x="197" y="192"/>
                    </a:lnTo>
                    <a:lnTo>
                      <a:pt x="231" y="222"/>
                    </a:lnTo>
                    <a:lnTo>
                      <a:pt x="289" y="173"/>
                    </a:lnTo>
                    <a:lnTo>
                      <a:pt x="294" y="83"/>
                    </a:lnTo>
                    <a:lnTo>
                      <a:pt x="306" y="46"/>
                    </a:lnTo>
                    <a:lnTo>
                      <a:pt x="309" y="43"/>
                    </a:lnTo>
                    <a:lnTo>
                      <a:pt x="423" y="0"/>
                    </a:lnTo>
                    <a:lnTo>
                      <a:pt x="426" y="0"/>
                    </a:lnTo>
                    <a:lnTo>
                      <a:pt x="491" y="58"/>
                    </a:lnTo>
                    <a:lnTo>
                      <a:pt x="492" y="60"/>
                    </a:lnTo>
                    <a:lnTo>
                      <a:pt x="497" y="108"/>
                    </a:lnTo>
                    <a:lnTo>
                      <a:pt x="497" y="111"/>
                    </a:lnTo>
                    <a:lnTo>
                      <a:pt x="474" y="144"/>
                    </a:lnTo>
                    <a:lnTo>
                      <a:pt x="484" y="165"/>
                    </a:lnTo>
                    <a:lnTo>
                      <a:pt x="483" y="168"/>
                    </a:lnTo>
                    <a:lnTo>
                      <a:pt x="458" y="195"/>
                    </a:lnTo>
                    <a:lnTo>
                      <a:pt x="463" y="197"/>
                    </a:lnTo>
                    <a:lnTo>
                      <a:pt x="464" y="201"/>
                    </a:lnTo>
                    <a:lnTo>
                      <a:pt x="455" y="268"/>
                    </a:lnTo>
                    <a:lnTo>
                      <a:pt x="500" y="309"/>
                    </a:lnTo>
                    <a:lnTo>
                      <a:pt x="537" y="387"/>
                    </a:lnTo>
                    <a:lnTo>
                      <a:pt x="537" y="390"/>
                    </a:lnTo>
                    <a:lnTo>
                      <a:pt x="492" y="483"/>
                    </a:lnTo>
                    <a:lnTo>
                      <a:pt x="544" y="643"/>
                    </a:lnTo>
                    <a:lnTo>
                      <a:pt x="524" y="713"/>
                    </a:lnTo>
                    <a:lnTo>
                      <a:pt x="524" y="769"/>
                    </a:lnTo>
                    <a:lnTo>
                      <a:pt x="539" y="772"/>
                    </a:lnTo>
                    <a:lnTo>
                      <a:pt x="541" y="774"/>
                    </a:lnTo>
                    <a:lnTo>
                      <a:pt x="544" y="814"/>
                    </a:lnTo>
                    <a:lnTo>
                      <a:pt x="569" y="843"/>
                    </a:lnTo>
                    <a:lnTo>
                      <a:pt x="569" y="846"/>
                    </a:lnTo>
                    <a:lnTo>
                      <a:pt x="553" y="917"/>
                    </a:lnTo>
                    <a:lnTo>
                      <a:pt x="580" y="955"/>
                    </a:lnTo>
                    <a:lnTo>
                      <a:pt x="614" y="998"/>
                    </a:lnTo>
                    <a:lnTo>
                      <a:pt x="616" y="1043"/>
                    </a:lnTo>
                    <a:lnTo>
                      <a:pt x="529" y="1173"/>
                    </a:lnTo>
                    <a:lnTo>
                      <a:pt x="400" y="1294"/>
                    </a:lnTo>
                    <a:lnTo>
                      <a:pt x="298" y="1312"/>
                    </a:lnTo>
                    <a:lnTo>
                      <a:pt x="214" y="1357"/>
                    </a:lnTo>
                    <a:lnTo>
                      <a:pt x="164" y="1369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4" name="Freeform 400"/>
              <p:cNvSpPr>
                <a:spLocks/>
              </p:cNvSpPr>
              <p:nvPr/>
            </p:nvSpPr>
            <p:spPr bwMode="auto">
              <a:xfrm>
                <a:off x="2852" y="2020"/>
                <a:ext cx="1" cy="1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0 w 4"/>
                  <a:gd name="T5" fmla="*/ 0 h 4"/>
                  <a:gd name="T6" fmla="*/ 0 w 4"/>
                  <a:gd name="T7" fmla="*/ 0 h 4"/>
                  <a:gd name="T8" fmla="*/ 0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3"/>
                    </a:moveTo>
                    <a:lnTo>
                      <a:pt x="4" y="3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6E7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5" name="Freeform 401"/>
              <p:cNvSpPr>
                <a:spLocks/>
              </p:cNvSpPr>
              <p:nvPr/>
            </p:nvSpPr>
            <p:spPr bwMode="auto">
              <a:xfrm>
                <a:off x="2849" y="2018"/>
                <a:ext cx="5" cy="5"/>
              </a:xfrm>
              <a:custGeom>
                <a:avLst/>
                <a:gdLst>
                  <a:gd name="T0" fmla="*/ 0 w 20"/>
                  <a:gd name="T1" fmla="*/ 0 h 17"/>
                  <a:gd name="T2" fmla="*/ 1 w 20"/>
                  <a:gd name="T3" fmla="*/ 1 h 17"/>
                  <a:gd name="T4" fmla="*/ 1 w 20"/>
                  <a:gd name="T5" fmla="*/ 1 h 17"/>
                  <a:gd name="T6" fmla="*/ 1 w 20"/>
                  <a:gd name="T7" fmla="*/ 1 h 17"/>
                  <a:gd name="T8" fmla="*/ 1 w 20"/>
                  <a:gd name="T9" fmla="*/ 1 h 17"/>
                  <a:gd name="T10" fmla="*/ 1 w 20"/>
                  <a:gd name="T11" fmla="*/ 1 h 17"/>
                  <a:gd name="T12" fmla="*/ 1 w 20"/>
                  <a:gd name="T13" fmla="*/ 1 h 17"/>
                  <a:gd name="T14" fmla="*/ 1 w 20"/>
                  <a:gd name="T15" fmla="*/ 1 h 17"/>
                  <a:gd name="T16" fmla="*/ 1 w 20"/>
                  <a:gd name="T17" fmla="*/ 0 h 17"/>
                  <a:gd name="T18" fmla="*/ 0 w 20"/>
                  <a:gd name="T19" fmla="*/ 0 h 17"/>
                  <a:gd name="T20" fmla="*/ 0 w 20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" h="17">
                    <a:moveTo>
                      <a:pt x="0" y="0"/>
                    </a:moveTo>
                    <a:lnTo>
                      <a:pt x="10" y="16"/>
                    </a:lnTo>
                    <a:lnTo>
                      <a:pt x="13" y="17"/>
                    </a:lnTo>
                    <a:lnTo>
                      <a:pt x="16" y="16"/>
                    </a:lnTo>
                    <a:lnTo>
                      <a:pt x="20" y="11"/>
                    </a:lnTo>
                    <a:lnTo>
                      <a:pt x="14" y="8"/>
                    </a:lnTo>
                    <a:lnTo>
                      <a:pt x="13" y="9"/>
                    </a:lnTo>
                    <a:lnTo>
                      <a:pt x="1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6" name="Freeform 402"/>
              <p:cNvSpPr>
                <a:spLocks/>
              </p:cNvSpPr>
              <p:nvPr/>
            </p:nvSpPr>
            <p:spPr bwMode="auto">
              <a:xfrm>
                <a:off x="2849" y="2017"/>
                <a:ext cx="6" cy="4"/>
              </a:xfrm>
              <a:custGeom>
                <a:avLst/>
                <a:gdLst>
                  <a:gd name="T0" fmla="*/ 0 w 24"/>
                  <a:gd name="T1" fmla="*/ 0 h 16"/>
                  <a:gd name="T2" fmla="*/ 0 w 24"/>
                  <a:gd name="T3" fmla="*/ 0 h 16"/>
                  <a:gd name="T4" fmla="*/ 0 w 24"/>
                  <a:gd name="T5" fmla="*/ 0 h 16"/>
                  <a:gd name="T6" fmla="*/ 0 w 24"/>
                  <a:gd name="T7" fmla="*/ 0 h 16"/>
                  <a:gd name="T8" fmla="*/ 0 w 24"/>
                  <a:gd name="T9" fmla="*/ 0 h 16"/>
                  <a:gd name="T10" fmla="*/ 0 w 24"/>
                  <a:gd name="T11" fmla="*/ 0 h 16"/>
                  <a:gd name="T12" fmla="*/ 1 w 24"/>
                  <a:gd name="T13" fmla="*/ 1 h 16"/>
                  <a:gd name="T14" fmla="*/ 1 w 24"/>
                  <a:gd name="T15" fmla="*/ 1 h 16"/>
                  <a:gd name="T16" fmla="*/ 2 w 24"/>
                  <a:gd name="T17" fmla="*/ 1 h 16"/>
                  <a:gd name="T18" fmla="*/ 2 w 24"/>
                  <a:gd name="T19" fmla="*/ 1 h 16"/>
                  <a:gd name="T20" fmla="*/ 2 w 24"/>
                  <a:gd name="T21" fmla="*/ 1 h 16"/>
                  <a:gd name="T22" fmla="*/ 2 w 24"/>
                  <a:gd name="T23" fmla="*/ 1 h 16"/>
                  <a:gd name="T24" fmla="*/ 1 w 24"/>
                  <a:gd name="T25" fmla="*/ 0 h 16"/>
                  <a:gd name="T26" fmla="*/ 0 w 24"/>
                  <a:gd name="T27" fmla="*/ 0 h 1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" h="16">
                    <a:moveTo>
                      <a:pt x="3" y="0"/>
                    </a:moveTo>
                    <a:lnTo>
                      <a:pt x="3" y="0"/>
                    </a:lnTo>
                    <a:lnTo>
                      <a:pt x="2" y="1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12" y="10"/>
                    </a:lnTo>
                    <a:lnTo>
                      <a:pt x="16" y="13"/>
                    </a:lnTo>
                    <a:lnTo>
                      <a:pt x="22" y="16"/>
                    </a:lnTo>
                    <a:lnTo>
                      <a:pt x="23" y="13"/>
                    </a:lnTo>
                    <a:lnTo>
                      <a:pt x="24" y="10"/>
                    </a:lnTo>
                    <a:lnTo>
                      <a:pt x="22" y="8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7" name="Freeform 403"/>
              <p:cNvSpPr>
                <a:spLocks/>
              </p:cNvSpPr>
              <p:nvPr/>
            </p:nvSpPr>
            <p:spPr bwMode="auto">
              <a:xfrm>
                <a:off x="2685" y="1745"/>
                <a:ext cx="61" cy="91"/>
              </a:xfrm>
              <a:custGeom>
                <a:avLst/>
                <a:gdLst>
                  <a:gd name="T0" fmla="*/ 2 w 246"/>
                  <a:gd name="T1" fmla="*/ 23 h 362"/>
                  <a:gd name="T2" fmla="*/ 3 w 246"/>
                  <a:gd name="T3" fmla="*/ 22 h 362"/>
                  <a:gd name="T4" fmla="*/ 1 w 246"/>
                  <a:gd name="T5" fmla="*/ 22 h 362"/>
                  <a:gd name="T6" fmla="*/ 1 w 246"/>
                  <a:gd name="T7" fmla="*/ 22 h 362"/>
                  <a:gd name="T8" fmla="*/ 0 w 246"/>
                  <a:gd name="T9" fmla="*/ 21 h 362"/>
                  <a:gd name="T10" fmla="*/ 0 w 246"/>
                  <a:gd name="T11" fmla="*/ 21 h 362"/>
                  <a:gd name="T12" fmla="*/ 0 w 246"/>
                  <a:gd name="T13" fmla="*/ 19 h 362"/>
                  <a:gd name="T14" fmla="*/ 0 w 246"/>
                  <a:gd name="T15" fmla="*/ 19 h 362"/>
                  <a:gd name="T16" fmla="*/ 3 w 246"/>
                  <a:gd name="T17" fmla="*/ 16 h 362"/>
                  <a:gd name="T18" fmla="*/ 5 w 246"/>
                  <a:gd name="T19" fmla="*/ 16 h 362"/>
                  <a:gd name="T20" fmla="*/ 2 w 246"/>
                  <a:gd name="T21" fmla="*/ 17 h 362"/>
                  <a:gd name="T22" fmla="*/ 2 w 246"/>
                  <a:gd name="T23" fmla="*/ 16 h 362"/>
                  <a:gd name="T24" fmla="*/ 5 w 246"/>
                  <a:gd name="T25" fmla="*/ 13 h 362"/>
                  <a:gd name="T26" fmla="*/ 2 w 246"/>
                  <a:gd name="T27" fmla="*/ 12 h 362"/>
                  <a:gd name="T28" fmla="*/ 1 w 246"/>
                  <a:gd name="T29" fmla="*/ 10 h 362"/>
                  <a:gd name="T30" fmla="*/ 1 w 246"/>
                  <a:gd name="T31" fmla="*/ 8 h 362"/>
                  <a:gd name="T32" fmla="*/ 1 w 246"/>
                  <a:gd name="T33" fmla="*/ 8 h 362"/>
                  <a:gd name="T34" fmla="*/ 1 w 246"/>
                  <a:gd name="T35" fmla="*/ 7 h 362"/>
                  <a:gd name="T36" fmla="*/ 2 w 246"/>
                  <a:gd name="T37" fmla="*/ 6 h 362"/>
                  <a:gd name="T38" fmla="*/ 7 w 246"/>
                  <a:gd name="T39" fmla="*/ 5 h 362"/>
                  <a:gd name="T40" fmla="*/ 5 w 246"/>
                  <a:gd name="T41" fmla="*/ 4 h 362"/>
                  <a:gd name="T42" fmla="*/ 8 w 246"/>
                  <a:gd name="T43" fmla="*/ 1 h 362"/>
                  <a:gd name="T44" fmla="*/ 10 w 246"/>
                  <a:gd name="T45" fmla="*/ 0 h 362"/>
                  <a:gd name="T46" fmla="*/ 10 w 246"/>
                  <a:gd name="T47" fmla="*/ 0 h 362"/>
                  <a:gd name="T48" fmla="*/ 8 w 246"/>
                  <a:gd name="T49" fmla="*/ 5 h 362"/>
                  <a:gd name="T50" fmla="*/ 13 w 246"/>
                  <a:gd name="T51" fmla="*/ 5 h 362"/>
                  <a:gd name="T52" fmla="*/ 14 w 246"/>
                  <a:gd name="T53" fmla="*/ 5 h 362"/>
                  <a:gd name="T54" fmla="*/ 15 w 246"/>
                  <a:gd name="T55" fmla="*/ 8 h 362"/>
                  <a:gd name="T56" fmla="*/ 15 w 246"/>
                  <a:gd name="T57" fmla="*/ 11 h 362"/>
                  <a:gd name="T58" fmla="*/ 14 w 246"/>
                  <a:gd name="T59" fmla="*/ 19 h 362"/>
                  <a:gd name="T60" fmla="*/ 10 w 246"/>
                  <a:gd name="T61" fmla="*/ 19 h 362"/>
                  <a:gd name="T62" fmla="*/ 2 w 246"/>
                  <a:gd name="T63" fmla="*/ 23 h 36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46" h="362">
                    <a:moveTo>
                      <a:pt x="38" y="362"/>
                    </a:moveTo>
                    <a:lnTo>
                      <a:pt x="35" y="361"/>
                    </a:lnTo>
                    <a:lnTo>
                      <a:pt x="35" y="357"/>
                    </a:lnTo>
                    <a:lnTo>
                      <a:pt x="43" y="343"/>
                    </a:lnTo>
                    <a:lnTo>
                      <a:pt x="19" y="350"/>
                    </a:lnTo>
                    <a:lnTo>
                      <a:pt x="18" y="350"/>
                    </a:lnTo>
                    <a:lnTo>
                      <a:pt x="15" y="349"/>
                    </a:lnTo>
                    <a:lnTo>
                      <a:pt x="16" y="345"/>
                    </a:lnTo>
                    <a:lnTo>
                      <a:pt x="34" y="330"/>
                    </a:lnTo>
                    <a:lnTo>
                      <a:pt x="6" y="330"/>
                    </a:lnTo>
                    <a:lnTo>
                      <a:pt x="3" y="328"/>
                    </a:lnTo>
                    <a:lnTo>
                      <a:pt x="4" y="325"/>
                    </a:lnTo>
                    <a:lnTo>
                      <a:pt x="23" y="308"/>
                    </a:lnTo>
                    <a:lnTo>
                      <a:pt x="2" y="298"/>
                    </a:lnTo>
                    <a:lnTo>
                      <a:pt x="0" y="296"/>
                    </a:lnTo>
                    <a:lnTo>
                      <a:pt x="3" y="293"/>
                    </a:lnTo>
                    <a:lnTo>
                      <a:pt x="27" y="288"/>
                    </a:lnTo>
                    <a:lnTo>
                      <a:pt x="43" y="260"/>
                    </a:lnTo>
                    <a:lnTo>
                      <a:pt x="46" y="258"/>
                    </a:lnTo>
                    <a:lnTo>
                      <a:pt x="90" y="250"/>
                    </a:lnTo>
                    <a:lnTo>
                      <a:pt x="86" y="242"/>
                    </a:lnTo>
                    <a:lnTo>
                      <a:pt x="36" y="261"/>
                    </a:lnTo>
                    <a:lnTo>
                      <a:pt x="35" y="261"/>
                    </a:lnTo>
                    <a:lnTo>
                      <a:pt x="32" y="260"/>
                    </a:lnTo>
                    <a:lnTo>
                      <a:pt x="32" y="256"/>
                    </a:lnTo>
                    <a:lnTo>
                      <a:pt x="78" y="203"/>
                    </a:lnTo>
                    <a:lnTo>
                      <a:pt x="31" y="191"/>
                    </a:lnTo>
                    <a:lnTo>
                      <a:pt x="30" y="188"/>
                    </a:lnTo>
                    <a:lnTo>
                      <a:pt x="18" y="168"/>
                    </a:lnTo>
                    <a:lnTo>
                      <a:pt x="19" y="164"/>
                    </a:lnTo>
                    <a:lnTo>
                      <a:pt x="40" y="144"/>
                    </a:lnTo>
                    <a:lnTo>
                      <a:pt x="16" y="129"/>
                    </a:lnTo>
                    <a:lnTo>
                      <a:pt x="15" y="127"/>
                    </a:lnTo>
                    <a:lnTo>
                      <a:pt x="18" y="124"/>
                    </a:lnTo>
                    <a:lnTo>
                      <a:pt x="28" y="124"/>
                    </a:lnTo>
                    <a:lnTo>
                      <a:pt x="26" y="113"/>
                    </a:lnTo>
                    <a:lnTo>
                      <a:pt x="35" y="93"/>
                    </a:lnTo>
                    <a:lnTo>
                      <a:pt x="38" y="92"/>
                    </a:lnTo>
                    <a:lnTo>
                      <a:pt x="102" y="97"/>
                    </a:lnTo>
                    <a:lnTo>
                      <a:pt x="119" y="70"/>
                    </a:lnTo>
                    <a:lnTo>
                      <a:pt x="91" y="62"/>
                    </a:lnTo>
                    <a:lnTo>
                      <a:pt x="90" y="59"/>
                    </a:lnTo>
                    <a:lnTo>
                      <a:pt x="90" y="56"/>
                    </a:lnTo>
                    <a:lnTo>
                      <a:pt x="127" y="14"/>
                    </a:lnTo>
                    <a:lnTo>
                      <a:pt x="156" y="2"/>
                    </a:lnTo>
                    <a:lnTo>
                      <a:pt x="157" y="0"/>
                    </a:lnTo>
                    <a:lnTo>
                      <a:pt x="160" y="2"/>
                    </a:lnTo>
                    <a:lnTo>
                      <a:pt x="161" y="4"/>
                    </a:lnTo>
                    <a:lnTo>
                      <a:pt x="164" y="30"/>
                    </a:lnTo>
                    <a:lnTo>
                      <a:pt x="136" y="79"/>
                    </a:lnTo>
                    <a:lnTo>
                      <a:pt x="153" y="103"/>
                    </a:lnTo>
                    <a:lnTo>
                      <a:pt x="217" y="79"/>
                    </a:lnTo>
                    <a:lnTo>
                      <a:pt x="217" y="78"/>
                    </a:lnTo>
                    <a:lnTo>
                      <a:pt x="221" y="80"/>
                    </a:lnTo>
                    <a:lnTo>
                      <a:pt x="241" y="123"/>
                    </a:lnTo>
                    <a:lnTo>
                      <a:pt x="240" y="125"/>
                    </a:lnTo>
                    <a:lnTo>
                      <a:pt x="233" y="136"/>
                    </a:lnTo>
                    <a:lnTo>
                      <a:pt x="246" y="168"/>
                    </a:lnTo>
                    <a:lnTo>
                      <a:pt x="246" y="226"/>
                    </a:lnTo>
                    <a:lnTo>
                      <a:pt x="229" y="300"/>
                    </a:lnTo>
                    <a:lnTo>
                      <a:pt x="227" y="301"/>
                    </a:lnTo>
                    <a:lnTo>
                      <a:pt x="161" y="305"/>
                    </a:lnTo>
                    <a:lnTo>
                      <a:pt x="66" y="358"/>
                    </a:lnTo>
                    <a:lnTo>
                      <a:pt x="38" y="36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8" name="Freeform 404"/>
              <p:cNvSpPr>
                <a:spLocks/>
              </p:cNvSpPr>
              <p:nvPr/>
            </p:nvSpPr>
            <p:spPr bwMode="auto">
              <a:xfrm>
                <a:off x="2755" y="1734"/>
                <a:ext cx="4" cy="8"/>
              </a:xfrm>
              <a:custGeom>
                <a:avLst/>
                <a:gdLst>
                  <a:gd name="T0" fmla="*/ 1 w 14"/>
                  <a:gd name="T1" fmla="*/ 2 h 32"/>
                  <a:gd name="T2" fmla="*/ 0 w 14"/>
                  <a:gd name="T3" fmla="*/ 2 h 32"/>
                  <a:gd name="T4" fmla="*/ 0 w 14"/>
                  <a:gd name="T5" fmla="*/ 0 h 32"/>
                  <a:gd name="T6" fmla="*/ 0 w 14"/>
                  <a:gd name="T7" fmla="*/ 0 h 32"/>
                  <a:gd name="T8" fmla="*/ 0 w 14"/>
                  <a:gd name="T9" fmla="*/ 0 h 32"/>
                  <a:gd name="T10" fmla="*/ 1 w 14"/>
                  <a:gd name="T11" fmla="*/ 0 h 32"/>
                  <a:gd name="T12" fmla="*/ 1 w 14"/>
                  <a:gd name="T13" fmla="*/ 0 h 32"/>
                  <a:gd name="T14" fmla="*/ 1 w 14"/>
                  <a:gd name="T15" fmla="*/ 0 h 32"/>
                  <a:gd name="T16" fmla="*/ 1 w 14"/>
                  <a:gd name="T17" fmla="*/ 2 h 32"/>
                  <a:gd name="T18" fmla="*/ 1 w 14"/>
                  <a:gd name="T19" fmla="*/ 2 h 32"/>
                  <a:gd name="T20" fmla="*/ 1 w 14"/>
                  <a:gd name="T21" fmla="*/ 2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" h="32">
                    <a:moveTo>
                      <a:pt x="8" y="32"/>
                    </a:moveTo>
                    <a:lnTo>
                      <a:pt x="5" y="2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4" y="4"/>
                    </a:lnTo>
                    <a:lnTo>
                      <a:pt x="12" y="29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9" name="Freeform 405"/>
              <p:cNvSpPr>
                <a:spLocks/>
              </p:cNvSpPr>
              <p:nvPr/>
            </p:nvSpPr>
            <p:spPr bwMode="auto">
              <a:xfrm>
                <a:off x="2717" y="1743"/>
                <a:ext cx="37" cy="34"/>
              </a:xfrm>
              <a:custGeom>
                <a:avLst/>
                <a:gdLst>
                  <a:gd name="T0" fmla="*/ 7 w 149"/>
                  <a:gd name="T1" fmla="*/ 9 h 135"/>
                  <a:gd name="T2" fmla="*/ 6 w 149"/>
                  <a:gd name="T3" fmla="*/ 8 h 135"/>
                  <a:gd name="T4" fmla="*/ 5 w 149"/>
                  <a:gd name="T5" fmla="*/ 6 h 135"/>
                  <a:gd name="T6" fmla="*/ 1 w 149"/>
                  <a:gd name="T7" fmla="*/ 7 h 135"/>
                  <a:gd name="T8" fmla="*/ 1 w 149"/>
                  <a:gd name="T9" fmla="*/ 8 h 135"/>
                  <a:gd name="T10" fmla="*/ 1 w 149"/>
                  <a:gd name="T11" fmla="*/ 7 h 135"/>
                  <a:gd name="T12" fmla="*/ 0 w 149"/>
                  <a:gd name="T13" fmla="*/ 6 h 135"/>
                  <a:gd name="T14" fmla="*/ 0 w 149"/>
                  <a:gd name="T15" fmla="*/ 5 h 135"/>
                  <a:gd name="T16" fmla="*/ 2 w 149"/>
                  <a:gd name="T17" fmla="*/ 2 h 135"/>
                  <a:gd name="T18" fmla="*/ 2 w 149"/>
                  <a:gd name="T19" fmla="*/ 0 h 135"/>
                  <a:gd name="T20" fmla="*/ 2 w 149"/>
                  <a:gd name="T21" fmla="*/ 0 h 135"/>
                  <a:gd name="T22" fmla="*/ 3 w 149"/>
                  <a:gd name="T23" fmla="*/ 0 h 135"/>
                  <a:gd name="T24" fmla="*/ 3 w 149"/>
                  <a:gd name="T25" fmla="*/ 0 h 135"/>
                  <a:gd name="T26" fmla="*/ 4 w 149"/>
                  <a:gd name="T27" fmla="*/ 1 h 135"/>
                  <a:gd name="T28" fmla="*/ 4 w 149"/>
                  <a:gd name="T29" fmla="*/ 1 h 135"/>
                  <a:gd name="T30" fmla="*/ 4 w 149"/>
                  <a:gd name="T31" fmla="*/ 1 h 135"/>
                  <a:gd name="T32" fmla="*/ 3 w 149"/>
                  <a:gd name="T33" fmla="*/ 2 h 135"/>
                  <a:gd name="T34" fmla="*/ 7 w 149"/>
                  <a:gd name="T35" fmla="*/ 1 h 135"/>
                  <a:gd name="T36" fmla="*/ 7 w 149"/>
                  <a:gd name="T37" fmla="*/ 1 h 135"/>
                  <a:gd name="T38" fmla="*/ 7 w 149"/>
                  <a:gd name="T39" fmla="*/ 1 h 135"/>
                  <a:gd name="T40" fmla="*/ 8 w 149"/>
                  <a:gd name="T41" fmla="*/ 3 h 135"/>
                  <a:gd name="T42" fmla="*/ 8 w 149"/>
                  <a:gd name="T43" fmla="*/ 3 h 135"/>
                  <a:gd name="T44" fmla="*/ 8 w 149"/>
                  <a:gd name="T45" fmla="*/ 4 h 135"/>
                  <a:gd name="T46" fmla="*/ 9 w 149"/>
                  <a:gd name="T47" fmla="*/ 5 h 135"/>
                  <a:gd name="T48" fmla="*/ 9 w 149"/>
                  <a:gd name="T49" fmla="*/ 6 h 135"/>
                  <a:gd name="T50" fmla="*/ 9 w 149"/>
                  <a:gd name="T51" fmla="*/ 6 h 135"/>
                  <a:gd name="T52" fmla="*/ 9 w 149"/>
                  <a:gd name="T53" fmla="*/ 6 h 135"/>
                  <a:gd name="T54" fmla="*/ 9 w 149"/>
                  <a:gd name="T55" fmla="*/ 7 h 135"/>
                  <a:gd name="T56" fmla="*/ 9 w 149"/>
                  <a:gd name="T57" fmla="*/ 7 h 135"/>
                  <a:gd name="T58" fmla="*/ 7 w 149"/>
                  <a:gd name="T59" fmla="*/ 9 h 135"/>
                  <a:gd name="T60" fmla="*/ 7 w 149"/>
                  <a:gd name="T61" fmla="*/ 9 h 135"/>
                  <a:gd name="T62" fmla="*/ 7 w 149"/>
                  <a:gd name="T63" fmla="*/ 9 h 1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49" h="135">
                    <a:moveTo>
                      <a:pt x="108" y="135"/>
                    </a:moveTo>
                    <a:lnTo>
                      <a:pt x="106" y="133"/>
                    </a:lnTo>
                    <a:lnTo>
                      <a:pt x="87" y="93"/>
                    </a:lnTo>
                    <a:lnTo>
                      <a:pt x="24" y="117"/>
                    </a:lnTo>
                    <a:lnTo>
                      <a:pt x="23" y="119"/>
                    </a:lnTo>
                    <a:lnTo>
                      <a:pt x="20" y="117"/>
                    </a:lnTo>
                    <a:lnTo>
                      <a:pt x="0" y="88"/>
                    </a:lnTo>
                    <a:lnTo>
                      <a:pt x="0" y="84"/>
                    </a:lnTo>
                    <a:lnTo>
                      <a:pt x="28" y="36"/>
                    </a:lnTo>
                    <a:lnTo>
                      <a:pt x="40" y="3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64" y="10"/>
                    </a:lnTo>
                    <a:lnTo>
                      <a:pt x="66" y="11"/>
                    </a:lnTo>
                    <a:lnTo>
                      <a:pt x="66" y="14"/>
                    </a:lnTo>
                    <a:lnTo>
                      <a:pt x="58" y="27"/>
                    </a:lnTo>
                    <a:lnTo>
                      <a:pt x="108" y="15"/>
                    </a:lnTo>
                    <a:lnTo>
                      <a:pt x="111" y="16"/>
                    </a:lnTo>
                    <a:lnTo>
                      <a:pt x="128" y="39"/>
                    </a:lnTo>
                    <a:lnTo>
                      <a:pt x="129" y="42"/>
                    </a:lnTo>
                    <a:lnTo>
                      <a:pt x="124" y="68"/>
                    </a:lnTo>
                    <a:lnTo>
                      <a:pt x="148" y="84"/>
                    </a:lnTo>
                    <a:lnTo>
                      <a:pt x="149" y="87"/>
                    </a:lnTo>
                    <a:lnTo>
                      <a:pt x="147" y="96"/>
                    </a:lnTo>
                    <a:lnTo>
                      <a:pt x="144" y="97"/>
                    </a:lnTo>
                    <a:lnTo>
                      <a:pt x="147" y="103"/>
                    </a:lnTo>
                    <a:lnTo>
                      <a:pt x="145" y="105"/>
                    </a:lnTo>
                    <a:lnTo>
                      <a:pt x="111" y="135"/>
                    </a:lnTo>
                    <a:lnTo>
                      <a:pt x="108" y="135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410" name="Freeform 407"/>
            <p:cNvSpPr>
              <a:spLocks/>
            </p:cNvSpPr>
            <p:nvPr/>
          </p:nvSpPr>
          <p:spPr bwMode="auto">
            <a:xfrm>
              <a:off x="4352926" y="2573339"/>
              <a:ext cx="23813" cy="26988"/>
            </a:xfrm>
            <a:custGeom>
              <a:avLst/>
              <a:gdLst>
                <a:gd name="T0" fmla="*/ 7772017 w 61"/>
                <a:gd name="T1" fmla="*/ 11035639 h 66"/>
                <a:gd name="T2" fmla="*/ 7619770 w 61"/>
                <a:gd name="T3" fmla="*/ 11035639 h 66"/>
                <a:gd name="T4" fmla="*/ 304884 w 61"/>
                <a:gd name="T5" fmla="*/ 5685063 h 66"/>
                <a:gd name="T6" fmla="*/ 0 w 61"/>
                <a:gd name="T7" fmla="*/ 5517819 h 66"/>
                <a:gd name="T8" fmla="*/ 152247 w 61"/>
                <a:gd name="T9" fmla="*/ 5016088 h 66"/>
                <a:gd name="T10" fmla="*/ 3657443 w 61"/>
                <a:gd name="T11" fmla="*/ 167244 h 66"/>
                <a:gd name="T12" fmla="*/ 3962327 w 61"/>
                <a:gd name="T13" fmla="*/ 0 h 66"/>
                <a:gd name="T14" fmla="*/ 3962327 w 61"/>
                <a:gd name="T15" fmla="*/ 167244 h 66"/>
                <a:gd name="T16" fmla="*/ 4419459 w 61"/>
                <a:gd name="T17" fmla="*/ 334488 h 66"/>
                <a:gd name="T18" fmla="*/ 6552869 w 61"/>
                <a:gd name="T19" fmla="*/ 7357092 h 66"/>
                <a:gd name="T20" fmla="*/ 8838917 w 61"/>
                <a:gd name="T21" fmla="*/ 7691580 h 66"/>
                <a:gd name="T22" fmla="*/ 9296049 w 61"/>
                <a:gd name="T23" fmla="*/ 8026068 h 66"/>
                <a:gd name="T24" fmla="*/ 9296049 w 61"/>
                <a:gd name="T25" fmla="*/ 8360146 h 66"/>
                <a:gd name="T26" fmla="*/ 8381786 w 61"/>
                <a:gd name="T27" fmla="*/ 10868395 h 66"/>
                <a:gd name="T28" fmla="*/ 8076901 w 61"/>
                <a:gd name="T29" fmla="*/ 11035639 h 66"/>
                <a:gd name="T30" fmla="*/ 7772017 w 61"/>
                <a:gd name="T31" fmla="*/ 11035639 h 6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1" h="66">
                  <a:moveTo>
                    <a:pt x="51" y="66"/>
                  </a:moveTo>
                  <a:lnTo>
                    <a:pt x="50" y="66"/>
                  </a:lnTo>
                  <a:lnTo>
                    <a:pt x="2" y="34"/>
                  </a:lnTo>
                  <a:lnTo>
                    <a:pt x="0" y="33"/>
                  </a:lnTo>
                  <a:lnTo>
                    <a:pt x="1" y="30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6" y="1"/>
                  </a:lnTo>
                  <a:lnTo>
                    <a:pt x="29" y="2"/>
                  </a:lnTo>
                  <a:lnTo>
                    <a:pt x="43" y="44"/>
                  </a:lnTo>
                  <a:lnTo>
                    <a:pt x="58" y="46"/>
                  </a:lnTo>
                  <a:lnTo>
                    <a:pt x="61" y="48"/>
                  </a:lnTo>
                  <a:lnTo>
                    <a:pt x="61" y="50"/>
                  </a:lnTo>
                  <a:lnTo>
                    <a:pt x="55" y="65"/>
                  </a:lnTo>
                  <a:lnTo>
                    <a:pt x="53" y="66"/>
                  </a:lnTo>
                  <a:lnTo>
                    <a:pt x="51" y="66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11" name="Freeform 408"/>
            <p:cNvSpPr>
              <a:spLocks/>
            </p:cNvSpPr>
            <p:nvPr/>
          </p:nvSpPr>
          <p:spPr bwMode="auto">
            <a:xfrm>
              <a:off x="4364039" y="2617789"/>
              <a:ext cx="12700" cy="11113"/>
            </a:xfrm>
            <a:custGeom>
              <a:avLst/>
              <a:gdLst>
                <a:gd name="T0" fmla="*/ 1975031 w 35"/>
                <a:gd name="T1" fmla="*/ 4116626 h 30"/>
                <a:gd name="T2" fmla="*/ 1579880 w 35"/>
                <a:gd name="T3" fmla="*/ 3842135 h 30"/>
                <a:gd name="T4" fmla="*/ 0 w 35"/>
                <a:gd name="T5" fmla="*/ 1097594 h 30"/>
                <a:gd name="T6" fmla="*/ 0 w 35"/>
                <a:gd name="T7" fmla="*/ 823473 h 30"/>
                <a:gd name="T8" fmla="*/ 395151 w 35"/>
                <a:gd name="T9" fmla="*/ 548982 h 30"/>
                <a:gd name="T10" fmla="*/ 1711597 w 35"/>
                <a:gd name="T11" fmla="*/ 0 h 30"/>
                <a:gd name="T12" fmla="*/ 1975031 w 35"/>
                <a:gd name="T13" fmla="*/ 0 h 30"/>
                <a:gd name="T14" fmla="*/ 2238466 w 35"/>
                <a:gd name="T15" fmla="*/ 274491 h 30"/>
                <a:gd name="T16" fmla="*/ 4608286 w 35"/>
                <a:gd name="T17" fmla="*/ 3293152 h 30"/>
                <a:gd name="T18" fmla="*/ 4608286 w 35"/>
                <a:gd name="T19" fmla="*/ 3842135 h 30"/>
                <a:gd name="T20" fmla="*/ 4213134 w 35"/>
                <a:gd name="T21" fmla="*/ 4116626 h 30"/>
                <a:gd name="T22" fmla="*/ 1975031 w 35"/>
                <a:gd name="T23" fmla="*/ 4116626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0">
                  <a:moveTo>
                    <a:pt x="15" y="30"/>
                  </a:moveTo>
                  <a:lnTo>
                    <a:pt x="12" y="28"/>
                  </a:lnTo>
                  <a:lnTo>
                    <a:pt x="0" y="8"/>
                  </a:lnTo>
                  <a:lnTo>
                    <a:pt x="0" y="6"/>
                  </a:lnTo>
                  <a:lnTo>
                    <a:pt x="3" y="4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2" y="3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12" name="Freeform 409"/>
            <p:cNvSpPr>
              <a:spLocks/>
            </p:cNvSpPr>
            <p:nvPr/>
          </p:nvSpPr>
          <p:spPr bwMode="auto">
            <a:xfrm>
              <a:off x="4368801" y="2638426"/>
              <a:ext cx="14288" cy="14288"/>
            </a:xfrm>
            <a:custGeom>
              <a:avLst/>
              <a:gdLst>
                <a:gd name="T0" fmla="*/ 352998 w 34"/>
                <a:gd name="T1" fmla="*/ 5832770 h 35"/>
                <a:gd name="T2" fmla="*/ 176499 w 34"/>
                <a:gd name="T3" fmla="*/ 5832770 h 35"/>
                <a:gd name="T4" fmla="*/ 0 w 34"/>
                <a:gd name="T5" fmla="*/ 5166133 h 35"/>
                <a:gd name="T6" fmla="*/ 2472244 w 34"/>
                <a:gd name="T7" fmla="*/ 333115 h 35"/>
                <a:gd name="T8" fmla="*/ 3002161 w 34"/>
                <a:gd name="T9" fmla="*/ 0 h 35"/>
                <a:gd name="T10" fmla="*/ 5297906 w 34"/>
                <a:gd name="T11" fmla="*/ 0 h 35"/>
                <a:gd name="T12" fmla="*/ 6004322 w 34"/>
                <a:gd name="T13" fmla="*/ 333115 h 35"/>
                <a:gd name="T14" fmla="*/ 5827823 w 34"/>
                <a:gd name="T15" fmla="*/ 999752 h 35"/>
                <a:gd name="T16" fmla="*/ 882914 w 34"/>
                <a:gd name="T17" fmla="*/ 5832770 h 35"/>
                <a:gd name="T18" fmla="*/ 352998 w 34"/>
                <a:gd name="T19" fmla="*/ 5832770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" h="35">
                  <a:moveTo>
                    <a:pt x="2" y="35"/>
                  </a:moveTo>
                  <a:lnTo>
                    <a:pt x="1" y="35"/>
                  </a:lnTo>
                  <a:lnTo>
                    <a:pt x="0" y="31"/>
                  </a:lnTo>
                  <a:lnTo>
                    <a:pt x="14" y="2"/>
                  </a:lnTo>
                  <a:lnTo>
                    <a:pt x="17" y="0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33" y="6"/>
                  </a:lnTo>
                  <a:lnTo>
                    <a:pt x="5" y="35"/>
                  </a:lnTo>
                  <a:lnTo>
                    <a:pt x="2" y="35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13" name="Freeform 410"/>
            <p:cNvSpPr>
              <a:spLocks/>
            </p:cNvSpPr>
            <p:nvPr/>
          </p:nvSpPr>
          <p:spPr bwMode="auto">
            <a:xfrm>
              <a:off x="4359276" y="2647951"/>
              <a:ext cx="11113" cy="11113"/>
            </a:xfrm>
            <a:custGeom>
              <a:avLst/>
              <a:gdLst>
                <a:gd name="T0" fmla="*/ 3671122 w 29"/>
                <a:gd name="T1" fmla="*/ 4258578 h 29"/>
                <a:gd name="T2" fmla="*/ 440688 w 29"/>
                <a:gd name="T3" fmla="*/ 3524354 h 29"/>
                <a:gd name="T4" fmla="*/ 0 w 29"/>
                <a:gd name="T5" fmla="*/ 3083666 h 29"/>
                <a:gd name="T6" fmla="*/ 293536 w 29"/>
                <a:gd name="T7" fmla="*/ 2790129 h 29"/>
                <a:gd name="T8" fmla="*/ 2349441 w 29"/>
                <a:gd name="T9" fmla="*/ 146768 h 29"/>
                <a:gd name="T10" fmla="*/ 2643361 w 29"/>
                <a:gd name="T11" fmla="*/ 0 h 29"/>
                <a:gd name="T12" fmla="*/ 2790129 w 29"/>
                <a:gd name="T13" fmla="*/ 0 h 29"/>
                <a:gd name="T14" fmla="*/ 3083666 w 29"/>
                <a:gd name="T15" fmla="*/ 440688 h 29"/>
                <a:gd name="T16" fmla="*/ 4258578 w 29"/>
                <a:gd name="T17" fmla="*/ 3671122 h 29"/>
                <a:gd name="T18" fmla="*/ 4258578 w 29"/>
                <a:gd name="T19" fmla="*/ 4111810 h 29"/>
                <a:gd name="T20" fmla="*/ 3965042 w 29"/>
                <a:gd name="T21" fmla="*/ 4258578 h 29"/>
                <a:gd name="T22" fmla="*/ 3671122 w 29"/>
                <a:gd name="T23" fmla="*/ 4258578 h 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" h="29">
                  <a:moveTo>
                    <a:pt x="25" y="29"/>
                  </a:moveTo>
                  <a:lnTo>
                    <a:pt x="3" y="24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16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1" y="3"/>
                  </a:lnTo>
                  <a:lnTo>
                    <a:pt x="29" y="25"/>
                  </a:lnTo>
                  <a:lnTo>
                    <a:pt x="29" y="28"/>
                  </a:lnTo>
                  <a:lnTo>
                    <a:pt x="27" y="29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14" name="Freeform 411"/>
            <p:cNvSpPr>
              <a:spLocks/>
            </p:cNvSpPr>
            <p:nvPr/>
          </p:nvSpPr>
          <p:spPr bwMode="auto">
            <a:xfrm>
              <a:off x="4397376" y="2705101"/>
              <a:ext cx="9525" cy="15875"/>
            </a:xfrm>
            <a:custGeom>
              <a:avLst/>
              <a:gdLst>
                <a:gd name="T0" fmla="*/ 374939 w 22"/>
                <a:gd name="T1" fmla="*/ 6811233 h 37"/>
                <a:gd name="T2" fmla="*/ 0 w 22"/>
                <a:gd name="T3" fmla="*/ 6627169 h 37"/>
                <a:gd name="T4" fmla="*/ 0 w 22"/>
                <a:gd name="T5" fmla="*/ 6074976 h 37"/>
                <a:gd name="T6" fmla="*/ 2999076 w 22"/>
                <a:gd name="T7" fmla="*/ 184064 h 37"/>
                <a:gd name="T8" fmla="*/ 3748953 w 22"/>
                <a:gd name="T9" fmla="*/ 0 h 37"/>
                <a:gd name="T10" fmla="*/ 3748953 w 22"/>
                <a:gd name="T11" fmla="*/ 0 h 37"/>
                <a:gd name="T12" fmla="*/ 4123892 w 22"/>
                <a:gd name="T13" fmla="*/ 552193 h 37"/>
                <a:gd name="T14" fmla="*/ 4123892 w 22"/>
                <a:gd name="T15" fmla="*/ 4602034 h 37"/>
                <a:gd name="T16" fmla="*/ 3936423 w 22"/>
                <a:gd name="T17" fmla="*/ 5154655 h 37"/>
                <a:gd name="T18" fmla="*/ 749877 w 22"/>
                <a:gd name="T19" fmla="*/ 6811233 h 37"/>
                <a:gd name="T20" fmla="*/ 374939 w 22"/>
                <a:gd name="T21" fmla="*/ 6811233 h 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2" h="37">
                  <a:moveTo>
                    <a:pt x="2" y="37"/>
                  </a:moveTo>
                  <a:lnTo>
                    <a:pt x="0" y="36"/>
                  </a:lnTo>
                  <a:lnTo>
                    <a:pt x="0" y="33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2" y="3"/>
                  </a:lnTo>
                  <a:lnTo>
                    <a:pt x="22" y="25"/>
                  </a:lnTo>
                  <a:lnTo>
                    <a:pt x="21" y="28"/>
                  </a:lnTo>
                  <a:lnTo>
                    <a:pt x="4" y="37"/>
                  </a:lnTo>
                  <a:lnTo>
                    <a:pt x="2" y="37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15" name="Freeform 412"/>
            <p:cNvSpPr>
              <a:spLocks/>
            </p:cNvSpPr>
            <p:nvPr/>
          </p:nvSpPr>
          <p:spPr bwMode="auto">
            <a:xfrm>
              <a:off x="4403726" y="2740026"/>
              <a:ext cx="12700" cy="11113"/>
            </a:xfrm>
            <a:custGeom>
              <a:avLst/>
              <a:gdLst>
                <a:gd name="T0" fmla="*/ 2677716 w 32"/>
                <a:gd name="T1" fmla="*/ 4574028 h 27"/>
                <a:gd name="T2" fmla="*/ 2362597 w 32"/>
                <a:gd name="T3" fmla="*/ 4235288 h 27"/>
                <a:gd name="T4" fmla="*/ 0 w 32"/>
                <a:gd name="T5" fmla="*/ 847058 h 27"/>
                <a:gd name="T6" fmla="*/ 157559 w 32"/>
                <a:gd name="T7" fmla="*/ 169576 h 27"/>
                <a:gd name="T8" fmla="*/ 472678 w 32"/>
                <a:gd name="T9" fmla="*/ 0 h 27"/>
                <a:gd name="T10" fmla="*/ 787400 w 32"/>
                <a:gd name="T11" fmla="*/ 169576 h 27"/>
                <a:gd name="T12" fmla="*/ 4725194 w 32"/>
                <a:gd name="T13" fmla="*/ 3557395 h 27"/>
                <a:gd name="T14" fmla="*/ 5040313 w 32"/>
                <a:gd name="T15" fmla="*/ 4235288 h 27"/>
                <a:gd name="T16" fmla="*/ 4567634 w 32"/>
                <a:gd name="T17" fmla="*/ 4574028 h 27"/>
                <a:gd name="T18" fmla="*/ 2677716 w 32"/>
                <a:gd name="T19" fmla="*/ 4574028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27">
                  <a:moveTo>
                    <a:pt x="17" y="27"/>
                  </a:moveTo>
                  <a:lnTo>
                    <a:pt x="15" y="25"/>
                  </a:lnTo>
                  <a:lnTo>
                    <a:pt x="0" y="5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1"/>
                  </a:lnTo>
                  <a:lnTo>
                    <a:pt x="30" y="21"/>
                  </a:lnTo>
                  <a:lnTo>
                    <a:pt x="32" y="25"/>
                  </a:lnTo>
                  <a:lnTo>
                    <a:pt x="29" y="27"/>
                  </a:lnTo>
                  <a:lnTo>
                    <a:pt x="17" y="27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16" name="Freeform 413"/>
            <p:cNvSpPr>
              <a:spLocks noEditPoints="1"/>
            </p:cNvSpPr>
            <p:nvPr/>
          </p:nvSpPr>
          <p:spPr bwMode="auto">
            <a:xfrm>
              <a:off x="4365626" y="2533651"/>
              <a:ext cx="177800" cy="333375"/>
            </a:xfrm>
            <a:custGeom>
              <a:avLst/>
              <a:gdLst>
                <a:gd name="T0" fmla="*/ 8740903 w 446"/>
                <a:gd name="T1" fmla="*/ 42269254 h 841"/>
                <a:gd name="T2" fmla="*/ 5880157 w 446"/>
                <a:gd name="T3" fmla="*/ 132150881 h 841"/>
                <a:gd name="T4" fmla="*/ 18276325 w 446"/>
                <a:gd name="T5" fmla="*/ 115651791 h 841"/>
                <a:gd name="T6" fmla="*/ 31626075 w 446"/>
                <a:gd name="T7" fmla="*/ 110152095 h 841"/>
                <a:gd name="T8" fmla="*/ 24633273 w 446"/>
                <a:gd name="T9" fmla="*/ 113137406 h 841"/>
                <a:gd name="T10" fmla="*/ 17322743 w 446"/>
                <a:gd name="T11" fmla="*/ 110152095 h 841"/>
                <a:gd name="T12" fmla="*/ 11124858 w 446"/>
                <a:gd name="T13" fmla="*/ 109680375 h 841"/>
                <a:gd name="T14" fmla="*/ 8105049 w 446"/>
                <a:gd name="T15" fmla="*/ 106380716 h 841"/>
                <a:gd name="T16" fmla="*/ 18276325 w 446"/>
                <a:gd name="T17" fmla="*/ 99309677 h 841"/>
                <a:gd name="T18" fmla="*/ 13667478 w 446"/>
                <a:gd name="T19" fmla="*/ 92238639 h 841"/>
                <a:gd name="T20" fmla="*/ 13190687 w 446"/>
                <a:gd name="T21" fmla="*/ 91295596 h 841"/>
                <a:gd name="T22" fmla="*/ 28288937 w 446"/>
                <a:gd name="T23" fmla="*/ 82653216 h 841"/>
                <a:gd name="T24" fmla="*/ 28447601 w 446"/>
                <a:gd name="T25" fmla="*/ 78253538 h 841"/>
                <a:gd name="T26" fmla="*/ 30354765 w 446"/>
                <a:gd name="T27" fmla="*/ 72125146 h 841"/>
                <a:gd name="T28" fmla="*/ 26381773 w 446"/>
                <a:gd name="T29" fmla="*/ 73539512 h 841"/>
                <a:gd name="T30" fmla="*/ 26540437 w 446"/>
                <a:gd name="T31" fmla="*/ 61125753 h 841"/>
                <a:gd name="T32" fmla="*/ 16051433 w 446"/>
                <a:gd name="T33" fmla="*/ 64896736 h 841"/>
                <a:gd name="T34" fmla="*/ 12396168 w 446"/>
                <a:gd name="T35" fmla="*/ 62382747 h 841"/>
                <a:gd name="T36" fmla="*/ 10965795 w 446"/>
                <a:gd name="T37" fmla="*/ 64896736 h 841"/>
                <a:gd name="T38" fmla="*/ 8581840 w 446"/>
                <a:gd name="T39" fmla="*/ 60025735 h 841"/>
                <a:gd name="T40" fmla="*/ 13190687 w 446"/>
                <a:gd name="T41" fmla="*/ 52011653 h 841"/>
                <a:gd name="T42" fmla="*/ 13032022 w 446"/>
                <a:gd name="T43" fmla="*/ 45254963 h 841"/>
                <a:gd name="T44" fmla="*/ 8581840 w 446"/>
                <a:gd name="T45" fmla="*/ 46511957 h 841"/>
                <a:gd name="T46" fmla="*/ 8581840 w 446"/>
                <a:gd name="T47" fmla="*/ 47455000 h 841"/>
                <a:gd name="T48" fmla="*/ 4132056 w 446"/>
                <a:gd name="T49" fmla="*/ 54997361 h 841"/>
                <a:gd name="T50" fmla="*/ 7946384 w 446"/>
                <a:gd name="T51" fmla="*/ 35198216 h 841"/>
                <a:gd name="T52" fmla="*/ 4132056 w 446"/>
                <a:gd name="T53" fmla="*/ 36769558 h 841"/>
                <a:gd name="T54" fmla="*/ 317728 w 446"/>
                <a:gd name="T55" fmla="*/ 32055532 h 841"/>
                <a:gd name="T56" fmla="*/ 3337537 w 446"/>
                <a:gd name="T57" fmla="*/ 22156158 h 841"/>
                <a:gd name="T58" fmla="*/ 3655265 w 446"/>
                <a:gd name="T59" fmla="*/ 18384779 h 841"/>
                <a:gd name="T60" fmla="*/ 3972993 w 446"/>
                <a:gd name="T61" fmla="*/ 13985101 h 841"/>
                <a:gd name="T62" fmla="*/ 6198283 w 446"/>
                <a:gd name="T63" fmla="*/ 9899374 h 841"/>
                <a:gd name="T64" fmla="*/ 9217694 w 446"/>
                <a:gd name="T65" fmla="*/ 6914063 h 841"/>
                <a:gd name="T66" fmla="*/ 25904982 w 446"/>
                <a:gd name="T67" fmla="*/ 0 h 841"/>
                <a:gd name="T68" fmla="*/ 27812146 w 446"/>
                <a:gd name="T69" fmla="*/ 5499696 h 841"/>
                <a:gd name="T70" fmla="*/ 21613862 w 446"/>
                <a:gd name="T71" fmla="*/ 13985101 h 841"/>
                <a:gd name="T72" fmla="*/ 17958597 w 446"/>
                <a:gd name="T73" fmla="*/ 16970809 h 841"/>
                <a:gd name="T74" fmla="*/ 39095669 w 446"/>
                <a:gd name="T75" fmla="*/ 16499089 h 841"/>
                <a:gd name="T76" fmla="*/ 32261930 w 446"/>
                <a:gd name="T77" fmla="*/ 36455607 h 841"/>
                <a:gd name="T78" fmla="*/ 32261930 w 446"/>
                <a:gd name="T79" fmla="*/ 40226589 h 841"/>
                <a:gd name="T80" fmla="*/ 28288937 w 446"/>
                <a:gd name="T81" fmla="*/ 43054925 h 841"/>
                <a:gd name="T82" fmla="*/ 45770743 w 446"/>
                <a:gd name="T83" fmla="*/ 64425412 h 841"/>
                <a:gd name="T84" fmla="*/ 57213329 w 446"/>
                <a:gd name="T85" fmla="*/ 80924898 h 841"/>
                <a:gd name="T86" fmla="*/ 56577475 w 446"/>
                <a:gd name="T87" fmla="*/ 81396222 h 841"/>
                <a:gd name="T88" fmla="*/ 59120493 w 446"/>
                <a:gd name="T89" fmla="*/ 85795900 h 841"/>
                <a:gd name="T90" fmla="*/ 67066479 w 446"/>
                <a:gd name="T91" fmla="*/ 89881626 h 841"/>
                <a:gd name="T92" fmla="*/ 70563079 w 446"/>
                <a:gd name="T93" fmla="*/ 101981038 h 841"/>
                <a:gd name="T94" fmla="*/ 62457632 w 446"/>
                <a:gd name="T95" fmla="*/ 112666083 h 841"/>
                <a:gd name="T96" fmla="*/ 68338187 w 446"/>
                <a:gd name="T97" fmla="*/ 113923077 h 841"/>
                <a:gd name="T98" fmla="*/ 43227725 w 446"/>
                <a:gd name="T99" fmla="*/ 120208445 h 841"/>
                <a:gd name="T100" fmla="*/ 33533239 w 446"/>
                <a:gd name="T101" fmla="*/ 125079842 h 841"/>
                <a:gd name="T102" fmla="*/ 25269127 w 446"/>
                <a:gd name="T103" fmla="*/ 123508500 h 841"/>
                <a:gd name="T104" fmla="*/ 13826541 w 446"/>
                <a:gd name="T105" fmla="*/ 127751203 h 841"/>
                <a:gd name="T106" fmla="*/ 5880157 w 446"/>
                <a:gd name="T107" fmla="*/ 132150881 h 84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6" h="841">
                  <a:moveTo>
                    <a:pt x="51" y="293"/>
                  </a:moveTo>
                  <a:lnTo>
                    <a:pt x="51" y="292"/>
                  </a:lnTo>
                  <a:lnTo>
                    <a:pt x="55" y="269"/>
                  </a:lnTo>
                  <a:lnTo>
                    <a:pt x="46" y="278"/>
                  </a:lnTo>
                  <a:lnTo>
                    <a:pt x="51" y="293"/>
                  </a:lnTo>
                  <a:close/>
                  <a:moveTo>
                    <a:pt x="37" y="841"/>
                  </a:moveTo>
                  <a:lnTo>
                    <a:pt x="34" y="839"/>
                  </a:lnTo>
                  <a:lnTo>
                    <a:pt x="34" y="835"/>
                  </a:lnTo>
                  <a:lnTo>
                    <a:pt x="115" y="736"/>
                  </a:lnTo>
                  <a:lnTo>
                    <a:pt x="117" y="734"/>
                  </a:lnTo>
                  <a:lnTo>
                    <a:pt x="178" y="729"/>
                  </a:lnTo>
                  <a:lnTo>
                    <a:pt x="199" y="701"/>
                  </a:lnTo>
                  <a:lnTo>
                    <a:pt x="159" y="721"/>
                  </a:lnTo>
                  <a:lnTo>
                    <a:pt x="156" y="721"/>
                  </a:lnTo>
                  <a:lnTo>
                    <a:pt x="155" y="720"/>
                  </a:lnTo>
                  <a:lnTo>
                    <a:pt x="132" y="696"/>
                  </a:lnTo>
                  <a:lnTo>
                    <a:pt x="109" y="701"/>
                  </a:lnTo>
                  <a:lnTo>
                    <a:pt x="106" y="700"/>
                  </a:lnTo>
                  <a:lnTo>
                    <a:pt x="98" y="685"/>
                  </a:lnTo>
                  <a:lnTo>
                    <a:pt x="70" y="698"/>
                  </a:lnTo>
                  <a:lnTo>
                    <a:pt x="69" y="698"/>
                  </a:lnTo>
                  <a:lnTo>
                    <a:pt x="66" y="697"/>
                  </a:lnTo>
                  <a:lnTo>
                    <a:pt x="51" y="677"/>
                  </a:lnTo>
                  <a:lnTo>
                    <a:pt x="51" y="675"/>
                  </a:lnTo>
                  <a:lnTo>
                    <a:pt x="53" y="672"/>
                  </a:lnTo>
                  <a:lnTo>
                    <a:pt x="115" y="632"/>
                  </a:lnTo>
                  <a:lnTo>
                    <a:pt x="124" y="612"/>
                  </a:lnTo>
                  <a:lnTo>
                    <a:pt x="115" y="579"/>
                  </a:lnTo>
                  <a:lnTo>
                    <a:pt x="86" y="587"/>
                  </a:lnTo>
                  <a:lnTo>
                    <a:pt x="83" y="585"/>
                  </a:lnTo>
                  <a:lnTo>
                    <a:pt x="83" y="581"/>
                  </a:lnTo>
                  <a:lnTo>
                    <a:pt x="135" y="535"/>
                  </a:lnTo>
                  <a:lnTo>
                    <a:pt x="180" y="530"/>
                  </a:lnTo>
                  <a:lnTo>
                    <a:pt x="178" y="526"/>
                  </a:lnTo>
                  <a:lnTo>
                    <a:pt x="176" y="523"/>
                  </a:lnTo>
                  <a:lnTo>
                    <a:pt x="187" y="500"/>
                  </a:lnTo>
                  <a:lnTo>
                    <a:pt x="179" y="498"/>
                  </a:lnTo>
                  <a:lnTo>
                    <a:pt x="178" y="496"/>
                  </a:lnTo>
                  <a:lnTo>
                    <a:pt x="176" y="494"/>
                  </a:lnTo>
                  <a:lnTo>
                    <a:pt x="191" y="459"/>
                  </a:lnTo>
                  <a:lnTo>
                    <a:pt x="170" y="470"/>
                  </a:lnTo>
                  <a:lnTo>
                    <a:pt x="168" y="470"/>
                  </a:lnTo>
                  <a:lnTo>
                    <a:pt x="166" y="468"/>
                  </a:lnTo>
                  <a:lnTo>
                    <a:pt x="140" y="431"/>
                  </a:lnTo>
                  <a:lnTo>
                    <a:pt x="140" y="427"/>
                  </a:lnTo>
                  <a:lnTo>
                    <a:pt x="167" y="389"/>
                  </a:lnTo>
                  <a:lnTo>
                    <a:pt x="109" y="398"/>
                  </a:lnTo>
                  <a:lnTo>
                    <a:pt x="103" y="411"/>
                  </a:lnTo>
                  <a:lnTo>
                    <a:pt x="101" y="413"/>
                  </a:lnTo>
                  <a:lnTo>
                    <a:pt x="98" y="413"/>
                  </a:lnTo>
                  <a:lnTo>
                    <a:pt x="78" y="397"/>
                  </a:lnTo>
                  <a:lnTo>
                    <a:pt x="71" y="411"/>
                  </a:lnTo>
                  <a:lnTo>
                    <a:pt x="69" y="413"/>
                  </a:lnTo>
                  <a:lnTo>
                    <a:pt x="66" y="411"/>
                  </a:lnTo>
                  <a:lnTo>
                    <a:pt x="54" y="385"/>
                  </a:lnTo>
                  <a:lnTo>
                    <a:pt x="54" y="382"/>
                  </a:lnTo>
                  <a:lnTo>
                    <a:pt x="57" y="381"/>
                  </a:lnTo>
                  <a:lnTo>
                    <a:pt x="66" y="381"/>
                  </a:lnTo>
                  <a:lnTo>
                    <a:pt x="83" y="331"/>
                  </a:lnTo>
                  <a:lnTo>
                    <a:pt x="74" y="310"/>
                  </a:lnTo>
                  <a:lnTo>
                    <a:pt x="74" y="309"/>
                  </a:lnTo>
                  <a:lnTo>
                    <a:pt x="82" y="288"/>
                  </a:lnTo>
                  <a:lnTo>
                    <a:pt x="71" y="280"/>
                  </a:lnTo>
                  <a:lnTo>
                    <a:pt x="57" y="294"/>
                  </a:lnTo>
                  <a:lnTo>
                    <a:pt x="54" y="296"/>
                  </a:lnTo>
                  <a:lnTo>
                    <a:pt x="53" y="296"/>
                  </a:lnTo>
                  <a:lnTo>
                    <a:pt x="51" y="294"/>
                  </a:lnTo>
                  <a:lnTo>
                    <a:pt x="54" y="302"/>
                  </a:lnTo>
                  <a:lnTo>
                    <a:pt x="54" y="305"/>
                  </a:lnTo>
                  <a:lnTo>
                    <a:pt x="29" y="349"/>
                  </a:lnTo>
                  <a:lnTo>
                    <a:pt x="26" y="350"/>
                  </a:lnTo>
                  <a:lnTo>
                    <a:pt x="25" y="350"/>
                  </a:lnTo>
                  <a:lnTo>
                    <a:pt x="22" y="346"/>
                  </a:lnTo>
                  <a:lnTo>
                    <a:pt x="50" y="224"/>
                  </a:lnTo>
                  <a:lnTo>
                    <a:pt x="30" y="236"/>
                  </a:lnTo>
                  <a:lnTo>
                    <a:pt x="29" y="236"/>
                  </a:lnTo>
                  <a:lnTo>
                    <a:pt x="26" y="234"/>
                  </a:lnTo>
                  <a:lnTo>
                    <a:pt x="1" y="209"/>
                  </a:lnTo>
                  <a:lnTo>
                    <a:pt x="0" y="205"/>
                  </a:lnTo>
                  <a:lnTo>
                    <a:pt x="2" y="204"/>
                  </a:lnTo>
                  <a:lnTo>
                    <a:pt x="21" y="198"/>
                  </a:lnTo>
                  <a:lnTo>
                    <a:pt x="37" y="148"/>
                  </a:lnTo>
                  <a:lnTo>
                    <a:pt x="21" y="141"/>
                  </a:lnTo>
                  <a:lnTo>
                    <a:pt x="19" y="139"/>
                  </a:lnTo>
                  <a:lnTo>
                    <a:pt x="19" y="121"/>
                  </a:lnTo>
                  <a:lnTo>
                    <a:pt x="23" y="117"/>
                  </a:lnTo>
                  <a:lnTo>
                    <a:pt x="27" y="117"/>
                  </a:lnTo>
                  <a:lnTo>
                    <a:pt x="22" y="93"/>
                  </a:lnTo>
                  <a:lnTo>
                    <a:pt x="25" y="89"/>
                  </a:lnTo>
                  <a:lnTo>
                    <a:pt x="49" y="77"/>
                  </a:lnTo>
                  <a:lnTo>
                    <a:pt x="41" y="65"/>
                  </a:lnTo>
                  <a:lnTo>
                    <a:pt x="39" y="63"/>
                  </a:lnTo>
                  <a:lnTo>
                    <a:pt x="46" y="48"/>
                  </a:lnTo>
                  <a:lnTo>
                    <a:pt x="47" y="47"/>
                  </a:lnTo>
                  <a:lnTo>
                    <a:pt x="58" y="44"/>
                  </a:lnTo>
                  <a:lnTo>
                    <a:pt x="69" y="11"/>
                  </a:lnTo>
                  <a:lnTo>
                    <a:pt x="71" y="10"/>
                  </a:lnTo>
                  <a:lnTo>
                    <a:pt x="163" y="0"/>
                  </a:lnTo>
                  <a:lnTo>
                    <a:pt x="172" y="3"/>
                  </a:lnTo>
                  <a:lnTo>
                    <a:pt x="175" y="7"/>
                  </a:lnTo>
                  <a:lnTo>
                    <a:pt x="175" y="35"/>
                  </a:lnTo>
                  <a:lnTo>
                    <a:pt x="174" y="38"/>
                  </a:lnTo>
                  <a:lnTo>
                    <a:pt x="122" y="80"/>
                  </a:lnTo>
                  <a:lnTo>
                    <a:pt x="136" y="89"/>
                  </a:lnTo>
                  <a:lnTo>
                    <a:pt x="138" y="92"/>
                  </a:lnTo>
                  <a:lnTo>
                    <a:pt x="135" y="95"/>
                  </a:lnTo>
                  <a:lnTo>
                    <a:pt x="113" y="108"/>
                  </a:lnTo>
                  <a:lnTo>
                    <a:pt x="117" y="117"/>
                  </a:lnTo>
                  <a:lnTo>
                    <a:pt x="243" y="104"/>
                  </a:lnTo>
                  <a:lnTo>
                    <a:pt x="246" y="105"/>
                  </a:lnTo>
                  <a:lnTo>
                    <a:pt x="252" y="135"/>
                  </a:lnTo>
                  <a:lnTo>
                    <a:pt x="226" y="193"/>
                  </a:lnTo>
                  <a:lnTo>
                    <a:pt x="203" y="232"/>
                  </a:lnTo>
                  <a:lnTo>
                    <a:pt x="200" y="233"/>
                  </a:lnTo>
                  <a:lnTo>
                    <a:pt x="188" y="234"/>
                  </a:lnTo>
                  <a:lnTo>
                    <a:pt x="203" y="256"/>
                  </a:lnTo>
                  <a:lnTo>
                    <a:pt x="203" y="258"/>
                  </a:lnTo>
                  <a:lnTo>
                    <a:pt x="202" y="261"/>
                  </a:lnTo>
                  <a:lnTo>
                    <a:pt x="178" y="274"/>
                  </a:lnTo>
                  <a:lnTo>
                    <a:pt x="203" y="274"/>
                  </a:lnTo>
                  <a:lnTo>
                    <a:pt x="261" y="321"/>
                  </a:lnTo>
                  <a:lnTo>
                    <a:pt x="288" y="410"/>
                  </a:lnTo>
                  <a:lnTo>
                    <a:pt x="316" y="421"/>
                  </a:lnTo>
                  <a:lnTo>
                    <a:pt x="360" y="494"/>
                  </a:lnTo>
                  <a:lnTo>
                    <a:pt x="360" y="515"/>
                  </a:lnTo>
                  <a:lnTo>
                    <a:pt x="359" y="518"/>
                  </a:lnTo>
                  <a:lnTo>
                    <a:pt x="357" y="518"/>
                  </a:lnTo>
                  <a:lnTo>
                    <a:pt x="356" y="518"/>
                  </a:lnTo>
                  <a:lnTo>
                    <a:pt x="341" y="512"/>
                  </a:lnTo>
                  <a:lnTo>
                    <a:pt x="371" y="542"/>
                  </a:lnTo>
                  <a:lnTo>
                    <a:pt x="372" y="546"/>
                  </a:lnTo>
                  <a:lnTo>
                    <a:pt x="356" y="580"/>
                  </a:lnTo>
                  <a:lnTo>
                    <a:pt x="420" y="572"/>
                  </a:lnTo>
                  <a:lnTo>
                    <a:pt x="422" y="572"/>
                  </a:lnTo>
                  <a:lnTo>
                    <a:pt x="445" y="592"/>
                  </a:lnTo>
                  <a:lnTo>
                    <a:pt x="446" y="595"/>
                  </a:lnTo>
                  <a:lnTo>
                    <a:pt x="444" y="649"/>
                  </a:lnTo>
                  <a:lnTo>
                    <a:pt x="442" y="652"/>
                  </a:lnTo>
                  <a:lnTo>
                    <a:pt x="386" y="706"/>
                  </a:lnTo>
                  <a:lnTo>
                    <a:pt x="393" y="717"/>
                  </a:lnTo>
                  <a:lnTo>
                    <a:pt x="429" y="721"/>
                  </a:lnTo>
                  <a:lnTo>
                    <a:pt x="432" y="722"/>
                  </a:lnTo>
                  <a:lnTo>
                    <a:pt x="430" y="725"/>
                  </a:lnTo>
                  <a:lnTo>
                    <a:pt x="405" y="757"/>
                  </a:lnTo>
                  <a:lnTo>
                    <a:pt x="307" y="778"/>
                  </a:lnTo>
                  <a:lnTo>
                    <a:pt x="272" y="765"/>
                  </a:lnTo>
                  <a:lnTo>
                    <a:pt x="263" y="780"/>
                  </a:lnTo>
                  <a:lnTo>
                    <a:pt x="212" y="796"/>
                  </a:lnTo>
                  <a:lnTo>
                    <a:pt x="211" y="796"/>
                  </a:lnTo>
                  <a:lnTo>
                    <a:pt x="210" y="794"/>
                  </a:lnTo>
                  <a:lnTo>
                    <a:pt x="194" y="778"/>
                  </a:lnTo>
                  <a:lnTo>
                    <a:pt x="159" y="786"/>
                  </a:lnTo>
                  <a:lnTo>
                    <a:pt x="146" y="819"/>
                  </a:lnTo>
                  <a:lnTo>
                    <a:pt x="143" y="821"/>
                  </a:lnTo>
                  <a:lnTo>
                    <a:pt x="87" y="813"/>
                  </a:lnTo>
                  <a:lnTo>
                    <a:pt x="62" y="839"/>
                  </a:lnTo>
                  <a:lnTo>
                    <a:pt x="59" y="841"/>
                  </a:lnTo>
                  <a:lnTo>
                    <a:pt x="37" y="841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17" name="Freeform 414"/>
            <p:cNvSpPr>
              <a:spLocks/>
            </p:cNvSpPr>
            <p:nvPr/>
          </p:nvSpPr>
          <p:spPr bwMode="auto">
            <a:xfrm>
              <a:off x="4346576" y="2541589"/>
              <a:ext cx="20638" cy="30163"/>
            </a:xfrm>
            <a:custGeom>
              <a:avLst/>
              <a:gdLst>
                <a:gd name="T0" fmla="*/ 327375 w 51"/>
                <a:gd name="T1" fmla="*/ 11516539 h 79"/>
                <a:gd name="T2" fmla="*/ 163890 w 51"/>
                <a:gd name="T3" fmla="*/ 11224836 h 79"/>
                <a:gd name="T4" fmla="*/ 0 w 51"/>
                <a:gd name="T5" fmla="*/ 10933515 h 79"/>
                <a:gd name="T6" fmla="*/ 0 w 51"/>
                <a:gd name="T7" fmla="*/ 4373253 h 79"/>
                <a:gd name="T8" fmla="*/ 163890 w 51"/>
                <a:gd name="T9" fmla="*/ 3936081 h 79"/>
                <a:gd name="T10" fmla="*/ 7205090 w 51"/>
                <a:gd name="T11" fmla="*/ 291703 h 79"/>
                <a:gd name="T12" fmla="*/ 7368980 w 51"/>
                <a:gd name="T13" fmla="*/ 0 h 79"/>
                <a:gd name="T14" fmla="*/ 7532870 w 51"/>
                <a:gd name="T15" fmla="*/ 0 h 79"/>
                <a:gd name="T16" fmla="*/ 8024135 w 51"/>
                <a:gd name="T17" fmla="*/ 437173 h 79"/>
                <a:gd name="T18" fmla="*/ 8351511 w 51"/>
                <a:gd name="T19" fmla="*/ 3790229 h 79"/>
                <a:gd name="T20" fmla="*/ 8187621 w 51"/>
                <a:gd name="T21" fmla="*/ 4373253 h 79"/>
                <a:gd name="T22" fmla="*/ 6222559 w 51"/>
                <a:gd name="T23" fmla="*/ 5685535 h 79"/>
                <a:gd name="T24" fmla="*/ 6877715 w 51"/>
                <a:gd name="T25" fmla="*/ 6997434 h 79"/>
                <a:gd name="T26" fmla="*/ 6713825 w 51"/>
                <a:gd name="T27" fmla="*/ 7580458 h 79"/>
                <a:gd name="T28" fmla="*/ 655155 w 51"/>
                <a:gd name="T29" fmla="*/ 11224836 h 79"/>
                <a:gd name="T30" fmla="*/ 327375 w 51"/>
                <a:gd name="T31" fmla="*/ 11516539 h 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1" h="79">
                  <a:moveTo>
                    <a:pt x="2" y="79"/>
                  </a:moveTo>
                  <a:lnTo>
                    <a:pt x="1" y="77"/>
                  </a:lnTo>
                  <a:lnTo>
                    <a:pt x="0" y="75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44" y="2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9" y="3"/>
                  </a:lnTo>
                  <a:lnTo>
                    <a:pt x="51" y="26"/>
                  </a:lnTo>
                  <a:lnTo>
                    <a:pt x="50" y="30"/>
                  </a:lnTo>
                  <a:lnTo>
                    <a:pt x="38" y="39"/>
                  </a:lnTo>
                  <a:lnTo>
                    <a:pt x="42" y="48"/>
                  </a:lnTo>
                  <a:lnTo>
                    <a:pt x="41" y="52"/>
                  </a:lnTo>
                  <a:lnTo>
                    <a:pt x="4" y="77"/>
                  </a:lnTo>
                  <a:lnTo>
                    <a:pt x="2" y="79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18" name="Freeform 415"/>
            <p:cNvSpPr>
              <a:spLocks/>
            </p:cNvSpPr>
            <p:nvPr/>
          </p:nvSpPr>
          <p:spPr bwMode="auto">
            <a:xfrm>
              <a:off x="4992689" y="2517776"/>
              <a:ext cx="22225" cy="14288"/>
            </a:xfrm>
            <a:custGeom>
              <a:avLst/>
              <a:gdLst>
                <a:gd name="T0" fmla="*/ 3918874 w 55"/>
                <a:gd name="T1" fmla="*/ 5372288 h 38"/>
                <a:gd name="T2" fmla="*/ 3592368 w 55"/>
                <a:gd name="T3" fmla="*/ 5372288 h 38"/>
                <a:gd name="T4" fmla="*/ 326505 w 55"/>
                <a:gd name="T5" fmla="*/ 2544768 h 38"/>
                <a:gd name="T6" fmla="*/ 0 w 55"/>
                <a:gd name="T7" fmla="*/ 1979264 h 38"/>
                <a:gd name="T8" fmla="*/ 489758 w 55"/>
                <a:gd name="T9" fmla="*/ 1696512 h 38"/>
                <a:gd name="T10" fmla="*/ 7021484 w 55"/>
                <a:gd name="T11" fmla="*/ 0 h 38"/>
                <a:gd name="T12" fmla="*/ 7184736 w 55"/>
                <a:gd name="T13" fmla="*/ 0 h 38"/>
                <a:gd name="T14" fmla="*/ 7674495 w 55"/>
                <a:gd name="T15" fmla="*/ 282752 h 38"/>
                <a:gd name="T16" fmla="*/ 8980920 w 55"/>
                <a:gd name="T17" fmla="*/ 2686144 h 38"/>
                <a:gd name="T18" fmla="*/ 8980920 w 55"/>
                <a:gd name="T19" fmla="*/ 3110272 h 38"/>
                <a:gd name="T20" fmla="*/ 8654415 w 55"/>
                <a:gd name="T21" fmla="*/ 3251648 h 38"/>
                <a:gd name="T22" fmla="*/ 4245379 w 55"/>
                <a:gd name="T23" fmla="*/ 5372288 h 38"/>
                <a:gd name="T24" fmla="*/ 3918874 w 55"/>
                <a:gd name="T25" fmla="*/ 5372288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5" h="38">
                  <a:moveTo>
                    <a:pt x="24" y="38"/>
                  </a:moveTo>
                  <a:lnTo>
                    <a:pt x="22" y="38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3" y="12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7" y="2"/>
                  </a:lnTo>
                  <a:lnTo>
                    <a:pt x="55" y="19"/>
                  </a:lnTo>
                  <a:lnTo>
                    <a:pt x="55" y="22"/>
                  </a:lnTo>
                  <a:lnTo>
                    <a:pt x="53" y="23"/>
                  </a:lnTo>
                  <a:lnTo>
                    <a:pt x="26" y="38"/>
                  </a:lnTo>
                  <a:lnTo>
                    <a:pt x="24" y="38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19" name="Freeform 416"/>
            <p:cNvSpPr>
              <a:spLocks/>
            </p:cNvSpPr>
            <p:nvPr/>
          </p:nvSpPr>
          <p:spPr bwMode="auto">
            <a:xfrm>
              <a:off x="4989514" y="2535239"/>
              <a:ext cx="31750" cy="26988"/>
            </a:xfrm>
            <a:custGeom>
              <a:avLst/>
              <a:gdLst>
                <a:gd name="T0" fmla="*/ 10238184 w 80"/>
                <a:gd name="T1" fmla="*/ 0 h 68"/>
                <a:gd name="T2" fmla="*/ 0 w 80"/>
                <a:gd name="T3" fmla="*/ 1732788 h 68"/>
                <a:gd name="T4" fmla="*/ 0 w 80"/>
                <a:gd name="T5" fmla="*/ 5197968 h 68"/>
                <a:gd name="T6" fmla="*/ 2362597 w 80"/>
                <a:gd name="T7" fmla="*/ 7088319 h 68"/>
                <a:gd name="T8" fmla="*/ 2362597 w 80"/>
                <a:gd name="T9" fmla="*/ 10711061 h 68"/>
                <a:gd name="T10" fmla="*/ 4725194 w 80"/>
                <a:gd name="T11" fmla="*/ 5197968 h 68"/>
                <a:gd name="T12" fmla="*/ 12600781 w 80"/>
                <a:gd name="T13" fmla="*/ 2677765 h 68"/>
                <a:gd name="T14" fmla="*/ 10238184 w 80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0" h="68">
                  <a:moveTo>
                    <a:pt x="65" y="0"/>
                  </a:moveTo>
                  <a:lnTo>
                    <a:pt x="0" y="11"/>
                  </a:lnTo>
                  <a:lnTo>
                    <a:pt x="0" y="33"/>
                  </a:lnTo>
                  <a:lnTo>
                    <a:pt x="15" y="45"/>
                  </a:lnTo>
                  <a:lnTo>
                    <a:pt x="15" y="68"/>
                  </a:lnTo>
                  <a:lnTo>
                    <a:pt x="30" y="33"/>
                  </a:lnTo>
                  <a:lnTo>
                    <a:pt x="80" y="1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0" name="Freeform 417"/>
            <p:cNvSpPr>
              <a:spLocks/>
            </p:cNvSpPr>
            <p:nvPr/>
          </p:nvSpPr>
          <p:spPr bwMode="auto">
            <a:xfrm>
              <a:off x="5022851" y="2484439"/>
              <a:ext cx="114300" cy="96838"/>
            </a:xfrm>
            <a:custGeom>
              <a:avLst/>
              <a:gdLst>
                <a:gd name="T0" fmla="*/ 38332863 w 286"/>
                <a:gd name="T1" fmla="*/ 38590939 h 243"/>
                <a:gd name="T2" fmla="*/ 35138458 w 286"/>
                <a:gd name="T3" fmla="*/ 37638101 h 243"/>
                <a:gd name="T4" fmla="*/ 30187190 w 286"/>
                <a:gd name="T5" fmla="*/ 38590939 h 243"/>
                <a:gd name="T6" fmla="*/ 29867869 w 286"/>
                <a:gd name="T7" fmla="*/ 38431934 h 243"/>
                <a:gd name="T8" fmla="*/ 25715102 w 286"/>
                <a:gd name="T9" fmla="*/ 33985356 h 243"/>
                <a:gd name="T10" fmla="*/ 18687251 w 286"/>
                <a:gd name="T11" fmla="*/ 30809229 h 243"/>
                <a:gd name="T12" fmla="*/ 9902536 w 286"/>
                <a:gd name="T13" fmla="*/ 33509136 h 243"/>
                <a:gd name="T14" fmla="*/ 9902536 w 286"/>
                <a:gd name="T15" fmla="*/ 33509136 h 243"/>
                <a:gd name="T16" fmla="*/ 9423356 w 286"/>
                <a:gd name="T17" fmla="*/ 33509136 h 243"/>
                <a:gd name="T18" fmla="*/ 9263895 w 286"/>
                <a:gd name="T19" fmla="*/ 33191523 h 243"/>
                <a:gd name="T20" fmla="*/ 10062397 w 286"/>
                <a:gd name="T21" fmla="*/ 25092200 h 243"/>
                <a:gd name="T22" fmla="*/ 3513726 w 286"/>
                <a:gd name="T23" fmla="*/ 25568420 h 243"/>
                <a:gd name="T24" fmla="*/ 2875085 w 286"/>
                <a:gd name="T25" fmla="*/ 25092200 h 243"/>
                <a:gd name="T26" fmla="*/ 1118222 w 286"/>
                <a:gd name="T27" fmla="*/ 20009999 h 243"/>
                <a:gd name="T28" fmla="*/ 1118222 w 286"/>
                <a:gd name="T29" fmla="*/ 19692386 h 243"/>
                <a:gd name="T30" fmla="*/ 2875085 w 286"/>
                <a:gd name="T31" fmla="*/ 18421935 h 243"/>
                <a:gd name="T32" fmla="*/ 479181 w 286"/>
                <a:gd name="T33" fmla="*/ 17310490 h 243"/>
                <a:gd name="T34" fmla="*/ 0 w 286"/>
                <a:gd name="T35" fmla="*/ 16675264 h 243"/>
                <a:gd name="T36" fmla="*/ 1118222 w 286"/>
                <a:gd name="T37" fmla="*/ 10322612 h 243"/>
                <a:gd name="T38" fmla="*/ 1277682 w 286"/>
                <a:gd name="T39" fmla="*/ 10004999 h 243"/>
                <a:gd name="T40" fmla="*/ 20444114 w 286"/>
                <a:gd name="T41" fmla="*/ 1905676 h 243"/>
                <a:gd name="T42" fmla="*/ 40409446 w 286"/>
                <a:gd name="T43" fmla="*/ 5876034 h 243"/>
                <a:gd name="T44" fmla="*/ 41207948 w 286"/>
                <a:gd name="T45" fmla="*/ 5558421 h 243"/>
                <a:gd name="T46" fmla="*/ 42166309 w 286"/>
                <a:gd name="T47" fmla="*/ 476618 h 243"/>
                <a:gd name="T48" fmla="*/ 42325770 w 286"/>
                <a:gd name="T49" fmla="*/ 0 h 243"/>
                <a:gd name="T50" fmla="*/ 42485630 w 286"/>
                <a:gd name="T51" fmla="*/ 0 h 243"/>
                <a:gd name="T52" fmla="*/ 42964810 w 286"/>
                <a:gd name="T53" fmla="*/ 0 h 243"/>
                <a:gd name="T54" fmla="*/ 45360714 w 286"/>
                <a:gd name="T55" fmla="*/ 1905676 h 243"/>
                <a:gd name="T56" fmla="*/ 45360714 w 286"/>
                <a:gd name="T57" fmla="*/ 2382295 h 243"/>
                <a:gd name="T58" fmla="*/ 45680035 w 286"/>
                <a:gd name="T59" fmla="*/ 7146485 h 243"/>
                <a:gd name="T60" fmla="*/ 42166309 w 286"/>
                <a:gd name="T61" fmla="*/ 13498739 h 243"/>
                <a:gd name="T62" fmla="*/ 41846589 w 286"/>
                <a:gd name="T63" fmla="*/ 13657745 h 243"/>
                <a:gd name="T64" fmla="*/ 34819137 w 286"/>
                <a:gd name="T65" fmla="*/ 15881033 h 243"/>
                <a:gd name="T66" fmla="*/ 37055181 w 286"/>
                <a:gd name="T67" fmla="*/ 24139362 h 243"/>
                <a:gd name="T68" fmla="*/ 38332863 w 286"/>
                <a:gd name="T69" fmla="*/ 24456975 h 243"/>
                <a:gd name="T70" fmla="*/ 38492723 w 286"/>
                <a:gd name="T71" fmla="*/ 24933195 h 243"/>
                <a:gd name="T72" fmla="*/ 39291224 w 286"/>
                <a:gd name="T73" fmla="*/ 28585940 h 243"/>
                <a:gd name="T74" fmla="*/ 41048087 w 286"/>
                <a:gd name="T75" fmla="*/ 30014998 h 243"/>
                <a:gd name="T76" fmla="*/ 41687128 w 286"/>
                <a:gd name="T77" fmla="*/ 32873911 h 243"/>
                <a:gd name="T78" fmla="*/ 41687128 w 286"/>
                <a:gd name="T79" fmla="*/ 33350130 h 243"/>
                <a:gd name="T80" fmla="*/ 38492723 w 286"/>
                <a:gd name="T81" fmla="*/ 37002876 h 243"/>
                <a:gd name="T82" fmla="*/ 38971904 w 286"/>
                <a:gd name="T83" fmla="*/ 37955714 h 243"/>
                <a:gd name="T84" fmla="*/ 38971904 w 286"/>
                <a:gd name="T85" fmla="*/ 38431934 h 243"/>
                <a:gd name="T86" fmla="*/ 38492723 w 286"/>
                <a:gd name="T87" fmla="*/ 38590939 h 243"/>
                <a:gd name="T88" fmla="*/ 38332863 w 286"/>
                <a:gd name="T89" fmla="*/ 38590939 h 24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86" h="243">
                  <a:moveTo>
                    <a:pt x="240" y="243"/>
                  </a:moveTo>
                  <a:lnTo>
                    <a:pt x="220" y="237"/>
                  </a:lnTo>
                  <a:lnTo>
                    <a:pt x="189" y="243"/>
                  </a:lnTo>
                  <a:lnTo>
                    <a:pt x="187" y="242"/>
                  </a:lnTo>
                  <a:lnTo>
                    <a:pt x="161" y="214"/>
                  </a:lnTo>
                  <a:lnTo>
                    <a:pt x="117" y="194"/>
                  </a:lnTo>
                  <a:lnTo>
                    <a:pt x="62" y="211"/>
                  </a:lnTo>
                  <a:lnTo>
                    <a:pt x="59" y="211"/>
                  </a:lnTo>
                  <a:lnTo>
                    <a:pt x="58" y="209"/>
                  </a:lnTo>
                  <a:lnTo>
                    <a:pt x="63" y="158"/>
                  </a:lnTo>
                  <a:lnTo>
                    <a:pt x="22" y="161"/>
                  </a:lnTo>
                  <a:lnTo>
                    <a:pt x="18" y="158"/>
                  </a:lnTo>
                  <a:lnTo>
                    <a:pt x="7" y="126"/>
                  </a:lnTo>
                  <a:lnTo>
                    <a:pt x="7" y="124"/>
                  </a:lnTo>
                  <a:lnTo>
                    <a:pt x="18" y="116"/>
                  </a:lnTo>
                  <a:lnTo>
                    <a:pt x="3" y="109"/>
                  </a:lnTo>
                  <a:lnTo>
                    <a:pt x="0" y="105"/>
                  </a:lnTo>
                  <a:lnTo>
                    <a:pt x="7" y="65"/>
                  </a:lnTo>
                  <a:lnTo>
                    <a:pt x="8" y="63"/>
                  </a:lnTo>
                  <a:lnTo>
                    <a:pt x="128" y="12"/>
                  </a:lnTo>
                  <a:lnTo>
                    <a:pt x="253" y="37"/>
                  </a:lnTo>
                  <a:lnTo>
                    <a:pt x="258" y="35"/>
                  </a:lnTo>
                  <a:lnTo>
                    <a:pt x="264" y="3"/>
                  </a:lnTo>
                  <a:lnTo>
                    <a:pt x="265" y="0"/>
                  </a:lnTo>
                  <a:lnTo>
                    <a:pt x="266" y="0"/>
                  </a:lnTo>
                  <a:lnTo>
                    <a:pt x="269" y="0"/>
                  </a:lnTo>
                  <a:lnTo>
                    <a:pt x="284" y="12"/>
                  </a:lnTo>
                  <a:lnTo>
                    <a:pt x="284" y="15"/>
                  </a:lnTo>
                  <a:lnTo>
                    <a:pt x="286" y="45"/>
                  </a:lnTo>
                  <a:lnTo>
                    <a:pt x="264" y="85"/>
                  </a:lnTo>
                  <a:lnTo>
                    <a:pt x="262" y="86"/>
                  </a:lnTo>
                  <a:lnTo>
                    <a:pt x="218" y="100"/>
                  </a:lnTo>
                  <a:lnTo>
                    <a:pt x="232" y="152"/>
                  </a:lnTo>
                  <a:lnTo>
                    <a:pt x="240" y="154"/>
                  </a:lnTo>
                  <a:lnTo>
                    <a:pt x="241" y="157"/>
                  </a:lnTo>
                  <a:lnTo>
                    <a:pt x="246" y="180"/>
                  </a:lnTo>
                  <a:lnTo>
                    <a:pt x="257" y="189"/>
                  </a:lnTo>
                  <a:lnTo>
                    <a:pt x="261" y="207"/>
                  </a:lnTo>
                  <a:lnTo>
                    <a:pt x="261" y="210"/>
                  </a:lnTo>
                  <a:lnTo>
                    <a:pt x="241" y="233"/>
                  </a:lnTo>
                  <a:lnTo>
                    <a:pt x="244" y="239"/>
                  </a:lnTo>
                  <a:lnTo>
                    <a:pt x="244" y="242"/>
                  </a:lnTo>
                  <a:lnTo>
                    <a:pt x="241" y="243"/>
                  </a:lnTo>
                  <a:lnTo>
                    <a:pt x="240" y="243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1" name="Freeform 418"/>
            <p:cNvSpPr>
              <a:spLocks/>
            </p:cNvSpPr>
            <p:nvPr/>
          </p:nvSpPr>
          <p:spPr bwMode="auto">
            <a:xfrm>
              <a:off x="4968876" y="2559051"/>
              <a:ext cx="169863" cy="100013"/>
            </a:xfrm>
            <a:custGeom>
              <a:avLst/>
              <a:gdLst>
                <a:gd name="T0" fmla="*/ 53963128 w 427"/>
                <a:gd name="T1" fmla="*/ 39850997 h 251"/>
                <a:gd name="T2" fmla="*/ 53646475 w 427"/>
                <a:gd name="T3" fmla="*/ 39850997 h 251"/>
                <a:gd name="T4" fmla="*/ 50164880 w 427"/>
                <a:gd name="T5" fmla="*/ 37945968 h 251"/>
                <a:gd name="T6" fmla="*/ 42727506 w 427"/>
                <a:gd name="T7" fmla="*/ 31594943 h 251"/>
                <a:gd name="T8" fmla="*/ 39404238 w 427"/>
                <a:gd name="T9" fmla="*/ 31277372 h 251"/>
                <a:gd name="T10" fmla="*/ 38929258 w 427"/>
                <a:gd name="T11" fmla="*/ 30959801 h 251"/>
                <a:gd name="T12" fmla="*/ 36397225 w 427"/>
                <a:gd name="T13" fmla="*/ 26990759 h 251"/>
                <a:gd name="T14" fmla="*/ 31649813 w 427"/>
                <a:gd name="T15" fmla="*/ 29372344 h 251"/>
                <a:gd name="T16" fmla="*/ 31491486 w 427"/>
                <a:gd name="T17" fmla="*/ 29530930 h 251"/>
                <a:gd name="T18" fmla="*/ 31175231 w 427"/>
                <a:gd name="T19" fmla="*/ 29530930 h 251"/>
                <a:gd name="T20" fmla="*/ 26111165 w 427"/>
                <a:gd name="T21" fmla="*/ 27625902 h 251"/>
                <a:gd name="T22" fmla="*/ 12343511 w 427"/>
                <a:gd name="T23" fmla="*/ 27149346 h 251"/>
                <a:gd name="T24" fmla="*/ 6171556 w 427"/>
                <a:gd name="T25" fmla="*/ 30007486 h 251"/>
                <a:gd name="T26" fmla="*/ 3639921 w 427"/>
                <a:gd name="T27" fmla="*/ 32547657 h 251"/>
                <a:gd name="T28" fmla="*/ 3164942 w 427"/>
                <a:gd name="T29" fmla="*/ 32706243 h 251"/>
                <a:gd name="T30" fmla="*/ 3006615 w 427"/>
                <a:gd name="T31" fmla="*/ 32547657 h 251"/>
                <a:gd name="T32" fmla="*/ 316653 w 427"/>
                <a:gd name="T33" fmla="*/ 30801215 h 251"/>
                <a:gd name="T34" fmla="*/ 0 w 427"/>
                <a:gd name="T35" fmla="*/ 30325057 h 251"/>
                <a:gd name="T36" fmla="*/ 474582 w 427"/>
                <a:gd name="T37" fmla="*/ 21751433 h 251"/>
                <a:gd name="T38" fmla="*/ 6962792 w 427"/>
                <a:gd name="T39" fmla="*/ 8414640 h 251"/>
                <a:gd name="T40" fmla="*/ 14400563 w 427"/>
                <a:gd name="T41" fmla="*/ 4445598 h 251"/>
                <a:gd name="T42" fmla="*/ 14558890 w 427"/>
                <a:gd name="T43" fmla="*/ 4445598 h 251"/>
                <a:gd name="T44" fmla="*/ 15033870 w 427"/>
                <a:gd name="T45" fmla="*/ 4604184 h 251"/>
                <a:gd name="T46" fmla="*/ 22154988 w 427"/>
                <a:gd name="T47" fmla="*/ 15559393 h 251"/>
                <a:gd name="T48" fmla="*/ 28326545 w 427"/>
                <a:gd name="T49" fmla="*/ 17464421 h 251"/>
                <a:gd name="T50" fmla="*/ 29909016 w 427"/>
                <a:gd name="T51" fmla="*/ 13336395 h 251"/>
                <a:gd name="T52" fmla="*/ 30858578 w 427"/>
                <a:gd name="T53" fmla="*/ 3175313 h 251"/>
                <a:gd name="T54" fmla="*/ 31175231 w 427"/>
                <a:gd name="T55" fmla="*/ 2699156 h 251"/>
                <a:gd name="T56" fmla="*/ 40195473 w 427"/>
                <a:gd name="T57" fmla="*/ 0 h 251"/>
                <a:gd name="T58" fmla="*/ 40511729 w 427"/>
                <a:gd name="T59" fmla="*/ 0 h 251"/>
                <a:gd name="T60" fmla="*/ 40670055 w 427"/>
                <a:gd name="T61" fmla="*/ 0 h 251"/>
                <a:gd name="T62" fmla="*/ 47791174 w 427"/>
                <a:gd name="T63" fmla="*/ 3175313 h 251"/>
                <a:gd name="T64" fmla="*/ 51905677 w 427"/>
                <a:gd name="T65" fmla="*/ 7620911 h 251"/>
                <a:gd name="T66" fmla="*/ 56495161 w 427"/>
                <a:gd name="T67" fmla="*/ 6668197 h 251"/>
                <a:gd name="T68" fmla="*/ 59976358 w 427"/>
                <a:gd name="T69" fmla="*/ 7620911 h 251"/>
                <a:gd name="T70" fmla="*/ 63457953 w 427"/>
                <a:gd name="T71" fmla="*/ 11748938 h 251"/>
                <a:gd name="T72" fmla="*/ 63457953 w 427"/>
                <a:gd name="T73" fmla="*/ 12225095 h 251"/>
                <a:gd name="T74" fmla="*/ 62508391 w 427"/>
                <a:gd name="T75" fmla="*/ 18417135 h 251"/>
                <a:gd name="T76" fmla="*/ 64723770 w 427"/>
                <a:gd name="T77" fmla="*/ 19369848 h 251"/>
                <a:gd name="T78" fmla="*/ 66939547 w 427"/>
                <a:gd name="T79" fmla="*/ 24291604 h 251"/>
                <a:gd name="T80" fmla="*/ 67572456 w 427"/>
                <a:gd name="T81" fmla="*/ 31277372 h 251"/>
                <a:gd name="T82" fmla="*/ 67255803 w 427"/>
                <a:gd name="T83" fmla="*/ 31594943 h 251"/>
                <a:gd name="T84" fmla="*/ 64723770 w 427"/>
                <a:gd name="T85" fmla="*/ 32071499 h 251"/>
                <a:gd name="T86" fmla="*/ 60609664 w 427"/>
                <a:gd name="T87" fmla="*/ 37310826 h 251"/>
                <a:gd name="T88" fmla="*/ 60293011 w 427"/>
                <a:gd name="T89" fmla="*/ 37628397 h 251"/>
                <a:gd name="T90" fmla="*/ 59976358 w 427"/>
                <a:gd name="T91" fmla="*/ 37628397 h 251"/>
                <a:gd name="T92" fmla="*/ 56811416 w 427"/>
                <a:gd name="T93" fmla="*/ 36675684 h 251"/>
                <a:gd name="T94" fmla="*/ 54279384 w 427"/>
                <a:gd name="T95" fmla="*/ 39692410 h 251"/>
                <a:gd name="T96" fmla="*/ 53963128 w 427"/>
                <a:gd name="T97" fmla="*/ 39850997 h 2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27" h="251">
                  <a:moveTo>
                    <a:pt x="341" y="251"/>
                  </a:moveTo>
                  <a:lnTo>
                    <a:pt x="339" y="251"/>
                  </a:lnTo>
                  <a:lnTo>
                    <a:pt x="317" y="239"/>
                  </a:lnTo>
                  <a:lnTo>
                    <a:pt x="270" y="199"/>
                  </a:lnTo>
                  <a:lnTo>
                    <a:pt x="249" y="197"/>
                  </a:lnTo>
                  <a:lnTo>
                    <a:pt x="246" y="195"/>
                  </a:lnTo>
                  <a:lnTo>
                    <a:pt x="230" y="170"/>
                  </a:lnTo>
                  <a:lnTo>
                    <a:pt x="200" y="185"/>
                  </a:lnTo>
                  <a:lnTo>
                    <a:pt x="199" y="186"/>
                  </a:lnTo>
                  <a:lnTo>
                    <a:pt x="197" y="186"/>
                  </a:lnTo>
                  <a:lnTo>
                    <a:pt x="165" y="174"/>
                  </a:lnTo>
                  <a:lnTo>
                    <a:pt x="78" y="171"/>
                  </a:lnTo>
                  <a:lnTo>
                    <a:pt x="39" y="189"/>
                  </a:lnTo>
                  <a:lnTo>
                    <a:pt x="23" y="205"/>
                  </a:lnTo>
                  <a:lnTo>
                    <a:pt x="20" y="206"/>
                  </a:lnTo>
                  <a:lnTo>
                    <a:pt x="19" y="205"/>
                  </a:lnTo>
                  <a:lnTo>
                    <a:pt x="2" y="194"/>
                  </a:lnTo>
                  <a:lnTo>
                    <a:pt x="0" y="191"/>
                  </a:lnTo>
                  <a:lnTo>
                    <a:pt x="3" y="137"/>
                  </a:lnTo>
                  <a:lnTo>
                    <a:pt x="44" y="53"/>
                  </a:lnTo>
                  <a:lnTo>
                    <a:pt x="91" y="28"/>
                  </a:lnTo>
                  <a:lnTo>
                    <a:pt x="92" y="28"/>
                  </a:lnTo>
                  <a:lnTo>
                    <a:pt x="95" y="29"/>
                  </a:lnTo>
                  <a:lnTo>
                    <a:pt x="140" y="98"/>
                  </a:lnTo>
                  <a:lnTo>
                    <a:pt x="179" y="110"/>
                  </a:lnTo>
                  <a:lnTo>
                    <a:pt x="189" y="84"/>
                  </a:lnTo>
                  <a:lnTo>
                    <a:pt x="195" y="20"/>
                  </a:lnTo>
                  <a:lnTo>
                    <a:pt x="197" y="17"/>
                  </a:lnTo>
                  <a:lnTo>
                    <a:pt x="254" y="0"/>
                  </a:lnTo>
                  <a:lnTo>
                    <a:pt x="256" y="0"/>
                  </a:lnTo>
                  <a:lnTo>
                    <a:pt x="257" y="0"/>
                  </a:lnTo>
                  <a:lnTo>
                    <a:pt x="302" y="20"/>
                  </a:lnTo>
                  <a:lnTo>
                    <a:pt x="328" y="48"/>
                  </a:lnTo>
                  <a:lnTo>
                    <a:pt x="357" y="42"/>
                  </a:lnTo>
                  <a:lnTo>
                    <a:pt x="379" y="48"/>
                  </a:lnTo>
                  <a:lnTo>
                    <a:pt x="401" y="74"/>
                  </a:lnTo>
                  <a:lnTo>
                    <a:pt x="401" y="77"/>
                  </a:lnTo>
                  <a:lnTo>
                    <a:pt x="395" y="116"/>
                  </a:lnTo>
                  <a:lnTo>
                    <a:pt x="409" y="122"/>
                  </a:lnTo>
                  <a:lnTo>
                    <a:pt x="423" y="153"/>
                  </a:lnTo>
                  <a:lnTo>
                    <a:pt x="427" y="197"/>
                  </a:lnTo>
                  <a:lnTo>
                    <a:pt x="425" y="199"/>
                  </a:lnTo>
                  <a:lnTo>
                    <a:pt x="409" y="202"/>
                  </a:lnTo>
                  <a:lnTo>
                    <a:pt x="383" y="235"/>
                  </a:lnTo>
                  <a:lnTo>
                    <a:pt x="381" y="237"/>
                  </a:lnTo>
                  <a:lnTo>
                    <a:pt x="379" y="237"/>
                  </a:lnTo>
                  <a:lnTo>
                    <a:pt x="359" y="231"/>
                  </a:lnTo>
                  <a:lnTo>
                    <a:pt x="343" y="250"/>
                  </a:lnTo>
                  <a:lnTo>
                    <a:pt x="341" y="251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2" name="Freeform 419"/>
            <p:cNvSpPr>
              <a:spLocks/>
            </p:cNvSpPr>
            <p:nvPr/>
          </p:nvSpPr>
          <p:spPr bwMode="auto">
            <a:xfrm>
              <a:off x="4938714" y="2668589"/>
              <a:ext cx="77788" cy="41275"/>
            </a:xfrm>
            <a:custGeom>
              <a:avLst/>
              <a:gdLst>
                <a:gd name="T0" fmla="*/ 477499 w 195"/>
                <a:gd name="T1" fmla="*/ 15030639 h 101"/>
                <a:gd name="T2" fmla="*/ 159166 w 195"/>
                <a:gd name="T3" fmla="*/ 14696352 h 101"/>
                <a:gd name="T4" fmla="*/ 0 w 195"/>
                <a:gd name="T5" fmla="*/ 14362474 h 101"/>
                <a:gd name="T6" fmla="*/ 3819191 w 195"/>
                <a:gd name="T7" fmla="*/ 6012255 h 101"/>
                <a:gd name="T8" fmla="*/ 10820909 w 195"/>
                <a:gd name="T9" fmla="*/ 2505106 h 101"/>
                <a:gd name="T10" fmla="*/ 10980075 w 195"/>
                <a:gd name="T11" fmla="*/ 2505106 h 101"/>
                <a:gd name="T12" fmla="*/ 11457574 w 195"/>
                <a:gd name="T13" fmla="*/ 2505106 h 101"/>
                <a:gd name="T14" fmla="*/ 11457574 w 195"/>
                <a:gd name="T15" fmla="*/ 3173271 h 101"/>
                <a:gd name="T16" fmla="*/ 10343411 w 195"/>
                <a:gd name="T17" fmla="*/ 5010213 h 101"/>
                <a:gd name="T18" fmla="*/ 13685502 w 195"/>
                <a:gd name="T19" fmla="*/ 6012255 h 101"/>
                <a:gd name="T20" fmla="*/ 14640101 w 195"/>
                <a:gd name="T21" fmla="*/ 1335921 h 101"/>
                <a:gd name="T22" fmla="*/ 14640101 w 195"/>
                <a:gd name="T23" fmla="*/ 501021 h 101"/>
                <a:gd name="T24" fmla="*/ 14799267 w 195"/>
                <a:gd name="T25" fmla="*/ 0 h 101"/>
                <a:gd name="T26" fmla="*/ 14958433 w 195"/>
                <a:gd name="T27" fmla="*/ 0 h 101"/>
                <a:gd name="T28" fmla="*/ 15276765 w 195"/>
                <a:gd name="T29" fmla="*/ 0 h 101"/>
                <a:gd name="T30" fmla="*/ 22596816 w 195"/>
                <a:gd name="T31" fmla="*/ 3340006 h 101"/>
                <a:gd name="T32" fmla="*/ 28802702 w 195"/>
                <a:gd name="T33" fmla="*/ 4342048 h 101"/>
                <a:gd name="T34" fmla="*/ 29121035 w 195"/>
                <a:gd name="T35" fmla="*/ 4676335 h 101"/>
                <a:gd name="T36" fmla="*/ 31030630 w 195"/>
                <a:gd name="T37" fmla="*/ 8517362 h 101"/>
                <a:gd name="T38" fmla="*/ 29598533 w 195"/>
                <a:gd name="T39" fmla="*/ 15364517 h 101"/>
                <a:gd name="T40" fmla="*/ 29121035 w 195"/>
                <a:gd name="T41" fmla="*/ 15865538 h 101"/>
                <a:gd name="T42" fmla="*/ 12889671 w 195"/>
                <a:gd name="T43" fmla="*/ 16867580 h 101"/>
                <a:gd name="T44" fmla="*/ 477499 w 195"/>
                <a:gd name="T45" fmla="*/ 15030639 h 10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5" h="101">
                  <a:moveTo>
                    <a:pt x="3" y="90"/>
                  </a:moveTo>
                  <a:lnTo>
                    <a:pt x="1" y="88"/>
                  </a:lnTo>
                  <a:lnTo>
                    <a:pt x="0" y="86"/>
                  </a:lnTo>
                  <a:lnTo>
                    <a:pt x="24" y="36"/>
                  </a:lnTo>
                  <a:lnTo>
                    <a:pt x="68" y="15"/>
                  </a:lnTo>
                  <a:lnTo>
                    <a:pt x="69" y="15"/>
                  </a:lnTo>
                  <a:lnTo>
                    <a:pt x="72" y="15"/>
                  </a:lnTo>
                  <a:lnTo>
                    <a:pt x="72" y="19"/>
                  </a:lnTo>
                  <a:lnTo>
                    <a:pt x="65" y="30"/>
                  </a:lnTo>
                  <a:lnTo>
                    <a:pt x="86" y="36"/>
                  </a:lnTo>
                  <a:lnTo>
                    <a:pt x="92" y="8"/>
                  </a:lnTo>
                  <a:lnTo>
                    <a:pt x="92" y="3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6" y="0"/>
                  </a:lnTo>
                  <a:lnTo>
                    <a:pt x="142" y="20"/>
                  </a:lnTo>
                  <a:lnTo>
                    <a:pt x="181" y="26"/>
                  </a:lnTo>
                  <a:lnTo>
                    <a:pt x="183" y="28"/>
                  </a:lnTo>
                  <a:lnTo>
                    <a:pt x="195" y="51"/>
                  </a:lnTo>
                  <a:lnTo>
                    <a:pt x="186" y="92"/>
                  </a:lnTo>
                  <a:lnTo>
                    <a:pt x="183" y="95"/>
                  </a:lnTo>
                  <a:lnTo>
                    <a:pt x="81" y="101"/>
                  </a:lnTo>
                  <a:lnTo>
                    <a:pt x="3" y="90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3" name="Freeform 420"/>
            <p:cNvSpPr>
              <a:spLocks/>
            </p:cNvSpPr>
            <p:nvPr/>
          </p:nvSpPr>
          <p:spPr bwMode="auto">
            <a:xfrm>
              <a:off x="4968876" y="2624139"/>
              <a:ext cx="136525" cy="101600"/>
            </a:xfrm>
            <a:custGeom>
              <a:avLst/>
              <a:gdLst>
                <a:gd name="T0" fmla="*/ 24081338 w 343"/>
                <a:gd name="T1" fmla="*/ 40480627 h 255"/>
                <a:gd name="T2" fmla="*/ 23606088 w 343"/>
                <a:gd name="T3" fmla="*/ 40163078 h 255"/>
                <a:gd name="T4" fmla="*/ 23289254 w 343"/>
                <a:gd name="T5" fmla="*/ 37940627 h 255"/>
                <a:gd name="T6" fmla="*/ 16951788 w 343"/>
                <a:gd name="T7" fmla="*/ 33178177 h 255"/>
                <a:gd name="T8" fmla="*/ 16951788 w 343"/>
                <a:gd name="T9" fmla="*/ 32543078 h 255"/>
                <a:gd name="T10" fmla="*/ 18219520 w 343"/>
                <a:gd name="T11" fmla="*/ 26193277 h 255"/>
                <a:gd name="T12" fmla="*/ 16476538 w 343"/>
                <a:gd name="T13" fmla="*/ 23177151 h 255"/>
                <a:gd name="T14" fmla="*/ 10456302 w 343"/>
                <a:gd name="T15" fmla="*/ 22383476 h 255"/>
                <a:gd name="T16" fmla="*/ 3010317 w 343"/>
                <a:gd name="T17" fmla="*/ 19208376 h 255"/>
                <a:gd name="T18" fmla="*/ 2851900 w 343"/>
                <a:gd name="T19" fmla="*/ 18732251 h 255"/>
                <a:gd name="T20" fmla="*/ 0 w 343"/>
                <a:gd name="T21" fmla="*/ 4603875 h 255"/>
                <a:gd name="T22" fmla="*/ 316834 w 343"/>
                <a:gd name="T23" fmla="*/ 4286325 h 255"/>
                <a:gd name="T24" fmla="*/ 475250 w 343"/>
                <a:gd name="T25" fmla="*/ 3968775 h 255"/>
                <a:gd name="T26" fmla="*/ 950501 w 343"/>
                <a:gd name="T27" fmla="*/ 4286325 h 255"/>
                <a:gd name="T28" fmla="*/ 3168733 w 343"/>
                <a:gd name="T29" fmla="*/ 5715100 h 255"/>
                <a:gd name="T30" fmla="*/ 5703402 w 343"/>
                <a:gd name="T31" fmla="*/ 3333675 h 255"/>
                <a:gd name="T32" fmla="*/ 12040470 w 343"/>
                <a:gd name="T33" fmla="*/ 476125 h 255"/>
                <a:gd name="T34" fmla="*/ 26457590 w 343"/>
                <a:gd name="T35" fmla="*/ 793675 h 255"/>
                <a:gd name="T36" fmla="*/ 31210491 w 343"/>
                <a:gd name="T37" fmla="*/ 2698576 h 255"/>
                <a:gd name="T38" fmla="*/ 36438642 w 343"/>
                <a:gd name="T39" fmla="*/ 0 h 255"/>
                <a:gd name="T40" fmla="*/ 36755475 w 343"/>
                <a:gd name="T41" fmla="*/ 0 h 255"/>
                <a:gd name="T42" fmla="*/ 37072707 w 343"/>
                <a:gd name="T43" fmla="*/ 158576 h 255"/>
                <a:gd name="T44" fmla="*/ 39924209 w 343"/>
                <a:gd name="T45" fmla="*/ 4603875 h 255"/>
                <a:gd name="T46" fmla="*/ 43251359 w 343"/>
                <a:gd name="T47" fmla="*/ 5080000 h 255"/>
                <a:gd name="T48" fmla="*/ 50697345 w 343"/>
                <a:gd name="T49" fmla="*/ 11429801 h 255"/>
                <a:gd name="T50" fmla="*/ 54182912 w 343"/>
                <a:gd name="T51" fmla="*/ 13334701 h 255"/>
                <a:gd name="T52" fmla="*/ 54341328 w 343"/>
                <a:gd name="T53" fmla="*/ 13652251 h 255"/>
                <a:gd name="T54" fmla="*/ 54182912 w 343"/>
                <a:gd name="T55" fmla="*/ 14128376 h 255"/>
                <a:gd name="T56" fmla="*/ 51647845 w 343"/>
                <a:gd name="T57" fmla="*/ 15874701 h 255"/>
                <a:gd name="T58" fmla="*/ 51647845 w 343"/>
                <a:gd name="T59" fmla="*/ 17303476 h 255"/>
                <a:gd name="T60" fmla="*/ 54182912 w 343"/>
                <a:gd name="T61" fmla="*/ 18097151 h 255"/>
                <a:gd name="T62" fmla="*/ 54341328 w 343"/>
                <a:gd name="T63" fmla="*/ 18414701 h 255"/>
                <a:gd name="T64" fmla="*/ 54341328 w 343"/>
                <a:gd name="T65" fmla="*/ 18732251 h 255"/>
                <a:gd name="T66" fmla="*/ 53232411 w 343"/>
                <a:gd name="T67" fmla="*/ 21589801 h 255"/>
                <a:gd name="T68" fmla="*/ 52757161 w 343"/>
                <a:gd name="T69" fmla="*/ 21748376 h 255"/>
                <a:gd name="T70" fmla="*/ 46261277 w 343"/>
                <a:gd name="T71" fmla="*/ 24446952 h 255"/>
                <a:gd name="T72" fmla="*/ 44043443 w 343"/>
                <a:gd name="T73" fmla="*/ 32702052 h 255"/>
                <a:gd name="T74" fmla="*/ 45786027 w 343"/>
                <a:gd name="T75" fmla="*/ 36035727 h 255"/>
                <a:gd name="T76" fmla="*/ 45786027 w 343"/>
                <a:gd name="T77" fmla="*/ 36511853 h 255"/>
                <a:gd name="T78" fmla="*/ 45627610 w 343"/>
                <a:gd name="T79" fmla="*/ 36670827 h 255"/>
                <a:gd name="T80" fmla="*/ 44360276 w 343"/>
                <a:gd name="T81" fmla="*/ 37305528 h 255"/>
                <a:gd name="T82" fmla="*/ 44043443 w 343"/>
                <a:gd name="T83" fmla="*/ 37305528 h 255"/>
                <a:gd name="T84" fmla="*/ 43726609 w 343"/>
                <a:gd name="T85" fmla="*/ 37146952 h 255"/>
                <a:gd name="T86" fmla="*/ 40716293 w 343"/>
                <a:gd name="T87" fmla="*/ 35083078 h 255"/>
                <a:gd name="T88" fmla="*/ 36913892 w 343"/>
                <a:gd name="T89" fmla="*/ 37146952 h 255"/>
                <a:gd name="T90" fmla="*/ 37389541 w 343"/>
                <a:gd name="T91" fmla="*/ 39051853 h 255"/>
                <a:gd name="T92" fmla="*/ 37072707 w 343"/>
                <a:gd name="T93" fmla="*/ 39210827 h 255"/>
                <a:gd name="T94" fmla="*/ 36913892 w 343"/>
                <a:gd name="T95" fmla="*/ 39527978 h 255"/>
                <a:gd name="T96" fmla="*/ 24081338 w 343"/>
                <a:gd name="T97" fmla="*/ 40480627 h 2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43" h="255">
                  <a:moveTo>
                    <a:pt x="152" y="255"/>
                  </a:moveTo>
                  <a:lnTo>
                    <a:pt x="149" y="253"/>
                  </a:lnTo>
                  <a:lnTo>
                    <a:pt x="147" y="239"/>
                  </a:lnTo>
                  <a:lnTo>
                    <a:pt x="107" y="209"/>
                  </a:lnTo>
                  <a:lnTo>
                    <a:pt x="107" y="205"/>
                  </a:lnTo>
                  <a:lnTo>
                    <a:pt x="115" y="165"/>
                  </a:lnTo>
                  <a:lnTo>
                    <a:pt x="104" y="146"/>
                  </a:lnTo>
                  <a:lnTo>
                    <a:pt x="66" y="141"/>
                  </a:lnTo>
                  <a:lnTo>
                    <a:pt x="19" y="121"/>
                  </a:lnTo>
                  <a:lnTo>
                    <a:pt x="18" y="118"/>
                  </a:lnTo>
                  <a:lnTo>
                    <a:pt x="0" y="29"/>
                  </a:lnTo>
                  <a:lnTo>
                    <a:pt x="2" y="27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20" y="36"/>
                  </a:lnTo>
                  <a:lnTo>
                    <a:pt x="36" y="21"/>
                  </a:lnTo>
                  <a:lnTo>
                    <a:pt x="76" y="3"/>
                  </a:lnTo>
                  <a:lnTo>
                    <a:pt x="167" y="5"/>
                  </a:lnTo>
                  <a:lnTo>
                    <a:pt x="197" y="17"/>
                  </a:lnTo>
                  <a:lnTo>
                    <a:pt x="230" y="0"/>
                  </a:lnTo>
                  <a:lnTo>
                    <a:pt x="232" y="0"/>
                  </a:lnTo>
                  <a:lnTo>
                    <a:pt x="234" y="1"/>
                  </a:lnTo>
                  <a:lnTo>
                    <a:pt x="252" y="29"/>
                  </a:lnTo>
                  <a:lnTo>
                    <a:pt x="273" y="32"/>
                  </a:lnTo>
                  <a:lnTo>
                    <a:pt x="320" y="72"/>
                  </a:lnTo>
                  <a:lnTo>
                    <a:pt x="342" y="84"/>
                  </a:lnTo>
                  <a:lnTo>
                    <a:pt x="343" y="86"/>
                  </a:lnTo>
                  <a:lnTo>
                    <a:pt x="342" y="89"/>
                  </a:lnTo>
                  <a:lnTo>
                    <a:pt x="326" y="100"/>
                  </a:lnTo>
                  <a:lnTo>
                    <a:pt x="326" y="109"/>
                  </a:lnTo>
                  <a:lnTo>
                    <a:pt x="342" y="114"/>
                  </a:lnTo>
                  <a:lnTo>
                    <a:pt x="343" y="116"/>
                  </a:lnTo>
                  <a:lnTo>
                    <a:pt x="343" y="118"/>
                  </a:lnTo>
                  <a:lnTo>
                    <a:pt x="336" y="136"/>
                  </a:lnTo>
                  <a:lnTo>
                    <a:pt x="333" y="137"/>
                  </a:lnTo>
                  <a:lnTo>
                    <a:pt x="292" y="154"/>
                  </a:lnTo>
                  <a:lnTo>
                    <a:pt x="278" y="206"/>
                  </a:lnTo>
                  <a:lnTo>
                    <a:pt x="289" y="227"/>
                  </a:lnTo>
                  <a:lnTo>
                    <a:pt x="289" y="230"/>
                  </a:lnTo>
                  <a:lnTo>
                    <a:pt x="288" y="231"/>
                  </a:lnTo>
                  <a:lnTo>
                    <a:pt x="280" y="235"/>
                  </a:lnTo>
                  <a:lnTo>
                    <a:pt x="278" y="235"/>
                  </a:lnTo>
                  <a:lnTo>
                    <a:pt x="276" y="234"/>
                  </a:lnTo>
                  <a:lnTo>
                    <a:pt x="257" y="221"/>
                  </a:lnTo>
                  <a:lnTo>
                    <a:pt x="233" y="234"/>
                  </a:lnTo>
                  <a:lnTo>
                    <a:pt x="236" y="246"/>
                  </a:lnTo>
                  <a:lnTo>
                    <a:pt x="234" y="247"/>
                  </a:lnTo>
                  <a:lnTo>
                    <a:pt x="233" y="249"/>
                  </a:lnTo>
                  <a:lnTo>
                    <a:pt x="152" y="255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4" name="Freeform 421"/>
            <p:cNvSpPr>
              <a:spLocks/>
            </p:cNvSpPr>
            <p:nvPr/>
          </p:nvSpPr>
          <p:spPr bwMode="auto">
            <a:xfrm>
              <a:off x="5100639" y="2916239"/>
              <a:ext cx="76200" cy="101600"/>
            </a:xfrm>
            <a:custGeom>
              <a:avLst/>
              <a:gdLst>
                <a:gd name="T0" fmla="*/ 13113863 w 194"/>
                <a:gd name="T1" fmla="*/ 40480627 h 255"/>
                <a:gd name="T2" fmla="*/ 12959499 w 194"/>
                <a:gd name="T3" fmla="*/ 40480627 h 255"/>
                <a:gd name="T4" fmla="*/ 12496407 w 194"/>
                <a:gd name="T5" fmla="*/ 40004502 h 255"/>
                <a:gd name="T6" fmla="*/ 11262281 w 194"/>
                <a:gd name="T7" fmla="*/ 22383476 h 255"/>
                <a:gd name="T8" fmla="*/ 5091260 w 194"/>
                <a:gd name="T9" fmla="*/ 9524900 h 255"/>
                <a:gd name="T10" fmla="*/ 0 w 194"/>
                <a:gd name="T11" fmla="*/ 3968775 h 255"/>
                <a:gd name="T12" fmla="*/ 0 w 194"/>
                <a:gd name="T13" fmla="*/ 3333675 h 255"/>
                <a:gd name="T14" fmla="*/ 2005553 w 194"/>
                <a:gd name="T15" fmla="*/ 635100 h 255"/>
                <a:gd name="T16" fmla="*/ 2468644 w 194"/>
                <a:gd name="T17" fmla="*/ 317550 h 255"/>
                <a:gd name="T18" fmla="*/ 7405540 w 194"/>
                <a:gd name="T19" fmla="*/ 0 h 255"/>
                <a:gd name="T20" fmla="*/ 14656324 w 194"/>
                <a:gd name="T21" fmla="*/ 4127351 h 255"/>
                <a:gd name="T22" fmla="*/ 17896395 w 194"/>
                <a:gd name="T23" fmla="*/ 3809801 h 255"/>
                <a:gd name="T24" fmla="*/ 22524563 w 194"/>
                <a:gd name="T25" fmla="*/ 5873675 h 255"/>
                <a:gd name="T26" fmla="*/ 22833291 w 194"/>
                <a:gd name="T27" fmla="*/ 6508775 h 255"/>
                <a:gd name="T28" fmla="*/ 22833291 w 194"/>
                <a:gd name="T29" fmla="*/ 12382450 h 255"/>
                <a:gd name="T30" fmla="*/ 25610270 w 194"/>
                <a:gd name="T31" fmla="*/ 14763476 h 255"/>
                <a:gd name="T32" fmla="*/ 27307488 w 194"/>
                <a:gd name="T33" fmla="*/ 19843476 h 255"/>
                <a:gd name="T34" fmla="*/ 29775739 w 194"/>
                <a:gd name="T35" fmla="*/ 21907351 h 255"/>
                <a:gd name="T36" fmla="*/ 29930103 w 194"/>
                <a:gd name="T37" fmla="*/ 22383476 h 255"/>
                <a:gd name="T38" fmla="*/ 29930103 w 194"/>
                <a:gd name="T39" fmla="*/ 27145926 h 255"/>
                <a:gd name="T40" fmla="*/ 29313040 w 194"/>
                <a:gd name="T41" fmla="*/ 27780627 h 255"/>
                <a:gd name="T42" fmla="*/ 22370592 w 194"/>
                <a:gd name="T43" fmla="*/ 27780627 h 255"/>
                <a:gd name="T44" fmla="*/ 21136073 w 194"/>
                <a:gd name="T45" fmla="*/ 32543078 h 255"/>
                <a:gd name="T46" fmla="*/ 17896395 w 194"/>
                <a:gd name="T47" fmla="*/ 36194303 h 255"/>
                <a:gd name="T48" fmla="*/ 17124968 w 194"/>
                <a:gd name="T49" fmla="*/ 38734303 h 255"/>
                <a:gd name="T50" fmla="*/ 16816240 w 194"/>
                <a:gd name="T51" fmla="*/ 39051853 h 255"/>
                <a:gd name="T52" fmla="*/ 13422198 w 194"/>
                <a:gd name="T53" fmla="*/ 40480627 h 255"/>
                <a:gd name="T54" fmla="*/ 13113863 w 194"/>
                <a:gd name="T55" fmla="*/ 40480627 h 25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94" h="255">
                  <a:moveTo>
                    <a:pt x="85" y="255"/>
                  </a:moveTo>
                  <a:lnTo>
                    <a:pt x="84" y="255"/>
                  </a:lnTo>
                  <a:lnTo>
                    <a:pt x="81" y="252"/>
                  </a:lnTo>
                  <a:lnTo>
                    <a:pt x="73" y="141"/>
                  </a:lnTo>
                  <a:lnTo>
                    <a:pt x="33" y="60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13" y="4"/>
                  </a:lnTo>
                  <a:lnTo>
                    <a:pt x="16" y="2"/>
                  </a:lnTo>
                  <a:lnTo>
                    <a:pt x="48" y="0"/>
                  </a:lnTo>
                  <a:lnTo>
                    <a:pt x="95" y="26"/>
                  </a:lnTo>
                  <a:lnTo>
                    <a:pt x="116" y="24"/>
                  </a:lnTo>
                  <a:lnTo>
                    <a:pt x="146" y="37"/>
                  </a:lnTo>
                  <a:lnTo>
                    <a:pt x="148" y="41"/>
                  </a:lnTo>
                  <a:lnTo>
                    <a:pt x="148" y="78"/>
                  </a:lnTo>
                  <a:lnTo>
                    <a:pt x="166" y="93"/>
                  </a:lnTo>
                  <a:lnTo>
                    <a:pt x="177" y="125"/>
                  </a:lnTo>
                  <a:lnTo>
                    <a:pt x="193" y="138"/>
                  </a:lnTo>
                  <a:lnTo>
                    <a:pt x="194" y="141"/>
                  </a:lnTo>
                  <a:lnTo>
                    <a:pt x="194" y="171"/>
                  </a:lnTo>
                  <a:lnTo>
                    <a:pt x="190" y="175"/>
                  </a:lnTo>
                  <a:lnTo>
                    <a:pt x="145" y="175"/>
                  </a:lnTo>
                  <a:lnTo>
                    <a:pt x="137" y="205"/>
                  </a:lnTo>
                  <a:lnTo>
                    <a:pt x="116" y="228"/>
                  </a:lnTo>
                  <a:lnTo>
                    <a:pt x="111" y="244"/>
                  </a:lnTo>
                  <a:lnTo>
                    <a:pt x="109" y="246"/>
                  </a:lnTo>
                  <a:lnTo>
                    <a:pt x="87" y="255"/>
                  </a:lnTo>
                  <a:lnTo>
                    <a:pt x="85" y="255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5" name="Freeform 422"/>
            <p:cNvSpPr>
              <a:spLocks/>
            </p:cNvSpPr>
            <p:nvPr/>
          </p:nvSpPr>
          <p:spPr bwMode="auto">
            <a:xfrm>
              <a:off x="6010276" y="3149601"/>
              <a:ext cx="169863" cy="130175"/>
            </a:xfrm>
            <a:custGeom>
              <a:avLst/>
              <a:gdLst>
                <a:gd name="T0" fmla="*/ 37330172 w 428"/>
                <a:gd name="T1" fmla="*/ 51193198 h 329"/>
                <a:gd name="T2" fmla="*/ 35754971 w 428"/>
                <a:gd name="T3" fmla="*/ 37886069 h 329"/>
                <a:gd name="T4" fmla="*/ 33077247 w 428"/>
                <a:gd name="T5" fmla="*/ 36007434 h 329"/>
                <a:gd name="T6" fmla="*/ 31029763 w 428"/>
                <a:gd name="T7" fmla="*/ 31467135 h 329"/>
                <a:gd name="T8" fmla="*/ 25989436 w 428"/>
                <a:gd name="T9" fmla="*/ 39138360 h 329"/>
                <a:gd name="T10" fmla="*/ 24729354 w 428"/>
                <a:gd name="T11" fmla="*/ 41800023 h 329"/>
                <a:gd name="T12" fmla="*/ 24099115 w 428"/>
                <a:gd name="T13" fmla="*/ 42112997 h 329"/>
                <a:gd name="T14" fmla="*/ 17641146 w 428"/>
                <a:gd name="T15" fmla="*/ 46183241 h 329"/>
                <a:gd name="T16" fmla="*/ 17011303 w 428"/>
                <a:gd name="T17" fmla="*/ 46652900 h 329"/>
                <a:gd name="T18" fmla="*/ 12915938 w 428"/>
                <a:gd name="T19" fmla="*/ 44304606 h 329"/>
                <a:gd name="T20" fmla="*/ 5827730 w 428"/>
                <a:gd name="T21" fmla="*/ 48375246 h 329"/>
                <a:gd name="T22" fmla="*/ 1890321 w 428"/>
                <a:gd name="T23" fmla="*/ 44617976 h 329"/>
                <a:gd name="T24" fmla="*/ 4410485 w 428"/>
                <a:gd name="T25" fmla="*/ 39608019 h 329"/>
                <a:gd name="T26" fmla="*/ 5827730 w 428"/>
                <a:gd name="T27" fmla="*/ 27866550 h 329"/>
                <a:gd name="T28" fmla="*/ 2992843 w 428"/>
                <a:gd name="T29" fmla="*/ 23796307 h 329"/>
                <a:gd name="T30" fmla="*/ 0 w 428"/>
                <a:gd name="T31" fmla="*/ 19725667 h 329"/>
                <a:gd name="T32" fmla="*/ 2047484 w 428"/>
                <a:gd name="T33" fmla="*/ 16907715 h 329"/>
                <a:gd name="T34" fmla="*/ 12128139 w 428"/>
                <a:gd name="T35" fmla="*/ 11898153 h 329"/>
                <a:gd name="T36" fmla="*/ 16538624 w 428"/>
                <a:gd name="T37" fmla="*/ 10019518 h 329"/>
                <a:gd name="T38" fmla="*/ 17956265 w 428"/>
                <a:gd name="T39" fmla="*/ 4226929 h 329"/>
                <a:gd name="T40" fmla="*/ 21421391 w 428"/>
                <a:gd name="T41" fmla="*/ 4383613 h 329"/>
                <a:gd name="T42" fmla="*/ 29139442 w 428"/>
                <a:gd name="T43" fmla="*/ 0 h 329"/>
                <a:gd name="T44" fmla="*/ 30557084 w 428"/>
                <a:gd name="T45" fmla="*/ 3913955 h 329"/>
                <a:gd name="T46" fmla="*/ 28036920 w 428"/>
                <a:gd name="T47" fmla="*/ 6418538 h 329"/>
                <a:gd name="T48" fmla="*/ 31817166 w 428"/>
                <a:gd name="T49" fmla="*/ 9393175 h 329"/>
                <a:gd name="T50" fmla="*/ 32289845 w 428"/>
                <a:gd name="T51" fmla="*/ 10175807 h 329"/>
                <a:gd name="T52" fmla="*/ 28352040 w 428"/>
                <a:gd name="T53" fmla="*/ 13150445 h 329"/>
                <a:gd name="T54" fmla="*/ 24571794 w 428"/>
                <a:gd name="T55" fmla="*/ 11741468 h 329"/>
                <a:gd name="T56" fmla="*/ 18428945 w 428"/>
                <a:gd name="T57" fmla="*/ 16907715 h 329"/>
                <a:gd name="T58" fmla="*/ 31659606 w 428"/>
                <a:gd name="T59" fmla="*/ 18316691 h 329"/>
                <a:gd name="T60" fmla="*/ 39220097 w 428"/>
                <a:gd name="T61" fmla="*/ 18003717 h 329"/>
                <a:gd name="T62" fmla="*/ 40007896 w 428"/>
                <a:gd name="T63" fmla="*/ 20195326 h 329"/>
                <a:gd name="T64" fmla="*/ 57018802 w 428"/>
                <a:gd name="T65" fmla="*/ 18316691 h 329"/>
                <a:gd name="T66" fmla="*/ 57649042 w 428"/>
                <a:gd name="T67" fmla="*/ 18943034 h 329"/>
                <a:gd name="T68" fmla="*/ 58278884 w 428"/>
                <a:gd name="T69" fmla="*/ 30371529 h 329"/>
                <a:gd name="T70" fmla="*/ 64736853 w 428"/>
                <a:gd name="T71" fmla="*/ 30214844 h 329"/>
                <a:gd name="T72" fmla="*/ 67414577 w 428"/>
                <a:gd name="T73" fmla="*/ 44774265 h 329"/>
                <a:gd name="T74" fmla="*/ 67099457 w 428"/>
                <a:gd name="T75" fmla="*/ 45243924 h 329"/>
                <a:gd name="T76" fmla="*/ 64736853 w 428"/>
                <a:gd name="T77" fmla="*/ 44930950 h 329"/>
                <a:gd name="T78" fmla="*/ 65209533 w 428"/>
                <a:gd name="T79" fmla="*/ 43991632 h 329"/>
                <a:gd name="T80" fmla="*/ 57176362 w 428"/>
                <a:gd name="T81" fmla="*/ 45243924 h 329"/>
                <a:gd name="T82" fmla="*/ 56546520 w 428"/>
                <a:gd name="T83" fmla="*/ 44930950 h 329"/>
                <a:gd name="T84" fmla="*/ 53396117 w 428"/>
                <a:gd name="T85" fmla="*/ 42425971 h 329"/>
                <a:gd name="T86" fmla="*/ 37644895 w 428"/>
                <a:gd name="T87" fmla="*/ 51506172 h 32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28" h="329">
                  <a:moveTo>
                    <a:pt x="238" y="329"/>
                  </a:moveTo>
                  <a:lnTo>
                    <a:pt x="237" y="327"/>
                  </a:lnTo>
                  <a:lnTo>
                    <a:pt x="222" y="295"/>
                  </a:lnTo>
                  <a:lnTo>
                    <a:pt x="227" y="242"/>
                  </a:lnTo>
                  <a:lnTo>
                    <a:pt x="213" y="234"/>
                  </a:lnTo>
                  <a:lnTo>
                    <a:pt x="210" y="230"/>
                  </a:lnTo>
                  <a:lnTo>
                    <a:pt x="215" y="213"/>
                  </a:lnTo>
                  <a:lnTo>
                    <a:pt x="197" y="201"/>
                  </a:lnTo>
                  <a:lnTo>
                    <a:pt x="161" y="241"/>
                  </a:lnTo>
                  <a:lnTo>
                    <a:pt x="165" y="250"/>
                  </a:lnTo>
                  <a:lnTo>
                    <a:pt x="165" y="253"/>
                  </a:lnTo>
                  <a:lnTo>
                    <a:pt x="157" y="267"/>
                  </a:lnTo>
                  <a:lnTo>
                    <a:pt x="154" y="269"/>
                  </a:lnTo>
                  <a:lnTo>
                    <a:pt x="153" y="269"/>
                  </a:lnTo>
                  <a:lnTo>
                    <a:pt x="120" y="261"/>
                  </a:lnTo>
                  <a:lnTo>
                    <a:pt x="112" y="295"/>
                  </a:lnTo>
                  <a:lnTo>
                    <a:pt x="109" y="297"/>
                  </a:lnTo>
                  <a:lnTo>
                    <a:pt x="108" y="298"/>
                  </a:lnTo>
                  <a:lnTo>
                    <a:pt x="106" y="297"/>
                  </a:lnTo>
                  <a:lnTo>
                    <a:pt x="82" y="283"/>
                  </a:lnTo>
                  <a:lnTo>
                    <a:pt x="39" y="309"/>
                  </a:lnTo>
                  <a:lnTo>
                    <a:pt x="37" y="309"/>
                  </a:lnTo>
                  <a:lnTo>
                    <a:pt x="35" y="309"/>
                  </a:lnTo>
                  <a:lnTo>
                    <a:pt x="12" y="285"/>
                  </a:lnTo>
                  <a:lnTo>
                    <a:pt x="11" y="281"/>
                  </a:lnTo>
                  <a:lnTo>
                    <a:pt x="28" y="253"/>
                  </a:lnTo>
                  <a:lnTo>
                    <a:pt x="53" y="214"/>
                  </a:lnTo>
                  <a:lnTo>
                    <a:pt x="37" y="178"/>
                  </a:lnTo>
                  <a:lnTo>
                    <a:pt x="39" y="157"/>
                  </a:lnTo>
                  <a:lnTo>
                    <a:pt x="19" y="152"/>
                  </a:lnTo>
                  <a:lnTo>
                    <a:pt x="0" y="130"/>
                  </a:lnTo>
                  <a:lnTo>
                    <a:pt x="0" y="126"/>
                  </a:lnTo>
                  <a:lnTo>
                    <a:pt x="11" y="109"/>
                  </a:lnTo>
                  <a:lnTo>
                    <a:pt x="13" y="108"/>
                  </a:lnTo>
                  <a:lnTo>
                    <a:pt x="66" y="105"/>
                  </a:lnTo>
                  <a:lnTo>
                    <a:pt x="77" y="76"/>
                  </a:lnTo>
                  <a:lnTo>
                    <a:pt x="78" y="75"/>
                  </a:lnTo>
                  <a:lnTo>
                    <a:pt x="105" y="64"/>
                  </a:lnTo>
                  <a:lnTo>
                    <a:pt x="105" y="43"/>
                  </a:lnTo>
                  <a:lnTo>
                    <a:pt x="114" y="27"/>
                  </a:lnTo>
                  <a:lnTo>
                    <a:pt x="117" y="25"/>
                  </a:lnTo>
                  <a:lnTo>
                    <a:pt x="136" y="28"/>
                  </a:lnTo>
                  <a:lnTo>
                    <a:pt x="174" y="0"/>
                  </a:lnTo>
                  <a:lnTo>
                    <a:pt x="185" y="0"/>
                  </a:lnTo>
                  <a:lnTo>
                    <a:pt x="189" y="3"/>
                  </a:lnTo>
                  <a:lnTo>
                    <a:pt x="194" y="25"/>
                  </a:lnTo>
                  <a:lnTo>
                    <a:pt x="193" y="28"/>
                  </a:lnTo>
                  <a:lnTo>
                    <a:pt x="178" y="41"/>
                  </a:lnTo>
                  <a:lnTo>
                    <a:pt x="185" y="60"/>
                  </a:lnTo>
                  <a:lnTo>
                    <a:pt x="202" y="60"/>
                  </a:lnTo>
                  <a:lnTo>
                    <a:pt x="205" y="61"/>
                  </a:lnTo>
                  <a:lnTo>
                    <a:pt x="205" y="65"/>
                  </a:lnTo>
                  <a:lnTo>
                    <a:pt x="181" y="83"/>
                  </a:lnTo>
                  <a:lnTo>
                    <a:pt x="180" y="84"/>
                  </a:lnTo>
                  <a:lnTo>
                    <a:pt x="178" y="83"/>
                  </a:lnTo>
                  <a:lnTo>
                    <a:pt x="156" y="75"/>
                  </a:lnTo>
                  <a:lnTo>
                    <a:pt x="112" y="85"/>
                  </a:lnTo>
                  <a:lnTo>
                    <a:pt x="117" y="108"/>
                  </a:lnTo>
                  <a:lnTo>
                    <a:pt x="180" y="108"/>
                  </a:lnTo>
                  <a:lnTo>
                    <a:pt x="201" y="117"/>
                  </a:lnTo>
                  <a:lnTo>
                    <a:pt x="230" y="108"/>
                  </a:lnTo>
                  <a:lnTo>
                    <a:pt x="249" y="115"/>
                  </a:lnTo>
                  <a:lnTo>
                    <a:pt x="251" y="117"/>
                  </a:lnTo>
                  <a:lnTo>
                    <a:pt x="254" y="129"/>
                  </a:lnTo>
                  <a:lnTo>
                    <a:pt x="277" y="132"/>
                  </a:lnTo>
                  <a:lnTo>
                    <a:pt x="362" y="117"/>
                  </a:lnTo>
                  <a:lnTo>
                    <a:pt x="364" y="118"/>
                  </a:lnTo>
                  <a:lnTo>
                    <a:pt x="366" y="121"/>
                  </a:lnTo>
                  <a:lnTo>
                    <a:pt x="354" y="170"/>
                  </a:lnTo>
                  <a:lnTo>
                    <a:pt x="370" y="194"/>
                  </a:lnTo>
                  <a:lnTo>
                    <a:pt x="408" y="192"/>
                  </a:lnTo>
                  <a:lnTo>
                    <a:pt x="411" y="193"/>
                  </a:lnTo>
                  <a:lnTo>
                    <a:pt x="416" y="201"/>
                  </a:lnTo>
                  <a:lnTo>
                    <a:pt x="428" y="286"/>
                  </a:lnTo>
                  <a:lnTo>
                    <a:pt x="428" y="287"/>
                  </a:lnTo>
                  <a:lnTo>
                    <a:pt x="426" y="289"/>
                  </a:lnTo>
                  <a:lnTo>
                    <a:pt x="414" y="289"/>
                  </a:lnTo>
                  <a:lnTo>
                    <a:pt x="411" y="287"/>
                  </a:lnTo>
                  <a:lnTo>
                    <a:pt x="411" y="285"/>
                  </a:lnTo>
                  <a:lnTo>
                    <a:pt x="414" y="281"/>
                  </a:lnTo>
                  <a:lnTo>
                    <a:pt x="396" y="281"/>
                  </a:lnTo>
                  <a:lnTo>
                    <a:pt x="363" y="289"/>
                  </a:lnTo>
                  <a:lnTo>
                    <a:pt x="362" y="289"/>
                  </a:lnTo>
                  <a:lnTo>
                    <a:pt x="359" y="287"/>
                  </a:lnTo>
                  <a:lnTo>
                    <a:pt x="355" y="274"/>
                  </a:lnTo>
                  <a:lnTo>
                    <a:pt x="339" y="271"/>
                  </a:lnTo>
                  <a:lnTo>
                    <a:pt x="241" y="329"/>
                  </a:lnTo>
                  <a:lnTo>
                    <a:pt x="239" y="329"/>
                  </a:lnTo>
                  <a:lnTo>
                    <a:pt x="238" y="329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6" name="Freeform 423"/>
            <p:cNvSpPr>
              <a:spLocks/>
            </p:cNvSpPr>
            <p:nvPr/>
          </p:nvSpPr>
          <p:spPr bwMode="auto">
            <a:xfrm>
              <a:off x="4876801" y="2881314"/>
              <a:ext cx="127000" cy="60325"/>
            </a:xfrm>
            <a:custGeom>
              <a:avLst/>
              <a:gdLst>
                <a:gd name="T0" fmla="*/ 13604728 w 323"/>
                <a:gd name="T1" fmla="*/ 8978106 h 152"/>
                <a:gd name="T2" fmla="*/ 0 w 323"/>
                <a:gd name="T3" fmla="*/ 10238184 h 152"/>
                <a:gd name="T4" fmla="*/ 3555607 w 323"/>
                <a:gd name="T5" fmla="*/ 19688572 h 152"/>
                <a:gd name="T6" fmla="*/ 9275718 w 323"/>
                <a:gd name="T7" fmla="*/ 23941484 h 152"/>
                <a:gd name="T8" fmla="*/ 14995830 w 323"/>
                <a:gd name="T9" fmla="*/ 23941484 h 152"/>
                <a:gd name="T10" fmla="*/ 17778820 w 323"/>
                <a:gd name="T11" fmla="*/ 20318809 h 152"/>
                <a:gd name="T12" fmla="*/ 27982071 w 323"/>
                <a:gd name="T13" fmla="*/ 18428494 h 152"/>
                <a:gd name="T14" fmla="*/ 34939155 w 323"/>
                <a:gd name="T15" fmla="*/ 13388181 h 152"/>
                <a:gd name="T16" fmla="*/ 47306910 w 323"/>
                <a:gd name="T17" fmla="*/ 15278497 h 152"/>
                <a:gd name="T18" fmla="*/ 49934985 w 323"/>
                <a:gd name="T19" fmla="*/ 5827713 h 152"/>
                <a:gd name="T20" fmla="*/ 41122836 w 323"/>
                <a:gd name="T21" fmla="*/ 1260078 h 152"/>
                <a:gd name="T22" fmla="*/ 27982071 w 323"/>
                <a:gd name="T23" fmla="*/ 3937794 h 152"/>
                <a:gd name="T24" fmla="*/ 23962502 w 323"/>
                <a:gd name="T25" fmla="*/ 0 h 152"/>
                <a:gd name="T26" fmla="*/ 19942932 w 323"/>
                <a:gd name="T27" fmla="*/ 1260078 h 152"/>
                <a:gd name="T28" fmla="*/ 15459793 w 323"/>
                <a:gd name="T29" fmla="*/ 4252913 h 152"/>
                <a:gd name="T30" fmla="*/ 13604728 w 323"/>
                <a:gd name="T31" fmla="*/ 8978106 h 15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23" h="152">
                  <a:moveTo>
                    <a:pt x="88" y="57"/>
                  </a:moveTo>
                  <a:lnTo>
                    <a:pt x="0" y="65"/>
                  </a:lnTo>
                  <a:lnTo>
                    <a:pt x="23" y="125"/>
                  </a:lnTo>
                  <a:lnTo>
                    <a:pt x="60" y="152"/>
                  </a:lnTo>
                  <a:lnTo>
                    <a:pt x="97" y="152"/>
                  </a:lnTo>
                  <a:lnTo>
                    <a:pt x="115" y="129"/>
                  </a:lnTo>
                  <a:lnTo>
                    <a:pt x="181" y="117"/>
                  </a:lnTo>
                  <a:lnTo>
                    <a:pt x="226" y="85"/>
                  </a:lnTo>
                  <a:lnTo>
                    <a:pt x="306" y="97"/>
                  </a:lnTo>
                  <a:lnTo>
                    <a:pt x="323" y="37"/>
                  </a:lnTo>
                  <a:lnTo>
                    <a:pt x="266" y="8"/>
                  </a:lnTo>
                  <a:lnTo>
                    <a:pt x="181" y="25"/>
                  </a:lnTo>
                  <a:lnTo>
                    <a:pt x="155" y="0"/>
                  </a:lnTo>
                  <a:lnTo>
                    <a:pt x="129" y="8"/>
                  </a:lnTo>
                  <a:lnTo>
                    <a:pt x="100" y="27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7" name="Freeform 424"/>
            <p:cNvSpPr>
              <a:spLocks/>
            </p:cNvSpPr>
            <p:nvPr/>
          </p:nvSpPr>
          <p:spPr bwMode="auto">
            <a:xfrm>
              <a:off x="4792664" y="2693989"/>
              <a:ext cx="15875" cy="17463"/>
            </a:xfrm>
            <a:custGeom>
              <a:avLst/>
              <a:gdLst>
                <a:gd name="T0" fmla="*/ 6074976 w 37"/>
                <a:gd name="T1" fmla="*/ 6930827 h 44"/>
                <a:gd name="T2" fmla="*/ 368128 w 37"/>
                <a:gd name="T3" fmla="*/ 5355585 h 44"/>
                <a:gd name="T4" fmla="*/ 0 w 37"/>
                <a:gd name="T5" fmla="*/ 5040457 h 44"/>
                <a:gd name="T6" fmla="*/ 368128 w 37"/>
                <a:gd name="T7" fmla="*/ 2362665 h 44"/>
                <a:gd name="T8" fmla="*/ 920321 w 37"/>
                <a:gd name="T9" fmla="*/ 1890370 h 44"/>
                <a:gd name="T10" fmla="*/ 1104385 w 37"/>
                <a:gd name="T11" fmla="*/ 1890370 h 44"/>
                <a:gd name="T12" fmla="*/ 1472514 w 37"/>
                <a:gd name="T13" fmla="*/ 1890370 h 44"/>
                <a:gd name="T14" fmla="*/ 2393264 w 37"/>
                <a:gd name="T15" fmla="*/ 2520228 h 44"/>
                <a:gd name="T16" fmla="*/ 1656578 w 37"/>
                <a:gd name="T17" fmla="*/ 787423 h 44"/>
                <a:gd name="T18" fmla="*/ 1656578 w 37"/>
                <a:gd name="T19" fmla="*/ 157564 h 44"/>
                <a:gd name="T20" fmla="*/ 2209199 w 37"/>
                <a:gd name="T21" fmla="*/ 0 h 44"/>
                <a:gd name="T22" fmla="*/ 2393264 w 37"/>
                <a:gd name="T23" fmla="*/ 0 h 44"/>
                <a:gd name="T24" fmla="*/ 6074976 w 37"/>
                <a:gd name="T25" fmla="*/ 1417678 h 44"/>
                <a:gd name="T26" fmla="*/ 6259041 w 37"/>
                <a:gd name="T27" fmla="*/ 1890370 h 44"/>
                <a:gd name="T28" fmla="*/ 6259041 w 37"/>
                <a:gd name="T29" fmla="*/ 3780343 h 44"/>
                <a:gd name="T30" fmla="*/ 6811233 w 37"/>
                <a:gd name="T31" fmla="*/ 6300571 h 44"/>
                <a:gd name="T32" fmla="*/ 6811233 w 37"/>
                <a:gd name="T33" fmla="*/ 6615699 h 44"/>
                <a:gd name="T34" fmla="*/ 6259041 w 37"/>
                <a:gd name="T35" fmla="*/ 6930827 h 44"/>
                <a:gd name="T36" fmla="*/ 6074976 w 37"/>
                <a:gd name="T37" fmla="*/ 6930827 h 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" h="44">
                  <a:moveTo>
                    <a:pt x="33" y="44"/>
                  </a:moveTo>
                  <a:lnTo>
                    <a:pt x="2" y="34"/>
                  </a:lnTo>
                  <a:lnTo>
                    <a:pt x="0" y="32"/>
                  </a:lnTo>
                  <a:lnTo>
                    <a:pt x="2" y="15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13" y="16"/>
                  </a:lnTo>
                  <a:lnTo>
                    <a:pt x="9" y="5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33" y="9"/>
                  </a:lnTo>
                  <a:lnTo>
                    <a:pt x="34" y="12"/>
                  </a:lnTo>
                  <a:lnTo>
                    <a:pt x="34" y="24"/>
                  </a:lnTo>
                  <a:lnTo>
                    <a:pt x="37" y="40"/>
                  </a:lnTo>
                  <a:lnTo>
                    <a:pt x="37" y="42"/>
                  </a:lnTo>
                  <a:lnTo>
                    <a:pt x="34" y="44"/>
                  </a:lnTo>
                  <a:lnTo>
                    <a:pt x="33" y="44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8" name="Freeform 425"/>
            <p:cNvSpPr>
              <a:spLocks/>
            </p:cNvSpPr>
            <p:nvPr/>
          </p:nvSpPr>
          <p:spPr bwMode="auto">
            <a:xfrm>
              <a:off x="4387851" y="2571751"/>
              <a:ext cx="63500" cy="61913"/>
            </a:xfrm>
            <a:custGeom>
              <a:avLst/>
              <a:gdLst>
                <a:gd name="T0" fmla="*/ 25520570 w 158"/>
                <a:gd name="T1" fmla="*/ 13191363 h 159"/>
                <a:gd name="T2" fmla="*/ 25035880 w 158"/>
                <a:gd name="T3" fmla="*/ 15617262 h 159"/>
                <a:gd name="T4" fmla="*/ 24066902 w 158"/>
                <a:gd name="T5" fmla="*/ 17740216 h 159"/>
                <a:gd name="T6" fmla="*/ 22774797 w 158"/>
                <a:gd name="T7" fmla="*/ 19559446 h 159"/>
                <a:gd name="T8" fmla="*/ 20998003 w 158"/>
                <a:gd name="T9" fmla="*/ 21227592 h 159"/>
                <a:gd name="T10" fmla="*/ 18898082 w 158"/>
                <a:gd name="T11" fmla="*/ 22592015 h 159"/>
                <a:gd name="T12" fmla="*/ 16475437 w 158"/>
                <a:gd name="T13" fmla="*/ 23501630 h 159"/>
                <a:gd name="T14" fmla="*/ 14052389 w 158"/>
                <a:gd name="T15" fmla="*/ 24108299 h 159"/>
                <a:gd name="T16" fmla="*/ 11468180 w 158"/>
                <a:gd name="T17" fmla="*/ 24108299 h 159"/>
                <a:gd name="T18" fmla="*/ 9045133 w 158"/>
                <a:gd name="T19" fmla="*/ 23501630 h 159"/>
                <a:gd name="T20" fmla="*/ 6622487 w 158"/>
                <a:gd name="T21" fmla="*/ 22592015 h 159"/>
                <a:gd name="T22" fmla="*/ 4684130 w 158"/>
                <a:gd name="T23" fmla="*/ 21227592 h 159"/>
                <a:gd name="T24" fmla="*/ 2907335 w 158"/>
                <a:gd name="T25" fmla="*/ 19559446 h 159"/>
                <a:gd name="T26" fmla="*/ 1453668 w 158"/>
                <a:gd name="T27" fmla="*/ 17740216 h 159"/>
                <a:gd name="T28" fmla="*/ 646253 w 158"/>
                <a:gd name="T29" fmla="*/ 15617262 h 159"/>
                <a:gd name="T30" fmla="*/ 0 w 158"/>
                <a:gd name="T31" fmla="*/ 13191363 h 159"/>
                <a:gd name="T32" fmla="*/ 0 w 158"/>
                <a:gd name="T33" fmla="*/ 10765464 h 159"/>
                <a:gd name="T34" fmla="*/ 646253 w 158"/>
                <a:gd name="T35" fmla="*/ 8491037 h 159"/>
                <a:gd name="T36" fmla="*/ 1453668 w 158"/>
                <a:gd name="T37" fmla="*/ 6368083 h 159"/>
                <a:gd name="T38" fmla="*/ 2907335 w 158"/>
                <a:gd name="T39" fmla="*/ 4245518 h 159"/>
                <a:gd name="T40" fmla="*/ 4684130 w 158"/>
                <a:gd name="T41" fmla="*/ 2729234 h 159"/>
                <a:gd name="T42" fmla="*/ 6622487 w 158"/>
                <a:gd name="T43" fmla="*/ 1516284 h 159"/>
                <a:gd name="T44" fmla="*/ 9045133 w 158"/>
                <a:gd name="T45" fmla="*/ 454807 h 159"/>
                <a:gd name="T46" fmla="*/ 11468180 w 158"/>
                <a:gd name="T47" fmla="*/ 0 h 159"/>
                <a:gd name="T48" fmla="*/ 14052389 w 158"/>
                <a:gd name="T49" fmla="*/ 0 h 159"/>
                <a:gd name="T50" fmla="*/ 16475437 w 158"/>
                <a:gd name="T51" fmla="*/ 454807 h 159"/>
                <a:gd name="T52" fmla="*/ 18898082 w 158"/>
                <a:gd name="T53" fmla="*/ 1516284 h 159"/>
                <a:gd name="T54" fmla="*/ 20998003 w 158"/>
                <a:gd name="T55" fmla="*/ 2729234 h 159"/>
                <a:gd name="T56" fmla="*/ 22774797 w 158"/>
                <a:gd name="T57" fmla="*/ 4245518 h 159"/>
                <a:gd name="T58" fmla="*/ 24066902 w 158"/>
                <a:gd name="T59" fmla="*/ 6368083 h 159"/>
                <a:gd name="T60" fmla="*/ 25035880 w 158"/>
                <a:gd name="T61" fmla="*/ 8491037 h 159"/>
                <a:gd name="T62" fmla="*/ 25520570 w 158"/>
                <a:gd name="T63" fmla="*/ 10765464 h 1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59">
                  <a:moveTo>
                    <a:pt x="158" y="79"/>
                  </a:moveTo>
                  <a:lnTo>
                    <a:pt x="158" y="87"/>
                  </a:lnTo>
                  <a:lnTo>
                    <a:pt x="157" y="95"/>
                  </a:lnTo>
                  <a:lnTo>
                    <a:pt x="155" y="103"/>
                  </a:lnTo>
                  <a:lnTo>
                    <a:pt x="153" y="111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1" y="129"/>
                  </a:lnTo>
                  <a:lnTo>
                    <a:pt x="135" y="135"/>
                  </a:lnTo>
                  <a:lnTo>
                    <a:pt x="130" y="140"/>
                  </a:lnTo>
                  <a:lnTo>
                    <a:pt x="123" y="145"/>
                  </a:lnTo>
                  <a:lnTo>
                    <a:pt x="117" y="149"/>
                  </a:lnTo>
                  <a:lnTo>
                    <a:pt x="110" y="152"/>
                  </a:lnTo>
                  <a:lnTo>
                    <a:pt x="102" y="155"/>
                  </a:lnTo>
                  <a:lnTo>
                    <a:pt x="95" y="157"/>
                  </a:lnTo>
                  <a:lnTo>
                    <a:pt x="87" y="159"/>
                  </a:lnTo>
                  <a:lnTo>
                    <a:pt x="79" y="159"/>
                  </a:lnTo>
                  <a:lnTo>
                    <a:pt x="71" y="159"/>
                  </a:lnTo>
                  <a:lnTo>
                    <a:pt x="64" y="157"/>
                  </a:lnTo>
                  <a:lnTo>
                    <a:pt x="56" y="155"/>
                  </a:lnTo>
                  <a:lnTo>
                    <a:pt x="48" y="152"/>
                  </a:lnTo>
                  <a:lnTo>
                    <a:pt x="41" y="149"/>
                  </a:lnTo>
                  <a:lnTo>
                    <a:pt x="34" y="145"/>
                  </a:lnTo>
                  <a:lnTo>
                    <a:pt x="29" y="140"/>
                  </a:lnTo>
                  <a:lnTo>
                    <a:pt x="24" y="135"/>
                  </a:lnTo>
                  <a:lnTo>
                    <a:pt x="18" y="129"/>
                  </a:lnTo>
                  <a:lnTo>
                    <a:pt x="13" y="124"/>
                  </a:lnTo>
                  <a:lnTo>
                    <a:pt x="9" y="117"/>
                  </a:lnTo>
                  <a:lnTo>
                    <a:pt x="6" y="111"/>
                  </a:lnTo>
                  <a:lnTo>
                    <a:pt x="4" y="103"/>
                  </a:lnTo>
                  <a:lnTo>
                    <a:pt x="1" y="95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1" y="63"/>
                  </a:lnTo>
                  <a:lnTo>
                    <a:pt x="4" y="56"/>
                  </a:lnTo>
                  <a:lnTo>
                    <a:pt x="6" y="48"/>
                  </a:lnTo>
                  <a:lnTo>
                    <a:pt x="9" y="42"/>
                  </a:lnTo>
                  <a:lnTo>
                    <a:pt x="13" y="35"/>
                  </a:lnTo>
                  <a:lnTo>
                    <a:pt x="18" y="28"/>
                  </a:lnTo>
                  <a:lnTo>
                    <a:pt x="24" y="23"/>
                  </a:lnTo>
                  <a:lnTo>
                    <a:pt x="29" y="18"/>
                  </a:lnTo>
                  <a:lnTo>
                    <a:pt x="34" y="14"/>
                  </a:lnTo>
                  <a:lnTo>
                    <a:pt x="41" y="10"/>
                  </a:lnTo>
                  <a:lnTo>
                    <a:pt x="48" y="6"/>
                  </a:lnTo>
                  <a:lnTo>
                    <a:pt x="56" y="3"/>
                  </a:lnTo>
                  <a:lnTo>
                    <a:pt x="64" y="2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95" y="2"/>
                  </a:lnTo>
                  <a:lnTo>
                    <a:pt x="102" y="3"/>
                  </a:lnTo>
                  <a:lnTo>
                    <a:pt x="110" y="6"/>
                  </a:lnTo>
                  <a:lnTo>
                    <a:pt x="117" y="10"/>
                  </a:lnTo>
                  <a:lnTo>
                    <a:pt x="123" y="14"/>
                  </a:lnTo>
                  <a:lnTo>
                    <a:pt x="130" y="18"/>
                  </a:lnTo>
                  <a:lnTo>
                    <a:pt x="135" y="23"/>
                  </a:lnTo>
                  <a:lnTo>
                    <a:pt x="141" y="28"/>
                  </a:lnTo>
                  <a:lnTo>
                    <a:pt x="145" y="35"/>
                  </a:lnTo>
                  <a:lnTo>
                    <a:pt x="149" y="42"/>
                  </a:lnTo>
                  <a:lnTo>
                    <a:pt x="153" y="48"/>
                  </a:lnTo>
                  <a:lnTo>
                    <a:pt x="155" y="56"/>
                  </a:lnTo>
                  <a:lnTo>
                    <a:pt x="157" y="63"/>
                  </a:lnTo>
                  <a:lnTo>
                    <a:pt x="158" y="71"/>
                  </a:lnTo>
                  <a:lnTo>
                    <a:pt x="158" y="79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9" name="Freeform 426"/>
            <p:cNvSpPr>
              <a:spLocks/>
            </p:cNvSpPr>
            <p:nvPr/>
          </p:nvSpPr>
          <p:spPr bwMode="auto">
            <a:xfrm>
              <a:off x="4456114" y="2767014"/>
              <a:ext cx="63500" cy="63500"/>
            </a:xfrm>
            <a:custGeom>
              <a:avLst/>
              <a:gdLst>
                <a:gd name="T0" fmla="*/ 25520570 w 158"/>
                <a:gd name="T1" fmla="*/ 13890826 h 158"/>
                <a:gd name="T2" fmla="*/ 24874316 w 158"/>
                <a:gd name="T3" fmla="*/ 16475437 h 158"/>
                <a:gd name="T4" fmla="*/ 24066902 w 158"/>
                <a:gd name="T5" fmla="*/ 18898082 h 158"/>
                <a:gd name="T6" fmla="*/ 22774797 w 158"/>
                <a:gd name="T7" fmla="*/ 20836440 h 158"/>
                <a:gd name="T8" fmla="*/ 20836440 w 158"/>
                <a:gd name="T9" fmla="*/ 22451671 h 158"/>
                <a:gd name="T10" fmla="*/ 18898082 w 158"/>
                <a:gd name="T11" fmla="*/ 24066902 h 158"/>
                <a:gd name="T12" fmla="*/ 16475437 w 158"/>
                <a:gd name="T13" fmla="*/ 24874316 h 158"/>
                <a:gd name="T14" fmla="*/ 14213953 w 158"/>
                <a:gd name="T15" fmla="*/ 25520570 h 158"/>
                <a:gd name="T16" fmla="*/ 11306617 w 158"/>
                <a:gd name="T17" fmla="*/ 25520570 h 158"/>
                <a:gd name="T18" fmla="*/ 9045133 w 158"/>
                <a:gd name="T19" fmla="*/ 24874316 h 158"/>
                <a:gd name="T20" fmla="*/ 6622487 w 158"/>
                <a:gd name="T21" fmla="*/ 24066902 h 158"/>
                <a:gd name="T22" fmla="*/ 4684130 w 158"/>
                <a:gd name="T23" fmla="*/ 22451671 h 158"/>
                <a:gd name="T24" fmla="*/ 3068899 w 158"/>
                <a:gd name="T25" fmla="*/ 20836440 h 158"/>
                <a:gd name="T26" fmla="*/ 1453668 w 158"/>
                <a:gd name="T27" fmla="*/ 18898082 h 158"/>
                <a:gd name="T28" fmla="*/ 646253 w 158"/>
                <a:gd name="T29" fmla="*/ 16475437 h 158"/>
                <a:gd name="T30" fmla="*/ 0 w 158"/>
                <a:gd name="T31" fmla="*/ 13890826 h 158"/>
                <a:gd name="T32" fmla="*/ 0 w 158"/>
                <a:gd name="T33" fmla="*/ 11306617 h 158"/>
                <a:gd name="T34" fmla="*/ 646253 w 158"/>
                <a:gd name="T35" fmla="*/ 9045133 h 158"/>
                <a:gd name="T36" fmla="*/ 1453668 w 158"/>
                <a:gd name="T37" fmla="*/ 6622487 h 158"/>
                <a:gd name="T38" fmla="*/ 3068899 w 158"/>
                <a:gd name="T39" fmla="*/ 4522566 h 158"/>
                <a:gd name="T40" fmla="*/ 4684130 w 158"/>
                <a:gd name="T41" fmla="*/ 2745772 h 158"/>
                <a:gd name="T42" fmla="*/ 6622487 w 158"/>
                <a:gd name="T43" fmla="*/ 1453668 h 158"/>
                <a:gd name="T44" fmla="*/ 9045133 w 158"/>
                <a:gd name="T45" fmla="*/ 323127 h 158"/>
                <a:gd name="T46" fmla="*/ 11306617 w 158"/>
                <a:gd name="T47" fmla="*/ 0 h 158"/>
                <a:gd name="T48" fmla="*/ 14213953 w 158"/>
                <a:gd name="T49" fmla="*/ 0 h 158"/>
                <a:gd name="T50" fmla="*/ 16475437 w 158"/>
                <a:gd name="T51" fmla="*/ 323127 h 158"/>
                <a:gd name="T52" fmla="*/ 18898082 w 158"/>
                <a:gd name="T53" fmla="*/ 1453668 h 158"/>
                <a:gd name="T54" fmla="*/ 20836440 w 158"/>
                <a:gd name="T55" fmla="*/ 2745772 h 158"/>
                <a:gd name="T56" fmla="*/ 22774797 w 158"/>
                <a:gd name="T57" fmla="*/ 4522566 h 158"/>
                <a:gd name="T58" fmla="*/ 24066902 w 158"/>
                <a:gd name="T59" fmla="*/ 6622487 h 158"/>
                <a:gd name="T60" fmla="*/ 24874316 w 158"/>
                <a:gd name="T61" fmla="*/ 9045133 h 158"/>
                <a:gd name="T62" fmla="*/ 25520570 w 158"/>
                <a:gd name="T63" fmla="*/ 11306617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58">
                  <a:moveTo>
                    <a:pt x="158" y="78"/>
                  </a:moveTo>
                  <a:lnTo>
                    <a:pt x="158" y="86"/>
                  </a:lnTo>
                  <a:lnTo>
                    <a:pt x="157" y="94"/>
                  </a:lnTo>
                  <a:lnTo>
                    <a:pt x="154" y="102"/>
                  </a:lnTo>
                  <a:lnTo>
                    <a:pt x="151" y="110"/>
                  </a:lnTo>
                  <a:lnTo>
                    <a:pt x="149" y="117"/>
                  </a:lnTo>
                  <a:lnTo>
                    <a:pt x="145" y="123"/>
                  </a:lnTo>
                  <a:lnTo>
                    <a:pt x="141" y="129"/>
                  </a:lnTo>
                  <a:lnTo>
                    <a:pt x="136" y="134"/>
                  </a:lnTo>
                  <a:lnTo>
                    <a:pt x="129" y="139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0" y="151"/>
                  </a:lnTo>
                  <a:lnTo>
                    <a:pt x="102" y="154"/>
                  </a:lnTo>
                  <a:lnTo>
                    <a:pt x="96" y="157"/>
                  </a:lnTo>
                  <a:lnTo>
                    <a:pt x="88" y="158"/>
                  </a:lnTo>
                  <a:lnTo>
                    <a:pt x="80" y="158"/>
                  </a:lnTo>
                  <a:lnTo>
                    <a:pt x="70" y="158"/>
                  </a:lnTo>
                  <a:lnTo>
                    <a:pt x="64" y="157"/>
                  </a:lnTo>
                  <a:lnTo>
                    <a:pt x="56" y="154"/>
                  </a:lnTo>
                  <a:lnTo>
                    <a:pt x="48" y="151"/>
                  </a:lnTo>
                  <a:lnTo>
                    <a:pt x="41" y="149"/>
                  </a:lnTo>
                  <a:lnTo>
                    <a:pt x="34" y="145"/>
                  </a:lnTo>
                  <a:lnTo>
                    <a:pt x="29" y="139"/>
                  </a:lnTo>
                  <a:lnTo>
                    <a:pt x="22" y="134"/>
                  </a:lnTo>
                  <a:lnTo>
                    <a:pt x="19" y="129"/>
                  </a:lnTo>
                  <a:lnTo>
                    <a:pt x="13" y="123"/>
                  </a:lnTo>
                  <a:lnTo>
                    <a:pt x="9" y="117"/>
                  </a:lnTo>
                  <a:lnTo>
                    <a:pt x="7" y="110"/>
                  </a:lnTo>
                  <a:lnTo>
                    <a:pt x="4" y="102"/>
                  </a:lnTo>
                  <a:lnTo>
                    <a:pt x="1" y="94"/>
                  </a:lnTo>
                  <a:lnTo>
                    <a:pt x="0" y="86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1" y="62"/>
                  </a:lnTo>
                  <a:lnTo>
                    <a:pt x="4" y="56"/>
                  </a:lnTo>
                  <a:lnTo>
                    <a:pt x="7" y="48"/>
                  </a:lnTo>
                  <a:lnTo>
                    <a:pt x="9" y="41"/>
                  </a:lnTo>
                  <a:lnTo>
                    <a:pt x="13" y="34"/>
                  </a:lnTo>
                  <a:lnTo>
                    <a:pt x="19" y="28"/>
                  </a:lnTo>
                  <a:lnTo>
                    <a:pt x="22" y="22"/>
                  </a:lnTo>
                  <a:lnTo>
                    <a:pt x="29" y="17"/>
                  </a:lnTo>
                  <a:lnTo>
                    <a:pt x="34" y="13"/>
                  </a:lnTo>
                  <a:lnTo>
                    <a:pt x="41" y="9"/>
                  </a:lnTo>
                  <a:lnTo>
                    <a:pt x="48" y="5"/>
                  </a:lnTo>
                  <a:lnTo>
                    <a:pt x="56" y="2"/>
                  </a:lnTo>
                  <a:lnTo>
                    <a:pt x="64" y="1"/>
                  </a:lnTo>
                  <a:lnTo>
                    <a:pt x="70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1"/>
                  </a:lnTo>
                  <a:lnTo>
                    <a:pt x="102" y="2"/>
                  </a:lnTo>
                  <a:lnTo>
                    <a:pt x="110" y="5"/>
                  </a:lnTo>
                  <a:lnTo>
                    <a:pt x="117" y="9"/>
                  </a:lnTo>
                  <a:lnTo>
                    <a:pt x="124" y="13"/>
                  </a:lnTo>
                  <a:lnTo>
                    <a:pt x="129" y="17"/>
                  </a:lnTo>
                  <a:lnTo>
                    <a:pt x="136" y="22"/>
                  </a:lnTo>
                  <a:lnTo>
                    <a:pt x="141" y="28"/>
                  </a:lnTo>
                  <a:lnTo>
                    <a:pt x="145" y="34"/>
                  </a:lnTo>
                  <a:lnTo>
                    <a:pt x="149" y="41"/>
                  </a:lnTo>
                  <a:lnTo>
                    <a:pt x="151" y="48"/>
                  </a:lnTo>
                  <a:lnTo>
                    <a:pt x="154" y="56"/>
                  </a:lnTo>
                  <a:lnTo>
                    <a:pt x="157" y="62"/>
                  </a:lnTo>
                  <a:lnTo>
                    <a:pt x="158" y="70"/>
                  </a:lnTo>
                  <a:lnTo>
                    <a:pt x="158" y="78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30" name="Freeform 427"/>
            <p:cNvSpPr>
              <a:spLocks/>
            </p:cNvSpPr>
            <p:nvPr/>
          </p:nvSpPr>
          <p:spPr bwMode="auto">
            <a:xfrm>
              <a:off x="4554539" y="3032126"/>
              <a:ext cx="63500" cy="63500"/>
            </a:xfrm>
            <a:custGeom>
              <a:avLst/>
              <a:gdLst>
                <a:gd name="T0" fmla="*/ 25359006 w 158"/>
                <a:gd name="T1" fmla="*/ 13876148 h 159"/>
                <a:gd name="T2" fmla="*/ 24874316 w 158"/>
                <a:gd name="T3" fmla="*/ 16428129 h 159"/>
                <a:gd name="T4" fmla="*/ 24066902 w 158"/>
                <a:gd name="T5" fmla="*/ 18661013 h 159"/>
                <a:gd name="T6" fmla="*/ 22613234 w 158"/>
                <a:gd name="T7" fmla="*/ 20575198 h 159"/>
                <a:gd name="T8" fmla="*/ 20836440 w 158"/>
                <a:gd name="T9" fmla="*/ 22329635 h 159"/>
                <a:gd name="T10" fmla="*/ 18898082 w 158"/>
                <a:gd name="T11" fmla="*/ 23605626 h 159"/>
                <a:gd name="T12" fmla="*/ 16475437 w 158"/>
                <a:gd name="T13" fmla="*/ 24722267 h 159"/>
                <a:gd name="T14" fmla="*/ 13890826 w 158"/>
                <a:gd name="T15" fmla="*/ 25040965 h 159"/>
                <a:gd name="T16" fmla="*/ 11306617 w 158"/>
                <a:gd name="T17" fmla="*/ 25040965 h 159"/>
                <a:gd name="T18" fmla="*/ 8722408 w 158"/>
                <a:gd name="T19" fmla="*/ 24722267 h 159"/>
                <a:gd name="T20" fmla="*/ 6622487 w 158"/>
                <a:gd name="T21" fmla="*/ 23605626 h 159"/>
                <a:gd name="T22" fmla="*/ 4522566 w 158"/>
                <a:gd name="T23" fmla="*/ 22329635 h 159"/>
                <a:gd name="T24" fmla="*/ 2745772 w 158"/>
                <a:gd name="T25" fmla="*/ 20575198 h 159"/>
                <a:gd name="T26" fmla="*/ 1453668 w 158"/>
                <a:gd name="T27" fmla="*/ 18661013 h 159"/>
                <a:gd name="T28" fmla="*/ 484690 w 158"/>
                <a:gd name="T29" fmla="*/ 16428129 h 159"/>
                <a:gd name="T30" fmla="*/ 0 w 158"/>
                <a:gd name="T31" fmla="*/ 13876148 h 159"/>
                <a:gd name="T32" fmla="*/ 0 w 158"/>
                <a:gd name="T33" fmla="*/ 11324167 h 159"/>
                <a:gd name="T34" fmla="*/ 484690 w 158"/>
                <a:gd name="T35" fmla="*/ 8772186 h 159"/>
                <a:gd name="T36" fmla="*/ 1453668 w 158"/>
                <a:gd name="T37" fmla="*/ 6539302 h 159"/>
                <a:gd name="T38" fmla="*/ 2745772 w 158"/>
                <a:gd name="T39" fmla="*/ 4465767 h 159"/>
                <a:gd name="T40" fmla="*/ 4522566 w 158"/>
                <a:gd name="T41" fmla="*/ 2871079 h 159"/>
                <a:gd name="T42" fmla="*/ 6622487 w 158"/>
                <a:gd name="T43" fmla="*/ 1595088 h 159"/>
                <a:gd name="T44" fmla="*/ 8722408 w 158"/>
                <a:gd name="T45" fmla="*/ 478447 h 159"/>
                <a:gd name="T46" fmla="*/ 11306617 w 158"/>
                <a:gd name="T47" fmla="*/ 0 h 159"/>
                <a:gd name="T48" fmla="*/ 13890826 w 158"/>
                <a:gd name="T49" fmla="*/ 0 h 159"/>
                <a:gd name="T50" fmla="*/ 16475437 w 158"/>
                <a:gd name="T51" fmla="*/ 478447 h 159"/>
                <a:gd name="T52" fmla="*/ 18898082 w 158"/>
                <a:gd name="T53" fmla="*/ 1595088 h 159"/>
                <a:gd name="T54" fmla="*/ 20836440 w 158"/>
                <a:gd name="T55" fmla="*/ 2871079 h 159"/>
                <a:gd name="T56" fmla="*/ 22613234 w 158"/>
                <a:gd name="T57" fmla="*/ 4465767 h 159"/>
                <a:gd name="T58" fmla="*/ 24066902 w 158"/>
                <a:gd name="T59" fmla="*/ 6539302 h 159"/>
                <a:gd name="T60" fmla="*/ 24874316 w 158"/>
                <a:gd name="T61" fmla="*/ 8772186 h 159"/>
                <a:gd name="T62" fmla="*/ 25359006 w 158"/>
                <a:gd name="T63" fmla="*/ 11324167 h 1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59">
                  <a:moveTo>
                    <a:pt x="158" y="79"/>
                  </a:moveTo>
                  <a:lnTo>
                    <a:pt x="157" y="87"/>
                  </a:lnTo>
                  <a:lnTo>
                    <a:pt x="157" y="95"/>
                  </a:lnTo>
                  <a:lnTo>
                    <a:pt x="154" y="103"/>
                  </a:lnTo>
                  <a:lnTo>
                    <a:pt x="151" y="109"/>
                  </a:lnTo>
                  <a:lnTo>
                    <a:pt x="149" y="117"/>
                  </a:lnTo>
                  <a:lnTo>
                    <a:pt x="145" y="123"/>
                  </a:lnTo>
                  <a:lnTo>
                    <a:pt x="140" y="129"/>
                  </a:lnTo>
                  <a:lnTo>
                    <a:pt x="134" y="135"/>
                  </a:lnTo>
                  <a:lnTo>
                    <a:pt x="129" y="140"/>
                  </a:lnTo>
                  <a:lnTo>
                    <a:pt x="122" y="145"/>
                  </a:lnTo>
                  <a:lnTo>
                    <a:pt x="117" y="148"/>
                  </a:lnTo>
                  <a:lnTo>
                    <a:pt x="109" y="152"/>
                  </a:lnTo>
                  <a:lnTo>
                    <a:pt x="102" y="155"/>
                  </a:lnTo>
                  <a:lnTo>
                    <a:pt x="94" y="156"/>
                  </a:lnTo>
                  <a:lnTo>
                    <a:pt x="86" y="157"/>
                  </a:lnTo>
                  <a:lnTo>
                    <a:pt x="78" y="159"/>
                  </a:lnTo>
                  <a:lnTo>
                    <a:pt x="70" y="157"/>
                  </a:lnTo>
                  <a:lnTo>
                    <a:pt x="62" y="156"/>
                  </a:lnTo>
                  <a:lnTo>
                    <a:pt x="54" y="155"/>
                  </a:lnTo>
                  <a:lnTo>
                    <a:pt x="48" y="152"/>
                  </a:lnTo>
                  <a:lnTo>
                    <a:pt x="41" y="148"/>
                  </a:lnTo>
                  <a:lnTo>
                    <a:pt x="34" y="145"/>
                  </a:lnTo>
                  <a:lnTo>
                    <a:pt x="28" y="140"/>
                  </a:lnTo>
                  <a:lnTo>
                    <a:pt x="22" y="135"/>
                  </a:lnTo>
                  <a:lnTo>
                    <a:pt x="17" y="129"/>
                  </a:lnTo>
                  <a:lnTo>
                    <a:pt x="13" y="123"/>
                  </a:lnTo>
                  <a:lnTo>
                    <a:pt x="9" y="117"/>
                  </a:lnTo>
                  <a:lnTo>
                    <a:pt x="5" y="109"/>
                  </a:lnTo>
                  <a:lnTo>
                    <a:pt x="3" y="103"/>
                  </a:lnTo>
                  <a:lnTo>
                    <a:pt x="1" y="95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1" y="63"/>
                  </a:lnTo>
                  <a:lnTo>
                    <a:pt x="3" y="55"/>
                  </a:lnTo>
                  <a:lnTo>
                    <a:pt x="5" y="48"/>
                  </a:lnTo>
                  <a:lnTo>
                    <a:pt x="9" y="41"/>
                  </a:lnTo>
                  <a:lnTo>
                    <a:pt x="13" y="35"/>
                  </a:lnTo>
                  <a:lnTo>
                    <a:pt x="17" y="28"/>
                  </a:lnTo>
                  <a:lnTo>
                    <a:pt x="22" y="23"/>
                  </a:lnTo>
                  <a:lnTo>
                    <a:pt x="28" y="18"/>
                  </a:lnTo>
                  <a:lnTo>
                    <a:pt x="34" y="14"/>
                  </a:lnTo>
                  <a:lnTo>
                    <a:pt x="41" y="10"/>
                  </a:lnTo>
                  <a:lnTo>
                    <a:pt x="48" y="6"/>
                  </a:lnTo>
                  <a:lnTo>
                    <a:pt x="54" y="3"/>
                  </a:lnTo>
                  <a:lnTo>
                    <a:pt x="62" y="2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94" y="2"/>
                  </a:lnTo>
                  <a:lnTo>
                    <a:pt x="102" y="3"/>
                  </a:lnTo>
                  <a:lnTo>
                    <a:pt x="109" y="6"/>
                  </a:lnTo>
                  <a:lnTo>
                    <a:pt x="117" y="10"/>
                  </a:lnTo>
                  <a:lnTo>
                    <a:pt x="122" y="14"/>
                  </a:lnTo>
                  <a:lnTo>
                    <a:pt x="129" y="18"/>
                  </a:lnTo>
                  <a:lnTo>
                    <a:pt x="134" y="23"/>
                  </a:lnTo>
                  <a:lnTo>
                    <a:pt x="140" y="28"/>
                  </a:lnTo>
                  <a:lnTo>
                    <a:pt x="145" y="35"/>
                  </a:lnTo>
                  <a:lnTo>
                    <a:pt x="149" y="41"/>
                  </a:lnTo>
                  <a:lnTo>
                    <a:pt x="151" y="48"/>
                  </a:lnTo>
                  <a:lnTo>
                    <a:pt x="154" y="55"/>
                  </a:lnTo>
                  <a:lnTo>
                    <a:pt x="157" y="63"/>
                  </a:lnTo>
                  <a:lnTo>
                    <a:pt x="157" y="71"/>
                  </a:lnTo>
                  <a:lnTo>
                    <a:pt x="158" y="79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31" name="Freeform 428"/>
            <p:cNvSpPr>
              <a:spLocks/>
            </p:cNvSpPr>
            <p:nvPr/>
          </p:nvSpPr>
          <p:spPr bwMode="auto">
            <a:xfrm>
              <a:off x="4373564" y="3149601"/>
              <a:ext cx="63500" cy="61913"/>
            </a:xfrm>
            <a:custGeom>
              <a:avLst/>
              <a:gdLst>
                <a:gd name="T0" fmla="*/ 25360063 w 159"/>
                <a:gd name="T1" fmla="*/ 13512316 h 158"/>
                <a:gd name="T2" fmla="*/ 24881616 w 159"/>
                <a:gd name="T3" fmla="*/ 15815637 h 158"/>
                <a:gd name="T4" fmla="*/ 23764975 w 159"/>
                <a:gd name="T5" fmla="*/ 17965350 h 158"/>
                <a:gd name="T6" fmla="*/ 22488984 w 159"/>
                <a:gd name="T7" fmla="*/ 19807850 h 158"/>
                <a:gd name="T8" fmla="*/ 20894296 w 159"/>
                <a:gd name="T9" fmla="*/ 21497134 h 158"/>
                <a:gd name="T10" fmla="*/ 18661013 w 159"/>
                <a:gd name="T11" fmla="*/ 22878813 h 158"/>
                <a:gd name="T12" fmla="*/ 16428129 w 159"/>
                <a:gd name="T13" fmla="*/ 23646847 h 158"/>
                <a:gd name="T14" fmla="*/ 14035896 w 159"/>
                <a:gd name="T15" fmla="*/ 24260883 h 158"/>
                <a:gd name="T16" fmla="*/ 11483915 w 159"/>
                <a:gd name="T17" fmla="*/ 24260883 h 158"/>
                <a:gd name="T18" fmla="*/ 8931934 w 159"/>
                <a:gd name="T19" fmla="*/ 23646847 h 158"/>
                <a:gd name="T20" fmla="*/ 6699050 w 159"/>
                <a:gd name="T21" fmla="*/ 22878813 h 158"/>
                <a:gd name="T22" fmla="*/ 4784865 w 159"/>
                <a:gd name="T23" fmla="*/ 21497134 h 158"/>
                <a:gd name="T24" fmla="*/ 3030428 w 159"/>
                <a:gd name="T25" fmla="*/ 19807850 h 158"/>
                <a:gd name="T26" fmla="*/ 1595088 w 159"/>
                <a:gd name="T27" fmla="*/ 17965350 h 158"/>
                <a:gd name="T28" fmla="*/ 637796 w 159"/>
                <a:gd name="T29" fmla="*/ 15815637 h 158"/>
                <a:gd name="T30" fmla="*/ 0 w 159"/>
                <a:gd name="T31" fmla="*/ 13512316 h 158"/>
                <a:gd name="T32" fmla="*/ 0 w 159"/>
                <a:gd name="T33" fmla="*/ 10902174 h 158"/>
                <a:gd name="T34" fmla="*/ 637796 w 159"/>
                <a:gd name="T35" fmla="*/ 8598854 h 158"/>
                <a:gd name="T36" fmla="*/ 1595088 w 159"/>
                <a:gd name="T37" fmla="*/ 6295533 h 158"/>
                <a:gd name="T38" fmla="*/ 3030428 w 159"/>
                <a:gd name="T39" fmla="*/ 4453034 h 158"/>
                <a:gd name="T40" fmla="*/ 4784865 w 159"/>
                <a:gd name="T41" fmla="*/ 2917356 h 158"/>
                <a:gd name="T42" fmla="*/ 6699050 w 159"/>
                <a:gd name="T43" fmla="*/ 1382071 h 158"/>
                <a:gd name="T44" fmla="*/ 8931934 w 159"/>
                <a:gd name="T45" fmla="*/ 614036 h 158"/>
                <a:gd name="T46" fmla="*/ 11483915 w 159"/>
                <a:gd name="T47" fmla="*/ 0 h 158"/>
                <a:gd name="T48" fmla="*/ 14035896 w 159"/>
                <a:gd name="T49" fmla="*/ 0 h 158"/>
                <a:gd name="T50" fmla="*/ 16428129 w 159"/>
                <a:gd name="T51" fmla="*/ 614036 h 158"/>
                <a:gd name="T52" fmla="*/ 18661013 w 159"/>
                <a:gd name="T53" fmla="*/ 1382071 h 158"/>
                <a:gd name="T54" fmla="*/ 20894296 w 159"/>
                <a:gd name="T55" fmla="*/ 2917356 h 158"/>
                <a:gd name="T56" fmla="*/ 22488984 w 159"/>
                <a:gd name="T57" fmla="*/ 4453034 h 158"/>
                <a:gd name="T58" fmla="*/ 23764975 w 159"/>
                <a:gd name="T59" fmla="*/ 6295533 h 158"/>
                <a:gd name="T60" fmla="*/ 24881616 w 159"/>
                <a:gd name="T61" fmla="*/ 8598854 h 158"/>
                <a:gd name="T62" fmla="*/ 25360063 w 159"/>
                <a:gd name="T63" fmla="*/ 10902174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9" h="158">
                  <a:moveTo>
                    <a:pt x="159" y="80"/>
                  </a:moveTo>
                  <a:lnTo>
                    <a:pt x="159" y="88"/>
                  </a:lnTo>
                  <a:lnTo>
                    <a:pt x="157" y="96"/>
                  </a:lnTo>
                  <a:lnTo>
                    <a:pt x="156" y="103"/>
                  </a:lnTo>
                  <a:lnTo>
                    <a:pt x="153" y="111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1" y="129"/>
                  </a:lnTo>
                  <a:lnTo>
                    <a:pt x="136" y="136"/>
                  </a:lnTo>
                  <a:lnTo>
                    <a:pt x="131" y="140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1" y="152"/>
                  </a:lnTo>
                  <a:lnTo>
                    <a:pt x="103" y="154"/>
                  </a:lnTo>
                  <a:lnTo>
                    <a:pt x="96" y="157"/>
                  </a:lnTo>
                  <a:lnTo>
                    <a:pt x="88" y="158"/>
                  </a:lnTo>
                  <a:lnTo>
                    <a:pt x="80" y="158"/>
                  </a:lnTo>
                  <a:lnTo>
                    <a:pt x="72" y="158"/>
                  </a:lnTo>
                  <a:lnTo>
                    <a:pt x="64" y="157"/>
                  </a:lnTo>
                  <a:lnTo>
                    <a:pt x="56" y="154"/>
                  </a:lnTo>
                  <a:lnTo>
                    <a:pt x="48" y="152"/>
                  </a:lnTo>
                  <a:lnTo>
                    <a:pt x="42" y="149"/>
                  </a:lnTo>
                  <a:lnTo>
                    <a:pt x="35" y="145"/>
                  </a:lnTo>
                  <a:lnTo>
                    <a:pt x="30" y="140"/>
                  </a:lnTo>
                  <a:lnTo>
                    <a:pt x="23" y="136"/>
                  </a:lnTo>
                  <a:lnTo>
                    <a:pt x="19" y="129"/>
                  </a:lnTo>
                  <a:lnTo>
                    <a:pt x="14" y="124"/>
                  </a:lnTo>
                  <a:lnTo>
                    <a:pt x="10" y="117"/>
                  </a:lnTo>
                  <a:lnTo>
                    <a:pt x="7" y="111"/>
                  </a:lnTo>
                  <a:lnTo>
                    <a:pt x="4" y="103"/>
                  </a:lnTo>
                  <a:lnTo>
                    <a:pt x="2" y="96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1"/>
                  </a:lnTo>
                  <a:lnTo>
                    <a:pt x="2" y="63"/>
                  </a:lnTo>
                  <a:lnTo>
                    <a:pt x="4" y="56"/>
                  </a:lnTo>
                  <a:lnTo>
                    <a:pt x="7" y="48"/>
                  </a:lnTo>
                  <a:lnTo>
                    <a:pt x="10" y="41"/>
                  </a:lnTo>
                  <a:lnTo>
                    <a:pt x="14" y="35"/>
                  </a:lnTo>
                  <a:lnTo>
                    <a:pt x="19" y="29"/>
                  </a:lnTo>
                  <a:lnTo>
                    <a:pt x="23" y="23"/>
                  </a:lnTo>
                  <a:lnTo>
                    <a:pt x="30" y="19"/>
                  </a:lnTo>
                  <a:lnTo>
                    <a:pt x="35" y="13"/>
                  </a:lnTo>
                  <a:lnTo>
                    <a:pt x="42" y="9"/>
                  </a:lnTo>
                  <a:lnTo>
                    <a:pt x="48" y="7"/>
                  </a:lnTo>
                  <a:lnTo>
                    <a:pt x="56" y="4"/>
                  </a:lnTo>
                  <a:lnTo>
                    <a:pt x="64" y="1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1"/>
                  </a:lnTo>
                  <a:lnTo>
                    <a:pt x="103" y="4"/>
                  </a:lnTo>
                  <a:lnTo>
                    <a:pt x="111" y="7"/>
                  </a:lnTo>
                  <a:lnTo>
                    <a:pt x="117" y="9"/>
                  </a:lnTo>
                  <a:lnTo>
                    <a:pt x="124" y="13"/>
                  </a:lnTo>
                  <a:lnTo>
                    <a:pt x="131" y="19"/>
                  </a:lnTo>
                  <a:lnTo>
                    <a:pt x="136" y="23"/>
                  </a:lnTo>
                  <a:lnTo>
                    <a:pt x="141" y="29"/>
                  </a:lnTo>
                  <a:lnTo>
                    <a:pt x="145" y="35"/>
                  </a:lnTo>
                  <a:lnTo>
                    <a:pt x="149" y="41"/>
                  </a:lnTo>
                  <a:lnTo>
                    <a:pt x="153" y="48"/>
                  </a:lnTo>
                  <a:lnTo>
                    <a:pt x="156" y="56"/>
                  </a:lnTo>
                  <a:lnTo>
                    <a:pt x="157" y="63"/>
                  </a:lnTo>
                  <a:lnTo>
                    <a:pt x="159" y="71"/>
                  </a:lnTo>
                  <a:lnTo>
                    <a:pt x="159" y="8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32" name="Freeform 429"/>
            <p:cNvSpPr>
              <a:spLocks/>
            </p:cNvSpPr>
            <p:nvPr/>
          </p:nvSpPr>
          <p:spPr bwMode="auto">
            <a:xfrm>
              <a:off x="4276726" y="3187701"/>
              <a:ext cx="63500" cy="61913"/>
            </a:xfrm>
            <a:custGeom>
              <a:avLst/>
              <a:gdLst>
                <a:gd name="T0" fmla="*/ 25044003 w 160"/>
                <a:gd name="T1" fmla="*/ 13512316 h 158"/>
                <a:gd name="T2" fmla="*/ 24571722 w 160"/>
                <a:gd name="T3" fmla="*/ 15815637 h 158"/>
                <a:gd name="T4" fmla="*/ 23468806 w 160"/>
                <a:gd name="T5" fmla="*/ 17965350 h 158"/>
                <a:gd name="T6" fmla="*/ 22208728 w 160"/>
                <a:gd name="T7" fmla="*/ 19807850 h 158"/>
                <a:gd name="T8" fmla="*/ 20633928 w 160"/>
                <a:gd name="T9" fmla="*/ 21497134 h 158"/>
                <a:gd name="T10" fmla="*/ 18428494 w 160"/>
                <a:gd name="T11" fmla="*/ 22878813 h 158"/>
                <a:gd name="T12" fmla="*/ 16381016 w 160"/>
                <a:gd name="T13" fmla="*/ 23646847 h 158"/>
                <a:gd name="T14" fmla="*/ 13860859 w 160"/>
                <a:gd name="T15" fmla="*/ 24260883 h 158"/>
                <a:gd name="T16" fmla="*/ 11340703 w 160"/>
                <a:gd name="T17" fmla="*/ 24260883 h 158"/>
                <a:gd name="T18" fmla="*/ 8820547 w 160"/>
                <a:gd name="T19" fmla="*/ 23646847 h 158"/>
                <a:gd name="T20" fmla="*/ 6773069 w 160"/>
                <a:gd name="T21" fmla="*/ 22878813 h 158"/>
                <a:gd name="T22" fmla="*/ 4725194 w 160"/>
                <a:gd name="T23" fmla="*/ 21497134 h 158"/>
                <a:gd name="T24" fmla="*/ 2992834 w 160"/>
                <a:gd name="T25" fmla="*/ 19807850 h 158"/>
                <a:gd name="T26" fmla="*/ 1732756 w 160"/>
                <a:gd name="T27" fmla="*/ 17965350 h 158"/>
                <a:gd name="T28" fmla="*/ 630238 w 160"/>
                <a:gd name="T29" fmla="*/ 15815637 h 158"/>
                <a:gd name="T30" fmla="*/ 315119 w 160"/>
                <a:gd name="T31" fmla="*/ 13512316 h 158"/>
                <a:gd name="T32" fmla="*/ 315119 w 160"/>
                <a:gd name="T33" fmla="*/ 10902174 h 158"/>
                <a:gd name="T34" fmla="*/ 630238 w 160"/>
                <a:gd name="T35" fmla="*/ 8598854 h 158"/>
                <a:gd name="T36" fmla="*/ 1732756 w 160"/>
                <a:gd name="T37" fmla="*/ 6295533 h 158"/>
                <a:gd name="T38" fmla="*/ 2992834 w 160"/>
                <a:gd name="T39" fmla="*/ 4453034 h 158"/>
                <a:gd name="T40" fmla="*/ 4725194 w 160"/>
                <a:gd name="T41" fmla="*/ 2763749 h 158"/>
                <a:gd name="T42" fmla="*/ 6773069 w 160"/>
                <a:gd name="T43" fmla="*/ 1535678 h 158"/>
                <a:gd name="T44" fmla="*/ 8820547 w 160"/>
                <a:gd name="T45" fmla="*/ 614036 h 158"/>
                <a:gd name="T46" fmla="*/ 11340703 w 160"/>
                <a:gd name="T47" fmla="*/ 0 h 158"/>
                <a:gd name="T48" fmla="*/ 13860859 w 160"/>
                <a:gd name="T49" fmla="*/ 0 h 158"/>
                <a:gd name="T50" fmla="*/ 16381016 w 160"/>
                <a:gd name="T51" fmla="*/ 614036 h 158"/>
                <a:gd name="T52" fmla="*/ 18428494 w 160"/>
                <a:gd name="T53" fmla="*/ 1535678 h 158"/>
                <a:gd name="T54" fmla="*/ 20633928 w 160"/>
                <a:gd name="T55" fmla="*/ 2763749 h 158"/>
                <a:gd name="T56" fmla="*/ 22208728 w 160"/>
                <a:gd name="T57" fmla="*/ 4453034 h 158"/>
                <a:gd name="T58" fmla="*/ 23468806 w 160"/>
                <a:gd name="T59" fmla="*/ 6295533 h 158"/>
                <a:gd name="T60" fmla="*/ 24571722 w 160"/>
                <a:gd name="T61" fmla="*/ 8598854 h 158"/>
                <a:gd name="T62" fmla="*/ 25044003 w 160"/>
                <a:gd name="T63" fmla="*/ 10902174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0" h="158">
                  <a:moveTo>
                    <a:pt x="160" y="79"/>
                  </a:moveTo>
                  <a:lnTo>
                    <a:pt x="159" y="88"/>
                  </a:lnTo>
                  <a:lnTo>
                    <a:pt x="157" y="95"/>
                  </a:lnTo>
                  <a:lnTo>
                    <a:pt x="156" y="103"/>
                  </a:lnTo>
                  <a:lnTo>
                    <a:pt x="153" y="111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1" y="129"/>
                  </a:lnTo>
                  <a:lnTo>
                    <a:pt x="136" y="136"/>
                  </a:lnTo>
                  <a:lnTo>
                    <a:pt x="131" y="140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1" y="152"/>
                  </a:lnTo>
                  <a:lnTo>
                    <a:pt x="104" y="154"/>
                  </a:lnTo>
                  <a:lnTo>
                    <a:pt x="96" y="157"/>
                  </a:lnTo>
                  <a:lnTo>
                    <a:pt x="88" y="158"/>
                  </a:lnTo>
                  <a:lnTo>
                    <a:pt x="80" y="158"/>
                  </a:lnTo>
                  <a:lnTo>
                    <a:pt x="72" y="158"/>
                  </a:lnTo>
                  <a:lnTo>
                    <a:pt x="64" y="157"/>
                  </a:lnTo>
                  <a:lnTo>
                    <a:pt x="56" y="154"/>
                  </a:lnTo>
                  <a:lnTo>
                    <a:pt x="50" y="152"/>
                  </a:lnTo>
                  <a:lnTo>
                    <a:pt x="43" y="149"/>
                  </a:lnTo>
                  <a:lnTo>
                    <a:pt x="36" y="145"/>
                  </a:lnTo>
                  <a:lnTo>
                    <a:pt x="30" y="140"/>
                  </a:lnTo>
                  <a:lnTo>
                    <a:pt x="24" y="136"/>
                  </a:lnTo>
                  <a:lnTo>
                    <a:pt x="19" y="129"/>
                  </a:lnTo>
                  <a:lnTo>
                    <a:pt x="15" y="124"/>
                  </a:lnTo>
                  <a:lnTo>
                    <a:pt x="11" y="117"/>
                  </a:lnTo>
                  <a:lnTo>
                    <a:pt x="7" y="111"/>
                  </a:lnTo>
                  <a:lnTo>
                    <a:pt x="4" y="103"/>
                  </a:lnTo>
                  <a:lnTo>
                    <a:pt x="3" y="95"/>
                  </a:lnTo>
                  <a:lnTo>
                    <a:pt x="2" y="88"/>
                  </a:lnTo>
                  <a:lnTo>
                    <a:pt x="0" y="79"/>
                  </a:lnTo>
                  <a:lnTo>
                    <a:pt x="2" y="71"/>
                  </a:lnTo>
                  <a:lnTo>
                    <a:pt x="3" y="63"/>
                  </a:lnTo>
                  <a:lnTo>
                    <a:pt x="4" y="56"/>
                  </a:lnTo>
                  <a:lnTo>
                    <a:pt x="7" y="48"/>
                  </a:lnTo>
                  <a:lnTo>
                    <a:pt x="11" y="41"/>
                  </a:lnTo>
                  <a:lnTo>
                    <a:pt x="15" y="35"/>
                  </a:lnTo>
                  <a:lnTo>
                    <a:pt x="19" y="29"/>
                  </a:lnTo>
                  <a:lnTo>
                    <a:pt x="24" y="23"/>
                  </a:lnTo>
                  <a:lnTo>
                    <a:pt x="30" y="18"/>
                  </a:lnTo>
                  <a:lnTo>
                    <a:pt x="36" y="14"/>
                  </a:lnTo>
                  <a:lnTo>
                    <a:pt x="43" y="10"/>
                  </a:lnTo>
                  <a:lnTo>
                    <a:pt x="50" y="7"/>
                  </a:lnTo>
                  <a:lnTo>
                    <a:pt x="56" y="4"/>
                  </a:lnTo>
                  <a:lnTo>
                    <a:pt x="64" y="2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2"/>
                  </a:lnTo>
                  <a:lnTo>
                    <a:pt x="104" y="4"/>
                  </a:lnTo>
                  <a:lnTo>
                    <a:pt x="111" y="7"/>
                  </a:lnTo>
                  <a:lnTo>
                    <a:pt x="117" y="10"/>
                  </a:lnTo>
                  <a:lnTo>
                    <a:pt x="124" y="14"/>
                  </a:lnTo>
                  <a:lnTo>
                    <a:pt x="131" y="18"/>
                  </a:lnTo>
                  <a:lnTo>
                    <a:pt x="136" y="23"/>
                  </a:lnTo>
                  <a:lnTo>
                    <a:pt x="141" y="29"/>
                  </a:lnTo>
                  <a:lnTo>
                    <a:pt x="145" y="35"/>
                  </a:lnTo>
                  <a:lnTo>
                    <a:pt x="149" y="41"/>
                  </a:lnTo>
                  <a:lnTo>
                    <a:pt x="153" y="48"/>
                  </a:lnTo>
                  <a:lnTo>
                    <a:pt x="156" y="56"/>
                  </a:lnTo>
                  <a:lnTo>
                    <a:pt x="157" y="63"/>
                  </a:lnTo>
                  <a:lnTo>
                    <a:pt x="159" y="71"/>
                  </a:lnTo>
                  <a:lnTo>
                    <a:pt x="160" y="79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33" name="Freeform 430"/>
            <p:cNvSpPr>
              <a:spLocks/>
            </p:cNvSpPr>
            <p:nvPr/>
          </p:nvSpPr>
          <p:spPr bwMode="auto">
            <a:xfrm>
              <a:off x="4308476" y="3336926"/>
              <a:ext cx="61913" cy="61913"/>
            </a:xfrm>
            <a:custGeom>
              <a:avLst/>
              <a:gdLst>
                <a:gd name="T0" fmla="*/ 24260883 w 158"/>
                <a:gd name="T1" fmla="*/ 13512316 h 158"/>
                <a:gd name="T2" fmla="*/ 23646847 w 158"/>
                <a:gd name="T3" fmla="*/ 15969244 h 158"/>
                <a:gd name="T4" fmla="*/ 22878813 w 158"/>
                <a:gd name="T5" fmla="*/ 17965350 h 158"/>
                <a:gd name="T6" fmla="*/ 21650349 w 158"/>
                <a:gd name="T7" fmla="*/ 20115063 h 158"/>
                <a:gd name="T8" fmla="*/ 19807850 w 158"/>
                <a:gd name="T9" fmla="*/ 21650349 h 158"/>
                <a:gd name="T10" fmla="*/ 17965350 w 158"/>
                <a:gd name="T11" fmla="*/ 22878813 h 158"/>
                <a:gd name="T12" fmla="*/ 15815637 w 158"/>
                <a:gd name="T13" fmla="*/ 23953669 h 158"/>
                <a:gd name="T14" fmla="*/ 13512316 w 158"/>
                <a:gd name="T15" fmla="*/ 24260883 h 158"/>
                <a:gd name="T16" fmla="*/ 10902174 w 158"/>
                <a:gd name="T17" fmla="*/ 24260883 h 158"/>
                <a:gd name="T18" fmla="*/ 8598854 w 158"/>
                <a:gd name="T19" fmla="*/ 23953669 h 158"/>
                <a:gd name="T20" fmla="*/ 6295533 w 158"/>
                <a:gd name="T21" fmla="*/ 22878813 h 158"/>
                <a:gd name="T22" fmla="*/ 4453034 w 158"/>
                <a:gd name="T23" fmla="*/ 21650349 h 158"/>
                <a:gd name="T24" fmla="*/ 2917356 w 158"/>
                <a:gd name="T25" fmla="*/ 20115063 h 158"/>
                <a:gd name="T26" fmla="*/ 1535678 w 158"/>
                <a:gd name="T27" fmla="*/ 17965350 h 158"/>
                <a:gd name="T28" fmla="*/ 614036 w 158"/>
                <a:gd name="T29" fmla="*/ 15969244 h 158"/>
                <a:gd name="T30" fmla="*/ 0 w 158"/>
                <a:gd name="T31" fmla="*/ 13512316 h 158"/>
                <a:gd name="T32" fmla="*/ 0 w 158"/>
                <a:gd name="T33" fmla="*/ 11055781 h 158"/>
                <a:gd name="T34" fmla="*/ 614036 w 158"/>
                <a:gd name="T35" fmla="*/ 8598854 h 158"/>
                <a:gd name="T36" fmla="*/ 1535678 w 158"/>
                <a:gd name="T37" fmla="*/ 6295533 h 158"/>
                <a:gd name="T38" fmla="*/ 2917356 w 158"/>
                <a:gd name="T39" fmla="*/ 4453034 h 158"/>
                <a:gd name="T40" fmla="*/ 4453034 w 158"/>
                <a:gd name="T41" fmla="*/ 2917356 h 158"/>
                <a:gd name="T42" fmla="*/ 6295533 w 158"/>
                <a:gd name="T43" fmla="*/ 1535678 h 158"/>
                <a:gd name="T44" fmla="*/ 8598854 w 158"/>
                <a:gd name="T45" fmla="*/ 614036 h 158"/>
                <a:gd name="T46" fmla="*/ 10902174 w 158"/>
                <a:gd name="T47" fmla="*/ 307214 h 158"/>
                <a:gd name="T48" fmla="*/ 13512316 w 158"/>
                <a:gd name="T49" fmla="*/ 307214 h 158"/>
                <a:gd name="T50" fmla="*/ 15815637 w 158"/>
                <a:gd name="T51" fmla="*/ 614036 h 158"/>
                <a:gd name="T52" fmla="*/ 17965350 w 158"/>
                <a:gd name="T53" fmla="*/ 1535678 h 158"/>
                <a:gd name="T54" fmla="*/ 19807850 w 158"/>
                <a:gd name="T55" fmla="*/ 2917356 h 158"/>
                <a:gd name="T56" fmla="*/ 21650349 w 158"/>
                <a:gd name="T57" fmla="*/ 4453034 h 158"/>
                <a:gd name="T58" fmla="*/ 22878813 w 158"/>
                <a:gd name="T59" fmla="*/ 6295533 h 158"/>
                <a:gd name="T60" fmla="*/ 23646847 w 158"/>
                <a:gd name="T61" fmla="*/ 8598854 h 158"/>
                <a:gd name="T62" fmla="*/ 24260883 w 158"/>
                <a:gd name="T63" fmla="*/ 11055781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58">
                  <a:moveTo>
                    <a:pt x="158" y="80"/>
                  </a:moveTo>
                  <a:lnTo>
                    <a:pt x="158" y="88"/>
                  </a:lnTo>
                  <a:lnTo>
                    <a:pt x="157" y="96"/>
                  </a:lnTo>
                  <a:lnTo>
                    <a:pt x="154" y="104"/>
                  </a:lnTo>
                  <a:lnTo>
                    <a:pt x="152" y="111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1" y="131"/>
                  </a:lnTo>
                  <a:lnTo>
                    <a:pt x="136" y="136"/>
                  </a:lnTo>
                  <a:lnTo>
                    <a:pt x="129" y="141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1" y="153"/>
                  </a:lnTo>
                  <a:lnTo>
                    <a:pt x="103" y="156"/>
                  </a:lnTo>
                  <a:lnTo>
                    <a:pt x="96" y="157"/>
                  </a:lnTo>
                  <a:lnTo>
                    <a:pt x="88" y="158"/>
                  </a:lnTo>
                  <a:lnTo>
                    <a:pt x="80" y="158"/>
                  </a:lnTo>
                  <a:lnTo>
                    <a:pt x="71" y="158"/>
                  </a:lnTo>
                  <a:lnTo>
                    <a:pt x="64" y="157"/>
                  </a:lnTo>
                  <a:lnTo>
                    <a:pt x="56" y="156"/>
                  </a:lnTo>
                  <a:lnTo>
                    <a:pt x="48" y="153"/>
                  </a:lnTo>
                  <a:lnTo>
                    <a:pt x="41" y="149"/>
                  </a:lnTo>
                  <a:lnTo>
                    <a:pt x="35" y="145"/>
                  </a:lnTo>
                  <a:lnTo>
                    <a:pt x="29" y="141"/>
                  </a:lnTo>
                  <a:lnTo>
                    <a:pt x="23" y="136"/>
                  </a:lnTo>
                  <a:lnTo>
                    <a:pt x="19" y="131"/>
                  </a:lnTo>
                  <a:lnTo>
                    <a:pt x="14" y="124"/>
                  </a:lnTo>
                  <a:lnTo>
                    <a:pt x="10" y="117"/>
                  </a:lnTo>
                  <a:lnTo>
                    <a:pt x="7" y="111"/>
                  </a:lnTo>
                  <a:lnTo>
                    <a:pt x="4" y="104"/>
                  </a:lnTo>
                  <a:lnTo>
                    <a:pt x="2" y="96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2" y="64"/>
                  </a:lnTo>
                  <a:lnTo>
                    <a:pt x="4" y="56"/>
                  </a:lnTo>
                  <a:lnTo>
                    <a:pt x="7" y="49"/>
                  </a:lnTo>
                  <a:lnTo>
                    <a:pt x="10" y="41"/>
                  </a:lnTo>
                  <a:lnTo>
                    <a:pt x="14" y="36"/>
                  </a:lnTo>
                  <a:lnTo>
                    <a:pt x="19" y="29"/>
                  </a:lnTo>
                  <a:lnTo>
                    <a:pt x="23" y="24"/>
                  </a:lnTo>
                  <a:lnTo>
                    <a:pt x="29" y="19"/>
                  </a:lnTo>
                  <a:lnTo>
                    <a:pt x="35" y="14"/>
                  </a:lnTo>
                  <a:lnTo>
                    <a:pt x="41" y="10"/>
                  </a:lnTo>
                  <a:lnTo>
                    <a:pt x="48" y="7"/>
                  </a:lnTo>
                  <a:lnTo>
                    <a:pt x="56" y="4"/>
                  </a:lnTo>
                  <a:lnTo>
                    <a:pt x="64" y="3"/>
                  </a:lnTo>
                  <a:lnTo>
                    <a:pt x="71" y="2"/>
                  </a:lnTo>
                  <a:lnTo>
                    <a:pt x="80" y="0"/>
                  </a:lnTo>
                  <a:lnTo>
                    <a:pt x="88" y="2"/>
                  </a:lnTo>
                  <a:lnTo>
                    <a:pt x="96" y="3"/>
                  </a:lnTo>
                  <a:lnTo>
                    <a:pt x="103" y="4"/>
                  </a:lnTo>
                  <a:lnTo>
                    <a:pt x="111" y="7"/>
                  </a:lnTo>
                  <a:lnTo>
                    <a:pt x="117" y="10"/>
                  </a:lnTo>
                  <a:lnTo>
                    <a:pt x="124" y="14"/>
                  </a:lnTo>
                  <a:lnTo>
                    <a:pt x="129" y="19"/>
                  </a:lnTo>
                  <a:lnTo>
                    <a:pt x="136" y="24"/>
                  </a:lnTo>
                  <a:lnTo>
                    <a:pt x="141" y="29"/>
                  </a:lnTo>
                  <a:lnTo>
                    <a:pt x="145" y="36"/>
                  </a:lnTo>
                  <a:lnTo>
                    <a:pt x="149" y="41"/>
                  </a:lnTo>
                  <a:lnTo>
                    <a:pt x="152" y="49"/>
                  </a:lnTo>
                  <a:lnTo>
                    <a:pt x="154" y="56"/>
                  </a:lnTo>
                  <a:lnTo>
                    <a:pt x="157" y="64"/>
                  </a:lnTo>
                  <a:lnTo>
                    <a:pt x="158" y="72"/>
                  </a:lnTo>
                  <a:lnTo>
                    <a:pt x="158" y="8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34" name="Freeform 431"/>
            <p:cNvSpPr>
              <a:spLocks/>
            </p:cNvSpPr>
            <p:nvPr/>
          </p:nvSpPr>
          <p:spPr bwMode="auto">
            <a:xfrm>
              <a:off x="4554539" y="2830514"/>
              <a:ext cx="63500" cy="63500"/>
            </a:xfrm>
            <a:custGeom>
              <a:avLst/>
              <a:gdLst>
                <a:gd name="T0" fmla="*/ 25359006 w 158"/>
                <a:gd name="T1" fmla="*/ 13860859 h 160"/>
                <a:gd name="T2" fmla="*/ 24874316 w 158"/>
                <a:gd name="T3" fmla="*/ 16381016 h 160"/>
                <a:gd name="T4" fmla="*/ 24066902 w 158"/>
                <a:gd name="T5" fmla="*/ 18428494 h 160"/>
                <a:gd name="T6" fmla="*/ 22613234 w 158"/>
                <a:gd name="T7" fmla="*/ 20476369 h 160"/>
                <a:gd name="T8" fmla="*/ 20836440 w 158"/>
                <a:gd name="T9" fmla="*/ 22208728 h 160"/>
                <a:gd name="T10" fmla="*/ 18898082 w 158"/>
                <a:gd name="T11" fmla="*/ 23468806 h 160"/>
                <a:gd name="T12" fmla="*/ 16475437 w 158"/>
                <a:gd name="T13" fmla="*/ 24571722 h 160"/>
                <a:gd name="T14" fmla="*/ 13890826 w 158"/>
                <a:gd name="T15" fmla="*/ 24886444 h 160"/>
                <a:gd name="T16" fmla="*/ 11306617 w 158"/>
                <a:gd name="T17" fmla="*/ 24886444 h 160"/>
                <a:gd name="T18" fmla="*/ 8722408 w 158"/>
                <a:gd name="T19" fmla="*/ 24571722 h 160"/>
                <a:gd name="T20" fmla="*/ 6622487 w 158"/>
                <a:gd name="T21" fmla="*/ 23468806 h 160"/>
                <a:gd name="T22" fmla="*/ 4522566 w 158"/>
                <a:gd name="T23" fmla="*/ 22208728 h 160"/>
                <a:gd name="T24" fmla="*/ 2745772 w 158"/>
                <a:gd name="T25" fmla="*/ 20476369 h 160"/>
                <a:gd name="T26" fmla="*/ 1453668 w 158"/>
                <a:gd name="T27" fmla="*/ 18428494 h 160"/>
                <a:gd name="T28" fmla="*/ 484690 w 158"/>
                <a:gd name="T29" fmla="*/ 16381016 h 160"/>
                <a:gd name="T30" fmla="*/ 0 w 158"/>
                <a:gd name="T31" fmla="*/ 13860859 h 160"/>
                <a:gd name="T32" fmla="*/ 0 w 158"/>
                <a:gd name="T33" fmla="*/ 11340703 h 160"/>
                <a:gd name="T34" fmla="*/ 484690 w 158"/>
                <a:gd name="T35" fmla="*/ 8820547 h 160"/>
                <a:gd name="T36" fmla="*/ 1453668 w 158"/>
                <a:gd name="T37" fmla="*/ 6773069 h 160"/>
                <a:gd name="T38" fmla="*/ 2745772 w 158"/>
                <a:gd name="T39" fmla="*/ 4567634 h 160"/>
                <a:gd name="T40" fmla="*/ 4522566 w 158"/>
                <a:gd name="T41" fmla="*/ 2992834 h 160"/>
                <a:gd name="T42" fmla="*/ 6622487 w 158"/>
                <a:gd name="T43" fmla="*/ 1732756 h 160"/>
                <a:gd name="T44" fmla="*/ 8722408 w 158"/>
                <a:gd name="T45" fmla="*/ 630238 h 160"/>
                <a:gd name="T46" fmla="*/ 11306617 w 158"/>
                <a:gd name="T47" fmla="*/ 157559 h 160"/>
                <a:gd name="T48" fmla="*/ 13890826 w 158"/>
                <a:gd name="T49" fmla="*/ 157559 h 160"/>
                <a:gd name="T50" fmla="*/ 16475437 w 158"/>
                <a:gd name="T51" fmla="*/ 630238 h 160"/>
                <a:gd name="T52" fmla="*/ 18898082 w 158"/>
                <a:gd name="T53" fmla="*/ 1732756 h 160"/>
                <a:gd name="T54" fmla="*/ 20836440 w 158"/>
                <a:gd name="T55" fmla="*/ 2992834 h 160"/>
                <a:gd name="T56" fmla="*/ 22613234 w 158"/>
                <a:gd name="T57" fmla="*/ 4567634 h 160"/>
                <a:gd name="T58" fmla="*/ 24066902 w 158"/>
                <a:gd name="T59" fmla="*/ 6773069 h 160"/>
                <a:gd name="T60" fmla="*/ 24874316 w 158"/>
                <a:gd name="T61" fmla="*/ 8820547 h 160"/>
                <a:gd name="T62" fmla="*/ 25359006 w 158"/>
                <a:gd name="T63" fmla="*/ 11340703 h 1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60">
                  <a:moveTo>
                    <a:pt x="158" y="80"/>
                  </a:moveTo>
                  <a:lnTo>
                    <a:pt x="157" y="88"/>
                  </a:lnTo>
                  <a:lnTo>
                    <a:pt x="157" y="96"/>
                  </a:lnTo>
                  <a:lnTo>
                    <a:pt x="154" y="104"/>
                  </a:lnTo>
                  <a:lnTo>
                    <a:pt x="151" y="110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0" y="130"/>
                  </a:lnTo>
                  <a:lnTo>
                    <a:pt x="134" y="136"/>
                  </a:lnTo>
                  <a:lnTo>
                    <a:pt x="129" y="141"/>
                  </a:lnTo>
                  <a:lnTo>
                    <a:pt x="122" y="145"/>
                  </a:lnTo>
                  <a:lnTo>
                    <a:pt x="117" y="149"/>
                  </a:lnTo>
                  <a:lnTo>
                    <a:pt x="109" y="153"/>
                  </a:lnTo>
                  <a:lnTo>
                    <a:pt x="102" y="156"/>
                  </a:lnTo>
                  <a:lnTo>
                    <a:pt x="94" y="157"/>
                  </a:lnTo>
                  <a:lnTo>
                    <a:pt x="86" y="158"/>
                  </a:lnTo>
                  <a:lnTo>
                    <a:pt x="78" y="160"/>
                  </a:lnTo>
                  <a:lnTo>
                    <a:pt x="70" y="158"/>
                  </a:lnTo>
                  <a:lnTo>
                    <a:pt x="62" y="157"/>
                  </a:lnTo>
                  <a:lnTo>
                    <a:pt x="54" y="156"/>
                  </a:lnTo>
                  <a:lnTo>
                    <a:pt x="48" y="153"/>
                  </a:lnTo>
                  <a:lnTo>
                    <a:pt x="41" y="149"/>
                  </a:lnTo>
                  <a:lnTo>
                    <a:pt x="34" y="145"/>
                  </a:lnTo>
                  <a:lnTo>
                    <a:pt x="28" y="141"/>
                  </a:lnTo>
                  <a:lnTo>
                    <a:pt x="22" y="136"/>
                  </a:lnTo>
                  <a:lnTo>
                    <a:pt x="17" y="130"/>
                  </a:lnTo>
                  <a:lnTo>
                    <a:pt x="13" y="124"/>
                  </a:lnTo>
                  <a:lnTo>
                    <a:pt x="9" y="117"/>
                  </a:lnTo>
                  <a:lnTo>
                    <a:pt x="5" y="110"/>
                  </a:lnTo>
                  <a:lnTo>
                    <a:pt x="3" y="104"/>
                  </a:lnTo>
                  <a:lnTo>
                    <a:pt x="1" y="96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1" y="64"/>
                  </a:lnTo>
                  <a:lnTo>
                    <a:pt x="3" y="56"/>
                  </a:lnTo>
                  <a:lnTo>
                    <a:pt x="5" y="49"/>
                  </a:lnTo>
                  <a:lnTo>
                    <a:pt x="9" y="43"/>
                  </a:lnTo>
                  <a:lnTo>
                    <a:pt x="13" y="36"/>
                  </a:lnTo>
                  <a:lnTo>
                    <a:pt x="17" y="29"/>
                  </a:lnTo>
                  <a:lnTo>
                    <a:pt x="22" y="24"/>
                  </a:lnTo>
                  <a:lnTo>
                    <a:pt x="28" y="19"/>
                  </a:lnTo>
                  <a:lnTo>
                    <a:pt x="34" y="15"/>
                  </a:lnTo>
                  <a:lnTo>
                    <a:pt x="41" y="11"/>
                  </a:lnTo>
                  <a:lnTo>
                    <a:pt x="48" y="7"/>
                  </a:lnTo>
                  <a:lnTo>
                    <a:pt x="54" y="4"/>
                  </a:lnTo>
                  <a:lnTo>
                    <a:pt x="62" y="3"/>
                  </a:lnTo>
                  <a:lnTo>
                    <a:pt x="70" y="1"/>
                  </a:lnTo>
                  <a:lnTo>
                    <a:pt x="78" y="0"/>
                  </a:lnTo>
                  <a:lnTo>
                    <a:pt x="86" y="1"/>
                  </a:lnTo>
                  <a:lnTo>
                    <a:pt x="94" y="3"/>
                  </a:lnTo>
                  <a:lnTo>
                    <a:pt x="102" y="4"/>
                  </a:lnTo>
                  <a:lnTo>
                    <a:pt x="109" y="7"/>
                  </a:lnTo>
                  <a:lnTo>
                    <a:pt x="117" y="11"/>
                  </a:lnTo>
                  <a:lnTo>
                    <a:pt x="122" y="15"/>
                  </a:lnTo>
                  <a:lnTo>
                    <a:pt x="129" y="19"/>
                  </a:lnTo>
                  <a:lnTo>
                    <a:pt x="134" y="24"/>
                  </a:lnTo>
                  <a:lnTo>
                    <a:pt x="140" y="29"/>
                  </a:lnTo>
                  <a:lnTo>
                    <a:pt x="145" y="36"/>
                  </a:lnTo>
                  <a:lnTo>
                    <a:pt x="149" y="43"/>
                  </a:lnTo>
                  <a:lnTo>
                    <a:pt x="151" y="49"/>
                  </a:lnTo>
                  <a:lnTo>
                    <a:pt x="154" y="56"/>
                  </a:lnTo>
                  <a:lnTo>
                    <a:pt x="157" y="64"/>
                  </a:lnTo>
                  <a:lnTo>
                    <a:pt x="157" y="72"/>
                  </a:lnTo>
                  <a:lnTo>
                    <a:pt x="158" y="8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35" name="Freeform 432"/>
            <p:cNvSpPr>
              <a:spLocks/>
            </p:cNvSpPr>
            <p:nvPr/>
          </p:nvSpPr>
          <p:spPr bwMode="auto">
            <a:xfrm>
              <a:off x="4619626" y="2808289"/>
              <a:ext cx="63500" cy="63500"/>
            </a:xfrm>
            <a:custGeom>
              <a:avLst/>
              <a:gdLst>
                <a:gd name="T0" fmla="*/ 25520570 w 158"/>
                <a:gd name="T1" fmla="*/ 13860859 h 160"/>
                <a:gd name="T2" fmla="*/ 25197443 w 158"/>
                <a:gd name="T3" fmla="*/ 16381016 h 160"/>
                <a:gd name="T4" fmla="*/ 24066902 w 158"/>
                <a:gd name="T5" fmla="*/ 18428494 h 160"/>
                <a:gd name="T6" fmla="*/ 22774797 w 158"/>
                <a:gd name="T7" fmla="*/ 20476369 h 160"/>
                <a:gd name="T8" fmla="*/ 20998003 w 158"/>
                <a:gd name="T9" fmla="*/ 22208728 h 160"/>
                <a:gd name="T10" fmla="*/ 18898082 w 158"/>
                <a:gd name="T11" fmla="*/ 23468806 h 160"/>
                <a:gd name="T12" fmla="*/ 16798161 w 158"/>
                <a:gd name="T13" fmla="*/ 24571722 h 160"/>
                <a:gd name="T14" fmla="*/ 14213953 w 158"/>
                <a:gd name="T15" fmla="*/ 24886444 h 160"/>
                <a:gd name="T16" fmla="*/ 11629744 w 158"/>
                <a:gd name="T17" fmla="*/ 24886444 h 160"/>
                <a:gd name="T18" fmla="*/ 9045133 w 158"/>
                <a:gd name="T19" fmla="*/ 24571722 h 160"/>
                <a:gd name="T20" fmla="*/ 6622487 w 158"/>
                <a:gd name="T21" fmla="*/ 23468806 h 160"/>
                <a:gd name="T22" fmla="*/ 4684130 w 158"/>
                <a:gd name="T23" fmla="*/ 22208728 h 160"/>
                <a:gd name="T24" fmla="*/ 3068899 w 158"/>
                <a:gd name="T25" fmla="*/ 20476369 h 160"/>
                <a:gd name="T26" fmla="*/ 1453668 w 158"/>
                <a:gd name="T27" fmla="*/ 18428494 h 160"/>
                <a:gd name="T28" fmla="*/ 646253 w 158"/>
                <a:gd name="T29" fmla="*/ 16381016 h 160"/>
                <a:gd name="T30" fmla="*/ 161563 w 158"/>
                <a:gd name="T31" fmla="*/ 13860859 h 160"/>
                <a:gd name="T32" fmla="*/ 161563 w 158"/>
                <a:gd name="T33" fmla="*/ 11340703 h 160"/>
                <a:gd name="T34" fmla="*/ 646253 w 158"/>
                <a:gd name="T35" fmla="*/ 8820547 h 160"/>
                <a:gd name="T36" fmla="*/ 1453668 w 158"/>
                <a:gd name="T37" fmla="*/ 6773069 h 160"/>
                <a:gd name="T38" fmla="*/ 3068899 w 158"/>
                <a:gd name="T39" fmla="*/ 4567634 h 160"/>
                <a:gd name="T40" fmla="*/ 4684130 w 158"/>
                <a:gd name="T41" fmla="*/ 2992834 h 160"/>
                <a:gd name="T42" fmla="*/ 6622487 w 158"/>
                <a:gd name="T43" fmla="*/ 1732756 h 160"/>
                <a:gd name="T44" fmla="*/ 9045133 w 158"/>
                <a:gd name="T45" fmla="*/ 630238 h 160"/>
                <a:gd name="T46" fmla="*/ 11629744 w 158"/>
                <a:gd name="T47" fmla="*/ 157559 h 160"/>
                <a:gd name="T48" fmla="*/ 14213953 w 158"/>
                <a:gd name="T49" fmla="*/ 157559 h 160"/>
                <a:gd name="T50" fmla="*/ 16798161 w 158"/>
                <a:gd name="T51" fmla="*/ 630238 h 160"/>
                <a:gd name="T52" fmla="*/ 18898082 w 158"/>
                <a:gd name="T53" fmla="*/ 1732756 h 160"/>
                <a:gd name="T54" fmla="*/ 20998003 w 158"/>
                <a:gd name="T55" fmla="*/ 2992834 h 160"/>
                <a:gd name="T56" fmla="*/ 22774797 w 158"/>
                <a:gd name="T57" fmla="*/ 4567634 h 160"/>
                <a:gd name="T58" fmla="*/ 24066902 w 158"/>
                <a:gd name="T59" fmla="*/ 6773069 h 160"/>
                <a:gd name="T60" fmla="*/ 25197443 w 158"/>
                <a:gd name="T61" fmla="*/ 8820547 h 160"/>
                <a:gd name="T62" fmla="*/ 25520570 w 158"/>
                <a:gd name="T63" fmla="*/ 11340703 h 1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60">
                  <a:moveTo>
                    <a:pt x="158" y="80"/>
                  </a:moveTo>
                  <a:lnTo>
                    <a:pt x="158" y="88"/>
                  </a:lnTo>
                  <a:lnTo>
                    <a:pt x="157" y="96"/>
                  </a:lnTo>
                  <a:lnTo>
                    <a:pt x="156" y="104"/>
                  </a:lnTo>
                  <a:lnTo>
                    <a:pt x="153" y="111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1" y="130"/>
                  </a:lnTo>
                  <a:lnTo>
                    <a:pt x="136" y="136"/>
                  </a:lnTo>
                  <a:lnTo>
                    <a:pt x="130" y="141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0" y="153"/>
                  </a:lnTo>
                  <a:lnTo>
                    <a:pt x="104" y="156"/>
                  </a:lnTo>
                  <a:lnTo>
                    <a:pt x="96" y="157"/>
                  </a:lnTo>
                  <a:lnTo>
                    <a:pt x="88" y="158"/>
                  </a:lnTo>
                  <a:lnTo>
                    <a:pt x="80" y="160"/>
                  </a:lnTo>
                  <a:lnTo>
                    <a:pt x="72" y="158"/>
                  </a:lnTo>
                  <a:lnTo>
                    <a:pt x="64" y="157"/>
                  </a:lnTo>
                  <a:lnTo>
                    <a:pt x="56" y="156"/>
                  </a:lnTo>
                  <a:lnTo>
                    <a:pt x="49" y="153"/>
                  </a:lnTo>
                  <a:lnTo>
                    <a:pt x="41" y="149"/>
                  </a:lnTo>
                  <a:lnTo>
                    <a:pt x="36" y="145"/>
                  </a:lnTo>
                  <a:lnTo>
                    <a:pt x="29" y="141"/>
                  </a:lnTo>
                  <a:lnTo>
                    <a:pt x="24" y="136"/>
                  </a:lnTo>
                  <a:lnTo>
                    <a:pt x="19" y="130"/>
                  </a:lnTo>
                  <a:lnTo>
                    <a:pt x="13" y="124"/>
                  </a:lnTo>
                  <a:lnTo>
                    <a:pt x="9" y="117"/>
                  </a:lnTo>
                  <a:lnTo>
                    <a:pt x="7" y="111"/>
                  </a:lnTo>
                  <a:lnTo>
                    <a:pt x="4" y="104"/>
                  </a:lnTo>
                  <a:lnTo>
                    <a:pt x="1" y="96"/>
                  </a:lnTo>
                  <a:lnTo>
                    <a:pt x="1" y="88"/>
                  </a:lnTo>
                  <a:lnTo>
                    <a:pt x="0" y="80"/>
                  </a:lnTo>
                  <a:lnTo>
                    <a:pt x="1" y="72"/>
                  </a:lnTo>
                  <a:lnTo>
                    <a:pt x="1" y="64"/>
                  </a:lnTo>
                  <a:lnTo>
                    <a:pt x="4" y="56"/>
                  </a:lnTo>
                  <a:lnTo>
                    <a:pt x="7" y="49"/>
                  </a:lnTo>
                  <a:lnTo>
                    <a:pt x="9" y="43"/>
                  </a:lnTo>
                  <a:lnTo>
                    <a:pt x="13" y="36"/>
                  </a:lnTo>
                  <a:lnTo>
                    <a:pt x="19" y="29"/>
                  </a:lnTo>
                  <a:lnTo>
                    <a:pt x="24" y="24"/>
                  </a:lnTo>
                  <a:lnTo>
                    <a:pt x="29" y="19"/>
                  </a:lnTo>
                  <a:lnTo>
                    <a:pt x="36" y="15"/>
                  </a:lnTo>
                  <a:lnTo>
                    <a:pt x="41" y="11"/>
                  </a:lnTo>
                  <a:lnTo>
                    <a:pt x="49" y="7"/>
                  </a:lnTo>
                  <a:lnTo>
                    <a:pt x="56" y="4"/>
                  </a:lnTo>
                  <a:lnTo>
                    <a:pt x="64" y="3"/>
                  </a:lnTo>
                  <a:lnTo>
                    <a:pt x="72" y="1"/>
                  </a:lnTo>
                  <a:lnTo>
                    <a:pt x="80" y="0"/>
                  </a:lnTo>
                  <a:lnTo>
                    <a:pt x="88" y="1"/>
                  </a:lnTo>
                  <a:lnTo>
                    <a:pt x="96" y="3"/>
                  </a:lnTo>
                  <a:lnTo>
                    <a:pt x="104" y="4"/>
                  </a:lnTo>
                  <a:lnTo>
                    <a:pt x="110" y="7"/>
                  </a:lnTo>
                  <a:lnTo>
                    <a:pt x="117" y="11"/>
                  </a:lnTo>
                  <a:lnTo>
                    <a:pt x="124" y="15"/>
                  </a:lnTo>
                  <a:lnTo>
                    <a:pt x="130" y="19"/>
                  </a:lnTo>
                  <a:lnTo>
                    <a:pt x="136" y="24"/>
                  </a:lnTo>
                  <a:lnTo>
                    <a:pt x="141" y="29"/>
                  </a:lnTo>
                  <a:lnTo>
                    <a:pt x="145" y="36"/>
                  </a:lnTo>
                  <a:lnTo>
                    <a:pt x="149" y="43"/>
                  </a:lnTo>
                  <a:lnTo>
                    <a:pt x="153" y="49"/>
                  </a:lnTo>
                  <a:lnTo>
                    <a:pt x="156" y="56"/>
                  </a:lnTo>
                  <a:lnTo>
                    <a:pt x="157" y="64"/>
                  </a:lnTo>
                  <a:lnTo>
                    <a:pt x="158" y="72"/>
                  </a:lnTo>
                  <a:lnTo>
                    <a:pt x="158" y="8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36" name="Freeform 433"/>
            <p:cNvSpPr>
              <a:spLocks/>
            </p:cNvSpPr>
            <p:nvPr/>
          </p:nvSpPr>
          <p:spPr bwMode="auto">
            <a:xfrm>
              <a:off x="4554539" y="2911476"/>
              <a:ext cx="63500" cy="63500"/>
            </a:xfrm>
            <a:custGeom>
              <a:avLst/>
              <a:gdLst>
                <a:gd name="T0" fmla="*/ 25359006 w 158"/>
                <a:gd name="T1" fmla="*/ 14052389 h 158"/>
                <a:gd name="T2" fmla="*/ 24874316 w 158"/>
                <a:gd name="T3" fmla="*/ 16475437 h 158"/>
                <a:gd name="T4" fmla="*/ 24066902 w 158"/>
                <a:gd name="T5" fmla="*/ 18898082 h 158"/>
                <a:gd name="T6" fmla="*/ 22613234 w 158"/>
                <a:gd name="T7" fmla="*/ 20836440 h 158"/>
                <a:gd name="T8" fmla="*/ 20836440 w 158"/>
                <a:gd name="T9" fmla="*/ 22613234 h 158"/>
                <a:gd name="T10" fmla="*/ 18898082 w 158"/>
                <a:gd name="T11" fmla="*/ 24066902 h 158"/>
                <a:gd name="T12" fmla="*/ 16475437 w 158"/>
                <a:gd name="T13" fmla="*/ 24874316 h 158"/>
                <a:gd name="T14" fmla="*/ 13890826 w 158"/>
                <a:gd name="T15" fmla="*/ 25520570 h 158"/>
                <a:gd name="T16" fmla="*/ 11306617 w 158"/>
                <a:gd name="T17" fmla="*/ 25520570 h 158"/>
                <a:gd name="T18" fmla="*/ 8722408 w 158"/>
                <a:gd name="T19" fmla="*/ 24874316 h 158"/>
                <a:gd name="T20" fmla="*/ 6622487 w 158"/>
                <a:gd name="T21" fmla="*/ 24066902 h 158"/>
                <a:gd name="T22" fmla="*/ 4522566 w 158"/>
                <a:gd name="T23" fmla="*/ 22613234 h 158"/>
                <a:gd name="T24" fmla="*/ 2745772 w 158"/>
                <a:gd name="T25" fmla="*/ 20836440 h 158"/>
                <a:gd name="T26" fmla="*/ 1453668 w 158"/>
                <a:gd name="T27" fmla="*/ 18898082 h 158"/>
                <a:gd name="T28" fmla="*/ 484690 w 158"/>
                <a:gd name="T29" fmla="*/ 16475437 h 158"/>
                <a:gd name="T30" fmla="*/ 0 w 158"/>
                <a:gd name="T31" fmla="*/ 14052389 h 158"/>
                <a:gd name="T32" fmla="*/ 0 w 158"/>
                <a:gd name="T33" fmla="*/ 11468180 h 158"/>
                <a:gd name="T34" fmla="*/ 484690 w 158"/>
                <a:gd name="T35" fmla="*/ 9045133 h 158"/>
                <a:gd name="T36" fmla="*/ 1453668 w 158"/>
                <a:gd name="T37" fmla="*/ 6622487 h 158"/>
                <a:gd name="T38" fmla="*/ 2745772 w 158"/>
                <a:gd name="T39" fmla="*/ 4522566 h 158"/>
                <a:gd name="T40" fmla="*/ 4522566 w 158"/>
                <a:gd name="T41" fmla="*/ 2745772 h 158"/>
                <a:gd name="T42" fmla="*/ 6622487 w 158"/>
                <a:gd name="T43" fmla="*/ 1453668 h 158"/>
                <a:gd name="T44" fmla="*/ 8722408 w 158"/>
                <a:gd name="T45" fmla="*/ 484690 h 158"/>
                <a:gd name="T46" fmla="*/ 11306617 w 158"/>
                <a:gd name="T47" fmla="*/ 0 h 158"/>
                <a:gd name="T48" fmla="*/ 13890826 w 158"/>
                <a:gd name="T49" fmla="*/ 0 h 158"/>
                <a:gd name="T50" fmla="*/ 16475437 w 158"/>
                <a:gd name="T51" fmla="*/ 484690 h 158"/>
                <a:gd name="T52" fmla="*/ 18898082 w 158"/>
                <a:gd name="T53" fmla="*/ 1453668 h 158"/>
                <a:gd name="T54" fmla="*/ 20836440 w 158"/>
                <a:gd name="T55" fmla="*/ 2745772 h 158"/>
                <a:gd name="T56" fmla="*/ 22613234 w 158"/>
                <a:gd name="T57" fmla="*/ 4522566 h 158"/>
                <a:gd name="T58" fmla="*/ 24066902 w 158"/>
                <a:gd name="T59" fmla="*/ 6622487 h 158"/>
                <a:gd name="T60" fmla="*/ 24874316 w 158"/>
                <a:gd name="T61" fmla="*/ 9045133 h 158"/>
                <a:gd name="T62" fmla="*/ 25359006 w 158"/>
                <a:gd name="T63" fmla="*/ 11468180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58">
                  <a:moveTo>
                    <a:pt x="158" y="79"/>
                  </a:moveTo>
                  <a:lnTo>
                    <a:pt x="157" y="87"/>
                  </a:lnTo>
                  <a:lnTo>
                    <a:pt x="157" y="95"/>
                  </a:lnTo>
                  <a:lnTo>
                    <a:pt x="154" y="102"/>
                  </a:lnTo>
                  <a:lnTo>
                    <a:pt x="151" y="109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0" y="129"/>
                  </a:lnTo>
                  <a:lnTo>
                    <a:pt x="134" y="134"/>
                  </a:lnTo>
                  <a:lnTo>
                    <a:pt x="129" y="140"/>
                  </a:lnTo>
                  <a:lnTo>
                    <a:pt x="122" y="145"/>
                  </a:lnTo>
                  <a:lnTo>
                    <a:pt x="117" y="149"/>
                  </a:lnTo>
                  <a:lnTo>
                    <a:pt x="109" y="152"/>
                  </a:lnTo>
                  <a:lnTo>
                    <a:pt x="102" y="154"/>
                  </a:lnTo>
                  <a:lnTo>
                    <a:pt x="94" y="157"/>
                  </a:lnTo>
                  <a:lnTo>
                    <a:pt x="86" y="158"/>
                  </a:lnTo>
                  <a:lnTo>
                    <a:pt x="78" y="158"/>
                  </a:lnTo>
                  <a:lnTo>
                    <a:pt x="70" y="158"/>
                  </a:lnTo>
                  <a:lnTo>
                    <a:pt x="62" y="157"/>
                  </a:lnTo>
                  <a:lnTo>
                    <a:pt x="54" y="154"/>
                  </a:lnTo>
                  <a:lnTo>
                    <a:pt x="48" y="152"/>
                  </a:lnTo>
                  <a:lnTo>
                    <a:pt x="41" y="149"/>
                  </a:lnTo>
                  <a:lnTo>
                    <a:pt x="34" y="145"/>
                  </a:lnTo>
                  <a:lnTo>
                    <a:pt x="28" y="140"/>
                  </a:lnTo>
                  <a:lnTo>
                    <a:pt x="22" y="134"/>
                  </a:lnTo>
                  <a:lnTo>
                    <a:pt x="17" y="129"/>
                  </a:lnTo>
                  <a:lnTo>
                    <a:pt x="13" y="124"/>
                  </a:lnTo>
                  <a:lnTo>
                    <a:pt x="9" y="117"/>
                  </a:lnTo>
                  <a:lnTo>
                    <a:pt x="5" y="109"/>
                  </a:lnTo>
                  <a:lnTo>
                    <a:pt x="3" y="102"/>
                  </a:lnTo>
                  <a:lnTo>
                    <a:pt x="1" y="95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1" y="63"/>
                  </a:lnTo>
                  <a:lnTo>
                    <a:pt x="3" y="56"/>
                  </a:lnTo>
                  <a:lnTo>
                    <a:pt x="5" y="48"/>
                  </a:lnTo>
                  <a:lnTo>
                    <a:pt x="9" y="41"/>
                  </a:lnTo>
                  <a:lnTo>
                    <a:pt x="13" y="35"/>
                  </a:lnTo>
                  <a:lnTo>
                    <a:pt x="17" y="28"/>
                  </a:lnTo>
                  <a:lnTo>
                    <a:pt x="22" y="23"/>
                  </a:lnTo>
                  <a:lnTo>
                    <a:pt x="28" y="17"/>
                  </a:lnTo>
                  <a:lnTo>
                    <a:pt x="34" y="13"/>
                  </a:lnTo>
                  <a:lnTo>
                    <a:pt x="41" y="9"/>
                  </a:lnTo>
                  <a:lnTo>
                    <a:pt x="48" y="5"/>
                  </a:lnTo>
                  <a:lnTo>
                    <a:pt x="54" y="3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94" y="1"/>
                  </a:lnTo>
                  <a:lnTo>
                    <a:pt x="102" y="3"/>
                  </a:lnTo>
                  <a:lnTo>
                    <a:pt x="109" y="5"/>
                  </a:lnTo>
                  <a:lnTo>
                    <a:pt x="117" y="9"/>
                  </a:lnTo>
                  <a:lnTo>
                    <a:pt x="122" y="13"/>
                  </a:lnTo>
                  <a:lnTo>
                    <a:pt x="129" y="17"/>
                  </a:lnTo>
                  <a:lnTo>
                    <a:pt x="134" y="23"/>
                  </a:lnTo>
                  <a:lnTo>
                    <a:pt x="140" y="28"/>
                  </a:lnTo>
                  <a:lnTo>
                    <a:pt x="145" y="35"/>
                  </a:lnTo>
                  <a:lnTo>
                    <a:pt x="149" y="41"/>
                  </a:lnTo>
                  <a:lnTo>
                    <a:pt x="151" y="48"/>
                  </a:lnTo>
                  <a:lnTo>
                    <a:pt x="154" y="56"/>
                  </a:lnTo>
                  <a:lnTo>
                    <a:pt x="157" y="63"/>
                  </a:lnTo>
                  <a:lnTo>
                    <a:pt x="157" y="71"/>
                  </a:lnTo>
                  <a:lnTo>
                    <a:pt x="158" y="79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37" name="Freeform 434"/>
            <p:cNvSpPr>
              <a:spLocks/>
            </p:cNvSpPr>
            <p:nvPr/>
          </p:nvSpPr>
          <p:spPr bwMode="auto">
            <a:xfrm>
              <a:off x="4625976" y="2867026"/>
              <a:ext cx="61913" cy="63500"/>
            </a:xfrm>
            <a:custGeom>
              <a:avLst/>
              <a:gdLst>
                <a:gd name="T0" fmla="*/ 24260883 w 158"/>
                <a:gd name="T1" fmla="*/ 13876148 h 159"/>
                <a:gd name="T2" fmla="*/ 23646847 w 158"/>
                <a:gd name="T3" fmla="*/ 16428129 h 159"/>
                <a:gd name="T4" fmla="*/ 22878813 w 158"/>
                <a:gd name="T5" fmla="*/ 18661013 h 159"/>
                <a:gd name="T6" fmla="*/ 21343527 w 158"/>
                <a:gd name="T7" fmla="*/ 20575198 h 159"/>
                <a:gd name="T8" fmla="*/ 19807850 w 158"/>
                <a:gd name="T9" fmla="*/ 22329635 h 159"/>
                <a:gd name="T10" fmla="*/ 17965350 w 158"/>
                <a:gd name="T11" fmla="*/ 23764975 h 159"/>
                <a:gd name="T12" fmla="*/ 15662030 w 158"/>
                <a:gd name="T13" fmla="*/ 24722267 h 159"/>
                <a:gd name="T14" fmla="*/ 13205102 w 158"/>
                <a:gd name="T15" fmla="*/ 25040965 h 159"/>
                <a:gd name="T16" fmla="*/ 10748567 w 158"/>
                <a:gd name="T17" fmla="*/ 25040965 h 159"/>
                <a:gd name="T18" fmla="*/ 8598854 w 158"/>
                <a:gd name="T19" fmla="*/ 24722267 h 159"/>
                <a:gd name="T20" fmla="*/ 6295533 w 158"/>
                <a:gd name="T21" fmla="*/ 23764975 h 159"/>
                <a:gd name="T22" fmla="*/ 4299427 w 158"/>
                <a:gd name="T23" fmla="*/ 22329635 h 159"/>
                <a:gd name="T24" fmla="*/ 2610534 w 158"/>
                <a:gd name="T25" fmla="*/ 20575198 h 159"/>
                <a:gd name="T26" fmla="*/ 1382071 w 158"/>
                <a:gd name="T27" fmla="*/ 18661013 h 159"/>
                <a:gd name="T28" fmla="*/ 307214 w 158"/>
                <a:gd name="T29" fmla="*/ 16428129 h 159"/>
                <a:gd name="T30" fmla="*/ 0 w 158"/>
                <a:gd name="T31" fmla="*/ 13876148 h 159"/>
                <a:gd name="T32" fmla="*/ 0 w 158"/>
                <a:gd name="T33" fmla="*/ 11324167 h 159"/>
                <a:gd name="T34" fmla="*/ 307214 w 158"/>
                <a:gd name="T35" fmla="*/ 8772186 h 159"/>
                <a:gd name="T36" fmla="*/ 1382071 w 158"/>
                <a:gd name="T37" fmla="*/ 6699050 h 159"/>
                <a:gd name="T38" fmla="*/ 2610534 w 158"/>
                <a:gd name="T39" fmla="*/ 4465767 h 159"/>
                <a:gd name="T40" fmla="*/ 4299427 w 158"/>
                <a:gd name="T41" fmla="*/ 2871079 h 159"/>
                <a:gd name="T42" fmla="*/ 6295533 w 158"/>
                <a:gd name="T43" fmla="*/ 1595088 h 159"/>
                <a:gd name="T44" fmla="*/ 8598854 w 158"/>
                <a:gd name="T45" fmla="*/ 478447 h 159"/>
                <a:gd name="T46" fmla="*/ 10748567 w 158"/>
                <a:gd name="T47" fmla="*/ 0 h 159"/>
                <a:gd name="T48" fmla="*/ 13205102 w 158"/>
                <a:gd name="T49" fmla="*/ 0 h 159"/>
                <a:gd name="T50" fmla="*/ 15662030 w 158"/>
                <a:gd name="T51" fmla="*/ 478447 h 159"/>
                <a:gd name="T52" fmla="*/ 17965350 w 158"/>
                <a:gd name="T53" fmla="*/ 1595088 h 159"/>
                <a:gd name="T54" fmla="*/ 19807850 w 158"/>
                <a:gd name="T55" fmla="*/ 2871079 h 159"/>
                <a:gd name="T56" fmla="*/ 21343527 w 158"/>
                <a:gd name="T57" fmla="*/ 4465767 h 159"/>
                <a:gd name="T58" fmla="*/ 22878813 w 158"/>
                <a:gd name="T59" fmla="*/ 6699050 h 159"/>
                <a:gd name="T60" fmla="*/ 23646847 w 158"/>
                <a:gd name="T61" fmla="*/ 8772186 h 159"/>
                <a:gd name="T62" fmla="*/ 24260883 w 158"/>
                <a:gd name="T63" fmla="*/ 11324167 h 1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59">
                  <a:moveTo>
                    <a:pt x="158" y="79"/>
                  </a:moveTo>
                  <a:lnTo>
                    <a:pt x="158" y="87"/>
                  </a:lnTo>
                  <a:lnTo>
                    <a:pt x="157" y="95"/>
                  </a:lnTo>
                  <a:lnTo>
                    <a:pt x="154" y="103"/>
                  </a:lnTo>
                  <a:lnTo>
                    <a:pt x="151" y="109"/>
                  </a:lnTo>
                  <a:lnTo>
                    <a:pt x="149" y="117"/>
                  </a:lnTo>
                  <a:lnTo>
                    <a:pt x="145" y="123"/>
                  </a:lnTo>
                  <a:lnTo>
                    <a:pt x="139" y="129"/>
                  </a:lnTo>
                  <a:lnTo>
                    <a:pt x="134" y="135"/>
                  </a:lnTo>
                  <a:lnTo>
                    <a:pt x="129" y="140"/>
                  </a:lnTo>
                  <a:lnTo>
                    <a:pt x="123" y="145"/>
                  </a:lnTo>
                  <a:lnTo>
                    <a:pt x="117" y="149"/>
                  </a:lnTo>
                  <a:lnTo>
                    <a:pt x="110" y="152"/>
                  </a:lnTo>
                  <a:lnTo>
                    <a:pt x="102" y="155"/>
                  </a:lnTo>
                  <a:lnTo>
                    <a:pt x="94" y="156"/>
                  </a:lnTo>
                  <a:lnTo>
                    <a:pt x="86" y="157"/>
                  </a:lnTo>
                  <a:lnTo>
                    <a:pt x="78" y="159"/>
                  </a:lnTo>
                  <a:lnTo>
                    <a:pt x="70" y="157"/>
                  </a:lnTo>
                  <a:lnTo>
                    <a:pt x="62" y="156"/>
                  </a:lnTo>
                  <a:lnTo>
                    <a:pt x="56" y="155"/>
                  </a:lnTo>
                  <a:lnTo>
                    <a:pt x="48" y="152"/>
                  </a:lnTo>
                  <a:lnTo>
                    <a:pt x="41" y="149"/>
                  </a:lnTo>
                  <a:lnTo>
                    <a:pt x="34" y="145"/>
                  </a:lnTo>
                  <a:lnTo>
                    <a:pt x="28" y="140"/>
                  </a:lnTo>
                  <a:lnTo>
                    <a:pt x="22" y="135"/>
                  </a:lnTo>
                  <a:lnTo>
                    <a:pt x="17" y="129"/>
                  </a:lnTo>
                  <a:lnTo>
                    <a:pt x="13" y="123"/>
                  </a:lnTo>
                  <a:lnTo>
                    <a:pt x="9" y="117"/>
                  </a:lnTo>
                  <a:lnTo>
                    <a:pt x="5" y="109"/>
                  </a:lnTo>
                  <a:lnTo>
                    <a:pt x="2" y="103"/>
                  </a:lnTo>
                  <a:lnTo>
                    <a:pt x="1" y="95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5" y="48"/>
                  </a:lnTo>
                  <a:lnTo>
                    <a:pt x="9" y="42"/>
                  </a:lnTo>
                  <a:lnTo>
                    <a:pt x="13" y="35"/>
                  </a:lnTo>
                  <a:lnTo>
                    <a:pt x="17" y="28"/>
                  </a:lnTo>
                  <a:lnTo>
                    <a:pt x="22" y="23"/>
                  </a:lnTo>
                  <a:lnTo>
                    <a:pt x="28" y="18"/>
                  </a:lnTo>
                  <a:lnTo>
                    <a:pt x="34" y="14"/>
                  </a:lnTo>
                  <a:lnTo>
                    <a:pt x="41" y="10"/>
                  </a:lnTo>
                  <a:lnTo>
                    <a:pt x="48" y="6"/>
                  </a:lnTo>
                  <a:lnTo>
                    <a:pt x="56" y="3"/>
                  </a:lnTo>
                  <a:lnTo>
                    <a:pt x="62" y="2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94" y="2"/>
                  </a:lnTo>
                  <a:lnTo>
                    <a:pt x="102" y="3"/>
                  </a:lnTo>
                  <a:lnTo>
                    <a:pt x="110" y="6"/>
                  </a:lnTo>
                  <a:lnTo>
                    <a:pt x="117" y="10"/>
                  </a:lnTo>
                  <a:lnTo>
                    <a:pt x="123" y="14"/>
                  </a:lnTo>
                  <a:lnTo>
                    <a:pt x="129" y="18"/>
                  </a:lnTo>
                  <a:lnTo>
                    <a:pt x="134" y="23"/>
                  </a:lnTo>
                  <a:lnTo>
                    <a:pt x="139" y="28"/>
                  </a:lnTo>
                  <a:lnTo>
                    <a:pt x="145" y="35"/>
                  </a:lnTo>
                  <a:lnTo>
                    <a:pt x="149" y="42"/>
                  </a:lnTo>
                  <a:lnTo>
                    <a:pt x="151" y="48"/>
                  </a:lnTo>
                  <a:lnTo>
                    <a:pt x="154" y="55"/>
                  </a:lnTo>
                  <a:lnTo>
                    <a:pt x="157" y="63"/>
                  </a:lnTo>
                  <a:lnTo>
                    <a:pt x="158" y="71"/>
                  </a:lnTo>
                  <a:lnTo>
                    <a:pt x="158" y="79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38" name="Freeform 435"/>
            <p:cNvSpPr>
              <a:spLocks/>
            </p:cNvSpPr>
            <p:nvPr/>
          </p:nvSpPr>
          <p:spPr bwMode="auto">
            <a:xfrm>
              <a:off x="4676776" y="2830514"/>
              <a:ext cx="63500" cy="63500"/>
            </a:xfrm>
            <a:custGeom>
              <a:avLst/>
              <a:gdLst>
                <a:gd name="T0" fmla="*/ 25520570 w 158"/>
                <a:gd name="T1" fmla="*/ 13860859 h 160"/>
                <a:gd name="T2" fmla="*/ 24874316 w 158"/>
                <a:gd name="T3" fmla="*/ 16381016 h 160"/>
                <a:gd name="T4" fmla="*/ 24066902 w 158"/>
                <a:gd name="T5" fmla="*/ 18428494 h 160"/>
                <a:gd name="T6" fmla="*/ 22613234 w 158"/>
                <a:gd name="T7" fmla="*/ 20476369 h 160"/>
                <a:gd name="T8" fmla="*/ 20836440 w 158"/>
                <a:gd name="T9" fmla="*/ 22208728 h 160"/>
                <a:gd name="T10" fmla="*/ 18898082 w 158"/>
                <a:gd name="T11" fmla="*/ 23468806 h 160"/>
                <a:gd name="T12" fmla="*/ 16475437 w 158"/>
                <a:gd name="T13" fmla="*/ 24571722 h 160"/>
                <a:gd name="T14" fmla="*/ 14213953 w 158"/>
                <a:gd name="T15" fmla="*/ 24886444 h 160"/>
                <a:gd name="T16" fmla="*/ 11468180 w 158"/>
                <a:gd name="T17" fmla="*/ 24886444 h 160"/>
                <a:gd name="T18" fmla="*/ 9045133 w 158"/>
                <a:gd name="T19" fmla="*/ 24571722 h 160"/>
                <a:gd name="T20" fmla="*/ 6622487 w 158"/>
                <a:gd name="T21" fmla="*/ 23468806 h 160"/>
                <a:gd name="T22" fmla="*/ 4684130 w 158"/>
                <a:gd name="T23" fmla="*/ 22208728 h 160"/>
                <a:gd name="T24" fmla="*/ 3068899 w 158"/>
                <a:gd name="T25" fmla="*/ 20476369 h 160"/>
                <a:gd name="T26" fmla="*/ 1453668 w 158"/>
                <a:gd name="T27" fmla="*/ 18428494 h 160"/>
                <a:gd name="T28" fmla="*/ 646253 w 158"/>
                <a:gd name="T29" fmla="*/ 16381016 h 160"/>
                <a:gd name="T30" fmla="*/ 0 w 158"/>
                <a:gd name="T31" fmla="*/ 13860859 h 160"/>
                <a:gd name="T32" fmla="*/ 0 w 158"/>
                <a:gd name="T33" fmla="*/ 11340703 h 160"/>
                <a:gd name="T34" fmla="*/ 646253 w 158"/>
                <a:gd name="T35" fmla="*/ 8820547 h 160"/>
                <a:gd name="T36" fmla="*/ 1453668 w 158"/>
                <a:gd name="T37" fmla="*/ 6773069 h 160"/>
                <a:gd name="T38" fmla="*/ 3068899 w 158"/>
                <a:gd name="T39" fmla="*/ 4567634 h 160"/>
                <a:gd name="T40" fmla="*/ 4684130 w 158"/>
                <a:gd name="T41" fmla="*/ 2992834 h 160"/>
                <a:gd name="T42" fmla="*/ 6622487 w 158"/>
                <a:gd name="T43" fmla="*/ 1732756 h 160"/>
                <a:gd name="T44" fmla="*/ 9045133 w 158"/>
                <a:gd name="T45" fmla="*/ 630238 h 160"/>
                <a:gd name="T46" fmla="*/ 11468180 w 158"/>
                <a:gd name="T47" fmla="*/ 157559 h 160"/>
                <a:gd name="T48" fmla="*/ 14213953 w 158"/>
                <a:gd name="T49" fmla="*/ 157559 h 160"/>
                <a:gd name="T50" fmla="*/ 16475437 w 158"/>
                <a:gd name="T51" fmla="*/ 630238 h 160"/>
                <a:gd name="T52" fmla="*/ 18898082 w 158"/>
                <a:gd name="T53" fmla="*/ 1732756 h 160"/>
                <a:gd name="T54" fmla="*/ 20836440 w 158"/>
                <a:gd name="T55" fmla="*/ 2992834 h 160"/>
                <a:gd name="T56" fmla="*/ 22613234 w 158"/>
                <a:gd name="T57" fmla="*/ 4567634 h 160"/>
                <a:gd name="T58" fmla="*/ 24066902 w 158"/>
                <a:gd name="T59" fmla="*/ 6773069 h 160"/>
                <a:gd name="T60" fmla="*/ 24874316 w 158"/>
                <a:gd name="T61" fmla="*/ 8820547 h 160"/>
                <a:gd name="T62" fmla="*/ 25520570 w 158"/>
                <a:gd name="T63" fmla="*/ 11340703 h 1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60">
                  <a:moveTo>
                    <a:pt x="158" y="80"/>
                  </a:moveTo>
                  <a:lnTo>
                    <a:pt x="158" y="88"/>
                  </a:lnTo>
                  <a:lnTo>
                    <a:pt x="157" y="96"/>
                  </a:lnTo>
                  <a:lnTo>
                    <a:pt x="154" y="104"/>
                  </a:lnTo>
                  <a:lnTo>
                    <a:pt x="152" y="110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0" y="130"/>
                  </a:lnTo>
                  <a:lnTo>
                    <a:pt x="136" y="136"/>
                  </a:lnTo>
                  <a:lnTo>
                    <a:pt x="129" y="141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0" y="153"/>
                  </a:lnTo>
                  <a:lnTo>
                    <a:pt x="102" y="156"/>
                  </a:lnTo>
                  <a:lnTo>
                    <a:pt x="96" y="157"/>
                  </a:lnTo>
                  <a:lnTo>
                    <a:pt x="88" y="158"/>
                  </a:lnTo>
                  <a:lnTo>
                    <a:pt x="80" y="160"/>
                  </a:lnTo>
                  <a:lnTo>
                    <a:pt x="71" y="158"/>
                  </a:lnTo>
                  <a:lnTo>
                    <a:pt x="63" y="157"/>
                  </a:lnTo>
                  <a:lnTo>
                    <a:pt x="56" y="156"/>
                  </a:lnTo>
                  <a:lnTo>
                    <a:pt x="48" y="153"/>
                  </a:lnTo>
                  <a:lnTo>
                    <a:pt x="41" y="149"/>
                  </a:lnTo>
                  <a:lnTo>
                    <a:pt x="35" y="145"/>
                  </a:lnTo>
                  <a:lnTo>
                    <a:pt x="29" y="141"/>
                  </a:lnTo>
                  <a:lnTo>
                    <a:pt x="23" y="136"/>
                  </a:lnTo>
                  <a:lnTo>
                    <a:pt x="19" y="130"/>
                  </a:lnTo>
                  <a:lnTo>
                    <a:pt x="13" y="124"/>
                  </a:lnTo>
                  <a:lnTo>
                    <a:pt x="9" y="117"/>
                  </a:lnTo>
                  <a:lnTo>
                    <a:pt x="7" y="110"/>
                  </a:lnTo>
                  <a:lnTo>
                    <a:pt x="4" y="104"/>
                  </a:lnTo>
                  <a:lnTo>
                    <a:pt x="1" y="96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1" y="64"/>
                  </a:lnTo>
                  <a:lnTo>
                    <a:pt x="4" y="56"/>
                  </a:lnTo>
                  <a:lnTo>
                    <a:pt x="7" y="49"/>
                  </a:lnTo>
                  <a:lnTo>
                    <a:pt x="9" y="43"/>
                  </a:lnTo>
                  <a:lnTo>
                    <a:pt x="13" y="36"/>
                  </a:lnTo>
                  <a:lnTo>
                    <a:pt x="19" y="29"/>
                  </a:lnTo>
                  <a:lnTo>
                    <a:pt x="23" y="24"/>
                  </a:lnTo>
                  <a:lnTo>
                    <a:pt x="29" y="19"/>
                  </a:lnTo>
                  <a:lnTo>
                    <a:pt x="35" y="15"/>
                  </a:lnTo>
                  <a:lnTo>
                    <a:pt x="41" y="11"/>
                  </a:lnTo>
                  <a:lnTo>
                    <a:pt x="48" y="7"/>
                  </a:lnTo>
                  <a:lnTo>
                    <a:pt x="56" y="4"/>
                  </a:lnTo>
                  <a:lnTo>
                    <a:pt x="63" y="3"/>
                  </a:lnTo>
                  <a:lnTo>
                    <a:pt x="71" y="1"/>
                  </a:lnTo>
                  <a:lnTo>
                    <a:pt x="80" y="0"/>
                  </a:lnTo>
                  <a:lnTo>
                    <a:pt x="88" y="1"/>
                  </a:lnTo>
                  <a:lnTo>
                    <a:pt x="96" y="3"/>
                  </a:lnTo>
                  <a:lnTo>
                    <a:pt x="102" y="4"/>
                  </a:lnTo>
                  <a:lnTo>
                    <a:pt x="110" y="7"/>
                  </a:lnTo>
                  <a:lnTo>
                    <a:pt x="117" y="11"/>
                  </a:lnTo>
                  <a:lnTo>
                    <a:pt x="124" y="15"/>
                  </a:lnTo>
                  <a:lnTo>
                    <a:pt x="129" y="19"/>
                  </a:lnTo>
                  <a:lnTo>
                    <a:pt x="136" y="24"/>
                  </a:lnTo>
                  <a:lnTo>
                    <a:pt x="140" y="29"/>
                  </a:lnTo>
                  <a:lnTo>
                    <a:pt x="145" y="36"/>
                  </a:lnTo>
                  <a:lnTo>
                    <a:pt x="149" y="43"/>
                  </a:lnTo>
                  <a:lnTo>
                    <a:pt x="152" y="49"/>
                  </a:lnTo>
                  <a:lnTo>
                    <a:pt x="154" y="56"/>
                  </a:lnTo>
                  <a:lnTo>
                    <a:pt x="157" y="64"/>
                  </a:lnTo>
                  <a:lnTo>
                    <a:pt x="158" y="72"/>
                  </a:lnTo>
                  <a:lnTo>
                    <a:pt x="158" y="8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39" name="Freeform 436"/>
            <p:cNvSpPr>
              <a:spLocks/>
            </p:cNvSpPr>
            <p:nvPr/>
          </p:nvSpPr>
          <p:spPr bwMode="auto">
            <a:xfrm>
              <a:off x="4665664" y="2944814"/>
              <a:ext cx="63500" cy="63500"/>
            </a:xfrm>
            <a:custGeom>
              <a:avLst/>
              <a:gdLst>
                <a:gd name="T0" fmla="*/ 25520570 w 158"/>
                <a:gd name="T1" fmla="*/ 13890826 h 158"/>
                <a:gd name="T2" fmla="*/ 24874316 w 158"/>
                <a:gd name="T3" fmla="*/ 16475437 h 158"/>
                <a:gd name="T4" fmla="*/ 24066902 w 158"/>
                <a:gd name="T5" fmla="*/ 18898082 h 158"/>
                <a:gd name="T6" fmla="*/ 22613234 w 158"/>
                <a:gd name="T7" fmla="*/ 20836440 h 158"/>
                <a:gd name="T8" fmla="*/ 20836440 w 158"/>
                <a:gd name="T9" fmla="*/ 22451671 h 158"/>
                <a:gd name="T10" fmla="*/ 18898082 w 158"/>
                <a:gd name="T11" fmla="*/ 24066902 h 158"/>
                <a:gd name="T12" fmla="*/ 16637000 w 158"/>
                <a:gd name="T13" fmla="*/ 24874316 h 158"/>
                <a:gd name="T14" fmla="*/ 14213953 w 158"/>
                <a:gd name="T15" fmla="*/ 25520570 h 158"/>
                <a:gd name="T16" fmla="*/ 11468180 w 158"/>
                <a:gd name="T17" fmla="*/ 25520570 h 158"/>
                <a:gd name="T18" fmla="*/ 9045133 w 158"/>
                <a:gd name="T19" fmla="*/ 24874316 h 158"/>
                <a:gd name="T20" fmla="*/ 6622487 w 158"/>
                <a:gd name="T21" fmla="*/ 24066902 h 158"/>
                <a:gd name="T22" fmla="*/ 4684130 w 158"/>
                <a:gd name="T23" fmla="*/ 22451671 h 158"/>
                <a:gd name="T24" fmla="*/ 2745772 w 158"/>
                <a:gd name="T25" fmla="*/ 20836440 h 158"/>
                <a:gd name="T26" fmla="*/ 1453668 w 158"/>
                <a:gd name="T27" fmla="*/ 18898082 h 158"/>
                <a:gd name="T28" fmla="*/ 646253 w 158"/>
                <a:gd name="T29" fmla="*/ 16475437 h 158"/>
                <a:gd name="T30" fmla="*/ 0 w 158"/>
                <a:gd name="T31" fmla="*/ 13890826 h 158"/>
                <a:gd name="T32" fmla="*/ 0 w 158"/>
                <a:gd name="T33" fmla="*/ 11306617 h 158"/>
                <a:gd name="T34" fmla="*/ 646253 w 158"/>
                <a:gd name="T35" fmla="*/ 9045133 h 158"/>
                <a:gd name="T36" fmla="*/ 1453668 w 158"/>
                <a:gd name="T37" fmla="*/ 6622487 h 158"/>
                <a:gd name="T38" fmla="*/ 2745772 w 158"/>
                <a:gd name="T39" fmla="*/ 4522566 h 158"/>
                <a:gd name="T40" fmla="*/ 4684130 w 158"/>
                <a:gd name="T41" fmla="*/ 2745772 h 158"/>
                <a:gd name="T42" fmla="*/ 6622487 w 158"/>
                <a:gd name="T43" fmla="*/ 1453668 h 158"/>
                <a:gd name="T44" fmla="*/ 9045133 w 158"/>
                <a:gd name="T45" fmla="*/ 484690 h 158"/>
                <a:gd name="T46" fmla="*/ 11468180 w 158"/>
                <a:gd name="T47" fmla="*/ 0 h 158"/>
                <a:gd name="T48" fmla="*/ 14213953 w 158"/>
                <a:gd name="T49" fmla="*/ 0 h 158"/>
                <a:gd name="T50" fmla="*/ 16637000 w 158"/>
                <a:gd name="T51" fmla="*/ 484690 h 158"/>
                <a:gd name="T52" fmla="*/ 18898082 w 158"/>
                <a:gd name="T53" fmla="*/ 1453668 h 158"/>
                <a:gd name="T54" fmla="*/ 20836440 w 158"/>
                <a:gd name="T55" fmla="*/ 2745772 h 158"/>
                <a:gd name="T56" fmla="*/ 22613234 w 158"/>
                <a:gd name="T57" fmla="*/ 4522566 h 158"/>
                <a:gd name="T58" fmla="*/ 24066902 w 158"/>
                <a:gd name="T59" fmla="*/ 6622487 h 158"/>
                <a:gd name="T60" fmla="*/ 24874316 w 158"/>
                <a:gd name="T61" fmla="*/ 9045133 h 158"/>
                <a:gd name="T62" fmla="*/ 25520570 w 158"/>
                <a:gd name="T63" fmla="*/ 11306617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58">
                  <a:moveTo>
                    <a:pt x="158" y="78"/>
                  </a:moveTo>
                  <a:lnTo>
                    <a:pt x="158" y="86"/>
                  </a:lnTo>
                  <a:lnTo>
                    <a:pt x="157" y="94"/>
                  </a:lnTo>
                  <a:lnTo>
                    <a:pt x="154" y="102"/>
                  </a:lnTo>
                  <a:lnTo>
                    <a:pt x="152" y="110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0" y="129"/>
                  </a:lnTo>
                  <a:lnTo>
                    <a:pt x="136" y="134"/>
                  </a:lnTo>
                  <a:lnTo>
                    <a:pt x="129" y="139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0" y="151"/>
                  </a:lnTo>
                  <a:lnTo>
                    <a:pt x="103" y="154"/>
                  </a:lnTo>
                  <a:lnTo>
                    <a:pt x="95" y="157"/>
                  </a:lnTo>
                  <a:lnTo>
                    <a:pt x="88" y="158"/>
                  </a:lnTo>
                  <a:lnTo>
                    <a:pt x="79" y="158"/>
                  </a:lnTo>
                  <a:lnTo>
                    <a:pt x="71" y="158"/>
                  </a:lnTo>
                  <a:lnTo>
                    <a:pt x="63" y="157"/>
                  </a:lnTo>
                  <a:lnTo>
                    <a:pt x="56" y="154"/>
                  </a:lnTo>
                  <a:lnTo>
                    <a:pt x="48" y="151"/>
                  </a:lnTo>
                  <a:lnTo>
                    <a:pt x="41" y="149"/>
                  </a:lnTo>
                  <a:lnTo>
                    <a:pt x="35" y="145"/>
                  </a:lnTo>
                  <a:lnTo>
                    <a:pt x="29" y="139"/>
                  </a:lnTo>
                  <a:lnTo>
                    <a:pt x="23" y="134"/>
                  </a:lnTo>
                  <a:lnTo>
                    <a:pt x="17" y="129"/>
                  </a:lnTo>
                  <a:lnTo>
                    <a:pt x="13" y="124"/>
                  </a:lnTo>
                  <a:lnTo>
                    <a:pt x="9" y="117"/>
                  </a:lnTo>
                  <a:lnTo>
                    <a:pt x="7" y="110"/>
                  </a:lnTo>
                  <a:lnTo>
                    <a:pt x="4" y="102"/>
                  </a:lnTo>
                  <a:lnTo>
                    <a:pt x="1" y="94"/>
                  </a:lnTo>
                  <a:lnTo>
                    <a:pt x="0" y="86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1" y="62"/>
                  </a:lnTo>
                  <a:lnTo>
                    <a:pt x="4" y="56"/>
                  </a:lnTo>
                  <a:lnTo>
                    <a:pt x="7" y="48"/>
                  </a:lnTo>
                  <a:lnTo>
                    <a:pt x="9" y="41"/>
                  </a:lnTo>
                  <a:lnTo>
                    <a:pt x="13" y="34"/>
                  </a:lnTo>
                  <a:lnTo>
                    <a:pt x="17" y="28"/>
                  </a:lnTo>
                  <a:lnTo>
                    <a:pt x="23" y="22"/>
                  </a:lnTo>
                  <a:lnTo>
                    <a:pt x="29" y="17"/>
                  </a:lnTo>
                  <a:lnTo>
                    <a:pt x="35" y="13"/>
                  </a:lnTo>
                  <a:lnTo>
                    <a:pt x="41" y="9"/>
                  </a:lnTo>
                  <a:lnTo>
                    <a:pt x="48" y="5"/>
                  </a:lnTo>
                  <a:lnTo>
                    <a:pt x="56" y="3"/>
                  </a:lnTo>
                  <a:lnTo>
                    <a:pt x="63" y="1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8" y="0"/>
                  </a:lnTo>
                  <a:lnTo>
                    <a:pt x="95" y="1"/>
                  </a:lnTo>
                  <a:lnTo>
                    <a:pt x="103" y="3"/>
                  </a:lnTo>
                  <a:lnTo>
                    <a:pt x="110" y="5"/>
                  </a:lnTo>
                  <a:lnTo>
                    <a:pt x="117" y="9"/>
                  </a:lnTo>
                  <a:lnTo>
                    <a:pt x="124" y="13"/>
                  </a:lnTo>
                  <a:lnTo>
                    <a:pt x="129" y="17"/>
                  </a:lnTo>
                  <a:lnTo>
                    <a:pt x="136" y="22"/>
                  </a:lnTo>
                  <a:lnTo>
                    <a:pt x="140" y="28"/>
                  </a:lnTo>
                  <a:lnTo>
                    <a:pt x="145" y="34"/>
                  </a:lnTo>
                  <a:lnTo>
                    <a:pt x="149" y="41"/>
                  </a:lnTo>
                  <a:lnTo>
                    <a:pt x="152" y="48"/>
                  </a:lnTo>
                  <a:lnTo>
                    <a:pt x="154" y="56"/>
                  </a:lnTo>
                  <a:lnTo>
                    <a:pt x="157" y="62"/>
                  </a:lnTo>
                  <a:lnTo>
                    <a:pt x="158" y="70"/>
                  </a:lnTo>
                  <a:lnTo>
                    <a:pt x="158" y="78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40" name="Freeform 437"/>
            <p:cNvSpPr>
              <a:spLocks/>
            </p:cNvSpPr>
            <p:nvPr/>
          </p:nvSpPr>
          <p:spPr bwMode="auto">
            <a:xfrm>
              <a:off x="4670426" y="2878139"/>
              <a:ext cx="61913" cy="63500"/>
            </a:xfrm>
            <a:custGeom>
              <a:avLst/>
              <a:gdLst>
                <a:gd name="T0" fmla="*/ 24108299 w 159"/>
                <a:gd name="T1" fmla="*/ 13876148 h 159"/>
                <a:gd name="T2" fmla="*/ 23501630 w 159"/>
                <a:gd name="T3" fmla="*/ 16428129 h 159"/>
                <a:gd name="T4" fmla="*/ 22592015 w 159"/>
                <a:gd name="T5" fmla="*/ 18661013 h 159"/>
                <a:gd name="T6" fmla="*/ 21227592 w 159"/>
                <a:gd name="T7" fmla="*/ 20575198 h 159"/>
                <a:gd name="T8" fmla="*/ 19559446 w 159"/>
                <a:gd name="T9" fmla="*/ 22329635 h 159"/>
                <a:gd name="T10" fmla="*/ 17740216 w 159"/>
                <a:gd name="T11" fmla="*/ 23764975 h 159"/>
                <a:gd name="T12" fmla="*/ 15617262 w 159"/>
                <a:gd name="T13" fmla="*/ 24722267 h 159"/>
                <a:gd name="T14" fmla="*/ 13342836 w 159"/>
                <a:gd name="T15" fmla="*/ 25040965 h 159"/>
                <a:gd name="T16" fmla="*/ 10765464 w 159"/>
                <a:gd name="T17" fmla="*/ 25040965 h 159"/>
                <a:gd name="T18" fmla="*/ 8491037 w 159"/>
                <a:gd name="T19" fmla="*/ 24722267 h 159"/>
                <a:gd name="T20" fmla="*/ 6368083 w 159"/>
                <a:gd name="T21" fmla="*/ 23764975 h 159"/>
                <a:gd name="T22" fmla="*/ 4548853 w 159"/>
                <a:gd name="T23" fmla="*/ 22329635 h 159"/>
                <a:gd name="T24" fmla="*/ 2729234 w 159"/>
                <a:gd name="T25" fmla="*/ 20575198 h 159"/>
                <a:gd name="T26" fmla="*/ 1516284 w 159"/>
                <a:gd name="T27" fmla="*/ 18661013 h 159"/>
                <a:gd name="T28" fmla="*/ 606670 w 159"/>
                <a:gd name="T29" fmla="*/ 16428129 h 159"/>
                <a:gd name="T30" fmla="*/ 0 w 159"/>
                <a:gd name="T31" fmla="*/ 13876148 h 159"/>
                <a:gd name="T32" fmla="*/ 0 w 159"/>
                <a:gd name="T33" fmla="*/ 11324167 h 159"/>
                <a:gd name="T34" fmla="*/ 606670 w 159"/>
                <a:gd name="T35" fmla="*/ 8772186 h 159"/>
                <a:gd name="T36" fmla="*/ 1516284 w 159"/>
                <a:gd name="T37" fmla="*/ 6699050 h 159"/>
                <a:gd name="T38" fmla="*/ 2729234 w 159"/>
                <a:gd name="T39" fmla="*/ 4465767 h 159"/>
                <a:gd name="T40" fmla="*/ 4548853 w 159"/>
                <a:gd name="T41" fmla="*/ 2871079 h 159"/>
                <a:gd name="T42" fmla="*/ 6368083 w 159"/>
                <a:gd name="T43" fmla="*/ 1595088 h 159"/>
                <a:gd name="T44" fmla="*/ 8491037 w 159"/>
                <a:gd name="T45" fmla="*/ 478447 h 159"/>
                <a:gd name="T46" fmla="*/ 10765464 w 159"/>
                <a:gd name="T47" fmla="*/ 0 h 159"/>
                <a:gd name="T48" fmla="*/ 13342836 w 159"/>
                <a:gd name="T49" fmla="*/ 0 h 159"/>
                <a:gd name="T50" fmla="*/ 15617262 w 159"/>
                <a:gd name="T51" fmla="*/ 478447 h 159"/>
                <a:gd name="T52" fmla="*/ 17740216 w 159"/>
                <a:gd name="T53" fmla="*/ 1595088 h 159"/>
                <a:gd name="T54" fmla="*/ 19559446 w 159"/>
                <a:gd name="T55" fmla="*/ 2871079 h 159"/>
                <a:gd name="T56" fmla="*/ 21227592 w 159"/>
                <a:gd name="T57" fmla="*/ 4465767 h 159"/>
                <a:gd name="T58" fmla="*/ 22592015 w 159"/>
                <a:gd name="T59" fmla="*/ 6699050 h 159"/>
                <a:gd name="T60" fmla="*/ 23501630 w 159"/>
                <a:gd name="T61" fmla="*/ 8772186 h 159"/>
                <a:gd name="T62" fmla="*/ 24108299 w 159"/>
                <a:gd name="T63" fmla="*/ 11324167 h 1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9" h="159">
                  <a:moveTo>
                    <a:pt x="159" y="79"/>
                  </a:moveTo>
                  <a:lnTo>
                    <a:pt x="159" y="87"/>
                  </a:lnTo>
                  <a:lnTo>
                    <a:pt x="157" y="95"/>
                  </a:lnTo>
                  <a:lnTo>
                    <a:pt x="155" y="103"/>
                  </a:lnTo>
                  <a:lnTo>
                    <a:pt x="152" y="109"/>
                  </a:lnTo>
                  <a:lnTo>
                    <a:pt x="149" y="117"/>
                  </a:lnTo>
                  <a:lnTo>
                    <a:pt x="145" y="123"/>
                  </a:lnTo>
                  <a:lnTo>
                    <a:pt x="140" y="129"/>
                  </a:lnTo>
                  <a:lnTo>
                    <a:pt x="136" y="135"/>
                  </a:lnTo>
                  <a:lnTo>
                    <a:pt x="129" y="140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1" y="152"/>
                  </a:lnTo>
                  <a:lnTo>
                    <a:pt x="103" y="155"/>
                  </a:lnTo>
                  <a:lnTo>
                    <a:pt x="95" y="157"/>
                  </a:lnTo>
                  <a:lnTo>
                    <a:pt x="88" y="157"/>
                  </a:lnTo>
                  <a:lnTo>
                    <a:pt x="79" y="159"/>
                  </a:lnTo>
                  <a:lnTo>
                    <a:pt x="71" y="157"/>
                  </a:lnTo>
                  <a:lnTo>
                    <a:pt x="63" y="157"/>
                  </a:lnTo>
                  <a:lnTo>
                    <a:pt x="56" y="155"/>
                  </a:lnTo>
                  <a:lnTo>
                    <a:pt x="48" y="152"/>
                  </a:lnTo>
                  <a:lnTo>
                    <a:pt x="42" y="149"/>
                  </a:lnTo>
                  <a:lnTo>
                    <a:pt x="35" y="145"/>
                  </a:lnTo>
                  <a:lnTo>
                    <a:pt x="30" y="140"/>
                  </a:lnTo>
                  <a:lnTo>
                    <a:pt x="23" y="135"/>
                  </a:lnTo>
                  <a:lnTo>
                    <a:pt x="18" y="129"/>
                  </a:lnTo>
                  <a:lnTo>
                    <a:pt x="14" y="123"/>
                  </a:lnTo>
                  <a:lnTo>
                    <a:pt x="10" y="117"/>
                  </a:lnTo>
                  <a:lnTo>
                    <a:pt x="7" y="109"/>
                  </a:lnTo>
                  <a:lnTo>
                    <a:pt x="4" y="103"/>
                  </a:lnTo>
                  <a:lnTo>
                    <a:pt x="2" y="95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2" y="63"/>
                  </a:lnTo>
                  <a:lnTo>
                    <a:pt x="4" y="55"/>
                  </a:lnTo>
                  <a:lnTo>
                    <a:pt x="7" y="48"/>
                  </a:lnTo>
                  <a:lnTo>
                    <a:pt x="10" y="42"/>
                  </a:lnTo>
                  <a:lnTo>
                    <a:pt x="14" y="35"/>
                  </a:lnTo>
                  <a:lnTo>
                    <a:pt x="18" y="28"/>
                  </a:lnTo>
                  <a:lnTo>
                    <a:pt x="23" y="23"/>
                  </a:lnTo>
                  <a:lnTo>
                    <a:pt x="30" y="18"/>
                  </a:lnTo>
                  <a:lnTo>
                    <a:pt x="35" y="14"/>
                  </a:lnTo>
                  <a:lnTo>
                    <a:pt x="42" y="10"/>
                  </a:lnTo>
                  <a:lnTo>
                    <a:pt x="48" y="6"/>
                  </a:lnTo>
                  <a:lnTo>
                    <a:pt x="56" y="3"/>
                  </a:lnTo>
                  <a:lnTo>
                    <a:pt x="63" y="2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8" y="0"/>
                  </a:lnTo>
                  <a:lnTo>
                    <a:pt x="95" y="2"/>
                  </a:lnTo>
                  <a:lnTo>
                    <a:pt x="103" y="3"/>
                  </a:lnTo>
                  <a:lnTo>
                    <a:pt x="111" y="6"/>
                  </a:lnTo>
                  <a:lnTo>
                    <a:pt x="117" y="10"/>
                  </a:lnTo>
                  <a:lnTo>
                    <a:pt x="124" y="14"/>
                  </a:lnTo>
                  <a:lnTo>
                    <a:pt x="129" y="18"/>
                  </a:lnTo>
                  <a:lnTo>
                    <a:pt x="136" y="23"/>
                  </a:lnTo>
                  <a:lnTo>
                    <a:pt x="140" y="28"/>
                  </a:lnTo>
                  <a:lnTo>
                    <a:pt x="145" y="35"/>
                  </a:lnTo>
                  <a:lnTo>
                    <a:pt x="149" y="42"/>
                  </a:lnTo>
                  <a:lnTo>
                    <a:pt x="152" y="48"/>
                  </a:lnTo>
                  <a:lnTo>
                    <a:pt x="155" y="55"/>
                  </a:lnTo>
                  <a:lnTo>
                    <a:pt x="157" y="63"/>
                  </a:lnTo>
                  <a:lnTo>
                    <a:pt x="159" y="71"/>
                  </a:lnTo>
                  <a:lnTo>
                    <a:pt x="159" y="79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41" name="Freeform 438"/>
            <p:cNvSpPr>
              <a:spLocks/>
            </p:cNvSpPr>
            <p:nvPr/>
          </p:nvSpPr>
          <p:spPr bwMode="auto">
            <a:xfrm>
              <a:off x="4751389" y="2882901"/>
              <a:ext cx="61913" cy="61913"/>
            </a:xfrm>
            <a:custGeom>
              <a:avLst/>
              <a:gdLst>
                <a:gd name="T0" fmla="*/ 24260883 w 158"/>
                <a:gd name="T1" fmla="*/ 13205102 h 158"/>
                <a:gd name="T2" fmla="*/ 23953669 w 158"/>
                <a:gd name="T3" fmla="*/ 15662030 h 158"/>
                <a:gd name="T4" fmla="*/ 22878813 w 158"/>
                <a:gd name="T5" fmla="*/ 17965350 h 158"/>
                <a:gd name="T6" fmla="*/ 21650349 w 158"/>
                <a:gd name="T7" fmla="*/ 19807850 h 158"/>
                <a:gd name="T8" fmla="*/ 20115063 w 158"/>
                <a:gd name="T9" fmla="*/ 21343527 h 158"/>
                <a:gd name="T10" fmla="*/ 17965350 w 158"/>
                <a:gd name="T11" fmla="*/ 22878813 h 158"/>
                <a:gd name="T12" fmla="*/ 15815637 w 158"/>
                <a:gd name="T13" fmla="*/ 23646847 h 158"/>
                <a:gd name="T14" fmla="*/ 13512316 w 158"/>
                <a:gd name="T15" fmla="*/ 24107276 h 158"/>
                <a:gd name="T16" fmla="*/ 11055781 w 158"/>
                <a:gd name="T17" fmla="*/ 24107276 h 158"/>
                <a:gd name="T18" fmla="*/ 8598854 w 158"/>
                <a:gd name="T19" fmla="*/ 23646847 h 158"/>
                <a:gd name="T20" fmla="*/ 6295533 w 158"/>
                <a:gd name="T21" fmla="*/ 22878813 h 158"/>
                <a:gd name="T22" fmla="*/ 4453034 w 158"/>
                <a:gd name="T23" fmla="*/ 21343527 h 158"/>
                <a:gd name="T24" fmla="*/ 2917356 w 158"/>
                <a:gd name="T25" fmla="*/ 19807850 h 158"/>
                <a:gd name="T26" fmla="*/ 1535678 w 158"/>
                <a:gd name="T27" fmla="*/ 17965350 h 158"/>
                <a:gd name="T28" fmla="*/ 614036 w 158"/>
                <a:gd name="T29" fmla="*/ 15662030 h 158"/>
                <a:gd name="T30" fmla="*/ 0 w 158"/>
                <a:gd name="T31" fmla="*/ 13205102 h 158"/>
                <a:gd name="T32" fmla="*/ 0 w 158"/>
                <a:gd name="T33" fmla="*/ 10748567 h 158"/>
                <a:gd name="T34" fmla="*/ 614036 w 158"/>
                <a:gd name="T35" fmla="*/ 8291640 h 158"/>
                <a:gd name="T36" fmla="*/ 1535678 w 158"/>
                <a:gd name="T37" fmla="*/ 6295533 h 158"/>
                <a:gd name="T38" fmla="*/ 2917356 w 158"/>
                <a:gd name="T39" fmla="*/ 4299427 h 158"/>
                <a:gd name="T40" fmla="*/ 4453034 w 158"/>
                <a:gd name="T41" fmla="*/ 2610534 h 158"/>
                <a:gd name="T42" fmla="*/ 6295533 w 158"/>
                <a:gd name="T43" fmla="*/ 1382071 h 158"/>
                <a:gd name="T44" fmla="*/ 8598854 w 158"/>
                <a:gd name="T45" fmla="*/ 307214 h 158"/>
                <a:gd name="T46" fmla="*/ 11055781 w 158"/>
                <a:gd name="T47" fmla="*/ 0 h 158"/>
                <a:gd name="T48" fmla="*/ 13512316 w 158"/>
                <a:gd name="T49" fmla="*/ 0 h 158"/>
                <a:gd name="T50" fmla="*/ 15815637 w 158"/>
                <a:gd name="T51" fmla="*/ 307214 h 158"/>
                <a:gd name="T52" fmla="*/ 17965350 w 158"/>
                <a:gd name="T53" fmla="*/ 1382071 h 158"/>
                <a:gd name="T54" fmla="*/ 20115063 w 158"/>
                <a:gd name="T55" fmla="*/ 2610534 h 158"/>
                <a:gd name="T56" fmla="*/ 21650349 w 158"/>
                <a:gd name="T57" fmla="*/ 4299427 h 158"/>
                <a:gd name="T58" fmla="*/ 22878813 w 158"/>
                <a:gd name="T59" fmla="*/ 6295533 h 158"/>
                <a:gd name="T60" fmla="*/ 23953669 w 158"/>
                <a:gd name="T61" fmla="*/ 8291640 h 158"/>
                <a:gd name="T62" fmla="*/ 24260883 w 158"/>
                <a:gd name="T63" fmla="*/ 10748567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58">
                  <a:moveTo>
                    <a:pt x="158" y="78"/>
                  </a:moveTo>
                  <a:lnTo>
                    <a:pt x="158" y="86"/>
                  </a:lnTo>
                  <a:lnTo>
                    <a:pt x="157" y="94"/>
                  </a:lnTo>
                  <a:lnTo>
                    <a:pt x="156" y="102"/>
                  </a:lnTo>
                  <a:lnTo>
                    <a:pt x="153" y="109"/>
                  </a:lnTo>
                  <a:lnTo>
                    <a:pt x="149" y="117"/>
                  </a:lnTo>
                  <a:lnTo>
                    <a:pt x="145" y="122"/>
                  </a:lnTo>
                  <a:lnTo>
                    <a:pt x="141" y="129"/>
                  </a:lnTo>
                  <a:lnTo>
                    <a:pt x="136" y="134"/>
                  </a:lnTo>
                  <a:lnTo>
                    <a:pt x="131" y="139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1" y="151"/>
                  </a:lnTo>
                  <a:lnTo>
                    <a:pt x="103" y="154"/>
                  </a:lnTo>
                  <a:lnTo>
                    <a:pt x="96" y="157"/>
                  </a:lnTo>
                  <a:lnTo>
                    <a:pt x="88" y="157"/>
                  </a:lnTo>
                  <a:lnTo>
                    <a:pt x="80" y="158"/>
                  </a:lnTo>
                  <a:lnTo>
                    <a:pt x="72" y="157"/>
                  </a:lnTo>
                  <a:lnTo>
                    <a:pt x="64" y="157"/>
                  </a:lnTo>
                  <a:lnTo>
                    <a:pt x="56" y="154"/>
                  </a:lnTo>
                  <a:lnTo>
                    <a:pt x="48" y="151"/>
                  </a:lnTo>
                  <a:lnTo>
                    <a:pt x="41" y="149"/>
                  </a:lnTo>
                  <a:lnTo>
                    <a:pt x="35" y="145"/>
                  </a:lnTo>
                  <a:lnTo>
                    <a:pt x="29" y="139"/>
                  </a:lnTo>
                  <a:lnTo>
                    <a:pt x="24" y="134"/>
                  </a:lnTo>
                  <a:lnTo>
                    <a:pt x="19" y="129"/>
                  </a:lnTo>
                  <a:lnTo>
                    <a:pt x="14" y="122"/>
                  </a:lnTo>
                  <a:lnTo>
                    <a:pt x="10" y="117"/>
                  </a:lnTo>
                  <a:lnTo>
                    <a:pt x="7" y="109"/>
                  </a:lnTo>
                  <a:lnTo>
                    <a:pt x="4" y="102"/>
                  </a:lnTo>
                  <a:lnTo>
                    <a:pt x="2" y="94"/>
                  </a:lnTo>
                  <a:lnTo>
                    <a:pt x="0" y="86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2" y="62"/>
                  </a:lnTo>
                  <a:lnTo>
                    <a:pt x="4" y="54"/>
                  </a:lnTo>
                  <a:lnTo>
                    <a:pt x="7" y="48"/>
                  </a:lnTo>
                  <a:lnTo>
                    <a:pt x="10" y="41"/>
                  </a:lnTo>
                  <a:lnTo>
                    <a:pt x="14" y="34"/>
                  </a:lnTo>
                  <a:lnTo>
                    <a:pt x="19" y="28"/>
                  </a:lnTo>
                  <a:lnTo>
                    <a:pt x="24" y="22"/>
                  </a:lnTo>
                  <a:lnTo>
                    <a:pt x="29" y="17"/>
                  </a:lnTo>
                  <a:lnTo>
                    <a:pt x="35" y="13"/>
                  </a:lnTo>
                  <a:lnTo>
                    <a:pt x="41" y="9"/>
                  </a:lnTo>
                  <a:lnTo>
                    <a:pt x="48" y="5"/>
                  </a:lnTo>
                  <a:lnTo>
                    <a:pt x="56" y="2"/>
                  </a:lnTo>
                  <a:lnTo>
                    <a:pt x="64" y="1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1"/>
                  </a:lnTo>
                  <a:lnTo>
                    <a:pt x="103" y="2"/>
                  </a:lnTo>
                  <a:lnTo>
                    <a:pt x="111" y="5"/>
                  </a:lnTo>
                  <a:lnTo>
                    <a:pt x="117" y="9"/>
                  </a:lnTo>
                  <a:lnTo>
                    <a:pt x="124" y="13"/>
                  </a:lnTo>
                  <a:lnTo>
                    <a:pt x="131" y="17"/>
                  </a:lnTo>
                  <a:lnTo>
                    <a:pt x="136" y="22"/>
                  </a:lnTo>
                  <a:lnTo>
                    <a:pt x="141" y="28"/>
                  </a:lnTo>
                  <a:lnTo>
                    <a:pt x="145" y="34"/>
                  </a:lnTo>
                  <a:lnTo>
                    <a:pt x="149" y="41"/>
                  </a:lnTo>
                  <a:lnTo>
                    <a:pt x="153" y="48"/>
                  </a:lnTo>
                  <a:lnTo>
                    <a:pt x="156" y="54"/>
                  </a:lnTo>
                  <a:lnTo>
                    <a:pt x="157" y="62"/>
                  </a:lnTo>
                  <a:lnTo>
                    <a:pt x="158" y="70"/>
                  </a:lnTo>
                  <a:lnTo>
                    <a:pt x="158" y="78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42" name="Freeform 439"/>
            <p:cNvSpPr>
              <a:spLocks/>
            </p:cNvSpPr>
            <p:nvPr/>
          </p:nvSpPr>
          <p:spPr bwMode="auto">
            <a:xfrm>
              <a:off x="4718051" y="3063876"/>
              <a:ext cx="61913" cy="61913"/>
            </a:xfrm>
            <a:custGeom>
              <a:avLst/>
              <a:gdLst>
                <a:gd name="T0" fmla="*/ 23658118 w 160"/>
                <a:gd name="T1" fmla="*/ 13358709 h 158"/>
                <a:gd name="T2" fmla="*/ 23358614 w 160"/>
                <a:gd name="T3" fmla="*/ 15662030 h 158"/>
                <a:gd name="T4" fmla="*/ 22310350 w 160"/>
                <a:gd name="T5" fmla="*/ 17965350 h 158"/>
                <a:gd name="T6" fmla="*/ 21112720 w 160"/>
                <a:gd name="T7" fmla="*/ 19961457 h 158"/>
                <a:gd name="T8" fmla="*/ 19465447 w 160"/>
                <a:gd name="T9" fmla="*/ 21650349 h 158"/>
                <a:gd name="T10" fmla="*/ 17519057 w 160"/>
                <a:gd name="T11" fmla="*/ 22878813 h 158"/>
                <a:gd name="T12" fmla="*/ 15572280 w 160"/>
                <a:gd name="T13" fmla="*/ 23800063 h 158"/>
                <a:gd name="T14" fmla="*/ 13176634 w 160"/>
                <a:gd name="T15" fmla="*/ 24260883 h 158"/>
                <a:gd name="T16" fmla="*/ 10780988 w 160"/>
                <a:gd name="T17" fmla="*/ 24260883 h 158"/>
                <a:gd name="T18" fmla="*/ 8385342 w 160"/>
                <a:gd name="T19" fmla="*/ 23800063 h 158"/>
                <a:gd name="T20" fmla="*/ 6438565 w 160"/>
                <a:gd name="T21" fmla="*/ 22878813 h 158"/>
                <a:gd name="T22" fmla="*/ 4342423 w 160"/>
                <a:gd name="T23" fmla="*/ 21650349 h 158"/>
                <a:gd name="T24" fmla="*/ 2844902 w 160"/>
                <a:gd name="T25" fmla="*/ 19961457 h 158"/>
                <a:gd name="T26" fmla="*/ 1647273 w 160"/>
                <a:gd name="T27" fmla="*/ 17965350 h 158"/>
                <a:gd name="T28" fmla="*/ 599008 w 160"/>
                <a:gd name="T29" fmla="*/ 15662030 h 158"/>
                <a:gd name="T30" fmla="*/ 149752 w 160"/>
                <a:gd name="T31" fmla="*/ 13358709 h 158"/>
                <a:gd name="T32" fmla="*/ 149752 w 160"/>
                <a:gd name="T33" fmla="*/ 11055781 h 158"/>
                <a:gd name="T34" fmla="*/ 599008 w 160"/>
                <a:gd name="T35" fmla="*/ 8598854 h 158"/>
                <a:gd name="T36" fmla="*/ 1647273 w 160"/>
                <a:gd name="T37" fmla="*/ 6295533 h 158"/>
                <a:gd name="T38" fmla="*/ 2844902 w 160"/>
                <a:gd name="T39" fmla="*/ 4453034 h 158"/>
                <a:gd name="T40" fmla="*/ 4342423 w 160"/>
                <a:gd name="T41" fmla="*/ 2763749 h 158"/>
                <a:gd name="T42" fmla="*/ 6438565 w 160"/>
                <a:gd name="T43" fmla="*/ 1382071 h 158"/>
                <a:gd name="T44" fmla="*/ 8385342 w 160"/>
                <a:gd name="T45" fmla="*/ 614036 h 158"/>
                <a:gd name="T46" fmla="*/ 10780988 w 160"/>
                <a:gd name="T47" fmla="*/ 0 h 158"/>
                <a:gd name="T48" fmla="*/ 13176634 w 160"/>
                <a:gd name="T49" fmla="*/ 0 h 158"/>
                <a:gd name="T50" fmla="*/ 15572280 w 160"/>
                <a:gd name="T51" fmla="*/ 614036 h 158"/>
                <a:gd name="T52" fmla="*/ 17519057 w 160"/>
                <a:gd name="T53" fmla="*/ 1382071 h 158"/>
                <a:gd name="T54" fmla="*/ 19465447 w 160"/>
                <a:gd name="T55" fmla="*/ 2763749 h 158"/>
                <a:gd name="T56" fmla="*/ 21112720 w 160"/>
                <a:gd name="T57" fmla="*/ 4453034 h 158"/>
                <a:gd name="T58" fmla="*/ 22310350 w 160"/>
                <a:gd name="T59" fmla="*/ 6295533 h 158"/>
                <a:gd name="T60" fmla="*/ 23358614 w 160"/>
                <a:gd name="T61" fmla="*/ 8598854 h 158"/>
                <a:gd name="T62" fmla="*/ 23658118 w 160"/>
                <a:gd name="T63" fmla="*/ 11055781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0" h="158">
                  <a:moveTo>
                    <a:pt x="160" y="80"/>
                  </a:moveTo>
                  <a:lnTo>
                    <a:pt x="158" y="87"/>
                  </a:lnTo>
                  <a:lnTo>
                    <a:pt x="157" y="95"/>
                  </a:lnTo>
                  <a:lnTo>
                    <a:pt x="156" y="102"/>
                  </a:lnTo>
                  <a:lnTo>
                    <a:pt x="153" y="110"/>
                  </a:lnTo>
                  <a:lnTo>
                    <a:pt x="149" y="117"/>
                  </a:lnTo>
                  <a:lnTo>
                    <a:pt x="145" y="123"/>
                  </a:lnTo>
                  <a:lnTo>
                    <a:pt x="141" y="130"/>
                  </a:lnTo>
                  <a:lnTo>
                    <a:pt x="136" y="135"/>
                  </a:lnTo>
                  <a:lnTo>
                    <a:pt x="130" y="141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0" y="153"/>
                  </a:lnTo>
                  <a:lnTo>
                    <a:pt x="104" y="155"/>
                  </a:lnTo>
                  <a:lnTo>
                    <a:pt x="96" y="157"/>
                  </a:lnTo>
                  <a:lnTo>
                    <a:pt x="88" y="158"/>
                  </a:lnTo>
                  <a:lnTo>
                    <a:pt x="80" y="158"/>
                  </a:lnTo>
                  <a:lnTo>
                    <a:pt x="72" y="158"/>
                  </a:lnTo>
                  <a:lnTo>
                    <a:pt x="64" y="157"/>
                  </a:lnTo>
                  <a:lnTo>
                    <a:pt x="56" y="155"/>
                  </a:lnTo>
                  <a:lnTo>
                    <a:pt x="49" y="153"/>
                  </a:lnTo>
                  <a:lnTo>
                    <a:pt x="43" y="149"/>
                  </a:lnTo>
                  <a:lnTo>
                    <a:pt x="36" y="145"/>
                  </a:lnTo>
                  <a:lnTo>
                    <a:pt x="29" y="141"/>
                  </a:lnTo>
                  <a:lnTo>
                    <a:pt x="24" y="135"/>
                  </a:lnTo>
                  <a:lnTo>
                    <a:pt x="19" y="130"/>
                  </a:lnTo>
                  <a:lnTo>
                    <a:pt x="15" y="123"/>
                  </a:lnTo>
                  <a:lnTo>
                    <a:pt x="11" y="117"/>
                  </a:lnTo>
                  <a:lnTo>
                    <a:pt x="7" y="110"/>
                  </a:lnTo>
                  <a:lnTo>
                    <a:pt x="4" y="102"/>
                  </a:lnTo>
                  <a:lnTo>
                    <a:pt x="3" y="95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1" y="72"/>
                  </a:lnTo>
                  <a:lnTo>
                    <a:pt x="3" y="64"/>
                  </a:lnTo>
                  <a:lnTo>
                    <a:pt x="4" y="56"/>
                  </a:lnTo>
                  <a:lnTo>
                    <a:pt x="7" y="48"/>
                  </a:lnTo>
                  <a:lnTo>
                    <a:pt x="11" y="41"/>
                  </a:lnTo>
                  <a:lnTo>
                    <a:pt x="15" y="34"/>
                  </a:lnTo>
                  <a:lnTo>
                    <a:pt x="19" y="29"/>
                  </a:lnTo>
                  <a:lnTo>
                    <a:pt x="24" y="24"/>
                  </a:lnTo>
                  <a:lnTo>
                    <a:pt x="29" y="18"/>
                  </a:lnTo>
                  <a:lnTo>
                    <a:pt x="36" y="13"/>
                  </a:lnTo>
                  <a:lnTo>
                    <a:pt x="43" y="9"/>
                  </a:lnTo>
                  <a:lnTo>
                    <a:pt x="49" y="6"/>
                  </a:lnTo>
                  <a:lnTo>
                    <a:pt x="56" y="4"/>
                  </a:lnTo>
                  <a:lnTo>
                    <a:pt x="64" y="1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1"/>
                  </a:lnTo>
                  <a:lnTo>
                    <a:pt x="104" y="4"/>
                  </a:lnTo>
                  <a:lnTo>
                    <a:pt x="110" y="6"/>
                  </a:lnTo>
                  <a:lnTo>
                    <a:pt x="117" y="9"/>
                  </a:lnTo>
                  <a:lnTo>
                    <a:pt x="124" y="13"/>
                  </a:lnTo>
                  <a:lnTo>
                    <a:pt x="130" y="18"/>
                  </a:lnTo>
                  <a:lnTo>
                    <a:pt x="136" y="24"/>
                  </a:lnTo>
                  <a:lnTo>
                    <a:pt x="141" y="29"/>
                  </a:lnTo>
                  <a:lnTo>
                    <a:pt x="145" y="34"/>
                  </a:lnTo>
                  <a:lnTo>
                    <a:pt x="149" y="41"/>
                  </a:lnTo>
                  <a:lnTo>
                    <a:pt x="153" y="48"/>
                  </a:lnTo>
                  <a:lnTo>
                    <a:pt x="156" y="56"/>
                  </a:lnTo>
                  <a:lnTo>
                    <a:pt x="157" y="64"/>
                  </a:lnTo>
                  <a:lnTo>
                    <a:pt x="158" y="72"/>
                  </a:lnTo>
                  <a:lnTo>
                    <a:pt x="160" y="8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43" name="Freeform 440"/>
            <p:cNvSpPr>
              <a:spLocks/>
            </p:cNvSpPr>
            <p:nvPr/>
          </p:nvSpPr>
          <p:spPr bwMode="auto">
            <a:xfrm>
              <a:off x="5106989" y="3119439"/>
              <a:ext cx="61913" cy="61913"/>
            </a:xfrm>
            <a:custGeom>
              <a:avLst/>
              <a:gdLst>
                <a:gd name="T0" fmla="*/ 24108299 w 159"/>
                <a:gd name="T1" fmla="*/ 13191363 h 159"/>
                <a:gd name="T2" fmla="*/ 23501630 w 159"/>
                <a:gd name="T3" fmla="*/ 15617262 h 159"/>
                <a:gd name="T4" fmla="*/ 22592015 w 159"/>
                <a:gd name="T5" fmla="*/ 17740216 h 159"/>
                <a:gd name="T6" fmla="*/ 21379065 w 159"/>
                <a:gd name="T7" fmla="*/ 19559446 h 159"/>
                <a:gd name="T8" fmla="*/ 19559446 w 159"/>
                <a:gd name="T9" fmla="*/ 21227592 h 159"/>
                <a:gd name="T10" fmla="*/ 17740216 w 159"/>
                <a:gd name="T11" fmla="*/ 22592015 h 159"/>
                <a:gd name="T12" fmla="*/ 15617262 w 159"/>
                <a:gd name="T13" fmla="*/ 23501630 h 159"/>
                <a:gd name="T14" fmla="*/ 13342836 w 159"/>
                <a:gd name="T15" fmla="*/ 24108299 h 159"/>
                <a:gd name="T16" fmla="*/ 10765464 w 159"/>
                <a:gd name="T17" fmla="*/ 24108299 h 159"/>
                <a:gd name="T18" fmla="*/ 8491037 w 159"/>
                <a:gd name="T19" fmla="*/ 23501630 h 159"/>
                <a:gd name="T20" fmla="*/ 6368083 w 159"/>
                <a:gd name="T21" fmla="*/ 22592015 h 159"/>
                <a:gd name="T22" fmla="*/ 4548853 w 159"/>
                <a:gd name="T23" fmla="*/ 21227592 h 159"/>
                <a:gd name="T24" fmla="*/ 2880707 w 159"/>
                <a:gd name="T25" fmla="*/ 19559446 h 159"/>
                <a:gd name="T26" fmla="*/ 1516284 w 159"/>
                <a:gd name="T27" fmla="*/ 17740216 h 159"/>
                <a:gd name="T28" fmla="*/ 606670 w 159"/>
                <a:gd name="T29" fmla="*/ 15617262 h 159"/>
                <a:gd name="T30" fmla="*/ 0 w 159"/>
                <a:gd name="T31" fmla="*/ 13191363 h 159"/>
                <a:gd name="T32" fmla="*/ 0 w 159"/>
                <a:gd name="T33" fmla="*/ 10765464 h 159"/>
                <a:gd name="T34" fmla="*/ 606670 w 159"/>
                <a:gd name="T35" fmla="*/ 8491037 h 159"/>
                <a:gd name="T36" fmla="*/ 1516284 w 159"/>
                <a:gd name="T37" fmla="*/ 6368083 h 159"/>
                <a:gd name="T38" fmla="*/ 2880707 w 159"/>
                <a:gd name="T39" fmla="*/ 4245518 h 159"/>
                <a:gd name="T40" fmla="*/ 4548853 w 159"/>
                <a:gd name="T41" fmla="*/ 2729234 h 159"/>
                <a:gd name="T42" fmla="*/ 6368083 w 159"/>
                <a:gd name="T43" fmla="*/ 1516284 h 159"/>
                <a:gd name="T44" fmla="*/ 8491037 w 159"/>
                <a:gd name="T45" fmla="*/ 454807 h 159"/>
                <a:gd name="T46" fmla="*/ 10765464 w 159"/>
                <a:gd name="T47" fmla="*/ 0 h 159"/>
                <a:gd name="T48" fmla="*/ 13342836 w 159"/>
                <a:gd name="T49" fmla="*/ 0 h 159"/>
                <a:gd name="T50" fmla="*/ 15617262 w 159"/>
                <a:gd name="T51" fmla="*/ 454807 h 159"/>
                <a:gd name="T52" fmla="*/ 17740216 w 159"/>
                <a:gd name="T53" fmla="*/ 1516284 h 159"/>
                <a:gd name="T54" fmla="*/ 19559446 w 159"/>
                <a:gd name="T55" fmla="*/ 2729234 h 159"/>
                <a:gd name="T56" fmla="*/ 21379065 w 159"/>
                <a:gd name="T57" fmla="*/ 4245518 h 159"/>
                <a:gd name="T58" fmla="*/ 22592015 w 159"/>
                <a:gd name="T59" fmla="*/ 6368083 h 159"/>
                <a:gd name="T60" fmla="*/ 23501630 w 159"/>
                <a:gd name="T61" fmla="*/ 8491037 h 159"/>
                <a:gd name="T62" fmla="*/ 24108299 w 159"/>
                <a:gd name="T63" fmla="*/ 10765464 h 1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9" h="159">
                  <a:moveTo>
                    <a:pt x="159" y="79"/>
                  </a:moveTo>
                  <a:lnTo>
                    <a:pt x="159" y="87"/>
                  </a:lnTo>
                  <a:lnTo>
                    <a:pt x="157" y="95"/>
                  </a:lnTo>
                  <a:lnTo>
                    <a:pt x="155" y="103"/>
                  </a:lnTo>
                  <a:lnTo>
                    <a:pt x="152" y="109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1" y="129"/>
                  </a:lnTo>
                  <a:lnTo>
                    <a:pt x="136" y="135"/>
                  </a:lnTo>
                  <a:lnTo>
                    <a:pt x="129" y="140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1" y="152"/>
                  </a:lnTo>
                  <a:lnTo>
                    <a:pt x="103" y="155"/>
                  </a:lnTo>
                  <a:lnTo>
                    <a:pt x="96" y="157"/>
                  </a:lnTo>
                  <a:lnTo>
                    <a:pt x="88" y="159"/>
                  </a:lnTo>
                  <a:lnTo>
                    <a:pt x="80" y="159"/>
                  </a:lnTo>
                  <a:lnTo>
                    <a:pt x="71" y="159"/>
                  </a:lnTo>
                  <a:lnTo>
                    <a:pt x="64" y="157"/>
                  </a:lnTo>
                  <a:lnTo>
                    <a:pt x="56" y="155"/>
                  </a:lnTo>
                  <a:lnTo>
                    <a:pt x="48" y="152"/>
                  </a:lnTo>
                  <a:lnTo>
                    <a:pt x="42" y="149"/>
                  </a:lnTo>
                  <a:lnTo>
                    <a:pt x="35" y="145"/>
                  </a:lnTo>
                  <a:lnTo>
                    <a:pt x="30" y="140"/>
                  </a:lnTo>
                  <a:lnTo>
                    <a:pt x="23" y="135"/>
                  </a:lnTo>
                  <a:lnTo>
                    <a:pt x="19" y="129"/>
                  </a:lnTo>
                  <a:lnTo>
                    <a:pt x="14" y="124"/>
                  </a:lnTo>
                  <a:lnTo>
                    <a:pt x="10" y="117"/>
                  </a:lnTo>
                  <a:lnTo>
                    <a:pt x="7" y="109"/>
                  </a:lnTo>
                  <a:lnTo>
                    <a:pt x="4" y="103"/>
                  </a:lnTo>
                  <a:lnTo>
                    <a:pt x="2" y="95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2" y="63"/>
                  </a:lnTo>
                  <a:lnTo>
                    <a:pt x="4" y="56"/>
                  </a:lnTo>
                  <a:lnTo>
                    <a:pt x="7" y="48"/>
                  </a:lnTo>
                  <a:lnTo>
                    <a:pt x="10" y="42"/>
                  </a:lnTo>
                  <a:lnTo>
                    <a:pt x="14" y="35"/>
                  </a:lnTo>
                  <a:lnTo>
                    <a:pt x="19" y="28"/>
                  </a:lnTo>
                  <a:lnTo>
                    <a:pt x="23" y="23"/>
                  </a:lnTo>
                  <a:lnTo>
                    <a:pt x="30" y="18"/>
                  </a:lnTo>
                  <a:lnTo>
                    <a:pt x="35" y="14"/>
                  </a:lnTo>
                  <a:lnTo>
                    <a:pt x="42" y="10"/>
                  </a:lnTo>
                  <a:lnTo>
                    <a:pt x="48" y="6"/>
                  </a:lnTo>
                  <a:lnTo>
                    <a:pt x="56" y="3"/>
                  </a:lnTo>
                  <a:lnTo>
                    <a:pt x="64" y="2"/>
                  </a:lnTo>
                  <a:lnTo>
                    <a:pt x="71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2"/>
                  </a:lnTo>
                  <a:lnTo>
                    <a:pt x="103" y="3"/>
                  </a:lnTo>
                  <a:lnTo>
                    <a:pt x="111" y="6"/>
                  </a:lnTo>
                  <a:lnTo>
                    <a:pt x="117" y="10"/>
                  </a:lnTo>
                  <a:lnTo>
                    <a:pt x="124" y="14"/>
                  </a:lnTo>
                  <a:lnTo>
                    <a:pt x="129" y="18"/>
                  </a:lnTo>
                  <a:lnTo>
                    <a:pt x="136" y="23"/>
                  </a:lnTo>
                  <a:lnTo>
                    <a:pt x="141" y="28"/>
                  </a:lnTo>
                  <a:lnTo>
                    <a:pt x="145" y="35"/>
                  </a:lnTo>
                  <a:lnTo>
                    <a:pt x="149" y="42"/>
                  </a:lnTo>
                  <a:lnTo>
                    <a:pt x="152" y="48"/>
                  </a:lnTo>
                  <a:lnTo>
                    <a:pt x="155" y="56"/>
                  </a:lnTo>
                  <a:lnTo>
                    <a:pt x="157" y="63"/>
                  </a:lnTo>
                  <a:lnTo>
                    <a:pt x="159" y="71"/>
                  </a:lnTo>
                  <a:lnTo>
                    <a:pt x="159" y="79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44" name="Freeform 441"/>
            <p:cNvSpPr>
              <a:spLocks/>
            </p:cNvSpPr>
            <p:nvPr/>
          </p:nvSpPr>
          <p:spPr bwMode="auto">
            <a:xfrm>
              <a:off x="5219701" y="2436814"/>
              <a:ext cx="61913" cy="61913"/>
            </a:xfrm>
            <a:custGeom>
              <a:avLst/>
              <a:gdLst>
                <a:gd name="T0" fmla="*/ 24260883 w 158"/>
                <a:gd name="T1" fmla="*/ 13512316 h 158"/>
                <a:gd name="T2" fmla="*/ 23646847 w 158"/>
                <a:gd name="T3" fmla="*/ 15969244 h 158"/>
                <a:gd name="T4" fmla="*/ 22878813 w 158"/>
                <a:gd name="T5" fmla="*/ 17965350 h 158"/>
                <a:gd name="T6" fmla="*/ 21343527 w 158"/>
                <a:gd name="T7" fmla="*/ 19961457 h 158"/>
                <a:gd name="T8" fmla="*/ 19807850 w 158"/>
                <a:gd name="T9" fmla="*/ 21650349 h 158"/>
                <a:gd name="T10" fmla="*/ 17965350 w 158"/>
                <a:gd name="T11" fmla="*/ 22878813 h 158"/>
                <a:gd name="T12" fmla="*/ 15662030 w 158"/>
                <a:gd name="T13" fmla="*/ 23953669 h 158"/>
                <a:gd name="T14" fmla="*/ 13205102 w 158"/>
                <a:gd name="T15" fmla="*/ 24260883 h 158"/>
                <a:gd name="T16" fmla="*/ 10748567 w 158"/>
                <a:gd name="T17" fmla="*/ 24260883 h 158"/>
                <a:gd name="T18" fmla="*/ 8598854 w 158"/>
                <a:gd name="T19" fmla="*/ 23953669 h 158"/>
                <a:gd name="T20" fmla="*/ 6295533 w 158"/>
                <a:gd name="T21" fmla="*/ 22878813 h 158"/>
                <a:gd name="T22" fmla="*/ 4299427 w 158"/>
                <a:gd name="T23" fmla="*/ 21650349 h 158"/>
                <a:gd name="T24" fmla="*/ 2610534 w 158"/>
                <a:gd name="T25" fmla="*/ 19961457 h 158"/>
                <a:gd name="T26" fmla="*/ 1382071 w 158"/>
                <a:gd name="T27" fmla="*/ 17965350 h 158"/>
                <a:gd name="T28" fmla="*/ 307214 w 158"/>
                <a:gd name="T29" fmla="*/ 15969244 h 158"/>
                <a:gd name="T30" fmla="*/ 0 w 158"/>
                <a:gd name="T31" fmla="*/ 13512316 h 158"/>
                <a:gd name="T32" fmla="*/ 0 w 158"/>
                <a:gd name="T33" fmla="*/ 11055781 h 158"/>
                <a:gd name="T34" fmla="*/ 307214 w 158"/>
                <a:gd name="T35" fmla="*/ 8598854 h 158"/>
                <a:gd name="T36" fmla="*/ 1382071 w 158"/>
                <a:gd name="T37" fmla="*/ 6295533 h 158"/>
                <a:gd name="T38" fmla="*/ 2610534 w 158"/>
                <a:gd name="T39" fmla="*/ 4453034 h 158"/>
                <a:gd name="T40" fmla="*/ 4299427 w 158"/>
                <a:gd name="T41" fmla="*/ 2917356 h 158"/>
                <a:gd name="T42" fmla="*/ 6295533 w 158"/>
                <a:gd name="T43" fmla="*/ 1382071 h 158"/>
                <a:gd name="T44" fmla="*/ 8598854 w 158"/>
                <a:gd name="T45" fmla="*/ 614036 h 158"/>
                <a:gd name="T46" fmla="*/ 10748567 w 158"/>
                <a:gd name="T47" fmla="*/ 153607 h 158"/>
                <a:gd name="T48" fmla="*/ 13205102 w 158"/>
                <a:gd name="T49" fmla="*/ 153607 h 158"/>
                <a:gd name="T50" fmla="*/ 15662030 w 158"/>
                <a:gd name="T51" fmla="*/ 614036 h 158"/>
                <a:gd name="T52" fmla="*/ 17965350 w 158"/>
                <a:gd name="T53" fmla="*/ 1382071 h 158"/>
                <a:gd name="T54" fmla="*/ 19807850 w 158"/>
                <a:gd name="T55" fmla="*/ 2917356 h 158"/>
                <a:gd name="T56" fmla="*/ 21343527 w 158"/>
                <a:gd name="T57" fmla="*/ 4453034 h 158"/>
                <a:gd name="T58" fmla="*/ 22878813 w 158"/>
                <a:gd name="T59" fmla="*/ 6295533 h 158"/>
                <a:gd name="T60" fmla="*/ 23646847 w 158"/>
                <a:gd name="T61" fmla="*/ 8598854 h 158"/>
                <a:gd name="T62" fmla="*/ 24260883 w 158"/>
                <a:gd name="T63" fmla="*/ 11055781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58">
                  <a:moveTo>
                    <a:pt x="158" y="80"/>
                  </a:moveTo>
                  <a:lnTo>
                    <a:pt x="158" y="88"/>
                  </a:lnTo>
                  <a:lnTo>
                    <a:pt x="157" y="96"/>
                  </a:lnTo>
                  <a:lnTo>
                    <a:pt x="154" y="104"/>
                  </a:lnTo>
                  <a:lnTo>
                    <a:pt x="151" y="110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39" y="130"/>
                  </a:lnTo>
                  <a:lnTo>
                    <a:pt x="134" y="136"/>
                  </a:lnTo>
                  <a:lnTo>
                    <a:pt x="129" y="141"/>
                  </a:lnTo>
                  <a:lnTo>
                    <a:pt x="123" y="145"/>
                  </a:lnTo>
                  <a:lnTo>
                    <a:pt x="117" y="149"/>
                  </a:lnTo>
                  <a:lnTo>
                    <a:pt x="110" y="153"/>
                  </a:lnTo>
                  <a:lnTo>
                    <a:pt x="102" y="156"/>
                  </a:lnTo>
                  <a:lnTo>
                    <a:pt x="94" y="157"/>
                  </a:lnTo>
                  <a:lnTo>
                    <a:pt x="86" y="158"/>
                  </a:lnTo>
                  <a:lnTo>
                    <a:pt x="78" y="158"/>
                  </a:lnTo>
                  <a:lnTo>
                    <a:pt x="70" y="158"/>
                  </a:lnTo>
                  <a:lnTo>
                    <a:pt x="62" y="157"/>
                  </a:lnTo>
                  <a:lnTo>
                    <a:pt x="56" y="156"/>
                  </a:lnTo>
                  <a:lnTo>
                    <a:pt x="48" y="153"/>
                  </a:lnTo>
                  <a:lnTo>
                    <a:pt x="41" y="149"/>
                  </a:lnTo>
                  <a:lnTo>
                    <a:pt x="34" y="145"/>
                  </a:lnTo>
                  <a:lnTo>
                    <a:pt x="28" y="141"/>
                  </a:lnTo>
                  <a:lnTo>
                    <a:pt x="22" y="136"/>
                  </a:lnTo>
                  <a:lnTo>
                    <a:pt x="17" y="130"/>
                  </a:lnTo>
                  <a:lnTo>
                    <a:pt x="13" y="124"/>
                  </a:lnTo>
                  <a:lnTo>
                    <a:pt x="9" y="117"/>
                  </a:lnTo>
                  <a:lnTo>
                    <a:pt x="5" y="110"/>
                  </a:lnTo>
                  <a:lnTo>
                    <a:pt x="2" y="104"/>
                  </a:lnTo>
                  <a:lnTo>
                    <a:pt x="1" y="96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1" y="64"/>
                  </a:lnTo>
                  <a:lnTo>
                    <a:pt x="2" y="56"/>
                  </a:lnTo>
                  <a:lnTo>
                    <a:pt x="5" y="49"/>
                  </a:lnTo>
                  <a:lnTo>
                    <a:pt x="9" y="41"/>
                  </a:lnTo>
                  <a:lnTo>
                    <a:pt x="13" y="35"/>
                  </a:lnTo>
                  <a:lnTo>
                    <a:pt x="17" y="29"/>
                  </a:lnTo>
                  <a:lnTo>
                    <a:pt x="22" y="24"/>
                  </a:lnTo>
                  <a:lnTo>
                    <a:pt x="28" y="19"/>
                  </a:lnTo>
                  <a:lnTo>
                    <a:pt x="34" y="13"/>
                  </a:lnTo>
                  <a:lnTo>
                    <a:pt x="41" y="9"/>
                  </a:lnTo>
                  <a:lnTo>
                    <a:pt x="48" y="7"/>
                  </a:lnTo>
                  <a:lnTo>
                    <a:pt x="56" y="4"/>
                  </a:lnTo>
                  <a:lnTo>
                    <a:pt x="62" y="1"/>
                  </a:lnTo>
                  <a:lnTo>
                    <a:pt x="70" y="1"/>
                  </a:lnTo>
                  <a:lnTo>
                    <a:pt x="78" y="0"/>
                  </a:lnTo>
                  <a:lnTo>
                    <a:pt x="86" y="1"/>
                  </a:lnTo>
                  <a:lnTo>
                    <a:pt x="94" y="1"/>
                  </a:lnTo>
                  <a:lnTo>
                    <a:pt x="102" y="4"/>
                  </a:lnTo>
                  <a:lnTo>
                    <a:pt x="110" y="7"/>
                  </a:lnTo>
                  <a:lnTo>
                    <a:pt x="117" y="9"/>
                  </a:lnTo>
                  <a:lnTo>
                    <a:pt x="123" y="13"/>
                  </a:lnTo>
                  <a:lnTo>
                    <a:pt x="129" y="19"/>
                  </a:lnTo>
                  <a:lnTo>
                    <a:pt x="134" y="24"/>
                  </a:lnTo>
                  <a:lnTo>
                    <a:pt x="139" y="29"/>
                  </a:lnTo>
                  <a:lnTo>
                    <a:pt x="145" y="35"/>
                  </a:lnTo>
                  <a:lnTo>
                    <a:pt x="149" y="41"/>
                  </a:lnTo>
                  <a:lnTo>
                    <a:pt x="151" y="49"/>
                  </a:lnTo>
                  <a:lnTo>
                    <a:pt x="154" y="56"/>
                  </a:lnTo>
                  <a:lnTo>
                    <a:pt x="157" y="64"/>
                  </a:lnTo>
                  <a:lnTo>
                    <a:pt x="158" y="72"/>
                  </a:lnTo>
                  <a:lnTo>
                    <a:pt x="158" y="8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45" name="Freeform 442"/>
            <p:cNvSpPr>
              <a:spLocks/>
            </p:cNvSpPr>
            <p:nvPr/>
          </p:nvSpPr>
          <p:spPr bwMode="auto">
            <a:xfrm>
              <a:off x="4800601" y="2814639"/>
              <a:ext cx="63500" cy="63500"/>
            </a:xfrm>
            <a:custGeom>
              <a:avLst/>
              <a:gdLst>
                <a:gd name="T0" fmla="*/ 25200714 w 159"/>
                <a:gd name="T1" fmla="*/ 14035896 h 159"/>
                <a:gd name="T2" fmla="*/ 24722267 w 159"/>
                <a:gd name="T3" fmla="*/ 16428129 h 159"/>
                <a:gd name="T4" fmla="*/ 23764975 w 159"/>
                <a:gd name="T5" fmla="*/ 18661013 h 159"/>
                <a:gd name="T6" fmla="*/ 22488984 w 159"/>
                <a:gd name="T7" fmla="*/ 20734547 h 159"/>
                <a:gd name="T8" fmla="*/ 20734547 w 159"/>
                <a:gd name="T9" fmla="*/ 22488984 h 159"/>
                <a:gd name="T10" fmla="*/ 18661013 w 159"/>
                <a:gd name="T11" fmla="*/ 23764975 h 159"/>
                <a:gd name="T12" fmla="*/ 16587877 w 159"/>
                <a:gd name="T13" fmla="*/ 24722267 h 159"/>
                <a:gd name="T14" fmla="*/ 14035896 w 159"/>
                <a:gd name="T15" fmla="*/ 25200714 h 159"/>
                <a:gd name="T16" fmla="*/ 11483915 w 159"/>
                <a:gd name="T17" fmla="*/ 25200714 h 159"/>
                <a:gd name="T18" fmla="*/ 8931934 w 159"/>
                <a:gd name="T19" fmla="*/ 24722267 h 159"/>
                <a:gd name="T20" fmla="*/ 6699050 w 159"/>
                <a:gd name="T21" fmla="*/ 23764975 h 159"/>
                <a:gd name="T22" fmla="*/ 4625516 w 159"/>
                <a:gd name="T23" fmla="*/ 22488984 h 159"/>
                <a:gd name="T24" fmla="*/ 3030428 w 159"/>
                <a:gd name="T25" fmla="*/ 20734547 h 159"/>
                <a:gd name="T26" fmla="*/ 1754437 w 159"/>
                <a:gd name="T27" fmla="*/ 18661013 h 159"/>
                <a:gd name="T28" fmla="*/ 637796 w 159"/>
                <a:gd name="T29" fmla="*/ 16428129 h 159"/>
                <a:gd name="T30" fmla="*/ 159349 w 159"/>
                <a:gd name="T31" fmla="*/ 14035896 h 159"/>
                <a:gd name="T32" fmla="*/ 159349 w 159"/>
                <a:gd name="T33" fmla="*/ 11483915 h 159"/>
                <a:gd name="T34" fmla="*/ 637796 w 159"/>
                <a:gd name="T35" fmla="*/ 8931934 h 159"/>
                <a:gd name="T36" fmla="*/ 1754437 w 159"/>
                <a:gd name="T37" fmla="*/ 6699050 h 159"/>
                <a:gd name="T38" fmla="*/ 3030428 w 159"/>
                <a:gd name="T39" fmla="*/ 4625516 h 159"/>
                <a:gd name="T40" fmla="*/ 4625516 w 159"/>
                <a:gd name="T41" fmla="*/ 2871079 h 159"/>
                <a:gd name="T42" fmla="*/ 6699050 w 159"/>
                <a:gd name="T43" fmla="*/ 1595088 h 159"/>
                <a:gd name="T44" fmla="*/ 8931934 w 159"/>
                <a:gd name="T45" fmla="*/ 637796 h 159"/>
                <a:gd name="T46" fmla="*/ 11483915 w 159"/>
                <a:gd name="T47" fmla="*/ 159349 h 159"/>
                <a:gd name="T48" fmla="*/ 14035896 w 159"/>
                <a:gd name="T49" fmla="*/ 159349 h 159"/>
                <a:gd name="T50" fmla="*/ 16587877 w 159"/>
                <a:gd name="T51" fmla="*/ 637796 h 159"/>
                <a:gd name="T52" fmla="*/ 18661013 w 159"/>
                <a:gd name="T53" fmla="*/ 1595088 h 159"/>
                <a:gd name="T54" fmla="*/ 20734547 w 159"/>
                <a:gd name="T55" fmla="*/ 2871079 h 159"/>
                <a:gd name="T56" fmla="*/ 22488984 w 159"/>
                <a:gd name="T57" fmla="*/ 4625516 h 159"/>
                <a:gd name="T58" fmla="*/ 23764975 w 159"/>
                <a:gd name="T59" fmla="*/ 6699050 h 159"/>
                <a:gd name="T60" fmla="*/ 24722267 w 159"/>
                <a:gd name="T61" fmla="*/ 8931934 h 159"/>
                <a:gd name="T62" fmla="*/ 25200714 w 159"/>
                <a:gd name="T63" fmla="*/ 11483915 h 1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9" h="159">
                  <a:moveTo>
                    <a:pt x="159" y="80"/>
                  </a:moveTo>
                  <a:lnTo>
                    <a:pt x="158" y="88"/>
                  </a:lnTo>
                  <a:lnTo>
                    <a:pt x="157" y="95"/>
                  </a:lnTo>
                  <a:lnTo>
                    <a:pt x="155" y="103"/>
                  </a:lnTo>
                  <a:lnTo>
                    <a:pt x="153" y="110"/>
                  </a:lnTo>
                  <a:lnTo>
                    <a:pt x="149" y="117"/>
                  </a:lnTo>
                  <a:lnTo>
                    <a:pt x="145" y="123"/>
                  </a:lnTo>
                  <a:lnTo>
                    <a:pt x="141" y="130"/>
                  </a:lnTo>
                  <a:lnTo>
                    <a:pt x="136" y="135"/>
                  </a:lnTo>
                  <a:lnTo>
                    <a:pt x="130" y="141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0" y="153"/>
                  </a:lnTo>
                  <a:lnTo>
                    <a:pt x="104" y="155"/>
                  </a:lnTo>
                  <a:lnTo>
                    <a:pt x="96" y="157"/>
                  </a:lnTo>
                  <a:lnTo>
                    <a:pt x="88" y="158"/>
                  </a:lnTo>
                  <a:lnTo>
                    <a:pt x="80" y="159"/>
                  </a:lnTo>
                  <a:lnTo>
                    <a:pt x="72" y="158"/>
                  </a:lnTo>
                  <a:lnTo>
                    <a:pt x="64" y="157"/>
                  </a:lnTo>
                  <a:lnTo>
                    <a:pt x="56" y="155"/>
                  </a:lnTo>
                  <a:lnTo>
                    <a:pt x="49" y="153"/>
                  </a:lnTo>
                  <a:lnTo>
                    <a:pt x="42" y="149"/>
                  </a:lnTo>
                  <a:lnTo>
                    <a:pt x="36" y="145"/>
                  </a:lnTo>
                  <a:lnTo>
                    <a:pt x="29" y="141"/>
                  </a:lnTo>
                  <a:lnTo>
                    <a:pt x="24" y="135"/>
                  </a:lnTo>
                  <a:lnTo>
                    <a:pt x="19" y="130"/>
                  </a:lnTo>
                  <a:lnTo>
                    <a:pt x="15" y="123"/>
                  </a:lnTo>
                  <a:lnTo>
                    <a:pt x="11" y="117"/>
                  </a:lnTo>
                  <a:lnTo>
                    <a:pt x="7" y="110"/>
                  </a:lnTo>
                  <a:lnTo>
                    <a:pt x="4" y="103"/>
                  </a:lnTo>
                  <a:lnTo>
                    <a:pt x="3" y="95"/>
                  </a:lnTo>
                  <a:lnTo>
                    <a:pt x="1" y="88"/>
                  </a:lnTo>
                  <a:lnTo>
                    <a:pt x="0" y="80"/>
                  </a:lnTo>
                  <a:lnTo>
                    <a:pt x="1" y="72"/>
                  </a:lnTo>
                  <a:lnTo>
                    <a:pt x="3" y="64"/>
                  </a:lnTo>
                  <a:lnTo>
                    <a:pt x="4" y="56"/>
                  </a:lnTo>
                  <a:lnTo>
                    <a:pt x="7" y="49"/>
                  </a:lnTo>
                  <a:lnTo>
                    <a:pt x="11" y="42"/>
                  </a:lnTo>
                  <a:lnTo>
                    <a:pt x="15" y="36"/>
                  </a:lnTo>
                  <a:lnTo>
                    <a:pt x="19" y="29"/>
                  </a:lnTo>
                  <a:lnTo>
                    <a:pt x="24" y="24"/>
                  </a:lnTo>
                  <a:lnTo>
                    <a:pt x="29" y="18"/>
                  </a:lnTo>
                  <a:lnTo>
                    <a:pt x="36" y="14"/>
                  </a:lnTo>
                  <a:lnTo>
                    <a:pt x="42" y="10"/>
                  </a:lnTo>
                  <a:lnTo>
                    <a:pt x="49" y="6"/>
                  </a:lnTo>
                  <a:lnTo>
                    <a:pt x="56" y="4"/>
                  </a:lnTo>
                  <a:lnTo>
                    <a:pt x="64" y="2"/>
                  </a:lnTo>
                  <a:lnTo>
                    <a:pt x="72" y="1"/>
                  </a:lnTo>
                  <a:lnTo>
                    <a:pt x="80" y="0"/>
                  </a:lnTo>
                  <a:lnTo>
                    <a:pt x="88" y="1"/>
                  </a:lnTo>
                  <a:lnTo>
                    <a:pt x="96" y="2"/>
                  </a:lnTo>
                  <a:lnTo>
                    <a:pt x="104" y="4"/>
                  </a:lnTo>
                  <a:lnTo>
                    <a:pt x="110" y="6"/>
                  </a:lnTo>
                  <a:lnTo>
                    <a:pt x="117" y="10"/>
                  </a:lnTo>
                  <a:lnTo>
                    <a:pt x="124" y="14"/>
                  </a:lnTo>
                  <a:lnTo>
                    <a:pt x="130" y="18"/>
                  </a:lnTo>
                  <a:lnTo>
                    <a:pt x="136" y="24"/>
                  </a:lnTo>
                  <a:lnTo>
                    <a:pt x="141" y="29"/>
                  </a:lnTo>
                  <a:lnTo>
                    <a:pt x="145" y="36"/>
                  </a:lnTo>
                  <a:lnTo>
                    <a:pt x="149" y="42"/>
                  </a:lnTo>
                  <a:lnTo>
                    <a:pt x="153" y="49"/>
                  </a:lnTo>
                  <a:lnTo>
                    <a:pt x="155" y="56"/>
                  </a:lnTo>
                  <a:lnTo>
                    <a:pt x="157" y="64"/>
                  </a:lnTo>
                  <a:lnTo>
                    <a:pt x="158" y="72"/>
                  </a:lnTo>
                  <a:lnTo>
                    <a:pt x="159" y="8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46" name="Freeform 443"/>
            <p:cNvSpPr>
              <a:spLocks/>
            </p:cNvSpPr>
            <p:nvPr/>
          </p:nvSpPr>
          <p:spPr bwMode="auto">
            <a:xfrm>
              <a:off x="5006976" y="2836864"/>
              <a:ext cx="61913" cy="63500"/>
            </a:xfrm>
            <a:custGeom>
              <a:avLst/>
              <a:gdLst>
                <a:gd name="T0" fmla="*/ 24260883 w 158"/>
                <a:gd name="T1" fmla="*/ 13876148 h 159"/>
                <a:gd name="T2" fmla="*/ 23646847 w 158"/>
                <a:gd name="T3" fmla="*/ 16428129 h 159"/>
                <a:gd name="T4" fmla="*/ 22878813 w 158"/>
                <a:gd name="T5" fmla="*/ 18661013 h 159"/>
                <a:gd name="T6" fmla="*/ 21343527 w 158"/>
                <a:gd name="T7" fmla="*/ 20734547 h 159"/>
                <a:gd name="T8" fmla="*/ 19807850 w 158"/>
                <a:gd name="T9" fmla="*/ 22488984 h 159"/>
                <a:gd name="T10" fmla="*/ 17965350 w 158"/>
                <a:gd name="T11" fmla="*/ 23764975 h 159"/>
                <a:gd name="T12" fmla="*/ 15662030 w 158"/>
                <a:gd name="T13" fmla="*/ 24722267 h 159"/>
                <a:gd name="T14" fmla="*/ 13512316 w 158"/>
                <a:gd name="T15" fmla="*/ 25200714 h 159"/>
                <a:gd name="T16" fmla="*/ 10748567 w 158"/>
                <a:gd name="T17" fmla="*/ 25200714 h 159"/>
                <a:gd name="T18" fmla="*/ 8598854 w 158"/>
                <a:gd name="T19" fmla="*/ 24722267 h 159"/>
                <a:gd name="T20" fmla="*/ 6295533 w 158"/>
                <a:gd name="T21" fmla="*/ 23764975 h 159"/>
                <a:gd name="T22" fmla="*/ 4453034 w 158"/>
                <a:gd name="T23" fmla="*/ 22488984 h 159"/>
                <a:gd name="T24" fmla="*/ 2610534 w 158"/>
                <a:gd name="T25" fmla="*/ 20734547 h 159"/>
                <a:gd name="T26" fmla="*/ 1382071 w 158"/>
                <a:gd name="T27" fmla="*/ 18661013 h 159"/>
                <a:gd name="T28" fmla="*/ 614036 w 158"/>
                <a:gd name="T29" fmla="*/ 16428129 h 159"/>
                <a:gd name="T30" fmla="*/ 0 w 158"/>
                <a:gd name="T31" fmla="*/ 13876148 h 159"/>
                <a:gd name="T32" fmla="*/ 0 w 158"/>
                <a:gd name="T33" fmla="*/ 11324167 h 159"/>
                <a:gd name="T34" fmla="*/ 614036 w 158"/>
                <a:gd name="T35" fmla="*/ 8772186 h 159"/>
                <a:gd name="T36" fmla="*/ 1382071 w 158"/>
                <a:gd name="T37" fmla="*/ 6699050 h 159"/>
                <a:gd name="T38" fmla="*/ 2610534 w 158"/>
                <a:gd name="T39" fmla="*/ 4625516 h 159"/>
                <a:gd name="T40" fmla="*/ 4453034 w 158"/>
                <a:gd name="T41" fmla="*/ 2871079 h 159"/>
                <a:gd name="T42" fmla="*/ 6295533 w 158"/>
                <a:gd name="T43" fmla="*/ 1595088 h 159"/>
                <a:gd name="T44" fmla="*/ 8598854 w 158"/>
                <a:gd name="T45" fmla="*/ 637796 h 159"/>
                <a:gd name="T46" fmla="*/ 10748567 w 158"/>
                <a:gd name="T47" fmla="*/ 159349 h 159"/>
                <a:gd name="T48" fmla="*/ 13512316 w 158"/>
                <a:gd name="T49" fmla="*/ 159349 h 159"/>
                <a:gd name="T50" fmla="*/ 15662030 w 158"/>
                <a:gd name="T51" fmla="*/ 637796 h 159"/>
                <a:gd name="T52" fmla="*/ 17965350 w 158"/>
                <a:gd name="T53" fmla="*/ 1595088 h 159"/>
                <a:gd name="T54" fmla="*/ 19807850 w 158"/>
                <a:gd name="T55" fmla="*/ 2871079 h 159"/>
                <a:gd name="T56" fmla="*/ 21343527 w 158"/>
                <a:gd name="T57" fmla="*/ 4625516 h 159"/>
                <a:gd name="T58" fmla="*/ 22878813 w 158"/>
                <a:gd name="T59" fmla="*/ 6699050 h 159"/>
                <a:gd name="T60" fmla="*/ 23646847 w 158"/>
                <a:gd name="T61" fmla="*/ 8772186 h 159"/>
                <a:gd name="T62" fmla="*/ 24260883 w 158"/>
                <a:gd name="T63" fmla="*/ 11324167 h 1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59">
                  <a:moveTo>
                    <a:pt x="158" y="79"/>
                  </a:moveTo>
                  <a:lnTo>
                    <a:pt x="158" y="87"/>
                  </a:lnTo>
                  <a:lnTo>
                    <a:pt x="157" y="95"/>
                  </a:lnTo>
                  <a:lnTo>
                    <a:pt x="154" y="103"/>
                  </a:lnTo>
                  <a:lnTo>
                    <a:pt x="151" y="110"/>
                  </a:lnTo>
                  <a:lnTo>
                    <a:pt x="149" y="117"/>
                  </a:lnTo>
                  <a:lnTo>
                    <a:pt x="145" y="123"/>
                  </a:lnTo>
                  <a:lnTo>
                    <a:pt x="139" y="130"/>
                  </a:lnTo>
                  <a:lnTo>
                    <a:pt x="135" y="135"/>
                  </a:lnTo>
                  <a:lnTo>
                    <a:pt x="129" y="141"/>
                  </a:lnTo>
                  <a:lnTo>
                    <a:pt x="123" y="145"/>
                  </a:lnTo>
                  <a:lnTo>
                    <a:pt x="117" y="149"/>
                  </a:lnTo>
                  <a:lnTo>
                    <a:pt x="110" y="153"/>
                  </a:lnTo>
                  <a:lnTo>
                    <a:pt x="102" y="155"/>
                  </a:lnTo>
                  <a:lnTo>
                    <a:pt x="94" y="157"/>
                  </a:lnTo>
                  <a:lnTo>
                    <a:pt x="88" y="158"/>
                  </a:lnTo>
                  <a:lnTo>
                    <a:pt x="78" y="159"/>
                  </a:lnTo>
                  <a:lnTo>
                    <a:pt x="70" y="158"/>
                  </a:lnTo>
                  <a:lnTo>
                    <a:pt x="62" y="157"/>
                  </a:lnTo>
                  <a:lnTo>
                    <a:pt x="56" y="155"/>
                  </a:lnTo>
                  <a:lnTo>
                    <a:pt x="48" y="153"/>
                  </a:lnTo>
                  <a:lnTo>
                    <a:pt x="41" y="149"/>
                  </a:lnTo>
                  <a:lnTo>
                    <a:pt x="34" y="145"/>
                  </a:lnTo>
                  <a:lnTo>
                    <a:pt x="29" y="141"/>
                  </a:lnTo>
                  <a:lnTo>
                    <a:pt x="22" y="135"/>
                  </a:lnTo>
                  <a:lnTo>
                    <a:pt x="17" y="130"/>
                  </a:lnTo>
                  <a:lnTo>
                    <a:pt x="13" y="123"/>
                  </a:lnTo>
                  <a:lnTo>
                    <a:pt x="9" y="117"/>
                  </a:lnTo>
                  <a:lnTo>
                    <a:pt x="6" y="110"/>
                  </a:lnTo>
                  <a:lnTo>
                    <a:pt x="4" y="103"/>
                  </a:lnTo>
                  <a:lnTo>
                    <a:pt x="1" y="95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1" y="63"/>
                  </a:lnTo>
                  <a:lnTo>
                    <a:pt x="4" y="55"/>
                  </a:lnTo>
                  <a:lnTo>
                    <a:pt x="6" y="49"/>
                  </a:lnTo>
                  <a:lnTo>
                    <a:pt x="9" y="42"/>
                  </a:lnTo>
                  <a:lnTo>
                    <a:pt x="13" y="36"/>
                  </a:lnTo>
                  <a:lnTo>
                    <a:pt x="17" y="29"/>
                  </a:lnTo>
                  <a:lnTo>
                    <a:pt x="22" y="24"/>
                  </a:lnTo>
                  <a:lnTo>
                    <a:pt x="29" y="18"/>
                  </a:lnTo>
                  <a:lnTo>
                    <a:pt x="34" y="14"/>
                  </a:lnTo>
                  <a:lnTo>
                    <a:pt x="41" y="10"/>
                  </a:lnTo>
                  <a:lnTo>
                    <a:pt x="48" y="6"/>
                  </a:lnTo>
                  <a:lnTo>
                    <a:pt x="56" y="4"/>
                  </a:lnTo>
                  <a:lnTo>
                    <a:pt x="62" y="2"/>
                  </a:lnTo>
                  <a:lnTo>
                    <a:pt x="70" y="1"/>
                  </a:lnTo>
                  <a:lnTo>
                    <a:pt x="78" y="0"/>
                  </a:lnTo>
                  <a:lnTo>
                    <a:pt x="88" y="1"/>
                  </a:lnTo>
                  <a:lnTo>
                    <a:pt x="94" y="2"/>
                  </a:lnTo>
                  <a:lnTo>
                    <a:pt x="102" y="4"/>
                  </a:lnTo>
                  <a:lnTo>
                    <a:pt x="110" y="6"/>
                  </a:lnTo>
                  <a:lnTo>
                    <a:pt x="117" y="10"/>
                  </a:lnTo>
                  <a:lnTo>
                    <a:pt x="123" y="14"/>
                  </a:lnTo>
                  <a:lnTo>
                    <a:pt x="129" y="18"/>
                  </a:lnTo>
                  <a:lnTo>
                    <a:pt x="135" y="24"/>
                  </a:lnTo>
                  <a:lnTo>
                    <a:pt x="139" y="29"/>
                  </a:lnTo>
                  <a:lnTo>
                    <a:pt x="145" y="36"/>
                  </a:lnTo>
                  <a:lnTo>
                    <a:pt x="149" y="42"/>
                  </a:lnTo>
                  <a:lnTo>
                    <a:pt x="151" y="49"/>
                  </a:lnTo>
                  <a:lnTo>
                    <a:pt x="154" y="55"/>
                  </a:lnTo>
                  <a:lnTo>
                    <a:pt x="157" y="63"/>
                  </a:lnTo>
                  <a:lnTo>
                    <a:pt x="158" y="71"/>
                  </a:lnTo>
                  <a:lnTo>
                    <a:pt x="158" y="79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47" name="Freeform 444"/>
            <p:cNvSpPr>
              <a:spLocks/>
            </p:cNvSpPr>
            <p:nvPr/>
          </p:nvSpPr>
          <p:spPr bwMode="auto">
            <a:xfrm>
              <a:off x="5349876" y="2635251"/>
              <a:ext cx="61913" cy="63500"/>
            </a:xfrm>
            <a:custGeom>
              <a:avLst/>
              <a:gdLst>
                <a:gd name="T0" fmla="*/ 24260883 w 158"/>
                <a:gd name="T1" fmla="*/ 14035896 h 159"/>
                <a:gd name="T2" fmla="*/ 23953669 w 158"/>
                <a:gd name="T3" fmla="*/ 16587877 h 159"/>
                <a:gd name="T4" fmla="*/ 22878813 w 158"/>
                <a:gd name="T5" fmla="*/ 18661013 h 159"/>
                <a:gd name="T6" fmla="*/ 21650349 w 158"/>
                <a:gd name="T7" fmla="*/ 20894296 h 159"/>
                <a:gd name="T8" fmla="*/ 19961457 w 158"/>
                <a:gd name="T9" fmla="*/ 22488984 h 159"/>
                <a:gd name="T10" fmla="*/ 17965350 w 158"/>
                <a:gd name="T11" fmla="*/ 23764975 h 159"/>
                <a:gd name="T12" fmla="*/ 15815637 w 158"/>
                <a:gd name="T13" fmla="*/ 24881616 h 159"/>
                <a:gd name="T14" fmla="*/ 13512316 w 158"/>
                <a:gd name="T15" fmla="*/ 25360063 h 159"/>
                <a:gd name="T16" fmla="*/ 11055781 w 158"/>
                <a:gd name="T17" fmla="*/ 25360063 h 159"/>
                <a:gd name="T18" fmla="*/ 8598854 w 158"/>
                <a:gd name="T19" fmla="*/ 24881616 h 159"/>
                <a:gd name="T20" fmla="*/ 6295533 w 158"/>
                <a:gd name="T21" fmla="*/ 23764975 h 159"/>
                <a:gd name="T22" fmla="*/ 4453034 w 158"/>
                <a:gd name="T23" fmla="*/ 22488984 h 159"/>
                <a:gd name="T24" fmla="*/ 2917356 w 158"/>
                <a:gd name="T25" fmla="*/ 20894296 h 159"/>
                <a:gd name="T26" fmla="*/ 1382071 w 158"/>
                <a:gd name="T27" fmla="*/ 18661013 h 159"/>
                <a:gd name="T28" fmla="*/ 614036 w 158"/>
                <a:gd name="T29" fmla="*/ 16587877 h 159"/>
                <a:gd name="T30" fmla="*/ 0 w 158"/>
                <a:gd name="T31" fmla="*/ 14035896 h 159"/>
                <a:gd name="T32" fmla="*/ 0 w 158"/>
                <a:gd name="T33" fmla="*/ 11483915 h 159"/>
                <a:gd name="T34" fmla="*/ 614036 w 158"/>
                <a:gd name="T35" fmla="*/ 8931934 h 159"/>
                <a:gd name="T36" fmla="*/ 1382071 w 158"/>
                <a:gd name="T37" fmla="*/ 6699050 h 159"/>
                <a:gd name="T38" fmla="*/ 2917356 w 158"/>
                <a:gd name="T39" fmla="*/ 4784865 h 159"/>
                <a:gd name="T40" fmla="*/ 4453034 w 158"/>
                <a:gd name="T41" fmla="*/ 3030428 h 159"/>
                <a:gd name="T42" fmla="*/ 6295533 w 158"/>
                <a:gd name="T43" fmla="*/ 1595088 h 159"/>
                <a:gd name="T44" fmla="*/ 8598854 w 158"/>
                <a:gd name="T45" fmla="*/ 637796 h 159"/>
                <a:gd name="T46" fmla="*/ 11055781 w 158"/>
                <a:gd name="T47" fmla="*/ 319097 h 159"/>
                <a:gd name="T48" fmla="*/ 13512316 w 158"/>
                <a:gd name="T49" fmla="*/ 319097 h 159"/>
                <a:gd name="T50" fmla="*/ 15815637 w 158"/>
                <a:gd name="T51" fmla="*/ 637796 h 159"/>
                <a:gd name="T52" fmla="*/ 17965350 w 158"/>
                <a:gd name="T53" fmla="*/ 1595088 h 159"/>
                <a:gd name="T54" fmla="*/ 19961457 w 158"/>
                <a:gd name="T55" fmla="*/ 3030428 h 159"/>
                <a:gd name="T56" fmla="*/ 21650349 w 158"/>
                <a:gd name="T57" fmla="*/ 4784865 h 159"/>
                <a:gd name="T58" fmla="*/ 22878813 w 158"/>
                <a:gd name="T59" fmla="*/ 6699050 h 159"/>
                <a:gd name="T60" fmla="*/ 23953669 w 158"/>
                <a:gd name="T61" fmla="*/ 8931934 h 159"/>
                <a:gd name="T62" fmla="*/ 24260883 w 158"/>
                <a:gd name="T63" fmla="*/ 11483915 h 1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59">
                  <a:moveTo>
                    <a:pt x="158" y="80"/>
                  </a:moveTo>
                  <a:lnTo>
                    <a:pt x="158" y="88"/>
                  </a:lnTo>
                  <a:lnTo>
                    <a:pt x="157" y="96"/>
                  </a:lnTo>
                  <a:lnTo>
                    <a:pt x="156" y="104"/>
                  </a:lnTo>
                  <a:lnTo>
                    <a:pt x="153" y="111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1" y="131"/>
                  </a:lnTo>
                  <a:lnTo>
                    <a:pt x="136" y="136"/>
                  </a:lnTo>
                  <a:lnTo>
                    <a:pt x="130" y="141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1" y="153"/>
                  </a:lnTo>
                  <a:lnTo>
                    <a:pt x="103" y="156"/>
                  </a:lnTo>
                  <a:lnTo>
                    <a:pt x="96" y="157"/>
                  </a:lnTo>
                  <a:lnTo>
                    <a:pt x="88" y="159"/>
                  </a:lnTo>
                  <a:lnTo>
                    <a:pt x="80" y="159"/>
                  </a:lnTo>
                  <a:lnTo>
                    <a:pt x="72" y="159"/>
                  </a:lnTo>
                  <a:lnTo>
                    <a:pt x="64" y="157"/>
                  </a:lnTo>
                  <a:lnTo>
                    <a:pt x="56" y="156"/>
                  </a:lnTo>
                  <a:lnTo>
                    <a:pt x="48" y="153"/>
                  </a:lnTo>
                  <a:lnTo>
                    <a:pt x="41" y="149"/>
                  </a:lnTo>
                  <a:lnTo>
                    <a:pt x="35" y="145"/>
                  </a:lnTo>
                  <a:lnTo>
                    <a:pt x="29" y="141"/>
                  </a:lnTo>
                  <a:lnTo>
                    <a:pt x="24" y="136"/>
                  </a:lnTo>
                  <a:lnTo>
                    <a:pt x="19" y="131"/>
                  </a:lnTo>
                  <a:lnTo>
                    <a:pt x="13" y="124"/>
                  </a:lnTo>
                  <a:lnTo>
                    <a:pt x="9" y="117"/>
                  </a:lnTo>
                  <a:lnTo>
                    <a:pt x="7" y="111"/>
                  </a:lnTo>
                  <a:lnTo>
                    <a:pt x="4" y="104"/>
                  </a:lnTo>
                  <a:lnTo>
                    <a:pt x="1" y="96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1" y="64"/>
                  </a:lnTo>
                  <a:lnTo>
                    <a:pt x="4" y="56"/>
                  </a:lnTo>
                  <a:lnTo>
                    <a:pt x="7" y="50"/>
                  </a:lnTo>
                  <a:lnTo>
                    <a:pt x="9" y="42"/>
                  </a:lnTo>
                  <a:lnTo>
                    <a:pt x="13" y="35"/>
                  </a:lnTo>
                  <a:lnTo>
                    <a:pt x="19" y="30"/>
                  </a:lnTo>
                  <a:lnTo>
                    <a:pt x="24" y="24"/>
                  </a:lnTo>
                  <a:lnTo>
                    <a:pt x="29" y="19"/>
                  </a:lnTo>
                  <a:lnTo>
                    <a:pt x="35" y="14"/>
                  </a:lnTo>
                  <a:lnTo>
                    <a:pt x="41" y="10"/>
                  </a:lnTo>
                  <a:lnTo>
                    <a:pt x="48" y="7"/>
                  </a:lnTo>
                  <a:lnTo>
                    <a:pt x="56" y="4"/>
                  </a:lnTo>
                  <a:lnTo>
                    <a:pt x="64" y="2"/>
                  </a:lnTo>
                  <a:lnTo>
                    <a:pt x="72" y="2"/>
                  </a:lnTo>
                  <a:lnTo>
                    <a:pt x="80" y="0"/>
                  </a:lnTo>
                  <a:lnTo>
                    <a:pt x="88" y="2"/>
                  </a:lnTo>
                  <a:lnTo>
                    <a:pt x="96" y="2"/>
                  </a:lnTo>
                  <a:lnTo>
                    <a:pt x="103" y="4"/>
                  </a:lnTo>
                  <a:lnTo>
                    <a:pt x="111" y="7"/>
                  </a:lnTo>
                  <a:lnTo>
                    <a:pt x="117" y="10"/>
                  </a:lnTo>
                  <a:lnTo>
                    <a:pt x="124" y="14"/>
                  </a:lnTo>
                  <a:lnTo>
                    <a:pt x="130" y="19"/>
                  </a:lnTo>
                  <a:lnTo>
                    <a:pt x="136" y="24"/>
                  </a:lnTo>
                  <a:lnTo>
                    <a:pt x="141" y="30"/>
                  </a:lnTo>
                  <a:lnTo>
                    <a:pt x="145" y="35"/>
                  </a:lnTo>
                  <a:lnTo>
                    <a:pt x="149" y="42"/>
                  </a:lnTo>
                  <a:lnTo>
                    <a:pt x="153" y="50"/>
                  </a:lnTo>
                  <a:lnTo>
                    <a:pt x="156" y="56"/>
                  </a:lnTo>
                  <a:lnTo>
                    <a:pt x="157" y="64"/>
                  </a:lnTo>
                  <a:lnTo>
                    <a:pt x="158" y="72"/>
                  </a:lnTo>
                  <a:lnTo>
                    <a:pt x="158" y="8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48" name="Freeform 445"/>
            <p:cNvSpPr>
              <a:spLocks/>
            </p:cNvSpPr>
            <p:nvPr/>
          </p:nvSpPr>
          <p:spPr bwMode="auto">
            <a:xfrm>
              <a:off x="7142164" y="3141664"/>
              <a:ext cx="63500" cy="61913"/>
            </a:xfrm>
            <a:custGeom>
              <a:avLst/>
              <a:gdLst>
                <a:gd name="T0" fmla="*/ 25360063 w 159"/>
                <a:gd name="T1" fmla="*/ 13512316 h 158"/>
                <a:gd name="T2" fmla="*/ 24881616 w 159"/>
                <a:gd name="T3" fmla="*/ 15969244 h 158"/>
                <a:gd name="T4" fmla="*/ 23764975 w 159"/>
                <a:gd name="T5" fmla="*/ 17965350 h 158"/>
                <a:gd name="T6" fmla="*/ 22488984 w 159"/>
                <a:gd name="T7" fmla="*/ 20115063 h 158"/>
                <a:gd name="T8" fmla="*/ 20894296 w 159"/>
                <a:gd name="T9" fmla="*/ 21650349 h 158"/>
                <a:gd name="T10" fmla="*/ 18661013 w 159"/>
                <a:gd name="T11" fmla="*/ 22878813 h 158"/>
                <a:gd name="T12" fmla="*/ 16587877 w 159"/>
                <a:gd name="T13" fmla="*/ 23953669 h 158"/>
                <a:gd name="T14" fmla="*/ 14035896 w 159"/>
                <a:gd name="T15" fmla="*/ 24260883 h 158"/>
                <a:gd name="T16" fmla="*/ 11483915 w 159"/>
                <a:gd name="T17" fmla="*/ 24260883 h 158"/>
                <a:gd name="T18" fmla="*/ 8931934 w 159"/>
                <a:gd name="T19" fmla="*/ 23953669 h 158"/>
                <a:gd name="T20" fmla="*/ 6699050 w 159"/>
                <a:gd name="T21" fmla="*/ 22878813 h 158"/>
                <a:gd name="T22" fmla="*/ 4784865 w 159"/>
                <a:gd name="T23" fmla="*/ 21650349 h 158"/>
                <a:gd name="T24" fmla="*/ 3030428 w 159"/>
                <a:gd name="T25" fmla="*/ 20115063 h 158"/>
                <a:gd name="T26" fmla="*/ 1754437 w 159"/>
                <a:gd name="T27" fmla="*/ 17965350 h 158"/>
                <a:gd name="T28" fmla="*/ 637796 w 159"/>
                <a:gd name="T29" fmla="*/ 15969244 h 158"/>
                <a:gd name="T30" fmla="*/ 319097 w 159"/>
                <a:gd name="T31" fmla="*/ 13512316 h 158"/>
                <a:gd name="T32" fmla="*/ 319097 w 159"/>
                <a:gd name="T33" fmla="*/ 11055781 h 158"/>
                <a:gd name="T34" fmla="*/ 637796 w 159"/>
                <a:gd name="T35" fmla="*/ 8598854 h 158"/>
                <a:gd name="T36" fmla="*/ 1754437 w 159"/>
                <a:gd name="T37" fmla="*/ 6295533 h 158"/>
                <a:gd name="T38" fmla="*/ 3030428 w 159"/>
                <a:gd name="T39" fmla="*/ 4453034 h 158"/>
                <a:gd name="T40" fmla="*/ 4784865 w 159"/>
                <a:gd name="T41" fmla="*/ 2917356 h 158"/>
                <a:gd name="T42" fmla="*/ 6699050 w 159"/>
                <a:gd name="T43" fmla="*/ 1535678 h 158"/>
                <a:gd name="T44" fmla="*/ 8931934 w 159"/>
                <a:gd name="T45" fmla="*/ 614036 h 158"/>
                <a:gd name="T46" fmla="*/ 11483915 w 159"/>
                <a:gd name="T47" fmla="*/ 307214 h 158"/>
                <a:gd name="T48" fmla="*/ 14035896 w 159"/>
                <a:gd name="T49" fmla="*/ 307214 h 158"/>
                <a:gd name="T50" fmla="*/ 16587877 w 159"/>
                <a:gd name="T51" fmla="*/ 614036 h 158"/>
                <a:gd name="T52" fmla="*/ 18661013 w 159"/>
                <a:gd name="T53" fmla="*/ 1535678 h 158"/>
                <a:gd name="T54" fmla="*/ 20894296 w 159"/>
                <a:gd name="T55" fmla="*/ 2917356 h 158"/>
                <a:gd name="T56" fmla="*/ 22488984 w 159"/>
                <a:gd name="T57" fmla="*/ 4453034 h 158"/>
                <a:gd name="T58" fmla="*/ 23764975 w 159"/>
                <a:gd name="T59" fmla="*/ 6295533 h 158"/>
                <a:gd name="T60" fmla="*/ 24881616 w 159"/>
                <a:gd name="T61" fmla="*/ 8598854 h 158"/>
                <a:gd name="T62" fmla="*/ 25360063 w 159"/>
                <a:gd name="T63" fmla="*/ 11055781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9" h="158">
                  <a:moveTo>
                    <a:pt x="159" y="80"/>
                  </a:moveTo>
                  <a:lnTo>
                    <a:pt x="159" y="88"/>
                  </a:lnTo>
                  <a:lnTo>
                    <a:pt x="157" y="96"/>
                  </a:lnTo>
                  <a:lnTo>
                    <a:pt x="156" y="104"/>
                  </a:lnTo>
                  <a:lnTo>
                    <a:pt x="153" y="111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1" y="131"/>
                  </a:lnTo>
                  <a:lnTo>
                    <a:pt x="136" y="136"/>
                  </a:lnTo>
                  <a:lnTo>
                    <a:pt x="131" y="141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1" y="153"/>
                  </a:lnTo>
                  <a:lnTo>
                    <a:pt x="104" y="156"/>
                  </a:lnTo>
                  <a:lnTo>
                    <a:pt x="96" y="157"/>
                  </a:lnTo>
                  <a:lnTo>
                    <a:pt x="88" y="158"/>
                  </a:lnTo>
                  <a:lnTo>
                    <a:pt x="80" y="158"/>
                  </a:lnTo>
                  <a:lnTo>
                    <a:pt x="72" y="158"/>
                  </a:lnTo>
                  <a:lnTo>
                    <a:pt x="64" y="157"/>
                  </a:lnTo>
                  <a:lnTo>
                    <a:pt x="56" y="156"/>
                  </a:lnTo>
                  <a:lnTo>
                    <a:pt x="50" y="153"/>
                  </a:lnTo>
                  <a:lnTo>
                    <a:pt x="42" y="149"/>
                  </a:lnTo>
                  <a:lnTo>
                    <a:pt x="36" y="145"/>
                  </a:lnTo>
                  <a:lnTo>
                    <a:pt x="30" y="141"/>
                  </a:lnTo>
                  <a:lnTo>
                    <a:pt x="24" y="136"/>
                  </a:lnTo>
                  <a:lnTo>
                    <a:pt x="19" y="131"/>
                  </a:lnTo>
                  <a:lnTo>
                    <a:pt x="14" y="124"/>
                  </a:lnTo>
                  <a:lnTo>
                    <a:pt x="11" y="117"/>
                  </a:lnTo>
                  <a:lnTo>
                    <a:pt x="7" y="111"/>
                  </a:lnTo>
                  <a:lnTo>
                    <a:pt x="4" y="104"/>
                  </a:lnTo>
                  <a:lnTo>
                    <a:pt x="3" y="96"/>
                  </a:lnTo>
                  <a:lnTo>
                    <a:pt x="2" y="88"/>
                  </a:lnTo>
                  <a:lnTo>
                    <a:pt x="0" y="80"/>
                  </a:lnTo>
                  <a:lnTo>
                    <a:pt x="2" y="72"/>
                  </a:lnTo>
                  <a:lnTo>
                    <a:pt x="3" y="64"/>
                  </a:lnTo>
                  <a:lnTo>
                    <a:pt x="4" y="56"/>
                  </a:lnTo>
                  <a:lnTo>
                    <a:pt x="7" y="49"/>
                  </a:lnTo>
                  <a:lnTo>
                    <a:pt x="11" y="41"/>
                  </a:lnTo>
                  <a:lnTo>
                    <a:pt x="14" y="36"/>
                  </a:lnTo>
                  <a:lnTo>
                    <a:pt x="19" y="29"/>
                  </a:lnTo>
                  <a:lnTo>
                    <a:pt x="24" y="24"/>
                  </a:lnTo>
                  <a:lnTo>
                    <a:pt x="30" y="19"/>
                  </a:lnTo>
                  <a:lnTo>
                    <a:pt x="36" y="14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6" y="4"/>
                  </a:lnTo>
                  <a:lnTo>
                    <a:pt x="64" y="2"/>
                  </a:lnTo>
                  <a:lnTo>
                    <a:pt x="72" y="2"/>
                  </a:lnTo>
                  <a:lnTo>
                    <a:pt x="80" y="0"/>
                  </a:lnTo>
                  <a:lnTo>
                    <a:pt x="88" y="2"/>
                  </a:lnTo>
                  <a:lnTo>
                    <a:pt x="96" y="2"/>
                  </a:lnTo>
                  <a:lnTo>
                    <a:pt x="104" y="4"/>
                  </a:lnTo>
                  <a:lnTo>
                    <a:pt x="111" y="7"/>
                  </a:lnTo>
                  <a:lnTo>
                    <a:pt x="117" y="10"/>
                  </a:lnTo>
                  <a:lnTo>
                    <a:pt x="124" y="14"/>
                  </a:lnTo>
                  <a:lnTo>
                    <a:pt x="131" y="19"/>
                  </a:lnTo>
                  <a:lnTo>
                    <a:pt x="136" y="24"/>
                  </a:lnTo>
                  <a:lnTo>
                    <a:pt x="141" y="29"/>
                  </a:lnTo>
                  <a:lnTo>
                    <a:pt x="145" y="36"/>
                  </a:lnTo>
                  <a:lnTo>
                    <a:pt x="149" y="41"/>
                  </a:lnTo>
                  <a:lnTo>
                    <a:pt x="153" y="49"/>
                  </a:lnTo>
                  <a:lnTo>
                    <a:pt x="156" y="56"/>
                  </a:lnTo>
                  <a:lnTo>
                    <a:pt x="157" y="64"/>
                  </a:lnTo>
                  <a:lnTo>
                    <a:pt x="159" y="72"/>
                  </a:lnTo>
                  <a:lnTo>
                    <a:pt x="159" y="8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49" name="Freeform 446"/>
            <p:cNvSpPr>
              <a:spLocks/>
            </p:cNvSpPr>
            <p:nvPr/>
          </p:nvSpPr>
          <p:spPr bwMode="auto">
            <a:xfrm>
              <a:off x="7607301" y="3181075"/>
              <a:ext cx="63500" cy="63500"/>
            </a:xfrm>
            <a:custGeom>
              <a:avLst/>
              <a:gdLst>
                <a:gd name="T0" fmla="*/ 25044003 w 160"/>
                <a:gd name="T1" fmla="*/ 14052389 h 158"/>
                <a:gd name="T2" fmla="*/ 24571722 w 160"/>
                <a:gd name="T3" fmla="*/ 16637000 h 158"/>
                <a:gd name="T4" fmla="*/ 23468806 w 160"/>
                <a:gd name="T5" fmla="*/ 18898082 h 158"/>
                <a:gd name="T6" fmla="*/ 22208728 w 160"/>
                <a:gd name="T7" fmla="*/ 20836440 h 158"/>
                <a:gd name="T8" fmla="*/ 20633928 w 160"/>
                <a:gd name="T9" fmla="*/ 22613234 h 158"/>
                <a:gd name="T10" fmla="*/ 18428494 w 160"/>
                <a:gd name="T11" fmla="*/ 24066902 h 158"/>
                <a:gd name="T12" fmla="*/ 16381016 w 160"/>
                <a:gd name="T13" fmla="*/ 24874316 h 158"/>
                <a:gd name="T14" fmla="*/ 13860859 w 160"/>
                <a:gd name="T15" fmla="*/ 25359006 h 158"/>
                <a:gd name="T16" fmla="*/ 11340703 w 160"/>
                <a:gd name="T17" fmla="*/ 25359006 h 158"/>
                <a:gd name="T18" fmla="*/ 8820547 w 160"/>
                <a:gd name="T19" fmla="*/ 24874316 h 158"/>
                <a:gd name="T20" fmla="*/ 6773069 w 160"/>
                <a:gd name="T21" fmla="*/ 24066902 h 158"/>
                <a:gd name="T22" fmla="*/ 4725194 w 160"/>
                <a:gd name="T23" fmla="*/ 22613234 h 158"/>
                <a:gd name="T24" fmla="*/ 2992834 w 160"/>
                <a:gd name="T25" fmla="*/ 20836440 h 158"/>
                <a:gd name="T26" fmla="*/ 1732756 w 160"/>
                <a:gd name="T27" fmla="*/ 18898082 h 158"/>
                <a:gd name="T28" fmla="*/ 630238 w 160"/>
                <a:gd name="T29" fmla="*/ 16637000 h 158"/>
                <a:gd name="T30" fmla="*/ 315119 w 160"/>
                <a:gd name="T31" fmla="*/ 14052389 h 158"/>
                <a:gd name="T32" fmla="*/ 315119 w 160"/>
                <a:gd name="T33" fmla="*/ 11468180 h 158"/>
                <a:gd name="T34" fmla="*/ 630238 w 160"/>
                <a:gd name="T35" fmla="*/ 9045133 h 158"/>
                <a:gd name="T36" fmla="*/ 1732756 w 160"/>
                <a:gd name="T37" fmla="*/ 6622487 h 158"/>
                <a:gd name="T38" fmla="*/ 2992834 w 160"/>
                <a:gd name="T39" fmla="*/ 4522566 h 158"/>
                <a:gd name="T40" fmla="*/ 4725194 w 160"/>
                <a:gd name="T41" fmla="*/ 2745772 h 158"/>
                <a:gd name="T42" fmla="*/ 6773069 w 160"/>
                <a:gd name="T43" fmla="*/ 1615231 h 158"/>
                <a:gd name="T44" fmla="*/ 8820547 w 160"/>
                <a:gd name="T45" fmla="*/ 484690 h 158"/>
                <a:gd name="T46" fmla="*/ 11340703 w 160"/>
                <a:gd name="T47" fmla="*/ 0 h 158"/>
                <a:gd name="T48" fmla="*/ 13860859 w 160"/>
                <a:gd name="T49" fmla="*/ 0 h 158"/>
                <a:gd name="T50" fmla="*/ 16381016 w 160"/>
                <a:gd name="T51" fmla="*/ 484690 h 158"/>
                <a:gd name="T52" fmla="*/ 18428494 w 160"/>
                <a:gd name="T53" fmla="*/ 1615231 h 158"/>
                <a:gd name="T54" fmla="*/ 20633928 w 160"/>
                <a:gd name="T55" fmla="*/ 2745772 h 158"/>
                <a:gd name="T56" fmla="*/ 22208728 w 160"/>
                <a:gd name="T57" fmla="*/ 4522566 h 158"/>
                <a:gd name="T58" fmla="*/ 23468806 w 160"/>
                <a:gd name="T59" fmla="*/ 6622487 h 158"/>
                <a:gd name="T60" fmla="*/ 24571722 w 160"/>
                <a:gd name="T61" fmla="*/ 9045133 h 158"/>
                <a:gd name="T62" fmla="*/ 25044003 w 160"/>
                <a:gd name="T63" fmla="*/ 11468180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0" h="158">
                  <a:moveTo>
                    <a:pt x="160" y="79"/>
                  </a:moveTo>
                  <a:lnTo>
                    <a:pt x="159" y="87"/>
                  </a:lnTo>
                  <a:lnTo>
                    <a:pt x="157" y="95"/>
                  </a:lnTo>
                  <a:lnTo>
                    <a:pt x="156" y="103"/>
                  </a:lnTo>
                  <a:lnTo>
                    <a:pt x="153" y="109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1" y="129"/>
                  </a:lnTo>
                  <a:lnTo>
                    <a:pt x="136" y="135"/>
                  </a:lnTo>
                  <a:lnTo>
                    <a:pt x="131" y="140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1" y="152"/>
                  </a:lnTo>
                  <a:lnTo>
                    <a:pt x="104" y="154"/>
                  </a:lnTo>
                  <a:lnTo>
                    <a:pt x="96" y="157"/>
                  </a:lnTo>
                  <a:lnTo>
                    <a:pt x="88" y="157"/>
                  </a:lnTo>
                  <a:lnTo>
                    <a:pt x="80" y="158"/>
                  </a:lnTo>
                  <a:lnTo>
                    <a:pt x="72" y="157"/>
                  </a:lnTo>
                  <a:lnTo>
                    <a:pt x="64" y="157"/>
                  </a:lnTo>
                  <a:lnTo>
                    <a:pt x="56" y="154"/>
                  </a:lnTo>
                  <a:lnTo>
                    <a:pt x="50" y="152"/>
                  </a:lnTo>
                  <a:lnTo>
                    <a:pt x="43" y="149"/>
                  </a:lnTo>
                  <a:lnTo>
                    <a:pt x="36" y="145"/>
                  </a:lnTo>
                  <a:lnTo>
                    <a:pt x="30" y="140"/>
                  </a:lnTo>
                  <a:lnTo>
                    <a:pt x="24" y="135"/>
                  </a:lnTo>
                  <a:lnTo>
                    <a:pt x="19" y="129"/>
                  </a:lnTo>
                  <a:lnTo>
                    <a:pt x="15" y="124"/>
                  </a:lnTo>
                  <a:lnTo>
                    <a:pt x="11" y="117"/>
                  </a:lnTo>
                  <a:lnTo>
                    <a:pt x="7" y="109"/>
                  </a:lnTo>
                  <a:lnTo>
                    <a:pt x="4" y="103"/>
                  </a:lnTo>
                  <a:lnTo>
                    <a:pt x="3" y="95"/>
                  </a:lnTo>
                  <a:lnTo>
                    <a:pt x="2" y="87"/>
                  </a:lnTo>
                  <a:lnTo>
                    <a:pt x="0" y="79"/>
                  </a:lnTo>
                  <a:lnTo>
                    <a:pt x="2" y="71"/>
                  </a:lnTo>
                  <a:lnTo>
                    <a:pt x="3" y="63"/>
                  </a:lnTo>
                  <a:lnTo>
                    <a:pt x="4" y="56"/>
                  </a:lnTo>
                  <a:lnTo>
                    <a:pt x="7" y="48"/>
                  </a:lnTo>
                  <a:lnTo>
                    <a:pt x="11" y="41"/>
                  </a:lnTo>
                  <a:lnTo>
                    <a:pt x="15" y="35"/>
                  </a:lnTo>
                  <a:lnTo>
                    <a:pt x="19" y="28"/>
                  </a:lnTo>
                  <a:lnTo>
                    <a:pt x="24" y="23"/>
                  </a:lnTo>
                  <a:lnTo>
                    <a:pt x="30" y="17"/>
                  </a:lnTo>
                  <a:lnTo>
                    <a:pt x="36" y="14"/>
                  </a:lnTo>
                  <a:lnTo>
                    <a:pt x="43" y="10"/>
                  </a:lnTo>
                  <a:lnTo>
                    <a:pt x="50" y="6"/>
                  </a:lnTo>
                  <a:lnTo>
                    <a:pt x="56" y="3"/>
                  </a:lnTo>
                  <a:lnTo>
                    <a:pt x="64" y="2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2"/>
                  </a:lnTo>
                  <a:lnTo>
                    <a:pt x="104" y="3"/>
                  </a:lnTo>
                  <a:lnTo>
                    <a:pt x="111" y="6"/>
                  </a:lnTo>
                  <a:lnTo>
                    <a:pt x="117" y="10"/>
                  </a:lnTo>
                  <a:lnTo>
                    <a:pt x="124" y="14"/>
                  </a:lnTo>
                  <a:lnTo>
                    <a:pt x="131" y="17"/>
                  </a:lnTo>
                  <a:lnTo>
                    <a:pt x="136" y="23"/>
                  </a:lnTo>
                  <a:lnTo>
                    <a:pt x="141" y="28"/>
                  </a:lnTo>
                  <a:lnTo>
                    <a:pt x="145" y="35"/>
                  </a:lnTo>
                  <a:lnTo>
                    <a:pt x="149" y="41"/>
                  </a:lnTo>
                  <a:lnTo>
                    <a:pt x="153" y="48"/>
                  </a:lnTo>
                  <a:lnTo>
                    <a:pt x="156" y="56"/>
                  </a:lnTo>
                  <a:lnTo>
                    <a:pt x="157" y="63"/>
                  </a:lnTo>
                  <a:lnTo>
                    <a:pt x="159" y="71"/>
                  </a:lnTo>
                  <a:lnTo>
                    <a:pt x="160" y="79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0" name="Freeform 447"/>
            <p:cNvSpPr>
              <a:spLocks/>
            </p:cNvSpPr>
            <p:nvPr/>
          </p:nvSpPr>
          <p:spPr bwMode="auto">
            <a:xfrm>
              <a:off x="6527801" y="3578226"/>
              <a:ext cx="63500" cy="63500"/>
            </a:xfrm>
            <a:custGeom>
              <a:avLst/>
              <a:gdLst>
                <a:gd name="T0" fmla="*/ 25360063 w 159"/>
                <a:gd name="T1" fmla="*/ 14035896 h 159"/>
                <a:gd name="T2" fmla="*/ 24881616 w 159"/>
                <a:gd name="T3" fmla="*/ 16587877 h 159"/>
                <a:gd name="T4" fmla="*/ 23764975 w 159"/>
                <a:gd name="T5" fmla="*/ 18661013 h 159"/>
                <a:gd name="T6" fmla="*/ 22488984 w 159"/>
                <a:gd name="T7" fmla="*/ 20734547 h 159"/>
                <a:gd name="T8" fmla="*/ 20894296 w 159"/>
                <a:gd name="T9" fmla="*/ 22488984 h 159"/>
                <a:gd name="T10" fmla="*/ 18820761 w 159"/>
                <a:gd name="T11" fmla="*/ 23764975 h 159"/>
                <a:gd name="T12" fmla="*/ 16587877 w 159"/>
                <a:gd name="T13" fmla="*/ 24722267 h 159"/>
                <a:gd name="T14" fmla="*/ 14035896 w 159"/>
                <a:gd name="T15" fmla="*/ 25200714 h 159"/>
                <a:gd name="T16" fmla="*/ 11483915 w 159"/>
                <a:gd name="T17" fmla="*/ 25200714 h 159"/>
                <a:gd name="T18" fmla="*/ 8931934 w 159"/>
                <a:gd name="T19" fmla="*/ 24722267 h 159"/>
                <a:gd name="T20" fmla="*/ 6699050 w 159"/>
                <a:gd name="T21" fmla="*/ 23764975 h 159"/>
                <a:gd name="T22" fmla="*/ 4784865 w 159"/>
                <a:gd name="T23" fmla="*/ 22488984 h 159"/>
                <a:gd name="T24" fmla="*/ 3030428 w 159"/>
                <a:gd name="T25" fmla="*/ 20734547 h 159"/>
                <a:gd name="T26" fmla="*/ 1595088 w 159"/>
                <a:gd name="T27" fmla="*/ 18661013 h 159"/>
                <a:gd name="T28" fmla="*/ 637796 w 159"/>
                <a:gd name="T29" fmla="*/ 16587877 h 159"/>
                <a:gd name="T30" fmla="*/ 319097 w 159"/>
                <a:gd name="T31" fmla="*/ 14035896 h 159"/>
                <a:gd name="T32" fmla="*/ 319097 w 159"/>
                <a:gd name="T33" fmla="*/ 11483915 h 159"/>
                <a:gd name="T34" fmla="*/ 637796 w 159"/>
                <a:gd name="T35" fmla="*/ 8931934 h 159"/>
                <a:gd name="T36" fmla="*/ 1595088 w 159"/>
                <a:gd name="T37" fmla="*/ 6699050 h 159"/>
                <a:gd name="T38" fmla="*/ 3030428 w 159"/>
                <a:gd name="T39" fmla="*/ 4625516 h 159"/>
                <a:gd name="T40" fmla="*/ 4784865 w 159"/>
                <a:gd name="T41" fmla="*/ 3030428 h 159"/>
                <a:gd name="T42" fmla="*/ 6699050 w 159"/>
                <a:gd name="T43" fmla="*/ 1754437 h 159"/>
                <a:gd name="T44" fmla="*/ 8931934 w 159"/>
                <a:gd name="T45" fmla="*/ 637796 h 159"/>
                <a:gd name="T46" fmla="*/ 11483915 w 159"/>
                <a:gd name="T47" fmla="*/ 159349 h 159"/>
                <a:gd name="T48" fmla="*/ 14035896 w 159"/>
                <a:gd name="T49" fmla="*/ 159349 h 159"/>
                <a:gd name="T50" fmla="*/ 16587877 w 159"/>
                <a:gd name="T51" fmla="*/ 637796 h 159"/>
                <a:gd name="T52" fmla="*/ 18820761 w 159"/>
                <a:gd name="T53" fmla="*/ 1754437 h 159"/>
                <a:gd name="T54" fmla="*/ 20894296 w 159"/>
                <a:gd name="T55" fmla="*/ 3030428 h 159"/>
                <a:gd name="T56" fmla="*/ 22488984 w 159"/>
                <a:gd name="T57" fmla="*/ 4625516 h 159"/>
                <a:gd name="T58" fmla="*/ 23764975 w 159"/>
                <a:gd name="T59" fmla="*/ 6699050 h 159"/>
                <a:gd name="T60" fmla="*/ 24881616 w 159"/>
                <a:gd name="T61" fmla="*/ 8931934 h 159"/>
                <a:gd name="T62" fmla="*/ 25360063 w 159"/>
                <a:gd name="T63" fmla="*/ 11483915 h 1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9" h="159">
                  <a:moveTo>
                    <a:pt x="159" y="80"/>
                  </a:moveTo>
                  <a:lnTo>
                    <a:pt x="159" y="88"/>
                  </a:lnTo>
                  <a:lnTo>
                    <a:pt x="157" y="96"/>
                  </a:lnTo>
                  <a:lnTo>
                    <a:pt x="156" y="104"/>
                  </a:lnTo>
                  <a:lnTo>
                    <a:pt x="153" y="110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1" y="130"/>
                  </a:lnTo>
                  <a:lnTo>
                    <a:pt x="136" y="136"/>
                  </a:lnTo>
                  <a:lnTo>
                    <a:pt x="131" y="141"/>
                  </a:lnTo>
                  <a:lnTo>
                    <a:pt x="124" y="145"/>
                  </a:lnTo>
                  <a:lnTo>
                    <a:pt x="118" y="149"/>
                  </a:lnTo>
                  <a:lnTo>
                    <a:pt x="111" y="153"/>
                  </a:lnTo>
                  <a:lnTo>
                    <a:pt x="104" y="155"/>
                  </a:lnTo>
                  <a:lnTo>
                    <a:pt x="96" y="157"/>
                  </a:lnTo>
                  <a:lnTo>
                    <a:pt x="88" y="158"/>
                  </a:lnTo>
                  <a:lnTo>
                    <a:pt x="80" y="159"/>
                  </a:lnTo>
                  <a:lnTo>
                    <a:pt x="72" y="158"/>
                  </a:lnTo>
                  <a:lnTo>
                    <a:pt x="64" y="157"/>
                  </a:lnTo>
                  <a:lnTo>
                    <a:pt x="56" y="155"/>
                  </a:lnTo>
                  <a:lnTo>
                    <a:pt x="50" y="153"/>
                  </a:lnTo>
                  <a:lnTo>
                    <a:pt x="42" y="149"/>
                  </a:lnTo>
                  <a:lnTo>
                    <a:pt x="35" y="145"/>
                  </a:lnTo>
                  <a:lnTo>
                    <a:pt x="30" y="141"/>
                  </a:lnTo>
                  <a:lnTo>
                    <a:pt x="24" y="136"/>
                  </a:lnTo>
                  <a:lnTo>
                    <a:pt x="19" y="130"/>
                  </a:lnTo>
                  <a:lnTo>
                    <a:pt x="14" y="124"/>
                  </a:lnTo>
                  <a:lnTo>
                    <a:pt x="10" y="117"/>
                  </a:lnTo>
                  <a:lnTo>
                    <a:pt x="7" y="110"/>
                  </a:lnTo>
                  <a:lnTo>
                    <a:pt x="4" y="104"/>
                  </a:lnTo>
                  <a:lnTo>
                    <a:pt x="2" y="96"/>
                  </a:lnTo>
                  <a:lnTo>
                    <a:pt x="2" y="88"/>
                  </a:lnTo>
                  <a:lnTo>
                    <a:pt x="0" y="80"/>
                  </a:lnTo>
                  <a:lnTo>
                    <a:pt x="2" y="72"/>
                  </a:lnTo>
                  <a:lnTo>
                    <a:pt x="2" y="64"/>
                  </a:lnTo>
                  <a:lnTo>
                    <a:pt x="4" y="56"/>
                  </a:lnTo>
                  <a:lnTo>
                    <a:pt x="7" y="49"/>
                  </a:lnTo>
                  <a:lnTo>
                    <a:pt x="10" y="42"/>
                  </a:lnTo>
                  <a:lnTo>
                    <a:pt x="14" y="36"/>
                  </a:lnTo>
                  <a:lnTo>
                    <a:pt x="19" y="29"/>
                  </a:lnTo>
                  <a:lnTo>
                    <a:pt x="24" y="24"/>
                  </a:lnTo>
                  <a:lnTo>
                    <a:pt x="30" y="19"/>
                  </a:lnTo>
                  <a:lnTo>
                    <a:pt x="35" y="15"/>
                  </a:lnTo>
                  <a:lnTo>
                    <a:pt x="42" y="11"/>
                  </a:lnTo>
                  <a:lnTo>
                    <a:pt x="50" y="7"/>
                  </a:lnTo>
                  <a:lnTo>
                    <a:pt x="56" y="4"/>
                  </a:lnTo>
                  <a:lnTo>
                    <a:pt x="64" y="3"/>
                  </a:lnTo>
                  <a:lnTo>
                    <a:pt x="72" y="1"/>
                  </a:lnTo>
                  <a:lnTo>
                    <a:pt x="80" y="0"/>
                  </a:lnTo>
                  <a:lnTo>
                    <a:pt x="88" y="1"/>
                  </a:lnTo>
                  <a:lnTo>
                    <a:pt x="96" y="3"/>
                  </a:lnTo>
                  <a:lnTo>
                    <a:pt x="104" y="4"/>
                  </a:lnTo>
                  <a:lnTo>
                    <a:pt x="111" y="7"/>
                  </a:lnTo>
                  <a:lnTo>
                    <a:pt x="118" y="11"/>
                  </a:lnTo>
                  <a:lnTo>
                    <a:pt x="124" y="15"/>
                  </a:lnTo>
                  <a:lnTo>
                    <a:pt x="131" y="19"/>
                  </a:lnTo>
                  <a:lnTo>
                    <a:pt x="136" y="24"/>
                  </a:lnTo>
                  <a:lnTo>
                    <a:pt x="141" y="29"/>
                  </a:lnTo>
                  <a:lnTo>
                    <a:pt x="145" y="36"/>
                  </a:lnTo>
                  <a:lnTo>
                    <a:pt x="149" y="42"/>
                  </a:lnTo>
                  <a:lnTo>
                    <a:pt x="153" y="49"/>
                  </a:lnTo>
                  <a:lnTo>
                    <a:pt x="156" y="56"/>
                  </a:lnTo>
                  <a:lnTo>
                    <a:pt x="157" y="64"/>
                  </a:lnTo>
                  <a:lnTo>
                    <a:pt x="159" y="72"/>
                  </a:lnTo>
                  <a:lnTo>
                    <a:pt x="159" y="8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1" name="Freeform 448"/>
            <p:cNvSpPr>
              <a:spLocks/>
            </p:cNvSpPr>
            <p:nvPr/>
          </p:nvSpPr>
          <p:spPr bwMode="auto">
            <a:xfrm>
              <a:off x="6188076" y="3783014"/>
              <a:ext cx="63500" cy="63500"/>
            </a:xfrm>
            <a:custGeom>
              <a:avLst/>
              <a:gdLst>
                <a:gd name="T0" fmla="*/ 25360063 w 159"/>
                <a:gd name="T1" fmla="*/ 14035896 h 159"/>
                <a:gd name="T2" fmla="*/ 24722267 w 159"/>
                <a:gd name="T3" fmla="*/ 16587877 h 159"/>
                <a:gd name="T4" fmla="*/ 23764975 w 159"/>
                <a:gd name="T5" fmla="*/ 18661013 h 159"/>
                <a:gd name="T6" fmla="*/ 22488984 w 159"/>
                <a:gd name="T7" fmla="*/ 20734547 h 159"/>
                <a:gd name="T8" fmla="*/ 20575198 w 159"/>
                <a:gd name="T9" fmla="*/ 22488984 h 159"/>
                <a:gd name="T10" fmla="*/ 18661013 w 159"/>
                <a:gd name="T11" fmla="*/ 23764975 h 159"/>
                <a:gd name="T12" fmla="*/ 16428129 w 159"/>
                <a:gd name="T13" fmla="*/ 24722267 h 159"/>
                <a:gd name="T14" fmla="*/ 14035896 w 159"/>
                <a:gd name="T15" fmla="*/ 25200714 h 159"/>
                <a:gd name="T16" fmla="*/ 11324167 w 159"/>
                <a:gd name="T17" fmla="*/ 25200714 h 159"/>
                <a:gd name="T18" fmla="*/ 8931934 w 159"/>
                <a:gd name="T19" fmla="*/ 24722267 h 159"/>
                <a:gd name="T20" fmla="*/ 6699050 w 159"/>
                <a:gd name="T21" fmla="*/ 23764975 h 159"/>
                <a:gd name="T22" fmla="*/ 4784865 w 159"/>
                <a:gd name="T23" fmla="*/ 22488984 h 159"/>
                <a:gd name="T24" fmla="*/ 3030428 w 159"/>
                <a:gd name="T25" fmla="*/ 20734547 h 159"/>
                <a:gd name="T26" fmla="*/ 1595088 w 159"/>
                <a:gd name="T27" fmla="*/ 18661013 h 159"/>
                <a:gd name="T28" fmla="*/ 637796 w 159"/>
                <a:gd name="T29" fmla="*/ 16587877 h 159"/>
                <a:gd name="T30" fmla="*/ 0 w 159"/>
                <a:gd name="T31" fmla="*/ 14035896 h 159"/>
                <a:gd name="T32" fmla="*/ 0 w 159"/>
                <a:gd name="T33" fmla="*/ 11483915 h 159"/>
                <a:gd name="T34" fmla="*/ 637796 w 159"/>
                <a:gd name="T35" fmla="*/ 8931934 h 159"/>
                <a:gd name="T36" fmla="*/ 1595088 w 159"/>
                <a:gd name="T37" fmla="*/ 6699050 h 159"/>
                <a:gd name="T38" fmla="*/ 3030428 w 159"/>
                <a:gd name="T39" fmla="*/ 4625516 h 159"/>
                <a:gd name="T40" fmla="*/ 4784865 w 159"/>
                <a:gd name="T41" fmla="*/ 2871079 h 159"/>
                <a:gd name="T42" fmla="*/ 6699050 w 159"/>
                <a:gd name="T43" fmla="*/ 1595088 h 159"/>
                <a:gd name="T44" fmla="*/ 8931934 w 159"/>
                <a:gd name="T45" fmla="*/ 637796 h 159"/>
                <a:gd name="T46" fmla="*/ 11324167 w 159"/>
                <a:gd name="T47" fmla="*/ 159349 h 159"/>
                <a:gd name="T48" fmla="*/ 14035896 w 159"/>
                <a:gd name="T49" fmla="*/ 159349 h 159"/>
                <a:gd name="T50" fmla="*/ 16428129 w 159"/>
                <a:gd name="T51" fmla="*/ 637796 h 159"/>
                <a:gd name="T52" fmla="*/ 18661013 w 159"/>
                <a:gd name="T53" fmla="*/ 1595088 h 159"/>
                <a:gd name="T54" fmla="*/ 20575198 w 159"/>
                <a:gd name="T55" fmla="*/ 2871079 h 159"/>
                <a:gd name="T56" fmla="*/ 22488984 w 159"/>
                <a:gd name="T57" fmla="*/ 4625516 h 159"/>
                <a:gd name="T58" fmla="*/ 23764975 w 159"/>
                <a:gd name="T59" fmla="*/ 6699050 h 159"/>
                <a:gd name="T60" fmla="*/ 24722267 w 159"/>
                <a:gd name="T61" fmla="*/ 8931934 h 159"/>
                <a:gd name="T62" fmla="*/ 25360063 w 159"/>
                <a:gd name="T63" fmla="*/ 11483915 h 1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9" h="159">
                  <a:moveTo>
                    <a:pt x="159" y="80"/>
                  </a:moveTo>
                  <a:lnTo>
                    <a:pt x="159" y="88"/>
                  </a:lnTo>
                  <a:lnTo>
                    <a:pt x="157" y="96"/>
                  </a:lnTo>
                  <a:lnTo>
                    <a:pt x="155" y="104"/>
                  </a:lnTo>
                  <a:lnTo>
                    <a:pt x="152" y="110"/>
                  </a:lnTo>
                  <a:lnTo>
                    <a:pt x="149" y="117"/>
                  </a:lnTo>
                  <a:lnTo>
                    <a:pt x="145" y="123"/>
                  </a:lnTo>
                  <a:lnTo>
                    <a:pt x="141" y="130"/>
                  </a:lnTo>
                  <a:lnTo>
                    <a:pt x="136" y="135"/>
                  </a:lnTo>
                  <a:lnTo>
                    <a:pt x="129" y="141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1" y="153"/>
                  </a:lnTo>
                  <a:lnTo>
                    <a:pt x="103" y="155"/>
                  </a:lnTo>
                  <a:lnTo>
                    <a:pt x="96" y="157"/>
                  </a:lnTo>
                  <a:lnTo>
                    <a:pt x="88" y="158"/>
                  </a:lnTo>
                  <a:lnTo>
                    <a:pt x="80" y="159"/>
                  </a:lnTo>
                  <a:lnTo>
                    <a:pt x="71" y="158"/>
                  </a:lnTo>
                  <a:lnTo>
                    <a:pt x="64" y="157"/>
                  </a:lnTo>
                  <a:lnTo>
                    <a:pt x="56" y="155"/>
                  </a:lnTo>
                  <a:lnTo>
                    <a:pt x="48" y="153"/>
                  </a:lnTo>
                  <a:lnTo>
                    <a:pt x="42" y="149"/>
                  </a:lnTo>
                  <a:lnTo>
                    <a:pt x="35" y="145"/>
                  </a:lnTo>
                  <a:lnTo>
                    <a:pt x="30" y="141"/>
                  </a:lnTo>
                  <a:lnTo>
                    <a:pt x="23" y="135"/>
                  </a:lnTo>
                  <a:lnTo>
                    <a:pt x="19" y="130"/>
                  </a:lnTo>
                  <a:lnTo>
                    <a:pt x="14" y="123"/>
                  </a:lnTo>
                  <a:lnTo>
                    <a:pt x="10" y="117"/>
                  </a:lnTo>
                  <a:lnTo>
                    <a:pt x="7" y="110"/>
                  </a:lnTo>
                  <a:lnTo>
                    <a:pt x="4" y="104"/>
                  </a:lnTo>
                  <a:lnTo>
                    <a:pt x="2" y="96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2" y="64"/>
                  </a:lnTo>
                  <a:lnTo>
                    <a:pt x="4" y="56"/>
                  </a:lnTo>
                  <a:lnTo>
                    <a:pt x="7" y="49"/>
                  </a:lnTo>
                  <a:lnTo>
                    <a:pt x="10" y="42"/>
                  </a:lnTo>
                  <a:lnTo>
                    <a:pt x="14" y="36"/>
                  </a:lnTo>
                  <a:lnTo>
                    <a:pt x="19" y="29"/>
                  </a:lnTo>
                  <a:lnTo>
                    <a:pt x="23" y="24"/>
                  </a:lnTo>
                  <a:lnTo>
                    <a:pt x="30" y="18"/>
                  </a:lnTo>
                  <a:lnTo>
                    <a:pt x="35" y="14"/>
                  </a:lnTo>
                  <a:lnTo>
                    <a:pt x="42" y="10"/>
                  </a:lnTo>
                  <a:lnTo>
                    <a:pt x="48" y="6"/>
                  </a:lnTo>
                  <a:lnTo>
                    <a:pt x="56" y="4"/>
                  </a:lnTo>
                  <a:lnTo>
                    <a:pt x="64" y="2"/>
                  </a:lnTo>
                  <a:lnTo>
                    <a:pt x="71" y="1"/>
                  </a:lnTo>
                  <a:lnTo>
                    <a:pt x="80" y="0"/>
                  </a:lnTo>
                  <a:lnTo>
                    <a:pt x="88" y="1"/>
                  </a:lnTo>
                  <a:lnTo>
                    <a:pt x="96" y="2"/>
                  </a:lnTo>
                  <a:lnTo>
                    <a:pt x="103" y="4"/>
                  </a:lnTo>
                  <a:lnTo>
                    <a:pt x="111" y="6"/>
                  </a:lnTo>
                  <a:lnTo>
                    <a:pt x="117" y="10"/>
                  </a:lnTo>
                  <a:lnTo>
                    <a:pt x="124" y="14"/>
                  </a:lnTo>
                  <a:lnTo>
                    <a:pt x="129" y="18"/>
                  </a:lnTo>
                  <a:lnTo>
                    <a:pt x="136" y="24"/>
                  </a:lnTo>
                  <a:lnTo>
                    <a:pt x="141" y="29"/>
                  </a:lnTo>
                  <a:lnTo>
                    <a:pt x="145" y="36"/>
                  </a:lnTo>
                  <a:lnTo>
                    <a:pt x="149" y="42"/>
                  </a:lnTo>
                  <a:lnTo>
                    <a:pt x="152" y="49"/>
                  </a:lnTo>
                  <a:lnTo>
                    <a:pt x="155" y="56"/>
                  </a:lnTo>
                  <a:lnTo>
                    <a:pt x="157" y="64"/>
                  </a:lnTo>
                  <a:lnTo>
                    <a:pt x="159" y="72"/>
                  </a:lnTo>
                  <a:lnTo>
                    <a:pt x="159" y="8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2" name="Freeform 449"/>
            <p:cNvSpPr>
              <a:spLocks/>
            </p:cNvSpPr>
            <p:nvPr/>
          </p:nvSpPr>
          <p:spPr bwMode="auto">
            <a:xfrm>
              <a:off x="6823076" y="4110039"/>
              <a:ext cx="61913" cy="61913"/>
            </a:xfrm>
            <a:custGeom>
              <a:avLst/>
              <a:gdLst>
                <a:gd name="T0" fmla="*/ 24108299 w 159"/>
                <a:gd name="T1" fmla="*/ 13342836 h 159"/>
                <a:gd name="T2" fmla="*/ 23501630 w 159"/>
                <a:gd name="T3" fmla="*/ 15617262 h 159"/>
                <a:gd name="T4" fmla="*/ 22592015 w 159"/>
                <a:gd name="T5" fmla="*/ 17740216 h 159"/>
                <a:gd name="T6" fmla="*/ 21227592 w 159"/>
                <a:gd name="T7" fmla="*/ 19862781 h 159"/>
                <a:gd name="T8" fmla="*/ 19559446 w 159"/>
                <a:gd name="T9" fmla="*/ 21379065 h 159"/>
                <a:gd name="T10" fmla="*/ 17891689 w 159"/>
                <a:gd name="T11" fmla="*/ 22592015 h 159"/>
                <a:gd name="T12" fmla="*/ 15617262 w 159"/>
                <a:gd name="T13" fmla="*/ 23653492 h 159"/>
                <a:gd name="T14" fmla="*/ 13342836 w 159"/>
                <a:gd name="T15" fmla="*/ 24108299 h 159"/>
                <a:gd name="T16" fmla="*/ 10765464 w 159"/>
                <a:gd name="T17" fmla="*/ 24108299 h 159"/>
                <a:gd name="T18" fmla="*/ 8491037 w 159"/>
                <a:gd name="T19" fmla="*/ 23653492 h 159"/>
                <a:gd name="T20" fmla="*/ 6368083 w 159"/>
                <a:gd name="T21" fmla="*/ 22592015 h 159"/>
                <a:gd name="T22" fmla="*/ 4548853 w 159"/>
                <a:gd name="T23" fmla="*/ 21379065 h 159"/>
                <a:gd name="T24" fmla="*/ 2880707 w 159"/>
                <a:gd name="T25" fmla="*/ 19862781 h 159"/>
                <a:gd name="T26" fmla="*/ 1516284 w 159"/>
                <a:gd name="T27" fmla="*/ 17740216 h 159"/>
                <a:gd name="T28" fmla="*/ 606670 w 159"/>
                <a:gd name="T29" fmla="*/ 15617262 h 159"/>
                <a:gd name="T30" fmla="*/ 0 w 159"/>
                <a:gd name="T31" fmla="*/ 13342836 h 159"/>
                <a:gd name="T32" fmla="*/ 0 w 159"/>
                <a:gd name="T33" fmla="*/ 10765464 h 159"/>
                <a:gd name="T34" fmla="*/ 606670 w 159"/>
                <a:gd name="T35" fmla="*/ 8491037 h 159"/>
                <a:gd name="T36" fmla="*/ 1516284 w 159"/>
                <a:gd name="T37" fmla="*/ 6368083 h 159"/>
                <a:gd name="T38" fmla="*/ 2880707 w 159"/>
                <a:gd name="T39" fmla="*/ 4548853 h 159"/>
                <a:gd name="T40" fmla="*/ 4548853 w 159"/>
                <a:gd name="T41" fmla="*/ 2880707 h 159"/>
                <a:gd name="T42" fmla="*/ 6368083 w 159"/>
                <a:gd name="T43" fmla="*/ 1516284 h 159"/>
                <a:gd name="T44" fmla="*/ 8491037 w 159"/>
                <a:gd name="T45" fmla="*/ 606670 h 159"/>
                <a:gd name="T46" fmla="*/ 10765464 w 159"/>
                <a:gd name="T47" fmla="*/ 0 h 159"/>
                <a:gd name="T48" fmla="*/ 13342836 w 159"/>
                <a:gd name="T49" fmla="*/ 0 h 159"/>
                <a:gd name="T50" fmla="*/ 15617262 w 159"/>
                <a:gd name="T51" fmla="*/ 606670 h 159"/>
                <a:gd name="T52" fmla="*/ 17891689 w 159"/>
                <a:gd name="T53" fmla="*/ 1516284 h 159"/>
                <a:gd name="T54" fmla="*/ 19559446 w 159"/>
                <a:gd name="T55" fmla="*/ 2880707 h 159"/>
                <a:gd name="T56" fmla="*/ 21227592 w 159"/>
                <a:gd name="T57" fmla="*/ 4548853 h 159"/>
                <a:gd name="T58" fmla="*/ 22592015 w 159"/>
                <a:gd name="T59" fmla="*/ 6368083 h 159"/>
                <a:gd name="T60" fmla="*/ 23501630 w 159"/>
                <a:gd name="T61" fmla="*/ 8491037 h 159"/>
                <a:gd name="T62" fmla="*/ 24108299 w 159"/>
                <a:gd name="T63" fmla="*/ 10765464 h 1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9" h="159">
                  <a:moveTo>
                    <a:pt x="159" y="80"/>
                  </a:moveTo>
                  <a:lnTo>
                    <a:pt x="159" y="88"/>
                  </a:lnTo>
                  <a:lnTo>
                    <a:pt x="157" y="96"/>
                  </a:lnTo>
                  <a:lnTo>
                    <a:pt x="155" y="103"/>
                  </a:lnTo>
                  <a:lnTo>
                    <a:pt x="152" y="111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0" y="131"/>
                  </a:lnTo>
                  <a:lnTo>
                    <a:pt x="136" y="136"/>
                  </a:lnTo>
                  <a:lnTo>
                    <a:pt x="129" y="141"/>
                  </a:lnTo>
                  <a:lnTo>
                    <a:pt x="124" y="145"/>
                  </a:lnTo>
                  <a:lnTo>
                    <a:pt x="118" y="149"/>
                  </a:lnTo>
                  <a:lnTo>
                    <a:pt x="111" y="153"/>
                  </a:lnTo>
                  <a:lnTo>
                    <a:pt x="103" y="156"/>
                  </a:lnTo>
                  <a:lnTo>
                    <a:pt x="95" y="157"/>
                  </a:lnTo>
                  <a:lnTo>
                    <a:pt x="88" y="159"/>
                  </a:lnTo>
                  <a:lnTo>
                    <a:pt x="79" y="159"/>
                  </a:lnTo>
                  <a:lnTo>
                    <a:pt x="71" y="159"/>
                  </a:lnTo>
                  <a:lnTo>
                    <a:pt x="63" y="157"/>
                  </a:lnTo>
                  <a:lnTo>
                    <a:pt x="56" y="156"/>
                  </a:lnTo>
                  <a:lnTo>
                    <a:pt x="48" y="153"/>
                  </a:lnTo>
                  <a:lnTo>
                    <a:pt x="42" y="149"/>
                  </a:lnTo>
                  <a:lnTo>
                    <a:pt x="35" y="145"/>
                  </a:lnTo>
                  <a:lnTo>
                    <a:pt x="30" y="141"/>
                  </a:lnTo>
                  <a:lnTo>
                    <a:pt x="23" y="136"/>
                  </a:lnTo>
                  <a:lnTo>
                    <a:pt x="19" y="131"/>
                  </a:lnTo>
                  <a:lnTo>
                    <a:pt x="14" y="124"/>
                  </a:lnTo>
                  <a:lnTo>
                    <a:pt x="10" y="117"/>
                  </a:lnTo>
                  <a:lnTo>
                    <a:pt x="7" y="111"/>
                  </a:lnTo>
                  <a:lnTo>
                    <a:pt x="4" y="103"/>
                  </a:lnTo>
                  <a:lnTo>
                    <a:pt x="2" y="96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1"/>
                  </a:lnTo>
                  <a:lnTo>
                    <a:pt x="2" y="64"/>
                  </a:lnTo>
                  <a:lnTo>
                    <a:pt x="4" y="56"/>
                  </a:lnTo>
                  <a:lnTo>
                    <a:pt x="7" y="48"/>
                  </a:lnTo>
                  <a:lnTo>
                    <a:pt x="10" y="42"/>
                  </a:lnTo>
                  <a:lnTo>
                    <a:pt x="14" y="35"/>
                  </a:lnTo>
                  <a:lnTo>
                    <a:pt x="19" y="30"/>
                  </a:lnTo>
                  <a:lnTo>
                    <a:pt x="23" y="23"/>
                  </a:lnTo>
                  <a:lnTo>
                    <a:pt x="30" y="19"/>
                  </a:lnTo>
                  <a:lnTo>
                    <a:pt x="35" y="14"/>
                  </a:lnTo>
                  <a:lnTo>
                    <a:pt x="42" y="10"/>
                  </a:lnTo>
                  <a:lnTo>
                    <a:pt x="48" y="7"/>
                  </a:lnTo>
                  <a:lnTo>
                    <a:pt x="56" y="4"/>
                  </a:lnTo>
                  <a:lnTo>
                    <a:pt x="63" y="2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8" y="0"/>
                  </a:lnTo>
                  <a:lnTo>
                    <a:pt x="95" y="2"/>
                  </a:lnTo>
                  <a:lnTo>
                    <a:pt x="103" y="4"/>
                  </a:lnTo>
                  <a:lnTo>
                    <a:pt x="111" y="7"/>
                  </a:lnTo>
                  <a:lnTo>
                    <a:pt x="118" y="10"/>
                  </a:lnTo>
                  <a:lnTo>
                    <a:pt x="124" y="14"/>
                  </a:lnTo>
                  <a:lnTo>
                    <a:pt x="129" y="19"/>
                  </a:lnTo>
                  <a:lnTo>
                    <a:pt x="136" y="23"/>
                  </a:lnTo>
                  <a:lnTo>
                    <a:pt x="140" y="30"/>
                  </a:lnTo>
                  <a:lnTo>
                    <a:pt x="145" y="35"/>
                  </a:lnTo>
                  <a:lnTo>
                    <a:pt x="149" y="42"/>
                  </a:lnTo>
                  <a:lnTo>
                    <a:pt x="152" y="48"/>
                  </a:lnTo>
                  <a:lnTo>
                    <a:pt x="155" y="56"/>
                  </a:lnTo>
                  <a:lnTo>
                    <a:pt x="157" y="64"/>
                  </a:lnTo>
                  <a:lnTo>
                    <a:pt x="159" y="71"/>
                  </a:lnTo>
                  <a:lnTo>
                    <a:pt x="159" y="8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3" name="Freeform 450"/>
            <p:cNvSpPr>
              <a:spLocks/>
            </p:cNvSpPr>
            <p:nvPr/>
          </p:nvSpPr>
          <p:spPr bwMode="auto">
            <a:xfrm>
              <a:off x="6884989" y="4287839"/>
              <a:ext cx="61913" cy="61913"/>
            </a:xfrm>
            <a:custGeom>
              <a:avLst/>
              <a:gdLst>
                <a:gd name="T0" fmla="*/ 24260883 w 158"/>
                <a:gd name="T1" fmla="*/ 13358709 h 158"/>
                <a:gd name="T2" fmla="*/ 23646847 w 158"/>
                <a:gd name="T3" fmla="*/ 15815637 h 158"/>
                <a:gd name="T4" fmla="*/ 22878813 w 158"/>
                <a:gd name="T5" fmla="*/ 17965350 h 158"/>
                <a:gd name="T6" fmla="*/ 21497134 w 158"/>
                <a:gd name="T7" fmla="*/ 19961457 h 158"/>
                <a:gd name="T8" fmla="*/ 19807850 w 158"/>
                <a:gd name="T9" fmla="*/ 21650349 h 158"/>
                <a:gd name="T10" fmla="*/ 17965350 w 158"/>
                <a:gd name="T11" fmla="*/ 22878813 h 158"/>
                <a:gd name="T12" fmla="*/ 15662030 w 158"/>
                <a:gd name="T13" fmla="*/ 23800063 h 158"/>
                <a:gd name="T14" fmla="*/ 13512316 w 158"/>
                <a:gd name="T15" fmla="*/ 24260883 h 158"/>
                <a:gd name="T16" fmla="*/ 10902174 w 158"/>
                <a:gd name="T17" fmla="*/ 24260883 h 158"/>
                <a:gd name="T18" fmla="*/ 8598854 w 158"/>
                <a:gd name="T19" fmla="*/ 23800063 h 158"/>
                <a:gd name="T20" fmla="*/ 6295533 w 158"/>
                <a:gd name="T21" fmla="*/ 22878813 h 158"/>
                <a:gd name="T22" fmla="*/ 4453034 w 158"/>
                <a:gd name="T23" fmla="*/ 21650349 h 158"/>
                <a:gd name="T24" fmla="*/ 2610534 w 158"/>
                <a:gd name="T25" fmla="*/ 19961457 h 158"/>
                <a:gd name="T26" fmla="*/ 1382071 w 158"/>
                <a:gd name="T27" fmla="*/ 17965350 h 158"/>
                <a:gd name="T28" fmla="*/ 614036 w 158"/>
                <a:gd name="T29" fmla="*/ 15815637 h 158"/>
                <a:gd name="T30" fmla="*/ 0 w 158"/>
                <a:gd name="T31" fmla="*/ 13358709 h 158"/>
                <a:gd name="T32" fmla="*/ 0 w 158"/>
                <a:gd name="T33" fmla="*/ 11055781 h 158"/>
                <a:gd name="T34" fmla="*/ 614036 w 158"/>
                <a:gd name="T35" fmla="*/ 8598854 h 158"/>
                <a:gd name="T36" fmla="*/ 1382071 w 158"/>
                <a:gd name="T37" fmla="*/ 6449140 h 158"/>
                <a:gd name="T38" fmla="*/ 2610534 w 158"/>
                <a:gd name="T39" fmla="*/ 4453034 h 158"/>
                <a:gd name="T40" fmla="*/ 4453034 w 158"/>
                <a:gd name="T41" fmla="*/ 2763749 h 158"/>
                <a:gd name="T42" fmla="*/ 6295533 w 158"/>
                <a:gd name="T43" fmla="*/ 1535678 h 158"/>
                <a:gd name="T44" fmla="*/ 8598854 w 158"/>
                <a:gd name="T45" fmla="*/ 614036 h 158"/>
                <a:gd name="T46" fmla="*/ 10902174 w 158"/>
                <a:gd name="T47" fmla="*/ 153607 h 158"/>
                <a:gd name="T48" fmla="*/ 13512316 w 158"/>
                <a:gd name="T49" fmla="*/ 153607 h 158"/>
                <a:gd name="T50" fmla="*/ 15662030 w 158"/>
                <a:gd name="T51" fmla="*/ 614036 h 158"/>
                <a:gd name="T52" fmla="*/ 17965350 w 158"/>
                <a:gd name="T53" fmla="*/ 1535678 h 158"/>
                <a:gd name="T54" fmla="*/ 19807850 w 158"/>
                <a:gd name="T55" fmla="*/ 2763749 h 158"/>
                <a:gd name="T56" fmla="*/ 21497134 w 158"/>
                <a:gd name="T57" fmla="*/ 4453034 h 158"/>
                <a:gd name="T58" fmla="*/ 22878813 w 158"/>
                <a:gd name="T59" fmla="*/ 6449140 h 158"/>
                <a:gd name="T60" fmla="*/ 23646847 w 158"/>
                <a:gd name="T61" fmla="*/ 8598854 h 158"/>
                <a:gd name="T62" fmla="*/ 24260883 w 158"/>
                <a:gd name="T63" fmla="*/ 11055781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58">
                  <a:moveTo>
                    <a:pt x="158" y="80"/>
                  </a:moveTo>
                  <a:lnTo>
                    <a:pt x="158" y="87"/>
                  </a:lnTo>
                  <a:lnTo>
                    <a:pt x="157" y="95"/>
                  </a:lnTo>
                  <a:lnTo>
                    <a:pt x="154" y="103"/>
                  </a:lnTo>
                  <a:lnTo>
                    <a:pt x="152" y="110"/>
                  </a:lnTo>
                  <a:lnTo>
                    <a:pt x="149" y="117"/>
                  </a:lnTo>
                  <a:lnTo>
                    <a:pt x="145" y="123"/>
                  </a:lnTo>
                  <a:lnTo>
                    <a:pt x="140" y="130"/>
                  </a:lnTo>
                  <a:lnTo>
                    <a:pt x="136" y="135"/>
                  </a:lnTo>
                  <a:lnTo>
                    <a:pt x="129" y="141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0" y="153"/>
                  </a:lnTo>
                  <a:lnTo>
                    <a:pt x="102" y="155"/>
                  </a:lnTo>
                  <a:lnTo>
                    <a:pt x="94" y="157"/>
                  </a:lnTo>
                  <a:lnTo>
                    <a:pt x="88" y="158"/>
                  </a:lnTo>
                  <a:lnTo>
                    <a:pt x="79" y="158"/>
                  </a:lnTo>
                  <a:lnTo>
                    <a:pt x="71" y="158"/>
                  </a:lnTo>
                  <a:lnTo>
                    <a:pt x="63" y="157"/>
                  </a:lnTo>
                  <a:lnTo>
                    <a:pt x="56" y="155"/>
                  </a:lnTo>
                  <a:lnTo>
                    <a:pt x="48" y="153"/>
                  </a:lnTo>
                  <a:lnTo>
                    <a:pt x="41" y="149"/>
                  </a:lnTo>
                  <a:lnTo>
                    <a:pt x="35" y="145"/>
                  </a:lnTo>
                  <a:lnTo>
                    <a:pt x="29" y="141"/>
                  </a:lnTo>
                  <a:lnTo>
                    <a:pt x="23" y="135"/>
                  </a:lnTo>
                  <a:lnTo>
                    <a:pt x="17" y="130"/>
                  </a:lnTo>
                  <a:lnTo>
                    <a:pt x="13" y="123"/>
                  </a:lnTo>
                  <a:lnTo>
                    <a:pt x="9" y="117"/>
                  </a:lnTo>
                  <a:lnTo>
                    <a:pt x="7" y="110"/>
                  </a:lnTo>
                  <a:lnTo>
                    <a:pt x="4" y="103"/>
                  </a:lnTo>
                  <a:lnTo>
                    <a:pt x="1" y="95"/>
                  </a:lnTo>
                  <a:lnTo>
                    <a:pt x="0" y="87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1" y="64"/>
                  </a:lnTo>
                  <a:lnTo>
                    <a:pt x="4" y="56"/>
                  </a:lnTo>
                  <a:lnTo>
                    <a:pt x="7" y="49"/>
                  </a:lnTo>
                  <a:lnTo>
                    <a:pt x="9" y="42"/>
                  </a:lnTo>
                  <a:lnTo>
                    <a:pt x="13" y="36"/>
                  </a:lnTo>
                  <a:lnTo>
                    <a:pt x="17" y="29"/>
                  </a:lnTo>
                  <a:lnTo>
                    <a:pt x="23" y="24"/>
                  </a:lnTo>
                  <a:lnTo>
                    <a:pt x="29" y="18"/>
                  </a:lnTo>
                  <a:lnTo>
                    <a:pt x="35" y="14"/>
                  </a:lnTo>
                  <a:lnTo>
                    <a:pt x="41" y="10"/>
                  </a:lnTo>
                  <a:lnTo>
                    <a:pt x="48" y="6"/>
                  </a:lnTo>
                  <a:lnTo>
                    <a:pt x="56" y="4"/>
                  </a:lnTo>
                  <a:lnTo>
                    <a:pt x="63" y="2"/>
                  </a:lnTo>
                  <a:lnTo>
                    <a:pt x="71" y="1"/>
                  </a:lnTo>
                  <a:lnTo>
                    <a:pt x="79" y="0"/>
                  </a:lnTo>
                  <a:lnTo>
                    <a:pt x="88" y="1"/>
                  </a:lnTo>
                  <a:lnTo>
                    <a:pt x="94" y="2"/>
                  </a:lnTo>
                  <a:lnTo>
                    <a:pt x="102" y="4"/>
                  </a:lnTo>
                  <a:lnTo>
                    <a:pt x="110" y="6"/>
                  </a:lnTo>
                  <a:lnTo>
                    <a:pt x="117" y="10"/>
                  </a:lnTo>
                  <a:lnTo>
                    <a:pt x="124" y="14"/>
                  </a:lnTo>
                  <a:lnTo>
                    <a:pt x="129" y="18"/>
                  </a:lnTo>
                  <a:lnTo>
                    <a:pt x="136" y="24"/>
                  </a:lnTo>
                  <a:lnTo>
                    <a:pt x="140" y="29"/>
                  </a:lnTo>
                  <a:lnTo>
                    <a:pt x="145" y="36"/>
                  </a:lnTo>
                  <a:lnTo>
                    <a:pt x="149" y="42"/>
                  </a:lnTo>
                  <a:lnTo>
                    <a:pt x="152" y="49"/>
                  </a:lnTo>
                  <a:lnTo>
                    <a:pt x="154" y="56"/>
                  </a:lnTo>
                  <a:lnTo>
                    <a:pt x="157" y="64"/>
                  </a:lnTo>
                  <a:lnTo>
                    <a:pt x="158" y="72"/>
                  </a:lnTo>
                  <a:lnTo>
                    <a:pt x="158" y="8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4" name="Freeform 451"/>
            <p:cNvSpPr>
              <a:spLocks/>
            </p:cNvSpPr>
            <p:nvPr/>
          </p:nvSpPr>
          <p:spPr bwMode="auto">
            <a:xfrm>
              <a:off x="7200901" y="3846514"/>
              <a:ext cx="63500" cy="63500"/>
            </a:xfrm>
            <a:custGeom>
              <a:avLst/>
              <a:gdLst>
                <a:gd name="T0" fmla="*/ 25520570 w 158"/>
                <a:gd name="T1" fmla="*/ 13876148 h 159"/>
                <a:gd name="T2" fmla="*/ 24874316 w 158"/>
                <a:gd name="T3" fmla="*/ 16428129 h 159"/>
                <a:gd name="T4" fmla="*/ 24066902 w 158"/>
                <a:gd name="T5" fmla="*/ 18661013 h 159"/>
                <a:gd name="T6" fmla="*/ 22613234 w 158"/>
                <a:gd name="T7" fmla="*/ 20575198 h 159"/>
                <a:gd name="T8" fmla="*/ 20836440 w 158"/>
                <a:gd name="T9" fmla="*/ 22329635 h 159"/>
                <a:gd name="T10" fmla="*/ 18898082 w 158"/>
                <a:gd name="T11" fmla="*/ 23764975 h 159"/>
                <a:gd name="T12" fmla="*/ 16475437 w 158"/>
                <a:gd name="T13" fmla="*/ 24722267 h 159"/>
                <a:gd name="T14" fmla="*/ 13890826 w 158"/>
                <a:gd name="T15" fmla="*/ 25040965 h 159"/>
                <a:gd name="T16" fmla="*/ 11306617 w 158"/>
                <a:gd name="T17" fmla="*/ 25040965 h 159"/>
                <a:gd name="T18" fmla="*/ 9045133 w 158"/>
                <a:gd name="T19" fmla="*/ 24722267 h 159"/>
                <a:gd name="T20" fmla="*/ 6622487 w 158"/>
                <a:gd name="T21" fmla="*/ 23764975 h 159"/>
                <a:gd name="T22" fmla="*/ 4522566 w 158"/>
                <a:gd name="T23" fmla="*/ 22329635 h 159"/>
                <a:gd name="T24" fmla="*/ 2745772 w 158"/>
                <a:gd name="T25" fmla="*/ 20575198 h 159"/>
                <a:gd name="T26" fmla="*/ 1453668 w 158"/>
                <a:gd name="T27" fmla="*/ 18661013 h 159"/>
                <a:gd name="T28" fmla="*/ 484690 w 158"/>
                <a:gd name="T29" fmla="*/ 16428129 h 159"/>
                <a:gd name="T30" fmla="*/ 0 w 158"/>
                <a:gd name="T31" fmla="*/ 13876148 h 159"/>
                <a:gd name="T32" fmla="*/ 0 w 158"/>
                <a:gd name="T33" fmla="*/ 11324167 h 159"/>
                <a:gd name="T34" fmla="*/ 484690 w 158"/>
                <a:gd name="T35" fmla="*/ 8772186 h 159"/>
                <a:gd name="T36" fmla="*/ 1453668 w 158"/>
                <a:gd name="T37" fmla="*/ 6699050 h 159"/>
                <a:gd name="T38" fmla="*/ 2745772 w 158"/>
                <a:gd name="T39" fmla="*/ 4465767 h 159"/>
                <a:gd name="T40" fmla="*/ 4522566 w 158"/>
                <a:gd name="T41" fmla="*/ 2871079 h 159"/>
                <a:gd name="T42" fmla="*/ 6622487 w 158"/>
                <a:gd name="T43" fmla="*/ 1595088 h 159"/>
                <a:gd name="T44" fmla="*/ 9045133 w 158"/>
                <a:gd name="T45" fmla="*/ 478447 h 159"/>
                <a:gd name="T46" fmla="*/ 11306617 w 158"/>
                <a:gd name="T47" fmla="*/ 0 h 159"/>
                <a:gd name="T48" fmla="*/ 13890826 w 158"/>
                <a:gd name="T49" fmla="*/ 0 h 159"/>
                <a:gd name="T50" fmla="*/ 16475437 w 158"/>
                <a:gd name="T51" fmla="*/ 478447 h 159"/>
                <a:gd name="T52" fmla="*/ 18898082 w 158"/>
                <a:gd name="T53" fmla="*/ 1595088 h 159"/>
                <a:gd name="T54" fmla="*/ 20836440 w 158"/>
                <a:gd name="T55" fmla="*/ 2871079 h 159"/>
                <a:gd name="T56" fmla="*/ 22613234 w 158"/>
                <a:gd name="T57" fmla="*/ 4465767 h 159"/>
                <a:gd name="T58" fmla="*/ 24066902 w 158"/>
                <a:gd name="T59" fmla="*/ 6699050 h 159"/>
                <a:gd name="T60" fmla="*/ 24874316 w 158"/>
                <a:gd name="T61" fmla="*/ 8772186 h 159"/>
                <a:gd name="T62" fmla="*/ 25520570 w 158"/>
                <a:gd name="T63" fmla="*/ 11324167 h 1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59">
                  <a:moveTo>
                    <a:pt x="158" y="79"/>
                  </a:moveTo>
                  <a:lnTo>
                    <a:pt x="158" y="87"/>
                  </a:lnTo>
                  <a:lnTo>
                    <a:pt x="157" y="95"/>
                  </a:lnTo>
                  <a:lnTo>
                    <a:pt x="154" y="103"/>
                  </a:lnTo>
                  <a:lnTo>
                    <a:pt x="152" y="109"/>
                  </a:lnTo>
                  <a:lnTo>
                    <a:pt x="149" y="117"/>
                  </a:lnTo>
                  <a:lnTo>
                    <a:pt x="145" y="123"/>
                  </a:lnTo>
                  <a:lnTo>
                    <a:pt x="140" y="129"/>
                  </a:lnTo>
                  <a:lnTo>
                    <a:pt x="136" y="135"/>
                  </a:lnTo>
                  <a:lnTo>
                    <a:pt x="129" y="140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0" y="152"/>
                  </a:lnTo>
                  <a:lnTo>
                    <a:pt x="102" y="155"/>
                  </a:lnTo>
                  <a:lnTo>
                    <a:pt x="94" y="157"/>
                  </a:lnTo>
                  <a:lnTo>
                    <a:pt x="86" y="157"/>
                  </a:lnTo>
                  <a:lnTo>
                    <a:pt x="78" y="159"/>
                  </a:lnTo>
                  <a:lnTo>
                    <a:pt x="70" y="157"/>
                  </a:lnTo>
                  <a:lnTo>
                    <a:pt x="62" y="157"/>
                  </a:lnTo>
                  <a:lnTo>
                    <a:pt x="56" y="155"/>
                  </a:lnTo>
                  <a:lnTo>
                    <a:pt x="48" y="152"/>
                  </a:lnTo>
                  <a:lnTo>
                    <a:pt x="41" y="149"/>
                  </a:lnTo>
                  <a:lnTo>
                    <a:pt x="34" y="145"/>
                  </a:lnTo>
                  <a:lnTo>
                    <a:pt x="28" y="140"/>
                  </a:lnTo>
                  <a:lnTo>
                    <a:pt x="23" y="135"/>
                  </a:lnTo>
                  <a:lnTo>
                    <a:pt x="17" y="129"/>
                  </a:lnTo>
                  <a:lnTo>
                    <a:pt x="13" y="123"/>
                  </a:lnTo>
                  <a:lnTo>
                    <a:pt x="9" y="117"/>
                  </a:lnTo>
                  <a:lnTo>
                    <a:pt x="5" y="109"/>
                  </a:lnTo>
                  <a:lnTo>
                    <a:pt x="3" y="103"/>
                  </a:lnTo>
                  <a:lnTo>
                    <a:pt x="1" y="95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1" y="63"/>
                  </a:lnTo>
                  <a:lnTo>
                    <a:pt x="3" y="55"/>
                  </a:lnTo>
                  <a:lnTo>
                    <a:pt x="5" y="48"/>
                  </a:lnTo>
                  <a:lnTo>
                    <a:pt x="9" y="42"/>
                  </a:lnTo>
                  <a:lnTo>
                    <a:pt x="13" y="35"/>
                  </a:lnTo>
                  <a:lnTo>
                    <a:pt x="17" y="28"/>
                  </a:lnTo>
                  <a:lnTo>
                    <a:pt x="23" y="23"/>
                  </a:lnTo>
                  <a:lnTo>
                    <a:pt x="28" y="18"/>
                  </a:lnTo>
                  <a:lnTo>
                    <a:pt x="34" y="14"/>
                  </a:lnTo>
                  <a:lnTo>
                    <a:pt x="41" y="10"/>
                  </a:lnTo>
                  <a:lnTo>
                    <a:pt x="48" y="6"/>
                  </a:lnTo>
                  <a:lnTo>
                    <a:pt x="56" y="3"/>
                  </a:lnTo>
                  <a:lnTo>
                    <a:pt x="62" y="2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94" y="2"/>
                  </a:lnTo>
                  <a:lnTo>
                    <a:pt x="102" y="3"/>
                  </a:lnTo>
                  <a:lnTo>
                    <a:pt x="110" y="6"/>
                  </a:lnTo>
                  <a:lnTo>
                    <a:pt x="117" y="10"/>
                  </a:lnTo>
                  <a:lnTo>
                    <a:pt x="124" y="14"/>
                  </a:lnTo>
                  <a:lnTo>
                    <a:pt x="129" y="18"/>
                  </a:lnTo>
                  <a:lnTo>
                    <a:pt x="136" y="23"/>
                  </a:lnTo>
                  <a:lnTo>
                    <a:pt x="140" y="28"/>
                  </a:lnTo>
                  <a:lnTo>
                    <a:pt x="145" y="35"/>
                  </a:lnTo>
                  <a:lnTo>
                    <a:pt x="149" y="42"/>
                  </a:lnTo>
                  <a:lnTo>
                    <a:pt x="152" y="48"/>
                  </a:lnTo>
                  <a:lnTo>
                    <a:pt x="154" y="55"/>
                  </a:lnTo>
                  <a:lnTo>
                    <a:pt x="157" y="63"/>
                  </a:lnTo>
                  <a:lnTo>
                    <a:pt x="158" y="71"/>
                  </a:lnTo>
                  <a:lnTo>
                    <a:pt x="158" y="79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5" name="Freeform 452"/>
            <p:cNvSpPr>
              <a:spLocks/>
            </p:cNvSpPr>
            <p:nvPr/>
          </p:nvSpPr>
          <p:spPr bwMode="auto">
            <a:xfrm>
              <a:off x="7546050" y="4943926"/>
              <a:ext cx="61913" cy="63500"/>
            </a:xfrm>
            <a:custGeom>
              <a:avLst/>
              <a:gdLst>
                <a:gd name="T0" fmla="*/ 24260883 w 158"/>
                <a:gd name="T1" fmla="*/ 13890826 h 158"/>
                <a:gd name="T2" fmla="*/ 23800063 w 158"/>
                <a:gd name="T3" fmla="*/ 16475437 h 158"/>
                <a:gd name="T4" fmla="*/ 22878813 w 158"/>
                <a:gd name="T5" fmla="*/ 18898082 h 158"/>
                <a:gd name="T6" fmla="*/ 21650349 w 158"/>
                <a:gd name="T7" fmla="*/ 20836440 h 158"/>
                <a:gd name="T8" fmla="*/ 19961457 w 158"/>
                <a:gd name="T9" fmla="*/ 22613234 h 158"/>
                <a:gd name="T10" fmla="*/ 17965350 w 158"/>
                <a:gd name="T11" fmla="*/ 24066902 h 158"/>
                <a:gd name="T12" fmla="*/ 15969244 w 158"/>
                <a:gd name="T13" fmla="*/ 24874316 h 158"/>
                <a:gd name="T14" fmla="*/ 13512316 w 158"/>
                <a:gd name="T15" fmla="*/ 25520570 h 158"/>
                <a:gd name="T16" fmla="*/ 11055781 w 158"/>
                <a:gd name="T17" fmla="*/ 25520570 h 158"/>
                <a:gd name="T18" fmla="*/ 8598854 w 158"/>
                <a:gd name="T19" fmla="*/ 24874316 h 158"/>
                <a:gd name="T20" fmla="*/ 6295533 w 158"/>
                <a:gd name="T21" fmla="*/ 24066902 h 158"/>
                <a:gd name="T22" fmla="*/ 4453034 w 158"/>
                <a:gd name="T23" fmla="*/ 22613234 h 158"/>
                <a:gd name="T24" fmla="*/ 2763749 w 158"/>
                <a:gd name="T25" fmla="*/ 20836440 h 158"/>
                <a:gd name="T26" fmla="*/ 1535678 w 158"/>
                <a:gd name="T27" fmla="*/ 18898082 h 158"/>
                <a:gd name="T28" fmla="*/ 614036 w 158"/>
                <a:gd name="T29" fmla="*/ 16475437 h 158"/>
                <a:gd name="T30" fmla="*/ 153607 w 158"/>
                <a:gd name="T31" fmla="*/ 13890826 h 158"/>
                <a:gd name="T32" fmla="*/ 153607 w 158"/>
                <a:gd name="T33" fmla="*/ 11306617 h 158"/>
                <a:gd name="T34" fmla="*/ 614036 w 158"/>
                <a:gd name="T35" fmla="*/ 9045133 h 158"/>
                <a:gd name="T36" fmla="*/ 1535678 w 158"/>
                <a:gd name="T37" fmla="*/ 6622487 h 158"/>
                <a:gd name="T38" fmla="*/ 2763749 w 158"/>
                <a:gd name="T39" fmla="*/ 4684130 h 158"/>
                <a:gd name="T40" fmla="*/ 4453034 w 158"/>
                <a:gd name="T41" fmla="*/ 2745772 h 158"/>
                <a:gd name="T42" fmla="*/ 6295533 w 158"/>
                <a:gd name="T43" fmla="*/ 1453668 h 158"/>
                <a:gd name="T44" fmla="*/ 8598854 w 158"/>
                <a:gd name="T45" fmla="*/ 646253 h 158"/>
                <a:gd name="T46" fmla="*/ 11055781 w 158"/>
                <a:gd name="T47" fmla="*/ 0 h 158"/>
                <a:gd name="T48" fmla="*/ 13512316 w 158"/>
                <a:gd name="T49" fmla="*/ 0 h 158"/>
                <a:gd name="T50" fmla="*/ 15969244 w 158"/>
                <a:gd name="T51" fmla="*/ 646253 h 158"/>
                <a:gd name="T52" fmla="*/ 17965350 w 158"/>
                <a:gd name="T53" fmla="*/ 1453668 h 158"/>
                <a:gd name="T54" fmla="*/ 19961457 w 158"/>
                <a:gd name="T55" fmla="*/ 2745772 h 158"/>
                <a:gd name="T56" fmla="*/ 21650349 w 158"/>
                <a:gd name="T57" fmla="*/ 4684130 h 158"/>
                <a:gd name="T58" fmla="*/ 22878813 w 158"/>
                <a:gd name="T59" fmla="*/ 6622487 h 158"/>
                <a:gd name="T60" fmla="*/ 23800063 w 158"/>
                <a:gd name="T61" fmla="*/ 9045133 h 158"/>
                <a:gd name="T62" fmla="*/ 24260883 w 158"/>
                <a:gd name="T63" fmla="*/ 11306617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58">
                  <a:moveTo>
                    <a:pt x="158" y="78"/>
                  </a:moveTo>
                  <a:lnTo>
                    <a:pt x="158" y="86"/>
                  </a:lnTo>
                  <a:lnTo>
                    <a:pt x="157" y="94"/>
                  </a:lnTo>
                  <a:lnTo>
                    <a:pt x="155" y="102"/>
                  </a:lnTo>
                  <a:lnTo>
                    <a:pt x="153" y="110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1" y="129"/>
                  </a:lnTo>
                  <a:lnTo>
                    <a:pt x="135" y="136"/>
                  </a:lnTo>
                  <a:lnTo>
                    <a:pt x="130" y="140"/>
                  </a:lnTo>
                  <a:lnTo>
                    <a:pt x="123" y="145"/>
                  </a:lnTo>
                  <a:lnTo>
                    <a:pt x="117" y="149"/>
                  </a:lnTo>
                  <a:lnTo>
                    <a:pt x="110" y="152"/>
                  </a:lnTo>
                  <a:lnTo>
                    <a:pt x="104" y="154"/>
                  </a:lnTo>
                  <a:lnTo>
                    <a:pt x="96" y="157"/>
                  </a:lnTo>
                  <a:lnTo>
                    <a:pt x="88" y="158"/>
                  </a:lnTo>
                  <a:lnTo>
                    <a:pt x="80" y="158"/>
                  </a:lnTo>
                  <a:lnTo>
                    <a:pt x="72" y="158"/>
                  </a:lnTo>
                  <a:lnTo>
                    <a:pt x="64" y="157"/>
                  </a:lnTo>
                  <a:lnTo>
                    <a:pt x="56" y="154"/>
                  </a:lnTo>
                  <a:lnTo>
                    <a:pt x="49" y="152"/>
                  </a:lnTo>
                  <a:lnTo>
                    <a:pt x="41" y="149"/>
                  </a:lnTo>
                  <a:lnTo>
                    <a:pt x="36" y="145"/>
                  </a:lnTo>
                  <a:lnTo>
                    <a:pt x="29" y="140"/>
                  </a:lnTo>
                  <a:lnTo>
                    <a:pt x="24" y="136"/>
                  </a:lnTo>
                  <a:lnTo>
                    <a:pt x="18" y="129"/>
                  </a:lnTo>
                  <a:lnTo>
                    <a:pt x="13" y="124"/>
                  </a:lnTo>
                  <a:lnTo>
                    <a:pt x="10" y="117"/>
                  </a:lnTo>
                  <a:lnTo>
                    <a:pt x="6" y="110"/>
                  </a:lnTo>
                  <a:lnTo>
                    <a:pt x="4" y="102"/>
                  </a:lnTo>
                  <a:lnTo>
                    <a:pt x="2" y="94"/>
                  </a:lnTo>
                  <a:lnTo>
                    <a:pt x="1" y="86"/>
                  </a:lnTo>
                  <a:lnTo>
                    <a:pt x="0" y="78"/>
                  </a:lnTo>
                  <a:lnTo>
                    <a:pt x="1" y="70"/>
                  </a:lnTo>
                  <a:lnTo>
                    <a:pt x="2" y="62"/>
                  </a:lnTo>
                  <a:lnTo>
                    <a:pt x="4" y="56"/>
                  </a:lnTo>
                  <a:lnTo>
                    <a:pt x="6" y="48"/>
                  </a:lnTo>
                  <a:lnTo>
                    <a:pt x="10" y="41"/>
                  </a:lnTo>
                  <a:lnTo>
                    <a:pt x="13" y="35"/>
                  </a:lnTo>
                  <a:lnTo>
                    <a:pt x="18" y="29"/>
                  </a:lnTo>
                  <a:lnTo>
                    <a:pt x="24" y="23"/>
                  </a:lnTo>
                  <a:lnTo>
                    <a:pt x="29" y="17"/>
                  </a:lnTo>
                  <a:lnTo>
                    <a:pt x="36" y="13"/>
                  </a:lnTo>
                  <a:lnTo>
                    <a:pt x="41" y="9"/>
                  </a:lnTo>
                  <a:lnTo>
                    <a:pt x="49" y="7"/>
                  </a:lnTo>
                  <a:lnTo>
                    <a:pt x="56" y="4"/>
                  </a:lnTo>
                  <a:lnTo>
                    <a:pt x="64" y="1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1"/>
                  </a:lnTo>
                  <a:lnTo>
                    <a:pt x="104" y="4"/>
                  </a:lnTo>
                  <a:lnTo>
                    <a:pt x="110" y="7"/>
                  </a:lnTo>
                  <a:lnTo>
                    <a:pt x="117" y="9"/>
                  </a:lnTo>
                  <a:lnTo>
                    <a:pt x="123" y="13"/>
                  </a:lnTo>
                  <a:lnTo>
                    <a:pt x="130" y="17"/>
                  </a:lnTo>
                  <a:lnTo>
                    <a:pt x="135" y="23"/>
                  </a:lnTo>
                  <a:lnTo>
                    <a:pt x="141" y="29"/>
                  </a:lnTo>
                  <a:lnTo>
                    <a:pt x="145" y="35"/>
                  </a:lnTo>
                  <a:lnTo>
                    <a:pt x="149" y="41"/>
                  </a:lnTo>
                  <a:lnTo>
                    <a:pt x="153" y="48"/>
                  </a:lnTo>
                  <a:lnTo>
                    <a:pt x="155" y="56"/>
                  </a:lnTo>
                  <a:lnTo>
                    <a:pt x="157" y="62"/>
                  </a:lnTo>
                  <a:lnTo>
                    <a:pt x="158" y="70"/>
                  </a:lnTo>
                  <a:lnTo>
                    <a:pt x="158" y="78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6" name="Freeform 453"/>
            <p:cNvSpPr>
              <a:spLocks/>
            </p:cNvSpPr>
            <p:nvPr/>
          </p:nvSpPr>
          <p:spPr bwMode="auto">
            <a:xfrm>
              <a:off x="4824414" y="2965451"/>
              <a:ext cx="63500" cy="61913"/>
            </a:xfrm>
            <a:custGeom>
              <a:avLst/>
              <a:gdLst>
                <a:gd name="T0" fmla="*/ 25040965 w 159"/>
                <a:gd name="T1" fmla="*/ 13191363 h 159"/>
                <a:gd name="T2" fmla="*/ 24722267 w 159"/>
                <a:gd name="T3" fmla="*/ 15617262 h 159"/>
                <a:gd name="T4" fmla="*/ 23764975 w 159"/>
                <a:gd name="T5" fmla="*/ 17740216 h 159"/>
                <a:gd name="T6" fmla="*/ 22329635 w 159"/>
                <a:gd name="T7" fmla="*/ 19559446 h 159"/>
                <a:gd name="T8" fmla="*/ 20575198 w 159"/>
                <a:gd name="T9" fmla="*/ 21227592 h 159"/>
                <a:gd name="T10" fmla="*/ 18661013 w 159"/>
                <a:gd name="T11" fmla="*/ 22592015 h 159"/>
                <a:gd name="T12" fmla="*/ 16428129 w 159"/>
                <a:gd name="T13" fmla="*/ 23501630 h 159"/>
                <a:gd name="T14" fmla="*/ 13876148 w 159"/>
                <a:gd name="T15" fmla="*/ 23804964 h 159"/>
                <a:gd name="T16" fmla="*/ 11324167 w 159"/>
                <a:gd name="T17" fmla="*/ 23804964 h 159"/>
                <a:gd name="T18" fmla="*/ 8931934 w 159"/>
                <a:gd name="T19" fmla="*/ 23501630 h 159"/>
                <a:gd name="T20" fmla="*/ 6699050 w 159"/>
                <a:gd name="T21" fmla="*/ 22592015 h 159"/>
                <a:gd name="T22" fmla="*/ 4465767 w 159"/>
                <a:gd name="T23" fmla="*/ 21227592 h 159"/>
                <a:gd name="T24" fmla="*/ 2871079 w 159"/>
                <a:gd name="T25" fmla="*/ 19559446 h 159"/>
                <a:gd name="T26" fmla="*/ 1595088 w 159"/>
                <a:gd name="T27" fmla="*/ 17740216 h 159"/>
                <a:gd name="T28" fmla="*/ 478447 w 159"/>
                <a:gd name="T29" fmla="*/ 15617262 h 159"/>
                <a:gd name="T30" fmla="*/ 0 w 159"/>
                <a:gd name="T31" fmla="*/ 13191363 h 159"/>
                <a:gd name="T32" fmla="*/ 0 w 159"/>
                <a:gd name="T33" fmla="*/ 10765464 h 159"/>
                <a:gd name="T34" fmla="*/ 478447 w 159"/>
                <a:gd name="T35" fmla="*/ 8339175 h 159"/>
                <a:gd name="T36" fmla="*/ 1595088 w 159"/>
                <a:gd name="T37" fmla="*/ 6368083 h 159"/>
                <a:gd name="T38" fmla="*/ 2871079 w 159"/>
                <a:gd name="T39" fmla="*/ 4245518 h 159"/>
                <a:gd name="T40" fmla="*/ 4465767 w 159"/>
                <a:gd name="T41" fmla="*/ 2729234 h 159"/>
                <a:gd name="T42" fmla="*/ 6699050 w 159"/>
                <a:gd name="T43" fmla="*/ 1516284 h 159"/>
                <a:gd name="T44" fmla="*/ 8931934 w 159"/>
                <a:gd name="T45" fmla="*/ 454807 h 159"/>
                <a:gd name="T46" fmla="*/ 11324167 w 159"/>
                <a:gd name="T47" fmla="*/ 0 h 159"/>
                <a:gd name="T48" fmla="*/ 13876148 w 159"/>
                <a:gd name="T49" fmla="*/ 0 h 159"/>
                <a:gd name="T50" fmla="*/ 16428129 w 159"/>
                <a:gd name="T51" fmla="*/ 454807 h 159"/>
                <a:gd name="T52" fmla="*/ 18661013 w 159"/>
                <a:gd name="T53" fmla="*/ 1516284 h 159"/>
                <a:gd name="T54" fmla="*/ 20575198 w 159"/>
                <a:gd name="T55" fmla="*/ 2729234 h 159"/>
                <a:gd name="T56" fmla="*/ 22329635 w 159"/>
                <a:gd name="T57" fmla="*/ 4245518 h 159"/>
                <a:gd name="T58" fmla="*/ 23764975 w 159"/>
                <a:gd name="T59" fmla="*/ 6368083 h 159"/>
                <a:gd name="T60" fmla="*/ 24722267 w 159"/>
                <a:gd name="T61" fmla="*/ 8339175 h 159"/>
                <a:gd name="T62" fmla="*/ 25040965 w 159"/>
                <a:gd name="T63" fmla="*/ 10765464 h 1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9" h="159">
                  <a:moveTo>
                    <a:pt x="159" y="79"/>
                  </a:moveTo>
                  <a:lnTo>
                    <a:pt x="157" y="87"/>
                  </a:lnTo>
                  <a:lnTo>
                    <a:pt x="157" y="95"/>
                  </a:lnTo>
                  <a:lnTo>
                    <a:pt x="155" y="103"/>
                  </a:lnTo>
                  <a:lnTo>
                    <a:pt x="152" y="109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0" y="129"/>
                  </a:lnTo>
                  <a:lnTo>
                    <a:pt x="135" y="135"/>
                  </a:lnTo>
                  <a:lnTo>
                    <a:pt x="129" y="140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09" y="152"/>
                  </a:lnTo>
                  <a:lnTo>
                    <a:pt x="103" y="155"/>
                  </a:lnTo>
                  <a:lnTo>
                    <a:pt x="95" y="157"/>
                  </a:lnTo>
                  <a:lnTo>
                    <a:pt x="87" y="157"/>
                  </a:lnTo>
                  <a:lnTo>
                    <a:pt x="79" y="159"/>
                  </a:lnTo>
                  <a:lnTo>
                    <a:pt x="71" y="157"/>
                  </a:lnTo>
                  <a:lnTo>
                    <a:pt x="63" y="157"/>
                  </a:lnTo>
                  <a:lnTo>
                    <a:pt x="56" y="155"/>
                  </a:lnTo>
                  <a:lnTo>
                    <a:pt x="48" y="152"/>
                  </a:lnTo>
                  <a:lnTo>
                    <a:pt x="42" y="149"/>
                  </a:lnTo>
                  <a:lnTo>
                    <a:pt x="35" y="145"/>
                  </a:lnTo>
                  <a:lnTo>
                    <a:pt x="28" y="140"/>
                  </a:lnTo>
                  <a:lnTo>
                    <a:pt x="23" y="135"/>
                  </a:lnTo>
                  <a:lnTo>
                    <a:pt x="18" y="129"/>
                  </a:lnTo>
                  <a:lnTo>
                    <a:pt x="14" y="124"/>
                  </a:lnTo>
                  <a:lnTo>
                    <a:pt x="10" y="117"/>
                  </a:lnTo>
                  <a:lnTo>
                    <a:pt x="6" y="109"/>
                  </a:lnTo>
                  <a:lnTo>
                    <a:pt x="3" y="103"/>
                  </a:lnTo>
                  <a:lnTo>
                    <a:pt x="2" y="95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2" y="63"/>
                  </a:lnTo>
                  <a:lnTo>
                    <a:pt x="3" y="55"/>
                  </a:lnTo>
                  <a:lnTo>
                    <a:pt x="6" y="48"/>
                  </a:lnTo>
                  <a:lnTo>
                    <a:pt x="10" y="42"/>
                  </a:lnTo>
                  <a:lnTo>
                    <a:pt x="14" y="35"/>
                  </a:lnTo>
                  <a:lnTo>
                    <a:pt x="18" y="28"/>
                  </a:lnTo>
                  <a:lnTo>
                    <a:pt x="23" y="23"/>
                  </a:lnTo>
                  <a:lnTo>
                    <a:pt x="28" y="18"/>
                  </a:lnTo>
                  <a:lnTo>
                    <a:pt x="35" y="14"/>
                  </a:lnTo>
                  <a:lnTo>
                    <a:pt x="42" y="10"/>
                  </a:lnTo>
                  <a:lnTo>
                    <a:pt x="48" y="6"/>
                  </a:lnTo>
                  <a:lnTo>
                    <a:pt x="56" y="3"/>
                  </a:lnTo>
                  <a:lnTo>
                    <a:pt x="63" y="2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95" y="2"/>
                  </a:lnTo>
                  <a:lnTo>
                    <a:pt x="103" y="3"/>
                  </a:lnTo>
                  <a:lnTo>
                    <a:pt x="109" y="6"/>
                  </a:lnTo>
                  <a:lnTo>
                    <a:pt x="117" y="10"/>
                  </a:lnTo>
                  <a:lnTo>
                    <a:pt x="124" y="14"/>
                  </a:lnTo>
                  <a:lnTo>
                    <a:pt x="129" y="18"/>
                  </a:lnTo>
                  <a:lnTo>
                    <a:pt x="135" y="23"/>
                  </a:lnTo>
                  <a:lnTo>
                    <a:pt x="140" y="28"/>
                  </a:lnTo>
                  <a:lnTo>
                    <a:pt x="145" y="35"/>
                  </a:lnTo>
                  <a:lnTo>
                    <a:pt x="149" y="42"/>
                  </a:lnTo>
                  <a:lnTo>
                    <a:pt x="152" y="48"/>
                  </a:lnTo>
                  <a:lnTo>
                    <a:pt x="155" y="55"/>
                  </a:lnTo>
                  <a:lnTo>
                    <a:pt x="157" y="63"/>
                  </a:lnTo>
                  <a:lnTo>
                    <a:pt x="157" y="71"/>
                  </a:lnTo>
                  <a:lnTo>
                    <a:pt x="159" y="79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7" name="Freeform 454"/>
            <p:cNvSpPr>
              <a:spLocks/>
            </p:cNvSpPr>
            <p:nvPr/>
          </p:nvSpPr>
          <p:spPr bwMode="auto">
            <a:xfrm>
              <a:off x="4989514" y="2919414"/>
              <a:ext cx="63500" cy="61913"/>
            </a:xfrm>
            <a:custGeom>
              <a:avLst/>
              <a:gdLst>
                <a:gd name="T0" fmla="*/ 25040965 w 159"/>
                <a:gd name="T1" fmla="*/ 13342836 h 159"/>
                <a:gd name="T2" fmla="*/ 24722267 w 159"/>
                <a:gd name="T3" fmla="*/ 15617262 h 159"/>
                <a:gd name="T4" fmla="*/ 23764975 w 159"/>
                <a:gd name="T5" fmla="*/ 17740216 h 159"/>
                <a:gd name="T6" fmla="*/ 22329635 w 159"/>
                <a:gd name="T7" fmla="*/ 19559446 h 159"/>
                <a:gd name="T8" fmla="*/ 20575198 w 159"/>
                <a:gd name="T9" fmla="*/ 21379065 h 159"/>
                <a:gd name="T10" fmla="*/ 18661013 w 159"/>
                <a:gd name="T11" fmla="*/ 22592015 h 159"/>
                <a:gd name="T12" fmla="*/ 16428129 w 159"/>
                <a:gd name="T13" fmla="*/ 23653492 h 159"/>
                <a:gd name="T14" fmla="*/ 13876148 w 159"/>
                <a:gd name="T15" fmla="*/ 24108299 h 159"/>
                <a:gd name="T16" fmla="*/ 11324167 w 159"/>
                <a:gd name="T17" fmla="*/ 24108299 h 159"/>
                <a:gd name="T18" fmla="*/ 8772186 w 159"/>
                <a:gd name="T19" fmla="*/ 23653492 h 159"/>
                <a:gd name="T20" fmla="*/ 6539302 w 159"/>
                <a:gd name="T21" fmla="*/ 22592015 h 159"/>
                <a:gd name="T22" fmla="*/ 4465767 w 159"/>
                <a:gd name="T23" fmla="*/ 21379065 h 159"/>
                <a:gd name="T24" fmla="*/ 2871079 w 159"/>
                <a:gd name="T25" fmla="*/ 19559446 h 159"/>
                <a:gd name="T26" fmla="*/ 1595088 w 159"/>
                <a:gd name="T27" fmla="*/ 17740216 h 159"/>
                <a:gd name="T28" fmla="*/ 478447 w 159"/>
                <a:gd name="T29" fmla="*/ 15617262 h 159"/>
                <a:gd name="T30" fmla="*/ 0 w 159"/>
                <a:gd name="T31" fmla="*/ 13342836 h 159"/>
                <a:gd name="T32" fmla="*/ 0 w 159"/>
                <a:gd name="T33" fmla="*/ 10765464 h 159"/>
                <a:gd name="T34" fmla="*/ 478447 w 159"/>
                <a:gd name="T35" fmla="*/ 8491037 h 159"/>
                <a:gd name="T36" fmla="*/ 1595088 w 159"/>
                <a:gd name="T37" fmla="*/ 6368083 h 159"/>
                <a:gd name="T38" fmla="*/ 2871079 w 159"/>
                <a:gd name="T39" fmla="*/ 4548853 h 159"/>
                <a:gd name="T40" fmla="*/ 4465767 w 159"/>
                <a:gd name="T41" fmla="*/ 2880707 h 159"/>
                <a:gd name="T42" fmla="*/ 6539302 w 159"/>
                <a:gd name="T43" fmla="*/ 1516284 h 159"/>
                <a:gd name="T44" fmla="*/ 8772186 w 159"/>
                <a:gd name="T45" fmla="*/ 606670 h 159"/>
                <a:gd name="T46" fmla="*/ 11324167 w 159"/>
                <a:gd name="T47" fmla="*/ 0 h 159"/>
                <a:gd name="T48" fmla="*/ 13876148 w 159"/>
                <a:gd name="T49" fmla="*/ 0 h 159"/>
                <a:gd name="T50" fmla="*/ 16428129 w 159"/>
                <a:gd name="T51" fmla="*/ 606670 h 159"/>
                <a:gd name="T52" fmla="*/ 18661013 w 159"/>
                <a:gd name="T53" fmla="*/ 1516284 h 159"/>
                <a:gd name="T54" fmla="*/ 20575198 w 159"/>
                <a:gd name="T55" fmla="*/ 2880707 h 159"/>
                <a:gd name="T56" fmla="*/ 22329635 w 159"/>
                <a:gd name="T57" fmla="*/ 4548853 h 159"/>
                <a:gd name="T58" fmla="*/ 23764975 w 159"/>
                <a:gd name="T59" fmla="*/ 6368083 h 159"/>
                <a:gd name="T60" fmla="*/ 24722267 w 159"/>
                <a:gd name="T61" fmla="*/ 8491037 h 159"/>
                <a:gd name="T62" fmla="*/ 25040965 w 159"/>
                <a:gd name="T63" fmla="*/ 10765464 h 1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9" h="159">
                  <a:moveTo>
                    <a:pt x="159" y="80"/>
                  </a:moveTo>
                  <a:lnTo>
                    <a:pt x="157" y="88"/>
                  </a:lnTo>
                  <a:lnTo>
                    <a:pt x="157" y="96"/>
                  </a:lnTo>
                  <a:lnTo>
                    <a:pt x="155" y="103"/>
                  </a:lnTo>
                  <a:lnTo>
                    <a:pt x="152" y="111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0" y="129"/>
                  </a:lnTo>
                  <a:lnTo>
                    <a:pt x="135" y="136"/>
                  </a:lnTo>
                  <a:lnTo>
                    <a:pt x="129" y="141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09" y="152"/>
                  </a:lnTo>
                  <a:lnTo>
                    <a:pt x="103" y="156"/>
                  </a:lnTo>
                  <a:lnTo>
                    <a:pt x="95" y="157"/>
                  </a:lnTo>
                  <a:lnTo>
                    <a:pt x="87" y="159"/>
                  </a:lnTo>
                  <a:lnTo>
                    <a:pt x="79" y="159"/>
                  </a:lnTo>
                  <a:lnTo>
                    <a:pt x="71" y="159"/>
                  </a:lnTo>
                  <a:lnTo>
                    <a:pt x="63" y="157"/>
                  </a:lnTo>
                  <a:lnTo>
                    <a:pt x="55" y="156"/>
                  </a:lnTo>
                  <a:lnTo>
                    <a:pt x="48" y="152"/>
                  </a:lnTo>
                  <a:lnTo>
                    <a:pt x="41" y="149"/>
                  </a:lnTo>
                  <a:lnTo>
                    <a:pt x="35" y="145"/>
                  </a:lnTo>
                  <a:lnTo>
                    <a:pt x="28" y="141"/>
                  </a:lnTo>
                  <a:lnTo>
                    <a:pt x="23" y="136"/>
                  </a:lnTo>
                  <a:lnTo>
                    <a:pt x="18" y="129"/>
                  </a:lnTo>
                  <a:lnTo>
                    <a:pt x="14" y="124"/>
                  </a:lnTo>
                  <a:lnTo>
                    <a:pt x="10" y="117"/>
                  </a:lnTo>
                  <a:lnTo>
                    <a:pt x="6" y="111"/>
                  </a:lnTo>
                  <a:lnTo>
                    <a:pt x="3" y="103"/>
                  </a:lnTo>
                  <a:lnTo>
                    <a:pt x="2" y="96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1"/>
                  </a:lnTo>
                  <a:lnTo>
                    <a:pt x="2" y="64"/>
                  </a:lnTo>
                  <a:lnTo>
                    <a:pt x="3" y="56"/>
                  </a:lnTo>
                  <a:lnTo>
                    <a:pt x="6" y="48"/>
                  </a:lnTo>
                  <a:lnTo>
                    <a:pt x="10" y="42"/>
                  </a:lnTo>
                  <a:lnTo>
                    <a:pt x="14" y="35"/>
                  </a:lnTo>
                  <a:lnTo>
                    <a:pt x="18" y="30"/>
                  </a:lnTo>
                  <a:lnTo>
                    <a:pt x="23" y="23"/>
                  </a:lnTo>
                  <a:lnTo>
                    <a:pt x="28" y="19"/>
                  </a:lnTo>
                  <a:lnTo>
                    <a:pt x="35" y="14"/>
                  </a:lnTo>
                  <a:lnTo>
                    <a:pt x="41" y="10"/>
                  </a:lnTo>
                  <a:lnTo>
                    <a:pt x="48" y="7"/>
                  </a:lnTo>
                  <a:lnTo>
                    <a:pt x="55" y="4"/>
                  </a:lnTo>
                  <a:lnTo>
                    <a:pt x="63" y="2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95" y="2"/>
                  </a:lnTo>
                  <a:lnTo>
                    <a:pt x="103" y="4"/>
                  </a:lnTo>
                  <a:lnTo>
                    <a:pt x="109" y="7"/>
                  </a:lnTo>
                  <a:lnTo>
                    <a:pt x="117" y="10"/>
                  </a:lnTo>
                  <a:lnTo>
                    <a:pt x="124" y="14"/>
                  </a:lnTo>
                  <a:lnTo>
                    <a:pt x="129" y="19"/>
                  </a:lnTo>
                  <a:lnTo>
                    <a:pt x="135" y="23"/>
                  </a:lnTo>
                  <a:lnTo>
                    <a:pt x="140" y="30"/>
                  </a:lnTo>
                  <a:lnTo>
                    <a:pt x="145" y="35"/>
                  </a:lnTo>
                  <a:lnTo>
                    <a:pt x="149" y="42"/>
                  </a:lnTo>
                  <a:lnTo>
                    <a:pt x="152" y="48"/>
                  </a:lnTo>
                  <a:lnTo>
                    <a:pt x="155" y="56"/>
                  </a:lnTo>
                  <a:lnTo>
                    <a:pt x="157" y="64"/>
                  </a:lnTo>
                  <a:lnTo>
                    <a:pt x="157" y="71"/>
                  </a:lnTo>
                  <a:lnTo>
                    <a:pt x="159" y="8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8" name="Freeform 455"/>
            <p:cNvSpPr>
              <a:spLocks/>
            </p:cNvSpPr>
            <p:nvPr/>
          </p:nvSpPr>
          <p:spPr bwMode="auto">
            <a:xfrm>
              <a:off x="6884989" y="3673476"/>
              <a:ext cx="61913" cy="63500"/>
            </a:xfrm>
            <a:custGeom>
              <a:avLst/>
              <a:gdLst>
                <a:gd name="T0" fmla="*/ 24260883 w 158"/>
                <a:gd name="T1" fmla="*/ 14052389 h 158"/>
                <a:gd name="T2" fmla="*/ 23646847 w 158"/>
                <a:gd name="T3" fmla="*/ 16637000 h 158"/>
                <a:gd name="T4" fmla="*/ 22878813 w 158"/>
                <a:gd name="T5" fmla="*/ 18898082 h 158"/>
                <a:gd name="T6" fmla="*/ 21497134 w 158"/>
                <a:gd name="T7" fmla="*/ 20836440 h 158"/>
                <a:gd name="T8" fmla="*/ 19807850 w 158"/>
                <a:gd name="T9" fmla="*/ 22613234 h 158"/>
                <a:gd name="T10" fmla="*/ 17965350 w 158"/>
                <a:gd name="T11" fmla="*/ 24066902 h 158"/>
                <a:gd name="T12" fmla="*/ 15662030 w 158"/>
                <a:gd name="T13" fmla="*/ 24874316 h 158"/>
                <a:gd name="T14" fmla="*/ 13512316 w 158"/>
                <a:gd name="T15" fmla="*/ 25520570 h 158"/>
                <a:gd name="T16" fmla="*/ 10902174 w 158"/>
                <a:gd name="T17" fmla="*/ 25520570 h 158"/>
                <a:gd name="T18" fmla="*/ 8598854 w 158"/>
                <a:gd name="T19" fmla="*/ 24874316 h 158"/>
                <a:gd name="T20" fmla="*/ 6295533 w 158"/>
                <a:gd name="T21" fmla="*/ 24066902 h 158"/>
                <a:gd name="T22" fmla="*/ 4453034 w 158"/>
                <a:gd name="T23" fmla="*/ 22613234 h 158"/>
                <a:gd name="T24" fmla="*/ 2917356 w 158"/>
                <a:gd name="T25" fmla="*/ 20836440 h 158"/>
                <a:gd name="T26" fmla="*/ 1382071 w 158"/>
                <a:gd name="T27" fmla="*/ 18898082 h 158"/>
                <a:gd name="T28" fmla="*/ 614036 w 158"/>
                <a:gd name="T29" fmla="*/ 16637000 h 158"/>
                <a:gd name="T30" fmla="*/ 0 w 158"/>
                <a:gd name="T31" fmla="*/ 14052389 h 158"/>
                <a:gd name="T32" fmla="*/ 0 w 158"/>
                <a:gd name="T33" fmla="*/ 11468180 h 158"/>
                <a:gd name="T34" fmla="*/ 614036 w 158"/>
                <a:gd name="T35" fmla="*/ 9045133 h 158"/>
                <a:gd name="T36" fmla="*/ 1382071 w 158"/>
                <a:gd name="T37" fmla="*/ 6622487 h 158"/>
                <a:gd name="T38" fmla="*/ 2917356 w 158"/>
                <a:gd name="T39" fmla="*/ 4522566 h 158"/>
                <a:gd name="T40" fmla="*/ 4453034 w 158"/>
                <a:gd name="T41" fmla="*/ 2907335 h 158"/>
                <a:gd name="T42" fmla="*/ 6295533 w 158"/>
                <a:gd name="T43" fmla="*/ 1615231 h 158"/>
                <a:gd name="T44" fmla="*/ 8598854 w 158"/>
                <a:gd name="T45" fmla="*/ 484690 h 158"/>
                <a:gd name="T46" fmla="*/ 10902174 w 158"/>
                <a:gd name="T47" fmla="*/ 0 h 158"/>
                <a:gd name="T48" fmla="*/ 13512316 w 158"/>
                <a:gd name="T49" fmla="*/ 0 h 158"/>
                <a:gd name="T50" fmla="*/ 15662030 w 158"/>
                <a:gd name="T51" fmla="*/ 484690 h 158"/>
                <a:gd name="T52" fmla="*/ 17965350 w 158"/>
                <a:gd name="T53" fmla="*/ 1615231 h 158"/>
                <a:gd name="T54" fmla="*/ 19807850 w 158"/>
                <a:gd name="T55" fmla="*/ 2907335 h 158"/>
                <a:gd name="T56" fmla="*/ 21497134 w 158"/>
                <a:gd name="T57" fmla="*/ 4522566 h 158"/>
                <a:gd name="T58" fmla="*/ 22878813 w 158"/>
                <a:gd name="T59" fmla="*/ 6622487 h 158"/>
                <a:gd name="T60" fmla="*/ 23646847 w 158"/>
                <a:gd name="T61" fmla="*/ 9045133 h 158"/>
                <a:gd name="T62" fmla="*/ 24260883 w 158"/>
                <a:gd name="T63" fmla="*/ 11468180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58">
                  <a:moveTo>
                    <a:pt x="158" y="79"/>
                  </a:moveTo>
                  <a:lnTo>
                    <a:pt x="158" y="87"/>
                  </a:lnTo>
                  <a:lnTo>
                    <a:pt x="157" y="95"/>
                  </a:lnTo>
                  <a:lnTo>
                    <a:pt x="154" y="103"/>
                  </a:lnTo>
                  <a:lnTo>
                    <a:pt x="152" y="111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0" y="129"/>
                  </a:lnTo>
                  <a:lnTo>
                    <a:pt x="136" y="135"/>
                  </a:lnTo>
                  <a:lnTo>
                    <a:pt x="129" y="140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0" y="152"/>
                  </a:lnTo>
                  <a:lnTo>
                    <a:pt x="102" y="154"/>
                  </a:lnTo>
                  <a:lnTo>
                    <a:pt x="96" y="157"/>
                  </a:lnTo>
                  <a:lnTo>
                    <a:pt x="88" y="158"/>
                  </a:lnTo>
                  <a:lnTo>
                    <a:pt x="80" y="158"/>
                  </a:lnTo>
                  <a:lnTo>
                    <a:pt x="71" y="158"/>
                  </a:lnTo>
                  <a:lnTo>
                    <a:pt x="63" y="157"/>
                  </a:lnTo>
                  <a:lnTo>
                    <a:pt x="56" y="154"/>
                  </a:lnTo>
                  <a:lnTo>
                    <a:pt x="48" y="152"/>
                  </a:lnTo>
                  <a:lnTo>
                    <a:pt x="41" y="149"/>
                  </a:lnTo>
                  <a:lnTo>
                    <a:pt x="35" y="145"/>
                  </a:lnTo>
                  <a:lnTo>
                    <a:pt x="29" y="140"/>
                  </a:lnTo>
                  <a:lnTo>
                    <a:pt x="23" y="135"/>
                  </a:lnTo>
                  <a:lnTo>
                    <a:pt x="19" y="129"/>
                  </a:lnTo>
                  <a:lnTo>
                    <a:pt x="13" y="124"/>
                  </a:lnTo>
                  <a:lnTo>
                    <a:pt x="9" y="117"/>
                  </a:lnTo>
                  <a:lnTo>
                    <a:pt x="7" y="111"/>
                  </a:lnTo>
                  <a:lnTo>
                    <a:pt x="4" y="103"/>
                  </a:lnTo>
                  <a:lnTo>
                    <a:pt x="1" y="95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1" y="63"/>
                  </a:lnTo>
                  <a:lnTo>
                    <a:pt x="4" y="56"/>
                  </a:lnTo>
                  <a:lnTo>
                    <a:pt x="7" y="48"/>
                  </a:lnTo>
                  <a:lnTo>
                    <a:pt x="9" y="41"/>
                  </a:lnTo>
                  <a:lnTo>
                    <a:pt x="13" y="35"/>
                  </a:lnTo>
                  <a:lnTo>
                    <a:pt x="19" y="28"/>
                  </a:lnTo>
                  <a:lnTo>
                    <a:pt x="23" y="23"/>
                  </a:lnTo>
                  <a:lnTo>
                    <a:pt x="29" y="18"/>
                  </a:lnTo>
                  <a:lnTo>
                    <a:pt x="35" y="14"/>
                  </a:lnTo>
                  <a:lnTo>
                    <a:pt x="41" y="10"/>
                  </a:lnTo>
                  <a:lnTo>
                    <a:pt x="48" y="6"/>
                  </a:lnTo>
                  <a:lnTo>
                    <a:pt x="56" y="3"/>
                  </a:lnTo>
                  <a:lnTo>
                    <a:pt x="63" y="2"/>
                  </a:lnTo>
                  <a:lnTo>
                    <a:pt x="71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2"/>
                  </a:lnTo>
                  <a:lnTo>
                    <a:pt x="102" y="3"/>
                  </a:lnTo>
                  <a:lnTo>
                    <a:pt x="110" y="6"/>
                  </a:lnTo>
                  <a:lnTo>
                    <a:pt x="117" y="10"/>
                  </a:lnTo>
                  <a:lnTo>
                    <a:pt x="124" y="14"/>
                  </a:lnTo>
                  <a:lnTo>
                    <a:pt x="129" y="18"/>
                  </a:lnTo>
                  <a:lnTo>
                    <a:pt x="136" y="23"/>
                  </a:lnTo>
                  <a:lnTo>
                    <a:pt x="140" y="28"/>
                  </a:lnTo>
                  <a:lnTo>
                    <a:pt x="145" y="35"/>
                  </a:lnTo>
                  <a:lnTo>
                    <a:pt x="149" y="41"/>
                  </a:lnTo>
                  <a:lnTo>
                    <a:pt x="152" y="48"/>
                  </a:lnTo>
                  <a:lnTo>
                    <a:pt x="154" y="56"/>
                  </a:lnTo>
                  <a:lnTo>
                    <a:pt x="157" y="63"/>
                  </a:lnTo>
                  <a:lnTo>
                    <a:pt x="158" y="71"/>
                  </a:lnTo>
                  <a:lnTo>
                    <a:pt x="158" y="79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9" name="Freeform 456"/>
            <p:cNvSpPr>
              <a:spLocks/>
            </p:cNvSpPr>
            <p:nvPr/>
          </p:nvSpPr>
          <p:spPr bwMode="auto">
            <a:xfrm>
              <a:off x="7200901" y="2922589"/>
              <a:ext cx="63500" cy="63500"/>
            </a:xfrm>
            <a:custGeom>
              <a:avLst/>
              <a:gdLst>
                <a:gd name="T0" fmla="*/ 24886444 w 160"/>
                <a:gd name="T1" fmla="*/ 13890826 h 158"/>
                <a:gd name="T2" fmla="*/ 24571722 w 160"/>
                <a:gd name="T3" fmla="*/ 16475437 h 158"/>
                <a:gd name="T4" fmla="*/ 23468806 w 160"/>
                <a:gd name="T5" fmla="*/ 18898082 h 158"/>
                <a:gd name="T6" fmla="*/ 22208728 w 160"/>
                <a:gd name="T7" fmla="*/ 20836440 h 158"/>
                <a:gd name="T8" fmla="*/ 20633928 w 160"/>
                <a:gd name="T9" fmla="*/ 22613234 h 158"/>
                <a:gd name="T10" fmla="*/ 18428494 w 160"/>
                <a:gd name="T11" fmla="*/ 24066902 h 158"/>
                <a:gd name="T12" fmla="*/ 16381016 w 160"/>
                <a:gd name="T13" fmla="*/ 24874316 h 158"/>
                <a:gd name="T14" fmla="*/ 13860859 w 160"/>
                <a:gd name="T15" fmla="*/ 25520570 h 158"/>
                <a:gd name="T16" fmla="*/ 11340703 w 160"/>
                <a:gd name="T17" fmla="*/ 25520570 h 158"/>
                <a:gd name="T18" fmla="*/ 8820547 w 160"/>
                <a:gd name="T19" fmla="*/ 24874316 h 158"/>
                <a:gd name="T20" fmla="*/ 6773069 w 160"/>
                <a:gd name="T21" fmla="*/ 24066902 h 158"/>
                <a:gd name="T22" fmla="*/ 4725194 w 160"/>
                <a:gd name="T23" fmla="*/ 22613234 h 158"/>
                <a:gd name="T24" fmla="*/ 2992834 w 160"/>
                <a:gd name="T25" fmla="*/ 20836440 h 158"/>
                <a:gd name="T26" fmla="*/ 1732756 w 160"/>
                <a:gd name="T27" fmla="*/ 18898082 h 158"/>
                <a:gd name="T28" fmla="*/ 630238 w 160"/>
                <a:gd name="T29" fmla="*/ 16475437 h 158"/>
                <a:gd name="T30" fmla="*/ 315119 w 160"/>
                <a:gd name="T31" fmla="*/ 13890826 h 158"/>
                <a:gd name="T32" fmla="*/ 315119 w 160"/>
                <a:gd name="T33" fmla="*/ 11306617 h 158"/>
                <a:gd name="T34" fmla="*/ 630238 w 160"/>
                <a:gd name="T35" fmla="*/ 9045133 h 158"/>
                <a:gd name="T36" fmla="*/ 1732756 w 160"/>
                <a:gd name="T37" fmla="*/ 6622487 h 158"/>
                <a:gd name="T38" fmla="*/ 2992834 w 160"/>
                <a:gd name="T39" fmla="*/ 4522566 h 158"/>
                <a:gd name="T40" fmla="*/ 4725194 w 160"/>
                <a:gd name="T41" fmla="*/ 2745772 h 158"/>
                <a:gd name="T42" fmla="*/ 6773069 w 160"/>
                <a:gd name="T43" fmla="*/ 1453668 h 158"/>
                <a:gd name="T44" fmla="*/ 8820547 w 160"/>
                <a:gd name="T45" fmla="*/ 484690 h 158"/>
                <a:gd name="T46" fmla="*/ 11340703 w 160"/>
                <a:gd name="T47" fmla="*/ 0 h 158"/>
                <a:gd name="T48" fmla="*/ 13860859 w 160"/>
                <a:gd name="T49" fmla="*/ 0 h 158"/>
                <a:gd name="T50" fmla="*/ 16381016 w 160"/>
                <a:gd name="T51" fmla="*/ 484690 h 158"/>
                <a:gd name="T52" fmla="*/ 18428494 w 160"/>
                <a:gd name="T53" fmla="*/ 1453668 h 158"/>
                <a:gd name="T54" fmla="*/ 20633928 w 160"/>
                <a:gd name="T55" fmla="*/ 2745772 h 158"/>
                <a:gd name="T56" fmla="*/ 22208728 w 160"/>
                <a:gd name="T57" fmla="*/ 4522566 h 158"/>
                <a:gd name="T58" fmla="*/ 23468806 w 160"/>
                <a:gd name="T59" fmla="*/ 6622487 h 158"/>
                <a:gd name="T60" fmla="*/ 24571722 w 160"/>
                <a:gd name="T61" fmla="*/ 9045133 h 158"/>
                <a:gd name="T62" fmla="*/ 24886444 w 160"/>
                <a:gd name="T63" fmla="*/ 11306617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0" h="158">
                  <a:moveTo>
                    <a:pt x="160" y="78"/>
                  </a:moveTo>
                  <a:lnTo>
                    <a:pt x="158" y="86"/>
                  </a:lnTo>
                  <a:lnTo>
                    <a:pt x="157" y="94"/>
                  </a:lnTo>
                  <a:lnTo>
                    <a:pt x="156" y="102"/>
                  </a:lnTo>
                  <a:lnTo>
                    <a:pt x="153" y="109"/>
                  </a:lnTo>
                  <a:lnTo>
                    <a:pt x="149" y="117"/>
                  </a:lnTo>
                  <a:lnTo>
                    <a:pt x="145" y="124"/>
                  </a:lnTo>
                  <a:lnTo>
                    <a:pt x="141" y="129"/>
                  </a:lnTo>
                  <a:lnTo>
                    <a:pt x="136" y="134"/>
                  </a:lnTo>
                  <a:lnTo>
                    <a:pt x="131" y="140"/>
                  </a:lnTo>
                  <a:lnTo>
                    <a:pt x="124" y="145"/>
                  </a:lnTo>
                  <a:lnTo>
                    <a:pt x="117" y="149"/>
                  </a:lnTo>
                  <a:lnTo>
                    <a:pt x="111" y="152"/>
                  </a:lnTo>
                  <a:lnTo>
                    <a:pt x="104" y="154"/>
                  </a:lnTo>
                  <a:lnTo>
                    <a:pt x="96" y="157"/>
                  </a:lnTo>
                  <a:lnTo>
                    <a:pt x="88" y="158"/>
                  </a:lnTo>
                  <a:lnTo>
                    <a:pt x="80" y="158"/>
                  </a:lnTo>
                  <a:lnTo>
                    <a:pt x="72" y="158"/>
                  </a:lnTo>
                  <a:lnTo>
                    <a:pt x="64" y="157"/>
                  </a:lnTo>
                  <a:lnTo>
                    <a:pt x="56" y="154"/>
                  </a:lnTo>
                  <a:lnTo>
                    <a:pt x="49" y="152"/>
                  </a:lnTo>
                  <a:lnTo>
                    <a:pt x="43" y="149"/>
                  </a:lnTo>
                  <a:lnTo>
                    <a:pt x="36" y="145"/>
                  </a:lnTo>
                  <a:lnTo>
                    <a:pt x="30" y="140"/>
                  </a:lnTo>
                  <a:lnTo>
                    <a:pt x="24" y="134"/>
                  </a:lnTo>
                  <a:lnTo>
                    <a:pt x="19" y="129"/>
                  </a:lnTo>
                  <a:lnTo>
                    <a:pt x="15" y="124"/>
                  </a:lnTo>
                  <a:lnTo>
                    <a:pt x="11" y="117"/>
                  </a:lnTo>
                  <a:lnTo>
                    <a:pt x="7" y="109"/>
                  </a:lnTo>
                  <a:lnTo>
                    <a:pt x="4" y="102"/>
                  </a:lnTo>
                  <a:lnTo>
                    <a:pt x="3" y="94"/>
                  </a:lnTo>
                  <a:lnTo>
                    <a:pt x="2" y="86"/>
                  </a:lnTo>
                  <a:lnTo>
                    <a:pt x="0" y="78"/>
                  </a:lnTo>
                  <a:lnTo>
                    <a:pt x="2" y="70"/>
                  </a:lnTo>
                  <a:lnTo>
                    <a:pt x="3" y="63"/>
                  </a:lnTo>
                  <a:lnTo>
                    <a:pt x="4" y="56"/>
                  </a:lnTo>
                  <a:lnTo>
                    <a:pt x="7" y="48"/>
                  </a:lnTo>
                  <a:lnTo>
                    <a:pt x="11" y="41"/>
                  </a:lnTo>
                  <a:lnTo>
                    <a:pt x="15" y="35"/>
                  </a:lnTo>
                  <a:lnTo>
                    <a:pt x="19" y="28"/>
                  </a:lnTo>
                  <a:lnTo>
                    <a:pt x="24" y="23"/>
                  </a:lnTo>
                  <a:lnTo>
                    <a:pt x="30" y="17"/>
                  </a:lnTo>
                  <a:lnTo>
                    <a:pt x="36" y="13"/>
                  </a:lnTo>
                  <a:lnTo>
                    <a:pt x="43" y="9"/>
                  </a:lnTo>
                  <a:lnTo>
                    <a:pt x="49" y="5"/>
                  </a:lnTo>
                  <a:lnTo>
                    <a:pt x="56" y="3"/>
                  </a:lnTo>
                  <a:lnTo>
                    <a:pt x="64" y="1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1"/>
                  </a:lnTo>
                  <a:lnTo>
                    <a:pt x="104" y="3"/>
                  </a:lnTo>
                  <a:lnTo>
                    <a:pt x="111" y="5"/>
                  </a:lnTo>
                  <a:lnTo>
                    <a:pt x="117" y="9"/>
                  </a:lnTo>
                  <a:lnTo>
                    <a:pt x="124" y="13"/>
                  </a:lnTo>
                  <a:lnTo>
                    <a:pt x="131" y="17"/>
                  </a:lnTo>
                  <a:lnTo>
                    <a:pt x="136" y="23"/>
                  </a:lnTo>
                  <a:lnTo>
                    <a:pt x="141" y="28"/>
                  </a:lnTo>
                  <a:lnTo>
                    <a:pt x="145" y="35"/>
                  </a:lnTo>
                  <a:lnTo>
                    <a:pt x="149" y="41"/>
                  </a:lnTo>
                  <a:lnTo>
                    <a:pt x="153" y="48"/>
                  </a:lnTo>
                  <a:lnTo>
                    <a:pt x="156" y="56"/>
                  </a:lnTo>
                  <a:lnTo>
                    <a:pt x="157" y="63"/>
                  </a:lnTo>
                  <a:lnTo>
                    <a:pt x="158" y="70"/>
                  </a:lnTo>
                  <a:lnTo>
                    <a:pt x="160" y="78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60" name="Freeform 457"/>
            <p:cNvSpPr>
              <a:spLocks/>
            </p:cNvSpPr>
            <p:nvPr/>
          </p:nvSpPr>
          <p:spPr bwMode="auto">
            <a:xfrm>
              <a:off x="4287839" y="3055939"/>
              <a:ext cx="61913" cy="63500"/>
            </a:xfrm>
            <a:custGeom>
              <a:avLst/>
              <a:gdLst>
                <a:gd name="T0" fmla="*/ 24107276 w 158"/>
                <a:gd name="T1" fmla="*/ 14052389 h 158"/>
                <a:gd name="T2" fmla="*/ 23646847 w 158"/>
                <a:gd name="T3" fmla="*/ 16637000 h 158"/>
                <a:gd name="T4" fmla="*/ 22878813 w 158"/>
                <a:gd name="T5" fmla="*/ 18898082 h 158"/>
                <a:gd name="T6" fmla="*/ 21343527 w 158"/>
                <a:gd name="T7" fmla="*/ 20836440 h 158"/>
                <a:gd name="T8" fmla="*/ 19807850 w 158"/>
                <a:gd name="T9" fmla="*/ 22613234 h 158"/>
                <a:gd name="T10" fmla="*/ 17965350 w 158"/>
                <a:gd name="T11" fmla="*/ 23905339 h 158"/>
                <a:gd name="T12" fmla="*/ 15662030 w 158"/>
                <a:gd name="T13" fmla="*/ 24874316 h 158"/>
                <a:gd name="T14" fmla="*/ 13205102 w 158"/>
                <a:gd name="T15" fmla="*/ 25359006 h 158"/>
                <a:gd name="T16" fmla="*/ 10748567 w 158"/>
                <a:gd name="T17" fmla="*/ 25359006 h 158"/>
                <a:gd name="T18" fmla="*/ 8291640 w 158"/>
                <a:gd name="T19" fmla="*/ 24874316 h 158"/>
                <a:gd name="T20" fmla="*/ 6295533 w 158"/>
                <a:gd name="T21" fmla="*/ 23905339 h 158"/>
                <a:gd name="T22" fmla="*/ 4299427 w 158"/>
                <a:gd name="T23" fmla="*/ 22613234 h 158"/>
                <a:gd name="T24" fmla="*/ 2610534 w 158"/>
                <a:gd name="T25" fmla="*/ 20836440 h 158"/>
                <a:gd name="T26" fmla="*/ 1382071 w 158"/>
                <a:gd name="T27" fmla="*/ 18898082 h 158"/>
                <a:gd name="T28" fmla="*/ 307214 w 158"/>
                <a:gd name="T29" fmla="*/ 16637000 h 158"/>
                <a:gd name="T30" fmla="*/ 0 w 158"/>
                <a:gd name="T31" fmla="*/ 14052389 h 158"/>
                <a:gd name="T32" fmla="*/ 0 w 158"/>
                <a:gd name="T33" fmla="*/ 11468180 h 158"/>
                <a:gd name="T34" fmla="*/ 307214 w 158"/>
                <a:gd name="T35" fmla="*/ 8883570 h 158"/>
                <a:gd name="T36" fmla="*/ 1382071 w 158"/>
                <a:gd name="T37" fmla="*/ 6622487 h 158"/>
                <a:gd name="T38" fmla="*/ 2610534 w 158"/>
                <a:gd name="T39" fmla="*/ 4522566 h 158"/>
                <a:gd name="T40" fmla="*/ 4299427 w 158"/>
                <a:gd name="T41" fmla="*/ 2745772 h 158"/>
                <a:gd name="T42" fmla="*/ 6295533 w 158"/>
                <a:gd name="T43" fmla="*/ 1453668 h 158"/>
                <a:gd name="T44" fmla="*/ 8291640 w 158"/>
                <a:gd name="T45" fmla="*/ 484690 h 158"/>
                <a:gd name="T46" fmla="*/ 10748567 w 158"/>
                <a:gd name="T47" fmla="*/ 0 h 158"/>
                <a:gd name="T48" fmla="*/ 13205102 w 158"/>
                <a:gd name="T49" fmla="*/ 0 h 158"/>
                <a:gd name="T50" fmla="*/ 15662030 w 158"/>
                <a:gd name="T51" fmla="*/ 484690 h 158"/>
                <a:gd name="T52" fmla="*/ 17965350 w 158"/>
                <a:gd name="T53" fmla="*/ 1453668 h 158"/>
                <a:gd name="T54" fmla="*/ 19807850 w 158"/>
                <a:gd name="T55" fmla="*/ 2745772 h 158"/>
                <a:gd name="T56" fmla="*/ 21343527 w 158"/>
                <a:gd name="T57" fmla="*/ 4522566 h 158"/>
                <a:gd name="T58" fmla="*/ 22878813 w 158"/>
                <a:gd name="T59" fmla="*/ 6622487 h 158"/>
                <a:gd name="T60" fmla="*/ 23646847 w 158"/>
                <a:gd name="T61" fmla="*/ 8883570 h 158"/>
                <a:gd name="T62" fmla="*/ 24107276 w 158"/>
                <a:gd name="T63" fmla="*/ 11468180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8" h="158">
                  <a:moveTo>
                    <a:pt x="158" y="79"/>
                  </a:moveTo>
                  <a:lnTo>
                    <a:pt x="157" y="87"/>
                  </a:lnTo>
                  <a:lnTo>
                    <a:pt x="157" y="95"/>
                  </a:lnTo>
                  <a:lnTo>
                    <a:pt x="154" y="103"/>
                  </a:lnTo>
                  <a:lnTo>
                    <a:pt x="151" y="109"/>
                  </a:lnTo>
                  <a:lnTo>
                    <a:pt x="149" y="117"/>
                  </a:lnTo>
                  <a:lnTo>
                    <a:pt x="145" y="122"/>
                  </a:lnTo>
                  <a:lnTo>
                    <a:pt x="139" y="129"/>
                  </a:lnTo>
                  <a:lnTo>
                    <a:pt x="134" y="134"/>
                  </a:lnTo>
                  <a:lnTo>
                    <a:pt x="129" y="140"/>
                  </a:lnTo>
                  <a:lnTo>
                    <a:pt x="123" y="145"/>
                  </a:lnTo>
                  <a:lnTo>
                    <a:pt x="117" y="148"/>
                  </a:lnTo>
                  <a:lnTo>
                    <a:pt x="109" y="152"/>
                  </a:lnTo>
                  <a:lnTo>
                    <a:pt x="102" y="154"/>
                  </a:lnTo>
                  <a:lnTo>
                    <a:pt x="94" y="156"/>
                  </a:lnTo>
                  <a:lnTo>
                    <a:pt x="86" y="157"/>
                  </a:lnTo>
                  <a:lnTo>
                    <a:pt x="78" y="158"/>
                  </a:lnTo>
                  <a:lnTo>
                    <a:pt x="70" y="157"/>
                  </a:lnTo>
                  <a:lnTo>
                    <a:pt x="62" y="156"/>
                  </a:lnTo>
                  <a:lnTo>
                    <a:pt x="54" y="154"/>
                  </a:lnTo>
                  <a:lnTo>
                    <a:pt x="48" y="152"/>
                  </a:lnTo>
                  <a:lnTo>
                    <a:pt x="41" y="148"/>
                  </a:lnTo>
                  <a:lnTo>
                    <a:pt x="34" y="145"/>
                  </a:lnTo>
                  <a:lnTo>
                    <a:pt x="28" y="140"/>
                  </a:lnTo>
                  <a:lnTo>
                    <a:pt x="22" y="134"/>
                  </a:lnTo>
                  <a:lnTo>
                    <a:pt x="17" y="129"/>
                  </a:lnTo>
                  <a:lnTo>
                    <a:pt x="13" y="122"/>
                  </a:lnTo>
                  <a:lnTo>
                    <a:pt x="9" y="117"/>
                  </a:lnTo>
                  <a:lnTo>
                    <a:pt x="5" y="109"/>
                  </a:lnTo>
                  <a:lnTo>
                    <a:pt x="2" y="103"/>
                  </a:lnTo>
                  <a:lnTo>
                    <a:pt x="1" y="95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5" y="48"/>
                  </a:lnTo>
                  <a:lnTo>
                    <a:pt x="9" y="41"/>
                  </a:lnTo>
                  <a:lnTo>
                    <a:pt x="13" y="35"/>
                  </a:lnTo>
                  <a:lnTo>
                    <a:pt x="17" y="28"/>
                  </a:lnTo>
                  <a:lnTo>
                    <a:pt x="22" y="23"/>
                  </a:lnTo>
                  <a:lnTo>
                    <a:pt x="28" y="17"/>
                  </a:lnTo>
                  <a:lnTo>
                    <a:pt x="34" y="13"/>
                  </a:lnTo>
                  <a:lnTo>
                    <a:pt x="41" y="9"/>
                  </a:lnTo>
                  <a:lnTo>
                    <a:pt x="48" y="5"/>
                  </a:lnTo>
                  <a:lnTo>
                    <a:pt x="54" y="3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94" y="1"/>
                  </a:lnTo>
                  <a:lnTo>
                    <a:pt x="102" y="3"/>
                  </a:lnTo>
                  <a:lnTo>
                    <a:pt x="109" y="5"/>
                  </a:lnTo>
                  <a:lnTo>
                    <a:pt x="117" y="9"/>
                  </a:lnTo>
                  <a:lnTo>
                    <a:pt x="123" y="13"/>
                  </a:lnTo>
                  <a:lnTo>
                    <a:pt x="129" y="17"/>
                  </a:lnTo>
                  <a:lnTo>
                    <a:pt x="134" y="23"/>
                  </a:lnTo>
                  <a:lnTo>
                    <a:pt x="139" y="28"/>
                  </a:lnTo>
                  <a:lnTo>
                    <a:pt x="145" y="35"/>
                  </a:lnTo>
                  <a:lnTo>
                    <a:pt x="149" y="41"/>
                  </a:lnTo>
                  <a:lnTo>
                    <a:pt x="151" y="48"/>
                  </a:lnTo>
                  <a:lnTo>
                    <a:pt x="154" y="55"/>
                  </a:lnTo>
                  <a:lnTo>
                    <a:pt x="157" y="63"/>
                  </a:lnTo>
                  <a:lnTo>
                    <a:pt x="157" y="71"/>
                  </a:lnTo>
                  <a:lnTo>
                    <a:pt x="158" y="79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61" name="Freeform 458"/>
            <p:cNvSpPr>
              <a:spLocks/>
            </p:cNvSpPr>
            <p:nvPr/>
          </p:nvSpPr>
          <p:spPr bwMode="auto">
            <a:xfrm>
              <a:off x="4916489" y="2692401"/>
              <a:ext cx="9525" cy="11113"/>
            </a:xfrm>
            <a:custGeom>
              <a:avLst/>
              <a:gdLst>
                <a:gd name="T0" fmla="*/ 3780234 w 24"/>
                <a:gd name="T1" fmla="*/ 0 h 26"/>
                <a:gd name="T2" fmla="*/ 3780234 w 24"/>
                <a:gd name="T3" fmla="*/ 4749953 h 26"/>
                <a:gd name="T4" fmla="*/ 1260078 w 24"/>
                <a:gd name="T5" fmla="*/ 4384506 h 26"/>
                <a:gd name="T6" fmla="*/ 0 w 24"/>
                <a:gd name="T7" fmla="*/ 1461360 h 26"/>
                <a:gd name="T8" fmla="*/ 1575197 w 24"/>
                <a:gd name="T9" fmla="*/ 2192253 h 26"/>
                <a:gd name="T10" fmla="*/ 1890316 w 24"/>
                <a:gd name="T11" fmla="*/ 2192253 h 26"/>
                <a:gd name="T12" fmla="*/ 2205038 w 24"/>
                <a:gd name="T13" fmla="*/ 2009743 h 26"/>
                <a:gd name="T14" fmla="*/ 2205038 w 24"/>
                <a:gd name="T15" fmla="*/ 1461360 h 26"/>
                <a:gd name="T16" fmla="*/ 2047478 w 24"/>
                <a:gd name="T17" fmla="*/ 365447 h 26"/>
                <a:gd name="T18" fmla="*/ 3780234 w 24"/>
                <a:gd name="T19" fmla="*/ 0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" h="26">
                  <a:moveTo>
                    <a:pt x="24" y="0"/>
                  </a:moveTo>
                  <a:lnTo>
                    <a:pt x="24" y="26"/>
                  </a:lnTo>
                  <a:lnTo>
                    <a:pt x="8" y="24"/>
                  </a:lnTo>
                  <a:lnTo>
                    <a:pt x="0" y="8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4" y="11"/>
                  </a:lnTo>
                  <a:lnTo>
                    <a:pt x="14" y="8"/>
                  </a:lnTo>
                  <a:lnTo>
                    <a:pt x="13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62" name="Freeform 459"/>
            <p:cNvSpPr>
              <a:spLocks/>
            </p:cNvSpPr>
            <p:nvPr/>
          </p:nvSpPr>
          <p:spPr bwMode="auto">
            <a:xfrm>
              <a:off x="4916489" y="2690814"/>
              <a:ext cx="19050" cy="12700"/>
            </a:xfrm>
            <a:custGeom>
              <a:avLst/>
              <a:gdLst>
                <a:gd name="T0" fmla="*/ 7560469 w 48"/>
                <a:gd name="T1" fmla="*/ 0 h 33"/>
                <a:gd name="T2" fmla="*/ 7560469 w 48"/>
                <a:gd name="T3" fmla="*/ 4887576 h 33"/>
                <a:gd name="T4" fmla="*/ 7245350 w 48"/>
                <a:gd name="T5" fmla="*/ 4887576 h 33"/>
                <a:gd name="T6" fmla="*/ 1260078 w 48"/>
                <a:gd name="T7" fmla="*/ 4295294 h 33"/>
                <a:gd name="T8" fmla="*/ 0 w 48"/>
                <a:gd name="T9" fmla="*/ 1925397 h 33"/>
                <a:gd name="T10" fmla="*/ 1575197 w 48"/>
                <a:gd name="T11" fmla="*/ 2517679 h 33"/>
                <a:gd name="T12" fmla="*/ 1890316 w 48"/>
                <a:gd name="T13" fmla="*/ 2517679 h 33"/>
                <a:gd name="T14" fmla="*/ 2205038 w 48"/>
                <a:gd name="T15" fmla="*/ 2369897 h 33"/>
                <a:gd name="T16" fmla="*/ 2205038 w 48"/>
                <a:gd name="T17" fmla="*/ 1925397 h 33"/>
                <a:gd name="T18" fmla="*/ 2047478 w 48"/>
                <a:gd name="T19" fmla="*/ 1036782 h 33"/>
                <a:gd name="T20" fmla="*/ 7560469 w 48"/>
                <a:gd name="T21" fmla="*/ 0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" h="33">
                  <a:moveTo>
                    <a:pt x="48" y="0"/>
                  </a:moveTo>
                  <a:lnTo>
                    <a:pt x="48" y="33"/>
                  </a:lnTo>
                  <a:lnTo>
                    <a:pt x="46" y="33"/>
                  </a:lnTo>
                  <a:lnTo>
                    <a:pt x="8" y="29"/>
                  </a:lnTo>
                  <a:lnTo>
                    <a:pt x="0" y="13"/>
                  </a:lnTo>
                  <a:lnTo>
                    <a:pt x="10" y="17"/>
                  </a:lnTo>
                  <a:lnTo>
                    <a:pt x="12" y="17"/>
                  </a:lnTo>
                  <a:lnTo>
                    <a:pt x="14" y="16"/>
                  </a:lnTo>
                  <a:lnTo>
                    <a:pt x="14" y="13"/>
                  </a:lnTo>
                  <a:lnTo>
                    <a:pt x="13" y="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63" name="Freeform 460"/>
            <p:cNvSpPr>
              <a:spLocks/>
            </p:cNvSpPr>
            <p:nvPr/>
          </p:nvSpPr>
          <p:spPr bwMode="auto">
            <a:xfrm>
              <a:off x="4926014" y="2689226"/>
              <a:ext cx="19050" cy="14288"/>
            </a:xfrm>
            <a:custGeom>
              <a:avLst/>
              <a:gdLst>
                <a:gd name="T0" fmla="*/ 0 w 48"/>
                <a:gd name="T1" fmla="*/ 5219368 h 37"/>
                <a:gd name="T2" fmla="*/ 0 w 48"/>
                <a:gd name="T3" fmla="*/ 1341914 h 37"/>
                <a:gd name="T4" fmla="*/ 7560469 w 48"/>
                <a:gd name="T5" fmla="*/ 0 h 37"/>
                <a:gd name="T6" fmla="*/ 7560469 w 48"/>
                <a:gd name="T7" fmla="*/ 596621 h 37"/>
                <a:gd name="T8" fmla="*/ 5355431 w 48"/>
                <a:gd name="T9" fmla="*/ 4920864 h 37"/>
                <a:gd name="T10" fmla="*/ 3465116 w 48"/>
                <a:gd name="T11" fmla="*/ 5517485 h 37"/>
                <a:gd name="T12" fmla="*/ 0 w 48"/>
                <a:gd name="T13" fmla="*/ 5219368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" h="37">
                  <a:moveTo>
                    <a:pt x="0" y="35"/>
                  </a:moveTo>
                  <a:lnTo>
                    <a:pt x="0" y="9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34" y="33"/>
                  </a:lnTo>
                  <a:lnTo>
                    <a:pt x="22" y="37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3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64" name="Freeform 461"/>
            <p:cNvSpPr>
              <a:spLocks/>
            </p:cNvSpPr>
            <p:nvPr/>
          </p:nvSpPr>
          <p:spPr bwMode="auto">
            <a:xfrm>
              <a:off x="4935539" y="2689226"/>
              <a:ext cx="11113" cy="14288"/>
            </a:xfrm>
            <a:custGeom>
              <a:avLst/>
              <a:gdLst>
                <a:gd name="T0" fmla="*/ 0 w 26"/>
                <a:gd name="T1" fmla="*/ 5517485 h 37"/>
                <a:gd name="T2" fmla="*/ 0 w 26"/>
                <a:gd name="T3" fmla="*/ 596621 h 37"/>
                <a:gd name="T4" fmla="*/ 4749953 w 26"/>
                <a:gd name="T5" fmla="*/ 0 h 37"/>
                <a:gd name="T6" fmla="*/ 1826806 w 26"/>
                <a:gd name="T7" fmla="*/ 4920864 h 37"/>
                <a:gd name="T8" fmla="*/ 0 w 26"/>
                <a:gd name="T9" fmla="*/ 551748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37">
                  <a:moveTo>
                    <a:pt x="0" y="37"/>
                  </a:moveTo>
                  <a:lnTo>
                    <a:pt x="0" y="4"/>
                  </a:lnTo>
                  <a:lnTo>
                    <a:pt x="26" y="0"/>
                  </a:lnTo>
                  <a:lnTo>
                    <a:pt x="10" y="33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65" name="Freeform 462"/>
            <p:cNvSpPr>
              <a:spLocks/>
            </p:cNvSpPr>
            <p:nvPr/>
          </p:nvSpPr>
          <p:spPr bwMode="auto">
            <a:xfrm>
              <a:off x="4945064" y="2689226"/>
              <a:ext cx="1588" cy="1588"/>
            </a:xfrm>
            <a:custGeom>
              <a:avLst/>
              <a:gdLst>
                <a:gd name="T0" fmla="*/ 0 w 2"/>
                <a:gd name="T1" fmla="*/ 630436 h 4"/>
                <a:gd name="T2" fmla="*/ 0 w 2"/>
                <a:gd name="T3" fmla="*/ 0 h 4"/>
                <a:gd name="T4" fmla="*/ 1260872 w 2"/>
                <a:gd name="T5" fmla="*/ 0 h 4"/>
                <a:gd name="T6" fmla="*/ 0 w 2"/>
                <a:gd name="T7" fmla="*/ 63043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9466" name="Picture 46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076" y="2701926"/>
              <a:ext cx="398463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67" name="Freeform 464"/>
            <p:cNvSpPr>
              <a:spLocks/>
            </p:cNvSpPr>
            <p:nvPr/>
          </p:nvSpPr>
          <p:spPr bwMode="auto">
            <a:xfrm>
              <a:off x="4819651" y="2717801"/>
              <a:ext cx="12700" cy="47625"/>
            </a:xfrm>
            <a:custGeom>
              <a:avLst/>
              <a:gdLst>
                <a:gd name="T0" fmla="*/ 5040313 w 32"/>
                <a:gd name="T1" fmla="*/ 0 h 119"/>
                <a:gd name="T2" fmla="*/ 5040313 w 32"/>
                <a:gd name="T3" fmla="*/ 19060005 h 119"/>
                <a:gd name="T4" fmla="*/ 787400 w 32"/>
                <a:gd name="T5" fmla="*/ 19060005 h 119"/>
                <a:gd name="T6" fmla="*/ 157559 w 32"/>
                <a:gd name="T7" fmla="*/ 18739837 h 119"/>
                <a:gd name="T8" fmla="*/ 2047478 w 32"/>
                <a:gd name="T9" fmla="*/ 11532054 h 119"/>
                <a:gd name="T10" fmla="*/ 0 w 32"/>
                <a:gd name="T11" fmla="*/ 4164186 h 119"/>
                <a:gd name="T12" fmla="*/ 0 w 32"/>
                <a:gd name="T13" fmla="*/ 4164186 h 119"/>
                <a:gd name="T14" fmla="*/ 2047478 w 32"/>
                <a:gd name="T15" fmla="*/ 5285575 h 119"/>
                <a:gd name="T16" fmla="*/ 2520156 w 32"/>
                <a:gd name="T17" fmla="*/ 4164186 h 119"/>
                <a:gd name="T18" fmla="*/ 315119 w 32"/>
                <a:gd name="T19" fmla="*/ 3844018 h 119"/>
                <a:gd name="T20" fmla="*/ 157559 w 32"/>
                <a:gd name="T21" fmla="*/ 3363366 h 119"/>
                <a:gd name="T22" fmla="*/ 157559 w 32"/>
                <a:gd name="T23" fmla="*/ 2883113 h 119"/>
                <a:gd name="T24" fmla="*/ 1575197 w 32"/>
                <a:gd name="T25" fmla="*/ 1441557 h 119"/>
                <a:gd name="T26" fmla="*/ 5040313 w 32"/>
                <a:gd name="T27" fmla="*/ 0 h 1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2" h="119">
                  <a:moveTo>
                    <a:pt x="32" y="0"/>
                  </a:moveTo>
                  <a:lnTo>
                    <a:pt x="32" y="119"/>
                  </a:lnTo>
                  <a:lnTo>
                    <a:pt x="5" y="119"/>
                  </a:lnTo>
                  <a:lnTo>
                    <a:pt x="1" y="117"/>
                  </a:lnTo>
                  <a:lnTo>
                    <a:pt x="13" y="72"/>
                  </a:lnTo>
                  <a:lnTo>
                    <a:pt x="0" y="26"/>
                  </a:lnTo>
                  <a:lnTo>
                    <a:pt x="13" y="33"/>
                  </a:lnTo>
                  <a:lnTo>
                    <a:pt x="16" y="26"/>
                  </a:lnTo>
                  <a:lnTo>
                    <a:pt x="2" y="24"/>
                  </a:lnTo>
                  <a:lnTo>
                    <a:pt x="1" y="21"/>
                  </a:lnTo>
                  <a:lnTo>
                    <a:pt x="1" y="18"/>
                  </a:lnTo>
                  <a:lnTo>
                    <a:pt x="10" y="9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82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68" name="Freeform 465"/>
            <p:cNvSpPr>
              <a:spLocks/>
            </p:cNvSpPr>
            <p:nvPr/>
          </p:nvSpPr>
          <p:spPr bwMode="auto">
            <a:xfrm>
              <a:off x="4822826" y="2713039"/>
              <a:ext cx="19050" cy="52388"/>
            </a:xfrm>
            <a:custGeom>
              <a:avLst/>
              <a:gdLst>
                <a:gd name="T0" fmla="*/ 0 w 48"/>
                <a:gd name="T1" fmla="*/ 20950401 h 131"/>
                <a:gd name="T2" fmla="*/ 0 w 48"/>
                <a:gd name="T3" fmla="*/ 16152700 h 131"/>
                <a:gd name="T4" fmla="*/ 787400 w 48"/>
                <a:gd name="T5" fmla="*/ 13433723 h 131"/>
                <a:gd name="T6" fmla="*/ 0 w 48"/>
                <a:gd name="T7" fmla="*/ 10875109 h 131"/>
                <a:gd name="T8" fmla="*/ 0 w 48"/>
                <a:gd name="T9" fmla="*/ 6716861 h 131"/>
                <a:gd name="T10" fmla="*/ 787400 w 48"/>
                <a:gd name="T11" fmla="*/ 7196752 h 131"/>
                <a:gd name="T12" fmla="*/ 1260078 w 48"/>
                <a:gd name="T13" fmla="*/ 6077408 h 131"/>
                <a:gd name="T14" fmla="*/ 0 w 48"/>
                <a:gd name="T15" fmla="*/ 5917445 h 131"/>
                <a:gd name="T16" fmla="*/ 0 w 48"/>
                <a:gd name="T17" fmla="*/ 3838321 h 131"/>
                <a:gd name="T18" fmla="*/ 315119 w 48"/>
                <a:gd name="T19" fmla="*/ 3358431 h 131"/>
                <a:gd name="T20" fmla="*/ 7560469 w 48"/>
                <a:gd name="T21" fmla="*/ 0 h 131"/>
                <a:gd name="T22" fmla="*/ 7560469 w 48"/>
                <a:gd name="T23" fmla="*/ 20950401 h 131"/>
                <a:gd name="T24" fmla="*/ 0 w 48"/>
                <a:gd name="T25" fmla="*/ 20950401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8" h="131">
                  <a:moveTo>
                    <a:pt x="0" y="131"/>
                  </a:moveTo>
                  <a:lnTo>
                    <a:pt x="0" y="101"/>
                  </a:lnTo>
                  <a:lnTo>
                    <a:pt x="5" y="84"/>
                  </a:lnTo>
                  <a:lnTo>
                    <a:pt x="0" y="68"/>
                  </a:lnTo>
                  <a:lnTo>
                    <a:pt x="0" y="42"/>
                  </a:lnTo>
                  <a:lnTo>
                    <a:pt x="5" y="45"/>
                  </a:lnTo>
                  <a:lnTo>
                    <a:pt x="8" y="38"/>
                  </a:lnTo>
                  <a:lnTo>
                    <a:pt x="0" y="37"/>
                  </a:lnTo>
                  <a:lnTo>
                    <a:pt x="0" y="24"/>
                  </a:lnTo>
                  <a:lnTo>
                    <a:pt x="2" y="21"/>
                  </a:lnTo>
                  <a:lnTo>
                    <a:pt x="48" y="0"/>
                  </a:lnTo>
                  <a:lnTo>
                    <a:pt x="48" y="13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C9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69" name="Freeform 466"/>
            <p:cNvSpPr>
              <a:spLocks/>
            </p:cNvSpPr>
            <p:nvPr/>
          </p:nvSpPr>
          <p:spPr bwMode="auto">
            <a:xfrm>
              <a:off x="4832351" y="2708276"/>
              <a:ext cx="19050" cy="57150"/>
            </a:xfrm>
            <a:custGeom>
              <a:avLst/>
              <a:gdLst>
                <a:gd name="T0" fmla="*/ 0 w 48"/>
                <a:gd name="T1" fmla="*/ 22840017 h 143"/>
                <a:gd name="T2" fmla="*/ 0 w 48"/>
                <a:gd name="T3" fmla="*/ 3833446 h 143"/>
                <a:gd name="T4" fmla="*/ 7560469 w 48"/>
                <a:gd name="T5" fmla="*/ 0 h 143"/>
                <a:gd name="T6" fmla="*/ 7560469 w 48"/>
                <a:gd name="T7" fmla="*/ 22840017 h 143"/>
                <a:gd name="T8" fmla="*/ 0 w 48"/>
                <a:gd name="T9" fmla="*/ 22840017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143">
                  <a:moveTo>
                    <a:pt x="0" y="143"/>
                  </a:moveTo>
                  <a:lnTo>
                    <a:pt x="0" y="24"/>
                  </a:lnTo>
                  <a:lnTo>
                    <a:pt x="48" y="0"/>
                  </a:lnTo>
                  <a:lnTo>
                    <a:pt x="48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CB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70" name="Freeform 467"/>
            <p:cNvSpPr>
              <a:spLocks/>
            </p:cNvSpPr>
            <p:nvPr/>
          </p:nvSpPr>
          <p:spPr bwMode="auto">
            <a:xfrm>
              <a:off x="4841876" y="2705101"/>
              <a:ext cx="19050" cy="60325"/>
            </a:xfrm>
            <a:custGeom>
              <a:avLst/>
              <a:gdLst>
                <a:gd name="T0" fmla="*/ 0 w 47"/>
                <a:gd name="T1" fmla="*/ 23941484 h 152"/>
                <a:gd name="T2" fmla="*/ 0 w 47"/>
                <a:gd name="T3" fmla="*/ 3307556 h 152"/>
                <a:gd name="T4" fmla="*/ 6406880 w 47"/>
                <a:gd name="T5" fmla="*/ 315119 h 152"/>
                <a:gd name="T6" fmla="*/ 7721330 w 47"/>
                <a:gd name="T7" fmla="*/ 0 h 152"/>
                <a:gd name="T8" fmla="*/ 7721330 w 47"/>
                <a:gd name="T9" fmla="*/ 23941484 h 152"/>
                <a:gd name="T10" fmla="*/ 0 w 47"/>
                <a:gd name="T11" fmla="*/ 23941484 h 1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" h="152">
                  <a:moveTo>
                    <a:pt x="0" y="152"/>
                  </a:moveTo>
                  <a:lnTo>
                    <a:pt x="0" y="21"/>
                  </a:lnTo>
                  <a:lnTo>
                    <a:pt x="39" y="2"/>
                  </a:lnTo>
                  <a:lnTo>
                    <a:pt x="47" y="0"/>
                  </a:lnTo>
                  <a:lnTo>
                    <a:pt x="47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CC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71" name="Freeform 468"/>
            <p:cNvSpPr>
              <a:spLocks/>
            </p:cNvSpPr>
            <p:nvPr/>
          </p:nvSpPr>
          <p:spPr bwMode="auto">
            <a:xfrm>
              <a:off x="4851401" y="2703514"/>
              <a:ext cx="19050" cy="61913"/>
            </a:xfrm>
            <a:custGeom>
              <a:avLst/>
              <a:gdLst>
                <a:gd name="T0" fmla="*/ 0 w 47"/>
                <a:gd name="T1" fmla="*/ 24571920 h 156"/>
                <a:gd name="T2" fmla="*/ 0 w 47"/>
                <a:gd name="T3" fmla="*/ 2047495 h 156"/>
                <a:gd name="T4" fmla="*/ 2464340 w 47"/>
                <a:gd name="T5" fmla="*/ 944967 h 156"/>
                <a:gd name="T6" fmla="*/ 7721330 w 47"/>
                <a:gd name="T7" fmla="*/ 0 h 156"/>
                <a:gd name="T8" fmla="*/ 7721330 w 47"/>
                <a:gd name="T9" fmla="*/ 24571920 h 156"/>
                <a:gd name="T10" fmla="*/ 0 w 47"/>
                <a:gd name="T11" fmla="*/ 2457192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" h="156">
                  <a:moveTo>
                    <a:pt x="0" y="156"/>
                  </a:moveTo>
                  <a:lnTo>
                    <a:pt x="0" y="13"/>
                  </a:lnTo>
                  <a:lnTo>
                    <a:pt x="15" y="6"/>
                  </a:lnTo>
                  <a:lnTo>
                    <a:pt x="47" y="0"/>
                  </a:lnTo>
                  <a:lnTo>
                    <a:pt x="47" y="156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CD2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72" name="Freeform 469"/>
            <p:cNvSpPr>
              <a:spLocks/>
            </p:cNvSpPr>
            <p:nvPr/>
          </p:nvSpPr>
          <p:spPr bwMode="auto">
            <a:xfrm>
              <a:off x="4860926" y="2701926"/>
              <a:ext cx="19050" cy="63500"/>
            </a:xfrm>
            <a:custGeom>
              <a:avLst/>
              <a:gdLst>
                <a:gd name="T0" fmla="*/ 0 w 48"/>
                <a:gd name="T1" fmla="*/ 25201563 h 160"/>
                <a:gd name="T2" fmla="*/ 0 w 48"/>
                <a:gd name="T3" fmla="*/ 1260078 h 160"/>
                <a:gd name="T4" fmla="*/ 7560469 w 48"/>
                <a:gd name="T5" fmla="*/ 0 h 160"/>
                <a:gd name="T6" fmla="*/ 7560469 w 48"/>
                <a:gd name="T7" fmla="*/ 25201563 h 160"/>
                <a:gd name="T8" fmla="*/ 0 w 48"/>
                <a:gd name="T9" fmla="*/ 25201563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160">
                  <a:moveTo>
                    <a:pt x="0" y="160"/>
                  </a:moveTo>
                  <a:lnTo>
                    <a:pt x="0" y="8"/>
                  </a:lnTo>
                  <a:lnTo>
                    <a:pt x="48" y="0"/>
                  </a:lnTo>
                  <a:lnTo>
                    <a:pt x="48" y="160"/>
                  </a:lnTo>
                  <a:lnTo>
                    <a:pt x="0" y="160"/>
                  </a:lnTo>
                  <a:close/>
                </a:path>
              </a:pathLst>
            </a:custGeom>
            <a:solidFill>
              <a:srgbClr val="CF2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73" name="Freeform 470"/>
            <p:cNvSpPr>
              <a:spLocks/>
            </p:cNvSpPr>
            <p:nvPr/>
          </p:nvSpPr>
          <p:spPr bwMode="auto">
            <a:xfrm>
              <a:off x="4870451" y="2700339"/>
              <a:ext cx="19050" cy="65088"/>
            </a:xfrm>
            <a:custGeom>
              <a:avLst/>
              <a:gdLst>
                <a:gd name="T0" fmla="*/ 0 w 48"/>
                <a:gd name="T1" fmla="*/ 25831998 h 164"/>
                <a:gd name="T2" fmla="*/ 0 w 48"/>
                <a:gd name="T3" fmla="*/ 1260088 h 164"/>
                <a:gd name="T4" fmla="*/ 7560469 w 48"/>
                <a:gd name="T5" fmla="*/ 0 h 164"/>
                <a:gd name="T6" fmla="*/ 7560469 w 48"/>
                <a:gd name="T7" fmla="*/ 25831998 h 164"/>
                <a:gd name="T8" fmla="*/ 0 w 48"/>
                <a:gd name="T9" fmla="*/ 25831998 h 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164">
                  <a:moveTo>
                    <a:pt x="0" y="164"/>
                  </a:moveTo>
                  <a:lnTo>
                    <a:pt x="0" y="8"/>
                  </a:lnTo>
                  <a:lnTo>
                    <a:pt x="48" y="0"/>
                  </a:lnTo>
                  <a:lnTo>
                    <a:pt x="48" y="164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D02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74" name="Freeform 471"/>
            <p:cNvSpPr>
              <a:spLocks/>
            </p:cNvSpPr>
            <p:nvPr/>
          </p:nvSpPr>
          <p:spPr bwMode="auto">
            <a:xfrm>
              <a:off x="4879976" y="2697164"/>
              <a:ext cx="17463" cy="68263"/>
            </a:xfrm>
            <a:custGeom>
              <a:avLst/>
              <a:gdLst>
                <a:gd name="T0" fmla="*/ 0 w 47"/>
                <a:gd name="T1" fmla="*/ 27410807 h 170"/>
                <a:gd name="T2" fmla="*/ 0 w 47"/>
                <a:gd name="T3" fmla="*/ 1612211 h 170"/>
                <a:gd name="T4" fmla="*/ 6488433 w 47"/>
                <a:gd name="T5" fmla="*/ 0 h 170"/>
                <a:gd name="T6" fmla="*/ 6488433 w 47"/>
                <a:gd name="T7" fmla="*/ 27410807 h 170"/>
                <a:gd name="T8" fmla="*/ 0 w 47"/>
                <a:gd name="T9" fmla="*/ 27410807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170">
                  <a:moveTo>
                    <a:pt x="0" y="170"/>
                  </a:moveTo>
                  <a:lnTo>
                    <a:pt x="0" y="10"/>
                  </a:lnTo>
                  <a:lnTo>
                    <a:pt x="47" y="0"/>
                  </a:lnTo>
                  <a:lnTo>
                    <a:pt x="47" y="170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D22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75" name="Freeform 472"/>
            <p:cNvSpPr>
              <a:spLocks/>
            </p:cNvSpPr>
            <p:nvPr/>
          </p:nvSpPr>
          <p:spPr bwMode="auto">
            <a:xfrm>
              <a:off x="4889501" y="2695576"/>
              <a:ext cx="17463" cy="69850"/>
            </a:xfrm>
            <a:custGeom>
              <a:avLst/>
              <a:gdLst>
                <a:gd name="T0" fmla="*/ 0 w 47"/>
                <a:gd name="T1" fmla="*/ 28040359 h 174"/>
                <a:gd name="T2" fmla="*/ 0 w 47"/>
                <a:gd name="T3" fmla="*/ 1611367 h 174"/>
                <a:gd name="T4" fmla="*/ 6488433 w 47"/>
                <a:gd name="T5" fmla="*/ 0 h 174"/>
                <a:gd name="T6" fmla="*/ 6488433 w 47"/>
                <a:gd name="T7" fmla="*/ 28040359 h 174"/>
                <a:gd name="T8" fmla="*/ 0 w 47"/>
                <a:gd name="T9" fmla="*/ 28040359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174">
                  <a:moveTo>
                    <a:pt x="0" y="174"/>
                  </a:moveTo>
                  <a:lnTo>
                    <a:pt x="0" y="10"/>
                  </a:lnTo>
                  <a:lnTo>
                    <a:pt x="47" y="0"/>
                  </a:lnTo>
                  <a:lnTo>
                    <a:pt x="47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D42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76" name="Freeform 473"/>
            <p:cNvSpPr>
              <a:spLocks/>
            </p:cNvSpPr>
            <p:nvPr/>
          </p:nvSpPr>
          <p:spPr bwMode="auto">
            <a:xfrm>
              <a:off x="4897439" y="2693989"/>
              <a:ext cx="19050" cy="71438"/>
            </a:xfrm>
            <a:custGeom>
              <a:avLst/>
              <a:gdLst>
                <a:gd name="T0" fmla="*/ 0 w 48"/>
                <a:gd name="T1" fmla="*/ 28670718 h 178"/>
                <a:gd name="T2" fmla="*/ 0 w 48"/>
                <a:gd name="T3" fmla="*/ 1288693 h 178"/>
                <a:gd name="T4" fmla="*/ 7560469 w 48"/>
                <a:gd name="T5" fmla="*/ 0 h 178"/>
                <a:gd name="T6" fmla="*/ 7560469 w 48"/>
                <a:gd name="T7" fmla="*/ 28670718 h 178"/>
                <a:gd name="T8" fmla="*/ 0 w 48"/>
                <a:gd name="T9" fmla="*/ 28670718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178">
                  <a:moveTo>
                    <a:pt x="0" y="178"/>
                  </a:moveTo>
                  <a:lnTo>
                    <a:pt x="0" y="8"/>
                  </a:lnTo>
                  <a:lnTo>
                    <a:pt x="48" y="0"/>
                  </a:lnTo>
                  <a:lnTo>
                    <a:pt x="48" y="178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D52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77" name="Freeform 474"/>
            <p:cNvSpPr>
              <a:spLocks/>
            </p:cNvSpPr>
            <p:nvPr/>
          </p:nvSpPr>
          <p:spPr bwMode="auto">
            <a:xfrm>
              <a:off x="4906964" y="2693989"/>
              <a:ext cx="19050" cy="71438"/>
            </a:xfrm>
            <a:custGeom>
              <a:avLst/>
              <a:gdLst>
                <a:gd name="T0" fmla="*/ 0 w 48"/>
                <a:gd name="T1" fmla="*/ 28352155 h 180"/>
                <a:gd name="T2" fmla="*/ 0 w 48"/>
                <a:gd name="T3" fmla="*/ 944966 h 180"/>
                <a:gd name="T4" fmla="*/ 5827713 w 48"/>
                <a:gd name="T5" fmla="*/ 0 h 180"/>
                <a:gd name="T6" fmla="*/ 5985272 w 48"/>
                <a:gd name="T7" fmla="*/ 944966 h 180"/>
                <a:gd name="T8" fmla="*/ 5985272 w 48"/>
                <a:gd name="T9" fmla="*/ 1417647 h 180"/>
                <a:gd name="T10" fmla="*/ 5670550 w 48"/>
                <a:gd name="T11" fmla="*/ 1575208 h 180"/>
                <a:gd name="T12" fmla="*/ 5355431 w 48"/>
                <a:gd name="T13" fmla="*/ 1575208 h 180"/>
                <a:gd name="T14" fmla="*/ 3780234 w 48"/>
                <a:gd name="T15" fmla="*/ 944966 h 180"/>
                <a:gd name="T16" fmla="*/ 5040313 w 48"/>
                <a:gd name="T17" fmla="*/ 3465140 h 180"/>
                <a:gd name="T18" fmla="*/ 5827713 w 48"/>
                <a:gd name="T19" fmla="*/ 5985314 h 180"/>
                <a:gd name="T20" fmla="*/ 7560469 w 48"/>
                <a:gd name="T21" fmla="*/ 5355469 h 180"/>
                <a:gd name="T22" fmla="*/ 7560469 w 48"/>
                <a:gd name="T23" fmla="*/ 28352155 h 180"/>
                <a:gd name="T24" fmla="*/ 0 w 48"/>
                <a:gd name="T25" fmla="*/ 28352155 h 1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8" h="180">
                  <a:moveTo>
                    <a:pt x="0" y="180"/>
                  </a:moveTo>
                  <a:lnTo>
                    <a:pt x="0" y="6"/>
                  </a:lnTo>
                  <a:lnTo>
                    <a:pt x="37" y="0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24" y="6"/>
                  </a:lnTo>
                  <a:lnTo>
                    <a:pt x="32" y="22"/>
                  </a:lnTo>
                  <a:lnTo>
                    <a:pt x="37" y="38"/>
                  </a:lnTo>
                  <a:lnTo>
                    <a:pt x="48" y="34"/>
                  </a:lnTo>
                  <a:lnTo>
                    <a:pt x="48" y="180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D6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78" name="Freeform 475"/>
            <p:cNvSpPr>
              <a:spLocks/>
            </p:cNvSpPr>
            <p:nvPr/>
          </p:nvSpPr>
          <p:spPr bwMode="auto">
            <a:xfrm>
              <a:off x="4916489" y="2693989"/>
              <a:ext cx="19050" cy="71438"/>
            </a:xfrm>
            <a:custGeom>
              <a:avLst/>
              <a:gdLst>
                <a:gd name="T0" fmla="*/ 0 w 48"/>
                <a:gd name="T1" fmla="*/ 28352155 h 180"/>
                <a:gd name="T2" fmla="*/ 0 w 48"/>
                <a:gd name="T3" fmla="*/ 315121 h 180"/>
                <a:gd name="T4" fmla="*/ 2047478 w 48"/>
                <a:gd name="T5" fmla="*/ 0 h 180"/>
                <a:gd name="T6" fmla="*/ 2205038 w 48"/>
                <a:gd name="T7" fmla="*/ 944966 h 180"/>
                <a:gd name="T8" fmla="*/ 2205038 w 48"/>
                <a:gd name="T9" fmla="*/ 1417647 h 180"/>
                <a:gd name="T10" fmla="*/ 1890316 w 48"/>
                <a:gd name="T11" fmla="*/ 1575208 h 180"/>
                <a:gd name="T12" fmla="*/ 1575197 w 48"/>
                <a:gd name="T13" fmla="*/ 1575208 h 180"/>
                <a:gd name="T14" fmla="*/ 0 w 48"/>
                <a:gd name="T15" fmla="*/ 944966 h 180"/>
                <a:gd name="T16" fmla="*/ 1260078 w 48"/>
                <a:gd name="T17" fmla="*/ 3465140 h 180"/>
                <a:gd name="T18" fmla="*/ 2047478 w 48"/>
                <a:gd name="T19" fmla="*/ 5985314 h 180"/>
                <a:gd name="T20" fmla="*/ 7245350 w 48"/>
                <a:gd name="T21" fmla="*/ 4095382 h 180"/>
                <a:gd name="T22" fmla="*/ 7560469 w 48"/>
                <a:gd name="T23" fmla="*/ 4095382 h 180"/>
                <a:gd name="T24" fmla="*/ 7560469 w 48"/>
                <a:gd name="T25" fmla="*/ 28352155 h 180"/>
                <a:gd name="T26" fmla="*/ 0 w 48"/>
                <a:gd name="T27" fmla="*/ 28352155 h 1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8" h="180">
                  <a:moveTo>
                    <a:pt x="0" y="180"/>
                  </a:moveTo>
                  <a:lnTo>
                    <a:pt x="0" y="2"/>
                  </a:lnTo>
                  <a:lnTo>
                    <a:pt x="13" y="0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0" y="6"/>
                  </a:lnTo>
                  <a:lnTo>
                    <a:pt x="8" y="22"/>
                  </a:lnTo>
                  <a:lnTo>
                    <a:pt x="13" y="38"/>
                  </a:lnTo>
                  <a:lnTo>
                    <a:pt x="46" y="26"/>
                  </a:lnTo>
                  <a:lnTo>
                    <a:pt x="48" y="26"/>
                  </a:lnTo>
                  <a:lnTo>
                    <a:pt x="48" y="180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D8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79" name="Freeform 476"/>
            <p:cNvSpPr>
              <a:spLocks/>
            </p:cNvSpPr>
            <p:nvPr/>
          </p:nvSpPr>
          <p:spPr bwMode="auto">
            <a:xfrm>
              <a:off x="4926014" y="2701926"/>
              <a:ext cx="19050" cy="63500"/>
            </a:xfrm>
            <a:custGeom>
              <a:avLst/>
              <a:gdLst>
                <a:gd name="T0" fmla="*/ 0 w 48"/>
                <a:gd name="T1" fmla="*/ 25520570 h 158"/>
                <a:gd name="T2" fmla="*/ 0 w 48"/>
                <a:gd name="T3" fmla="*/ 1938358 h 158"/>
                <a:gd name="T4" fmla="*/ 3465116 w 48"/>
                <a:gd name="T5" fmla="*/ 646253 h 158"/>
                <a:gd name="T6" fmla="*/ 5355431 w 48"/>
                <a:gd name="T7" fmla="*/ 0 h 158"/>
                <a:gd name="T8" fmla="*/ 5197872 w 48"/>
                <a:gd name="T9" fmla="*/ 323127 h 158"/>
                <a:gd name="T10" fmla="*/ 5355431 w 48"/>
                <a:gd name="T11" fmla="*/ 646253 h 158"/>
                <a:gd name="T12" fmla="*/ 5670550 w 48"/>
                <a:gd name="T13" fmla="*/ 968978 h 158"/>
                <a:gd name="T14" fmla="*/ 7560469 w 48"/>
                <a:gd name="T15" fmla="*/ 1130541 h 158"/>
                <a:gd name="T16" fmla="*/ 7560469 w 48"/>
                <a:gd name="T17" fmla="*/ 25520570 h 158"/>
                <a:gd name="T18" fmla="*/ 0 w 48"/>
                <a:gd name="T19" fmla="*/ 2552057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" h="158">
                  <a:moveTo>
                    <a:pt x="0" y="158"/>
                  </a:moveTo>
                  <a:lnTo>
                    <a:pt x="0" y="12"/>
                  </a:lnTo>
                  <a:lnTo>
                    <a:pt x="22" y="4"/>
                  </a:lnTo>
                  <a:lnTo>
                    <a:pt x="34" y="0"/>
                  </a:lnTo>
                  <a:lnTo>
                    <a:pt x="33" y="2"/>
                  </a:lnTo>
                  <a:lnTo>
                    <a:pt x="34" y="4"/>
                  </a:lnTo>
                  <a:lnTo>
                    <a:pt x="36" y="6"/>
                  </a:lnTo>
                  <a:lnTo>
                    <a:pt x="48" y="7"/>
                  </a:lnTo>
                  <a:lnTo>
                    <a:pt x="48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D9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80" name="Freeform 477"/>
            <p:cNvSpPr>
              <a:spLocks/>
            </p:cNvSpPr>
            <p:nvPr/>
          </p:nvSpPr>
          <p:spPr bwMode="auto">
            <a:xfrm>
              <a:off x="4935539" y="2701926"/>
              <a:ext cx="19050" cy="63500"/>
            </a:xfrm>
            <a:custGeom>
              <a:avLst/>
              <a:gdLst>
                <a:gd name="T0" fmla="*/ 0 w 48"/>
                <a:gd name="T1" fmla="*/ 25520570 h 158"/>
                <a:gd name="T2" fmla="*/ 0 w 48"/>
                <a:gd name="T3" fmla="*/ 646253 h 158"/>
                <a:gd name="T4" fmla="*/ 1575197 w 48"/>
                <a:gd name="T5" fmla="*/ 0 h 158"/>
                <a:gd name="T6" fmla="*/ 1417638 w 48"/>
                <a:gd name="T7" fmla="*/ 323127 h 158"/>
                <a:gd name="T8" fmla="*/ 1575197 w 48"/>
                <a:gd name="T9" fmla="*/ 646253 h 158"/>
                <a:gd name="T10" fmla="*/ 1890316 w 48"/>
                <a:gd name="T11" fmla="*/ 968978 h 158"/>
                <a:gd name="T12" fmla="*/ 7560469 w 48"/>
                <a:gd name="T13" fmla="*/ 1776794 h 158"/>
                <a:gd name="T14" fmla="*/ 7560469 w 48"/>
                <a:gd name="T15" fmla="*/ 25520570 h 158"/>
                <a:gd name="T16" fmla="*/ 0 w 48"/>
                <a:gd name="T17" fmla="*/ 25520570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158">
                  <a:moveTo>
                    <a:pt x="0" y="158"/>
                  </a:moveTo>
                  <a:lnTo>
                    <a:pt x="0" y="4"/>
                  </a:lnTo>
                  <a:lnTo>
                    <a:pt x="10" y="0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48" y="11"/>
                  </a:lnTo>
                  <a:lnTo>
                    <a:pt x="48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DA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81" name="Freeform 478"/>
            <p:cNvSpPr>
              <a:spLocks/>
            </p:cNvSpPr>
            <p:nvPr/>
          </p:nvSpPr>
          <p:spPr bwMode="auto">
            <a:xfrm>
              <a:off x="4945064" y="2705101"/>
              <a:ext cx="19050" cy="60325"/>
            </a:xfrm>
            <a:custGeom>
              <a:avLst/>
              <a:gdLst>
                <a:gd name="T0" fmla="*/ 0 w 47"/>
                <a:gd name="T1" fmla="*/ 24100037 h 151"/>
                <a:gd name="T2" fmla="*/ 0 w 47"/>
                <a:gd name="T3" fmla="*/ 0 h 151"/>
                <a:gd name="T4" fmla="*/ 7721330 w 47"/>
                <a:gd name="T5" fmla="*/ 1276813 h 151"/>
                <a:gd name="T6" fmla="*/ 7721330 w 47"/>
                <a:gd name="T7" fmla="*/ 24100037 h 151"/>
                <a:gd name="T8" fmla="*/ 0 w 47"/>
                <a:gd name="T9" fmla="*/ 24100037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151">
                  <a:moveTo>
                    <a:pt x="0" y="151"/>
                  </a:moveTo>
                  <a:lnTo>
                    <a:pt x="0" y="0"/>
                  </a:lnTo>
                  <a:lnTo>
                    <a:pt x="47" y="8"/>
                  </a:lnTo>
                  <a:lnTo>
                    <a:pt x="47" y="151"/>
                  </a:lnTo>
                  <a:lnTo>
                    <a:pt x="0" y="151"/>
                  </a:lnTo>
                  <a:close/>
                </a:path>
              </a:pathLst>
            </a:custGeom>
            <a:solidFill>
              <a:srgbClr val="DC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82" name="Freeform 479"/>
            <p:cNvSpPr>
              <a:spLocks/>
            </p:cNvSpPr>
            <p:nvPr/>
          </p:nvSpPr>
          <p:spPr bwMode="auto">
            <a:xfrm>
              <a:off x="4954589" y="2706689"/>
              <a:ext cx="19050" cy="58738"/>
            </a:xfrm>
            <a:custGeom>
              <a:avLst/>
              <a:gdLst>
                <a:gd name="T0" fmla="*/ 0 w 47"/>
                <a:gd name="T1" fmla="*/ 23470426 h 147"/>
                <a:gd name="T2" fmla="*/ 0 w 47"/>
                <a:gd name="T3" fmla="*/ 0 h 147"/>
                <a:gd name="T4" fmla="*/ 6899748 w 47"/>
                <a:gd name="T5" fmla="*/ 957789 h 147"/>
                <a:gd name="T6" fmla="*/ 7721330 w 47"/>
                <a:gd name="T7" fmla="*/ 798357 h 147"/>
                <a:gd name="T8" fmla="*/ 7721330 w 47"/>
                <a:gd name="T9" fmla="*/ 23470426 h 147"/>
                <a:gd name="T10" fmla="*/ 0 w 47"/>
                <a:gd name="T11" fmla="*/ 23470426 h 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" h="147">
                  <a:moveTo>
                    <a:pt x="0" y="147"/>
                  </a:moveTo>
                  <a:lnTo>
                    <a:pt x="0" y="0"/>
                  </a:lnTo>
                  <a:lnTo>
                    <a:pt x="42" y="6"/>
                  </a:lnTo>
                  <a:lnTo>
                    <a:pt x="47" y="5"/>
                  </a:lnTo>
                  <a:lnTo>
                    <a:pt x="47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DD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83" name="Freeform 480"/>
            <p:cNvSpPr>
              <a:spLocks/>
            </p:cNvSpPr>
            <p:nvPr/>
          </p:nvSpPr>
          <p:spPr bwMode="auto">
            <a:xfrm>
              <a:off x="4964114" y="2708276"/>
              <a:ext cx="19050" cy="57150"/>
            </a:xfrm>
            <a:custGeom>
              <a:avLst/>
              <a:gdLst>
                <a:gd name="T0" fmla="*/ 0 w 47"/>
                <a:gd name="T1" fmla="*/ 22840017 h 143"/>
                <a:gd name="T2" fmla="*/ 0 w 47"/>
                <a:gd name="T3" fmla="*/ 0 h 143"/>
                <a:gd name="T4" fmla="*/ 3121363 w 47"/>
                <a:gd name="T5" fmla="*/ 319321 h 143"/>
                <a:gd name="T6" fmla="*/ 7721330 w 47"/>
                <a:gd name="T7" fmla="*/ 0 h 143"/>
                <a:gd name="T8" fmla="*/ 7721330 w 47"/>
                <a:gd name="T9" fmla="*/ 22840017 h 143"/>
                <a:gd name="T10" fmla="*/ 0 w 47"/>
                <a:gd name="T11" fmla="*/ 22840017 h 1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" h="143">
                  <a:moveTo>
                    <a:pt x="0" y="143"/>
                  </a:moveTo>
                  <a:lnTo>
                    <a:pt x="0" y="0"/>
                  </a:lnTo>
                  <a:lnTo>
                    <a:pt x="19" y="2"/>
                  </a:lnTo>
                  <a:lnTo>
                    <a:pt x="47" y="0"/>
                  </a:lnTo>
                  <a:lnTo>
                    <a:pt x="47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DE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84" name="Freeform 481"/>
            <p:cNvSpPr>
              <a:spLocks/>
            </p:cNvSpPr>
            <p:nvPr/>
          </p:nvSpPr>
          <p:spPr bwMode="auto">
            <a:xfrm>
              <a:off x="4973639" y="2708276"/>
              <a:ext cx="11113" cy="57150"/>
            </a:xfrm>
            <a:custGeom>
              <a:avLst/>
              <a:gdLst>
                <a:gd name="T0" fmla="*/ 0 w 28"/>
                <a:gd name="T1" fmla="*/ 22840017 h 143"/>
                <a:gd name="T2" fmla="*/ 0 w 28"/>
                <a:gd name="T3" fmla="*/ 159860 h 143"/>
                <a:gd name="T4" fmla="*/ 4410670 w 28"/>
                <a:gd name="T5" fmla="*/ 0 h 143"/>
                <a:gd name="T6" fmla="*/ 4410670 w 28"/>
                <a:gd name="T7" fmla="*/ 22840017 h 143"/>
                <a:gd name="T8" fmla="*/ 0 w 28"/>
                <a:gd name="T9" fmla="*/ 22840017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143">
                  <a:moveTo>
                    <a:pt x="0" y="143"/>
                  </a:moveTo>
                  <a:lnTo>
                    <a:pt x="0" y="1"/>
                  </a:lnTo>
                  <a:lnTo>
                    <a:pt x="28" y="0"/>
                  </a:lnTo>
                  <a:lnTo>
                    <a:pt x="28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E0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85" name="Rectangle 482"/>
            <p:cNvSpPr>
              <a:spLocks noChangeArrowheads="1"/>
            </p:cNvSpPr>
            <p:nvPr/>
          </p:nvSpPr>
          <p:spPr bwMode="auto">
            <a:xfrm>
              <a:off x="4983164" y="2708276"/>
              <a:ext cx="1588" cy="57150"/>
            </a:xfrm>
            <a:prstGeom prst="rect">
              <a:avLst/>
            </a:prstGeom>
            <a:solidFill>
              <a:srgbClr val="E1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486" name="Freeform 483"/>
            <p:cNvSpPr>
              <a:spLocks/>
            </p:cNvSpPr>
            <p:nvPr/>
          </p:nvSpPr>
          <p:spPr bwMode="auto">
            <a:xfrm>
              <a:off x="4659314" y="2740026"/>
              <a:ext cx="12700" cy="25400"/>
            </a:xfrm>
            <a:custGeom>
              <a:avLst/>
              <a:gdLst>
                <a:gd name="T0" fmla="*/ 5376333 w 30"/>
                <a:gd name="T1" fmla="*/ 0 h 65"/>
                <a:gd name="T2" fmla="*/ 5376333 w 30"/>
                <a:gd name="T3" fmla="*/ 9925538 h 65"/>
                <a:gd name="T4" fmla="*/ 0 w 30"/>
                <a:gd name="T5" fmla="*/ 9925538 h 65"/>
                <a:gd name="T6" fmla="*/ 1075267 w 30"/>
                <a:gd name="T7" fmla="*/ 4123006 h 65"/>
                <a:gd name="T8" fmla="*/ 1075267 w 30"/>
                <a:gd name="T9" fmla="*/ 3664634 h 65"/>
                <a:gd name="T10" fmla="*/ 896197 w 30"/>
                <a:gd name="T11" fmla="*/ 3512234 h 65"/>
                <a:gd name="T12" fmla="*/ 3584363 w 30"/>
                <a:gd name="T13" fmla="*/ 3970215 h 65"/>
                <a:gd name="T14" fmla="*/ 179070 w 30"/>
                <a:gd name="T15" fmla="*/ 1221545 h 65"/>
                <a:gd name="T16" fmla="*/ 179070 w 30"/>
                <a:gd name="T17" fmla="*/ 916354 h 65"/>
                <a:gd name="T18" fmla="*/ 5376333 w 30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" h="65">
                  <a:moveTo>
                    <a:pt x="30" y="0"/>
                  </a:moveTo>
                  <a:lnTo>
                    <a:pt x="30" y="65"/>
                  </a:lnTo>
                  <a:lnTo>
                    <a:pt x="0" y="65"/>
                  </a:lnTo>
                  <a:lnTo>
                    <a:pt x="6" y="27"/>
                  </a:lnTo>
                  <a:lnTo>
                    <a:pt x="6" y="24"/>
                  </a:lnTo>
                  <a:lnTo>
                    <a:pt x="5" y="23"/>
                  </a:lnTo>
                  <a:lnTo>
                    <a:pt x="20" y="26"/>
                  </a:lnTo>
                  <a:lnTo>
                    <a:pt x="1" y="8"/>
                  </a:lnTo>
                  <a:lnTo>
                    <a:pt x="1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A4A4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87" name="Freeform 484"/>
            <p:cNvSpPr>
              <a:spLocks/>
            </p:cNvSpPr>
            <p:nvPr/>
          </p:nvSpPr>
          <p:spPr bwMode="auto">
            <a:xfrm>
              <a:off x="4662489" y="2736851"/>
              <a:ext cx="19050" cy="28575"/>
            </a:xfrm>
            <a:custGeom>
              <a:avLst/>
              <a:gdLst>
                <a:gd name="T0" fmla="*/ 0 w 48"/>
                <a:gd name="T1" fmla="*/ 11664723 h 70"/>
                <a:gd name="T2" fmla="*/ 0 w 48"/>
                <a:gd name="T3" fmla="*/ 5832566 h 70"/>
                <a:gd name="T4" fmla="*/ 0 w 48"/>
                <a:gd name="T5" fmla="*/ 5332503 h 70"/>
                <a:gd name="T6" fmla="*/ 0 w 48"/>
                <a:gd name="T7" fmla="*/ 5165952 h 70"/>
                <a:gd name="T8" fmla="*/ 0 w 48"/>
                <a:gd name="T9" fmla="*/ 4832441 h 70"/>
                <a:gd name="T10" fmla="*/ 2205038 w 48"/>
                <a:gd name="T11" fmla="*/ 5165952 h 70"/>
                <a:gd name="T12" fmla="*/ 0 w 48"/>
                <a:gd name="T13" fmla="*/ 3166110 h 70"/>
                <a:gd name="T14" fmla="*/ 0 w 48"/>
                <a:gd name="T15" fmla="*/ 1499779 h 70"/>
                <a:gd name="T16" fmla="*/ 7560469 w 48"/>
                <a:gd name="T17" fmla="*/ 0 h 70"/>
                <a:gd name="T18" fmla="*/ 7560469 w 48"/>
                <a:gd name="T19" fmla="*/ 11664723 h 70"/>
                <a:gd name="T20" fmla="*/ 0 w 48"/>
                <a:gd name="T21" fmla="*/ 11664723 h 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35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4" y="31"/>
                  </a:lnTo>
                  <a:lnTo>
                    <a:pt x="0" y="19"/>
                  </a:lnTo>
                  <a:lnTo>
                    <a:pt x="0" y="9"/>
                  </a:lnTo>
                  <a:lnTo>
                    <a:pt x="48" y="0"/>
                  </a:lnTo>
                  <a:lnTo>
                    <a:pt x="48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A4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88" name="Freeform 485"/>
            <p:cNvSpPr>
              <a:spLocks/>
            </p:cNvSpPr>
            <p:nvPr/>
          </p:nvSpPr>
          <p:spPr bwMode="auto">
            <a:xfrm>
              <a:off x="4672014" y="2736851"/>
              <a:ext cx="19050" cy="28575"/>
            </a:xfrm>
            <a:custGeom>
              <a:avLst/>
              <a:gdLst>
                <a:gd name="T0" fmla="*/ 0 w 48"/>
                <a:gd name="T1" fmla="*/ 11500431 h 71"/>
                <a:gd name="T2" fmla="*/ 0 w 48"/>
                <a:gd name="T3" fmla="*/ 971952 h 71"/>
                <a:gd name="T4" fmla="*/ 5355431 w 48"/>
                <a:gd name="T5" fmla="*/ 0 h 71"/>
                <a:gd name="T6" fmla="*/ 5670550 w 48"/>
                <a:gd name="T7" fmla="*/ 1295937 h 71"/>
                <a:gd name="T8" fmla="*/ 7560469 w 48"/>
                <a:gd name="T9" fmla="*/ 647968 h 71"/>
                <a:gd name="T10" fmla="*/ 7560469 w 48"/>
                <a:gd name="T11" fmla="*/ 11500431 h 71"/>
                <a:gd name="T12" fmla="*/ 0 w 48"/>
                <a:gd name="T13" fmla="*/ 11500431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" h="71">
                  <a:moveTo>
                    <a:pt x="0" y="71"/>
                  </a:moveTo>
                  <a:lnTo>
                    <a:pt x="0" y="6"/>
                  </a:lnTo>
                  <a:lnTo>
                    <a:pt x="34" y="0"/>
                  </a:lnTo>
                  <a:lnTo>
                    <a:pt x="36" y="8"/>
                  </a:lnTo>
                  <a:lnTo>
                    <a:pt x="48" y="4"/>
                  </a:lnTo>
                  <a:lnTo>
                    <a:pt x="48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A6A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89" name="Freeform 486"/>
            <p:cNvSpPr>
              <a:spLocks/>
            </p:cNvSpPr>
            <p:nvPr/>
          </p:nvSpPr>
          <p:spPr bwMode="auto">
            <a:xfrm>
              <a:off x="4681539" y="2733676"/>
              <a:ext cx="19050" cy="31750"/>
            </a:xfrm>
            <a:custGeom>
              <a:avLst/>
              <a:gdLst>
                <a:gd name="T0" fmla="*/ 0 w 48"/>
                <a:gd name="T1" fmla="*/ 12923878 h 78"/>
                <a:gd name="T2" fmla="*/ 0 w 48"/>
                <a:gd name="T3" fmla="*/ 1325359 h 78"/>
                <a:gd name="T4" fmla="*/ 1575197 w 48"/>
                <a:gd name="T5" fmla="*/ 1159689 h 78"/>
                <a:gd name="T6" fmla="*/ 1890316 w 48"/>
                <a:gd name="T7" fmla="*/ 2485455 h 78"/>
                <a:gd name="T8" fmla="*/ 4410472 w 48"/>
                <a:gd name="T9" fmla="*/ 1325359 h 78"/>
                <a:gd name="T10" fmla="*/ 4725194 w 48"/>
                <a:gd name="T11" fmla="*/ 1325359 h 78"/>
                <a:gd name="T12" fmla="*/ 4882753 w 48"/>
                <a:gd name="T13" fmla="*/ 1325359 h 78"/>
                <a:gd name="T14" fmla="*/ 5040313 w 48"/>
                <a:gd name="T15" fmla="*/ 1491029 h 78"/>
                <a:gd name="T16" fmla="*/ 5355431 w 48"/>
                <a:gd name="T17" fmla="*/ 1988446 h 78"/>
                <a:gd name="T18" fmla="*/ 5355431 w 48"/>
                <a:gd name="T19" fmla="*/ 497010 h 78"/>
                <a:gd name="T20" fmla="*/ 7560469 w 48"/>
                <a:gd name="T21" fmla="*/ 0 h 78"/>
                <a:gd name="T22" fmla="*/ 7560469 w 48"/>
                <a:gd name="T23" fmla="*/ 12923878 h 78"/>
                <a:gd name="T24" fmla="*/ 0 w 48"/>
                <a:gd name="T25" fmla="*/ 12923878 h 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8" h="78">
                  <a:moveTo>
                    <a:pt x="0" y="78"/>
                  </a:moveTo>
                  <a:lnTo>
                    <a:pt x="0" y="8"/>
                  </a:lnTo>
                  <a:lnTo>
                    <a:pt x="10" y="7"/>
                  </a:lnTo>
                  <a:lnTo>
                    <a:pt x="12" y="15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1" y="8"/>
                  </a:lnTo>
                  <a:lnTo>
                    <a:pt x="32" y="9"/>
                  </a:lnTo>
                  <a:lnTo>
                    <a:pt x="34" y="12"/>
                  </a:lnTo>
                  <a:lnTo>
                    <a:pt x="34" y="3"/>
                  </a:lnTo>
                  <a:lnTo>
                    <a:pt x="48" y="0"/>
                  </a:lnTo>
                  <a:lnTo>
                    <a:pt x="48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A7A7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90" name="Freeform 487"/>
            <p:cNvSpPr>
              <a:spLocks/>
            </p:cNvSpPr>
            <p:nvPr/>
          </p:nvSpPr>
          <p:spPr bwMode="auto">
            <a:xfrm>
              <a:off x="4691064" y="2732089"/>
              <a:ext cx="17463" cy="33338"/>
            </a:xfrm>
            <a:custGeom>
              <a:avLst/>
              <a:gdLst>
                <a:gd name="T0" fmla="*/ 0 w 47"/>
                <a:gd name="T1" fmla="*/ 13553930 h 82"/>
                <a:gd name="T2" fmla="*/ 0 w 47"/>
                <a:gd name="T3" fmla="*/ 2479209 h 82"/>
                <a:gd name="T4" fmla="*/ 552128 w 47"/>
                <a:gd name="T5" fmla="*/ 1983611 h 82"/>
                <a:gd name="T6" fmla="*/ 828192 w 47"/>
                <a:gd name="T7" fmla="*/ 1983611 h 82"/>
                <a:gd name="T8" fmla="*/ 966410 w 47"/>
                <a:gd name="T9" fmla="*/ 1983611 h 82"/>
                <a:gd name="T10" fmla="*/ 1104256 w 47"/>
                <a:gd name="T11" fmla="*/ 2148675 h 82"/>
                <a:gd name="T12" fmla="*/ 1380692 w 47"/>
                <a:gd name="T13" fmla="*/ 2644679 h 82"/>
                <a:gd name="T14" fmla="*/ 1380692 w 47"/>
                <a:gd name="T15" fmla="*/ 1157073 h 82"/>
                <a:gd name="T16" fmla="*/ 6488433 w 47"/>
                <a:gd name="T17" fmla="*/ 0 h 82"/>
                <a:gd name="T18" fmla="*/ 6488433 w 47"/>
                <a:gd name="T19" fmla="*/ 13553930 h 82"/>
                <a:gd name="T20" fmla="*/ 0 w 47"/>
                <a:gd name="T21" fmla="*/ 13553930 h 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2">
                  <a:moveTo>
                    <a:pt x="0" y="82"/>
                  </a:moveTo>
                  <a:lnTo>
                    <a:pt x="0" y="15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10" y="16"/>
                  </a:lnTo>
                  <a:lnTo>
                    <a:pt x="10" y="7"/>
                  </a:lnTo>
                  <a:lnTo>
                    <a:pt x="47" y="0"/>
                  </a:lnTo>
                  <a:lnTo>
                    <a:pt x="47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91" name="Freeform 488"/>
            <p:cNvSpPr>
              <a:spLocks/>
            </p:cNvSpPr>
            <p:nvPr/>
          </p:nvSpPr>
          <p:spPr bwMode="auto">
            <a:xfrm>
              <a:off x="4700589" y="2730501"/>
              <a:ext cx="17463" cy="34925"/>
            </a:xfrm>
            <a:custGeom>
              <a:avLst/>
              <a:gdLst>
                <a:gd name="T0" fmla="*/ 0 w 47"/>
                <a:gd name="T1" fmla="*/ 14020180 h 87"/>
                <a:gd name="T2" fmla="*/ 0 w 47"/>
                <a:gd name="T3" fmla="*/ 1450391 h 87"/>
                <a:gd name="T4" fmla="*/ 6488433 w 47"/>
                <a:gd name="T5" fmla="*/ 0 h 87"/>
                <a:gd name="T6" fmla="*/ 6488433 w 47"/>
                <a:gd name="T7" fmla="*/ 14020180 h 87"/>
                <a:gd name="T8" fmla="*/ 0 w 47"/>
                <a:gd name="T9" fmla="*/ 1402018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87">
                  <a:moveTo>
                    <a:pt x="0" y="87"/>
                  </a:moveTo>
                  <a:lnTo>
                    <a:pt x="0" y="9"/>
                  </a:lnTo>
                  <a:lnTo>
                    <a:pt x="47" y="0"/>
                  </a:lnTo>
                  <a:lnTo>
                    <a:pt x="47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A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92" name="Freeform 489"/>
            <p:cNvSpPr>
              <a:spLocks/>
            </p:cNvSpPr>
            <p:nvPr/>
          </p:nvSpPr>
          <p:spPr bwMode="auto">
            <a:xfrm>
              <a:off x="4708526" y="2728914"/>
              <a:ext cx="19050" cy="36513"/>
            </a:xfrm>
            <a:custGeom>
              <a:avLst/>
              <a:gdLst>
                <a:gd name="T0" fmla="*/ 0 w 48"/>
                <a:gd name="T1" fmla="*/ 14650540 h 91"/>
                <a:gd name="T2" fmla="*/ 0 w 48"/>
                <a:gd name="T3" fmla="*/ 1448884 h 91"/>
                <a:gd name="T4" fmla="*/ 7560469 w 48"/>
                <a:gd name="T5" fmla="*/ 0 h 91"/>
                <a:gd name="T6" fmla="*/ 7560469 w 48"/>
                <a:gd name="T7" fmla="*/ 14650540 h 91"/>
                <a:gd name="T8" fmla="*/ 0 w 48"/>
                <a:gd name="T9" fmla="*/ 1465054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91">
                  <a:moveTo>
                    <a:pt x="0" y="91"/>
                  </a:moveTo>
                  <a:lnTo>
                    <a:pt x="0" y="9"/>
                  </a:lnTo>
                  <a:lnTo>
                    <a:pt x="48" y="0"/>
                  </a:lnTo>
                  <a:lnTo>
                    <a:pt x="48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ABA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93" name="Freeform 490"/>
            <p:cNvSpPr>
              <a:spLocks/>
            </p:cNvSpPr>
            <p:nvPr/>
          </p:nvSpPr>
          <p:spPr bwMode="auto">
            <a:xfrm>
              <a:off x="4718051" y="2727326"/>
              <a:ext cx="19050" cy="38100"/>
            </a:xfrm>
            <a:custGeom>
              <a:avLst/>
              <a:gdLst>
                <a:gd name="T0" fmla="*/ 0 w 48"/>
                <a:gd name="T1" fmla="*/ 15280105 h 95"/>
                <a:gd name="T2" fmla="*/ 0 w 48"/>
                <a:gd name="T3" fmla="*/ 1286577 h 95"/>
                <a:gd name="T4" fmla="*/ 7560469 w 48"/>
                <a:gd name="T5" fmla="*/ 0 h 95"/>
                <a:gd name="T6" fmla="*/ 7560469 w 48"/>
                <a:gd name="T7" fmla="*/ 15280105 h 95"/>
                <a:gd name="T8" fmla="*/ 0 w 48"/>
                <a:gd name="T9" fmla="*/ 1528010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95">
                  <a:moveTo>
                    <a:pt x="0" y="95"/>
                  </a:moveTo>
                  <a:lnTo>
                    <a:pt x="0" y="8"/>
                  </a:lnTo>
                  <a:lnTo>
                    <a:pt x="48" y="0"/>
                  </a:lnTo>
                  <a:lnTo>
                    <a:pt x="48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AD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94" name="Freeform 491"/>
            <p:cNvSpPr>
              <a:spLocks/>
            </p:cNvSpPr>
            <p:nvPr/>
          </p:nvSpPr>
          <p:spPr bwMode="auto">
            <a:xfrm>
              <a:off x="4727576" y="2725739"/>
              <a:ext cx="19050" cy="39688"/>
            </a:xfrm>
            <a:custGeom>
              <a:avLst/>
              <a:gdLst>
                <a:gd name="T0" fmla="*/ 0 w 48"/>
                <a:gd name="T1" fmla="*/ 15910478 h 99"/>
                <a:gd name="T2" fmla="*/ 0 w 48"/>
                <a:gd name="T3" fmla="*/ 1285651 h 99"/>
                <a:gd name="T4" fmla="*/ 7560469 w 48"/>
                <a:gd name="T5" fmla="*/ 0 h 99"/>
                <a:gd name="T6" fmla="*/ 7560469 w 48"/>
                <a:gd name="T7" fmla="*/ 15910478 h 99"/>
                <a:gd name="T8" fmla="*/ 0 w 48"/>
                <a:gd name="T9" fmla="*/ 15910478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99">
                  <a:moveTo>
                    <a:pt x="0" y="99"/>
                  </a:moveTo>
                  <a:lnTo>
                    <a:pt x="0" y="8"/>
                  </a:lnTo>
                  <a:lnTo>
                    <a:pt x="48" y="0"/>
                  </a:lnTo>
                  <a:lnTo>
                    <a:pt x="48" y="99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AD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95" name="Freeform 492"/>
            <p:cNvSpPr>
              <a:spLocks/>
            </p:cNvSpPr>
            <p:nvPr/>
          </p:nvSpPr>
          <p:spPr bwMode="auto">
            <a:xfrm>
              <a:off x="4737101" y="2724151"/>
              <a:ext cx="19050" cy="41275"/>
            </a:xfrm>
            <a:custGeom>
              <a:avLst/>
              <a:gdLst>
                <a:gd name="T0" fmla="*/ 0 w 48"/>
                <a:gd name="T1" fmla="*/ 16225006 h 105"/>
                <a:gd name="T2" fmla="*/ 0 w 48"/>
                <a:gd name="T3" fmla="*/ 1545257 h 105"/>
                <a:gd name="T4" fmla="*/ 7560469 w 48"/>
                <a:gd name="T5" fmla="*/ 0 h 105"/>
                <a:gd name="T6" fmla="*/ 7560469 w 48"/>
                <a:gd name="T7" fmla="*/ 16225006 h 105"/>
                <a:gd name="T8" fmla="*/ 0 w 48"/>
                <a:gd name="T9" fmla="*/ 16225006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105">
                  <a:moveTo>
                    <a:pt x="0" y="105"/>
                  </a:moveTo>
                  <a:lnTo>
                    <a:pt x="0" y="10"/>
                  </a:lnTo>
                  <a:lnTo>
                    <a:pt x="48" y="0"/>
                  </a:lnTo>
                  <a:lnTo>
                    <a:pt x="48" y="105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AF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96" name="Freeform 493"/>
            <p:cNvSpPr>
              <a:spLocks/>
            </p:cNvSpPr>
            <p:nvPr/>
          </p:nvSpPr>
          <p:spPr bwMode="auto">
            <a:xfrm>
              <a:off x="4746626" y="2722564"/>
              <a:ext cx="19050" cy="42863"/>
            </a:xfrm>
            <a:custGeom>
              <a:avLst/>
              <a:gdLst>
                <a:gd name="T0" fmla="*/ 0 w 47"/>
                <a:gd name="T1" fmla="*/ 16855383 h 109"/>
                <a:gd name="T2" fmla="*/ 0 w 47"/>
                <a:gd name="T3" fmla="*/ 1546214 h 109"/>
                <a:gd name="T4" fmla="*/ 7721330 w 47"/>
                <a:gd name="T5" fmla="*/ 0 h 109"/>
                <a:gd name="T6" fmla="*/ 7721330 w 47"/>
                <a:gd name="T7" fmla="*/ 16855383 h 109"/>
                <a:gd name="T8" fmla="*/ 0 w 47"/>
                <a:gd name="T9" fmla="*/ 16855383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109">
                  <a:moveTo>
                    <a:pt x="0" y="109"/>
                  </a:moveTo>
                  <a:lnTo>
                    <a:pt x="0" y="10"/>
                  </a:lnTo>
                  <a:lnTo>
                    <a:pt x="47" y="0"/>
                  </a:lnTo>
                  <a:lnTo>
                    <a:pt x="47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B0B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97" name="Freeform 494"/>
            <p:cNvSpPr>
              <a:spLocks/>
            </p:cNvSpPr>
            <p:nvPr/>
          </p:nvSpPr>
          <p:spPr bwMode="auto">
            <a:xfrm>
              <a:off x="4756151" y="2720976"/>
              <a:ext cx="19050" cy="44450"/>
            </a:xfrm>
            <a:custGeom>
              <a:avLst/>
              <a:gdLst>
                <a:gd name="T0" fmla="*/ 0 w 47"/>
                <a:gd name="T1" fmla="*/ 17484978 h 113"/>
                <a:gd name="T2" fmla="*/ 0 w 47"/>
                <a:gd name="T3" fmla="*/ 1237913 h 113"/>
                <a:gd name="T4" fmla="*/ 7721330 w 47"/>
                <a:gd name="T5" fmla="*/ 0 h 113"/>
                <a:gd name="T6" fmla="*/ 7721330 w 47"/>
                <a:gd name="T7" fmla="*/ 17484978 h 113"/>
                <a:gd name="T8" fmla="*/ 0 w 47"/>
                <a:gd name="T9" fmla="*/ 17484978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113">
                  <a:moveTo>
                    <a:pt x="0" y="113"/>
                  </a:moveTo>
                  <a:lnTo>
                    <a:pt x="0" y="8"/>
                  </a:lnTo>
                  <a:lnTo>
                    <a:pt x="47" y="0"/>
                  </a:lnTo>
                  <a:lnTo>
                    <a:pt x="47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B1B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98" name="Freeform 495"/>
            <p:cNvSpPr>
              <a:spLocks/>
            </p:cNvSpPr>
            <p:nvPr/>
          </p:nvSpPr>
          <p:spPr bwMode="auto">
            <a:xfrm>
              <a:off x="4765676" y="2719389"/>
              <a:ext cx="19050" cy="46038"/>
            </a:xfrm>
            <a:custGeom>
              <a:avLst/>
              <a:gdLst>
                <a:gd name="T0" fmla="*/ 0 w 48"/>
                <a:gd name="T1" fmla="*/ 18115363 h 117"/>
                <a:gd name="T2" fmla="*/ 0 w 48"/>
                <a:gd name="T3" fmla="*/ 1238698 h 117"/>
                <a:gd name="T4" fmla="*/ 7560469 w 48"/>
                <a:gd name="T5" fmla="*/ 0 h 117"/>
                <a:gd name="T6" fmla="*/ 7560469 w 48"/>
                <a:gd name="T7" fmla="*/ 18115363 h 117"/>
                <a:gd name="T8" fmla="*/ 0 w 48"/>
                <a:gd name="T9" fmla="*/ 18115363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117">
                  <a:moveTo>
                    <a:pt x="0" y="117"/>
                  </a:moveTo>
                  <a:lnTo>
                    <a:pt x="0" y="8"/>
                  </a:lnTo>
                  <a:lnTo>
                    <a:pt x="48" y="0"/>
                  </a:lnTo>
                  <a:lnTo>
                    <a:pt x="48" y="117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B2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99" name="Freeform 496"/>
            <p:cNvSpPr>
              <a:spLocks/>
            </p:cNvSpPr>
            <p:nvPr/>
          </p:nvSpPr>
          <p:spPr bwMode="auto">
            <a:xfrm>
              <a:off x="4775201" y="2716214"/>
              <a:ext cx="19050" cy="49213"/>
            </a:xfrm>
            <a:custGeom>
              <a:avLst/>
              <a:gdLst>
                <a:gd name="T0" fmla="*/ 0 w 48"/>
                <a:gd name="T1" fmla="*/ 19851798 h 122"/>
                <a:gd name="T2" fmla="*/ 0 w 48"/>
                <a:gd name="T3" fmla="*/ 1464288 h 122"/>
                <a:gd name="T4" fmla="*/ 7560469 w 48"/>
                <a:gd name="T5" fmla="*/ 0 h 122"/>
                <a:gd name="T6" fmla="*/ 7560469 w 48"/>
                <a:gd name="T7" fmla="*/ 19851798 h 122"/>
                <a:gd name="T8" fmla="*/ 0 w 48"/>
                <a:gd name="T9" fmla="*/ 19851798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122">
                  <a:moveTo>
                    <a:pt x="0" y="122"/>
                  </a:moveTo>
                  <a:lnTo>
                    <a:pt x="0" y="9"/>
                  </a:lnTo>
                  <a:lnTo>
                    <a:pt x="48" y="0"/>
                  </a:lnTo>
                  <a:lnTo>
                    <a:pt x="48" y="122"/>
                  </a:lnTo>
                  <a:lnTo>
                    <a:pt x="0" y="122"/>
                  </a:lnTo>
                  <a:close/>
                </a:path>
              </a:pathLst>
            </a:custGeom>
            <a:solidFill>
              <a:srgbClr val="B4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00" name="Freeform 497"/>
            <p:cNvSpPr>
              <a:spLocks/>
            </p:cNvSpPr>
            <p:nvPr/>
          </p:nvSpPr>
          <p:spPr bwMode="auto">
            <a:xfrm>
              <a:off x="4784726" y="2714626"/>
              <a:ext cx="19050" cy="50800"/>
            </a:xfrm>
            <a:custGeom>
              <a:avLst/>
              <a:gdLst>
                <a:gd name="T0" fmla="*/ 0 w 47"/>
                <a:gd name="T1" fmla="*/ 20481270 h 126"/>
                <a:gd name="T2" fmla="*/ 0 w 47"/>
                <a:gd name="T3" fmla="*/ 1463121 h 126"/>
                <a:gd name="T4" fmla="*/ 7721330 w 47"/>
                <a:gd name="T5" fmla="*/ 0 h 126"/>
                <a:gd name="T6" fmla="*/ 7721330 w 47"/>
                <a:gd name="T7" fmla="*/ 20481270 h 126"/>
                <a:gd name="T8" fmla="*/ 0 w 47"/>
                <a:gd name="T9" fmla="*/ 2048127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126">
                  <a:moveTo>
                    <a:pt x="0" y="126"/>
                  </a:moveTo>
                  <a:lnTo>
                    <a:pt x="0" y="9"/>
                  </a:lnTo>
                  <a:lnTo>
                    <a:pt x="47" y="0"/>
                  </a:lnTo>
                  <a:lnTo>
                    <a:pt x="47" y="12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B5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01" name="Freeform 498"/>
            <p:cNvSpPr>
              <a:spLocks/>
            </p:cNvSpPr>
            <p:nvPr/>
          </p:nvSpPr>
          <p:spPr bwMode="auto">
            <a:xfrm>
              <a:off x="4794251" y="2714626"/>
              <a:ext cx="19050" cy="50800"/>
            </a:xfrm>
            <a:custGeom>
              <a:avLst/>
              <a:gdLst>
                <a:gd name="T0" fmla="*/ 0 w 47"/>
                <a:gd name="T1" fmla="*/ 20481270 h 126"/>
                <a:gd name="T2" fmla="*/ 0 w 47"/>
                <a:gd name="T3" fmla="*/ 650321 h 126"/>
                <a:gd name="T4" fmla="*/ 3942945 w 47"/>
                <a:gd name="T5" fmla="*/ 0 h 126"/>
                <a:gd name="T6" fmla="*/ 7721330 w 47"/>
                <a:gd name="T7" fmla="*/ 3250797 h 126"/>
                <a:gd name="T8" fmla="*/ 7721330 w 47"/>
                <a:gd name="T9" fmla="*/ 20481270 h 126"/>
                <a:gd name="T10" fmla="*/ 0 w 47"/>
                <a:gd name="T11" fmla="*/ 20481270 h 1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" h="126">
                  <a:moveTo>
                    <a:pt x="0" y="126"/>
                  </a:moveTo>
                  <a:lnTo>
                    <a:pt x="0" y="4"/>
                  </a:lnTo>
                  <a:lnTo>
                    <a:pt x="24" y="0"/>
                  </a:lnTo>
                  <a:lnTo>
                    <a:pt x="47" y="20"/>
                  </a:lnTo>
                  <a:lnTo>
                    <a:pt x="47" y="12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B6B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02" name="Freeform 499"/>
            <p:cNvSpPr>
              <a:spLocks/>
            </p:cNvSpPr>
            <p:nvPr/>
          </p:nvSpPr>
          <p:spPr bwMode="auto">
            <a:xfrm>
              <a:off x="4803776" y="2714626"/>
              <a:ext cx="19050" cy="50800"/>
            </a:xfrm>
            <a:custGeom>
              <a:avLst/>
              <a:gdLst>
                <a:gd name="T0" fmla="*/ 0 w 48"/>
                <a:gd name="T1" fmla="*/ 20481270 h 126"/>
                <a:gd name="T2" fmla="*/ 0 w 48"/>
                <a:gd name="T3" fmla="*/ 0 h 126"/>
                <a:gd name="T4" fmla="*/ 157559 w 48"/>
                <a:gd name="T5" fmla="*/ 0 h 126"/>
                <a:gd name="T6" fmla="*/ 6300391 w 48"/>
                <a:gd name="T7" fmla="*/ 5364238 h 126"/>
                <a:gd name="T8" fmla="*/ 6300391 w 48"/>
                <a:gd name="T9" fmla="*/ 5364238 h 126"/>
                <a:gd name="T10" fmla="*/ 7560469 w 48"/>
                <a:gd name="T11" fmla="*/ 10240635 h 126"/>
                <a:gd name="T12" fmla="*/ 7560469 w 48"/>
                <a:gd name="T13" fmla="*/ 15604873 h 126"/>
                <a:gd name="T14" fmla="*/ 6457950 w 48"/>
                <a:gd name="T15" fmla="*/ 20156311 h 126"/>
                <a:gd name="T16" fmla="*/ 7087791 w 48"/>
                <a:gd name="T17" fmla="*/ 20481270 h 126"/>
                <a:gd name="T18" fmla="*/ 0 w 48"/>
                <a:gd name="T19" fmla="*/ 20481270 h 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" h="126">
                  <a:moveTo>
                    <a:pt x="0" y="126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40" y="33"/>
                  </a:lnTo>
                  <a:lnTo>
                    <a:pt x="48" y="63"/>
                  </a:lnTo>
                  <a:lnTo>
                    <a:pt x="48" y="96"/>
                  </a:lnTo>
                  <a:lnTo>
                    <a:pt x="41" y="124"/>
                  </a:lnTo>
                  <a:lnTo>
                    <a:pt x="45" y="12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B7B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03" name="Freeform 500"/>
            <p:cNvSpPr>
              <a:spLocks/>
            </p:cNvSpPr>
            <p:nvPr/>
          </p:nvSpPr>
          <p:spPr bwMode="auto">
            <a:xfrm>
              <a:off x="4813301" y="2722564"/>
              <a:ext cx="11113" cy="42863"/>
            </a:xfrm>
            <a:custGeom>
              <a:avLst/>
              <a:gdLst>
                <a:gd name="T0" fmla="*/ 0 w 29"/>
                <a:gd name="T1" fmla="*/ 17332422 h 106"/>
                <a:gd name="T2" fmla="*/ 0 w 29"/>
                <a:gd name="T3" fmla="*/ 0 h 106"/>
                <a:gd name="T4" fmla="*/ 2349441 w 29"/>
                <a:gd name="T5" fmla="*/ 2125762 h 106"/>
                <a:gd name="T6" fmla="*/ 2349441 w 29"/>
                <a:gd name="T7" fmla="*/ 2125762 h 106"/>
                <a:gd name="T8" fmla="*/ 4258578 w 29"/>
                <a:gd name="T9" fmla="*/ 9647410 h 106"/>
                <a:gd name="T10" fmla="*/ 2496593 w 29"/>
                <a:gd name="T11" fmla="*/ 17005289 h 106"/>
                <a:gd name="T12" fmla="*/ 3083666 w 29"/>
                <a:gd name="T13" fmla="*/ 17332422 h 106"/>
                <a:gd name="T14" fmla="*/ 0 w 29"/>
                <a:gd name="T15" fmla="*/ 17332422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06">
                  <a:moveTo>
                    <a:pt x="0" y="106"/>
                  </a:moveTo>
                  <a:lnTo>
                    <a:pt x="0" y="0"/>
                  </a:lnTo>
                  <a:lnTo>
                    <a:pt x="16" y="13"/>
                  </a:lnTo>
                  <a:lnTo>
                    <a:pt x="29" y="59"/>
                  </a:lnTo>
                  <a:lnTo>
                    <a:pt x="17" y="104"/>
                  </a:lnTo>
                  <a:lnTo>
                    <a:pt x="21" y="106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B8B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04" name="Freeform 501"/>
            <p:cNvSpPr>
              <a:spLocks/>
            </p:cNvSpPr>
            <p:nvPr/>
          </p:nvSpPr>
          <p:spPr bwMode="auto">
            <a:xfrm>
              <a:off x="4822826" y="2740026"/>
              <a:ext cx="1588" cy="12700"/>
            </a:xfrm>
            <a:custGeom>
              <a:avLst/>
              <a:gdLst>
                <a:gd name="T0" fmla="*/ 0 w 5"/>
                <a:gd name="T1" fmla="*/ 4887576 h 33"/>
                <a:gd name="T2" fmla="*/ 0 w 5"/>
                <a:gd name="T3" fmla="*/ 0 h 33"/>
                <a:gd name="T4" fmla="*/ 504349 w 5"/>
                <a:gd name="T5" fmla="*/ 2369897 h 33"/>
                <a:gd name="T6" fmla="*/ 0 w 5"/>
                <a:gd name="T7" fmla="*/ 4887576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33">
                  <a:moveTo>
                    <a:pt x="0" y="33"/>
                  </a:moveTo>
                  <a:lnTo>
                    <a:pt x="0" y="0"/>
                  </a:lnTo>
                  <a:lnTo>
                    <a:pt x="5" y="16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B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05" name="Freeform 502"/>
            <p:cNvSpPr>
              <a:spLocks/>
            </p:cNvSpPr>
            <p:nvPr/>
          </p:nvSpPr>
          <p:spPr bwMode="auto">
            <a:xfrm>
              <a:off x="4608514" y="2749551"/>
              <a:ext cx="12700" cy="12700"/>
            </a:xfrm>
            <a:custGeom>
              <a:avLst/>
              <a:gdLst>
                <a:gd name="T0" fmla="*/ 2677716 w 32"/>
                <a:gd name="T1" fmla="*/ 0 h 33"/>
                <a:gd name="T2" fmla="*/ 4567634 w 32"/>
                <a:gd name="T3" fmla="*/ 0 h 33"/>
                <a:gd name="T4" fmla="*/ 5040313 w 32"/>
                <a:gd name="T5" fmla="*/ 296333 h 33"/>
                <a:gd name="T6" fmla="*/ 4882753 w 32"/>
                <a:gd name="T7" fmla="*/ 888615 h 33"/>
                <a:gd name="T8" fmla="*/ 944959 w 32"/>
                <a:gd name="T9" fmla="*/ 4591242 h 33"/>
                <a:gd name="T10" fmla="*/ 472678 w 32"/>
                <a:gd name="T11" fmla="*/ 4887576 h 33"/>
                <a:gd name="T12" fmla="*/ 315119 w 32"/>
                <a:gd name="T13" fmla="*/ 4591242 h 33"/>
                <a:gd name="T14" fmla="*/ 0 w 32"/>
                <a:gd name="T15" fmla="*/ 3998961 h 33"/>
                <a:gd name="T16" fmla="*/ 2362597 w 32"/>
                <a:gd name="T17" fmla="*/ 296333 h 33"/>
                <a:gd name="T18" fmla="*/ 2677716 w 32"/>
                <a:gd name="T19" fmla="*/ 0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3">
                  <a:moveTo>
                    <a:pt x="17" y="0"/>
                  </a:moveTo>
                  <a:lnTo>
                    <a:pt x="29" y="0"/>
                  </a:lnTo>
                  <a:lnTo>
                    <a:pt x="32" y="2"/>
                  </a:lnTo>
                  <a:lnTo>
                    <a:pt x="31" y="6"/>
                  </a:lnTo>
                  <a:lnTo>
                    <a:pt x="6" y="31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0" y="27"/>
                  </a:lnTo>
                  <a:lnTo>
                    <a:pt x="15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9D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06" name="Freeform 503"/>
            <p:cNvSpPr>
              <a:spLocks/>
            </p:cNvSpPr>
            <p:nvPr/>
          </p:nvSpPr>
          <p:spPr bwMode="auto">
            <a:xfrm>
              <a:off x="4614864" y="2749551"/>
              <a:ext cx="6350" cy="7938"/>
            </a:xfrm>
            <a:custGeom>
              <a:avLst/>
              <a:gdLst>
                <a:gd name="T0" fmla="*/ 0 w 16"/>
                <a:gd name="T1" fmla="*/ 3000564 h 21"/>
                <a:gd name="T2" fmla="*/ 0 w 16"/>
                <a:gd name="T3" fmla="*/ 142884 h 21"/>
                <a:gd name="T4" fmla="*/ 157559 w 16"/>
                <a:gd name="T5" fmla="*/ 0 h 21"/>
                <a:gd name="T6" fmla="*/ 2047478 w 16"/>
                <a:gd name="T7" fmla="*/ 0 h 21"/>
                <a:gd name="T8" fmla="*/ 2520156 w 16"/>
                <a:gd name="T9" fmla="*/ 285768 h 21"/>
                <a:gd name="T10" fmla="*/ 2362597 w 16"/>
                <a:gd name="T11" fmla="*/ 857304 h 21"/>
                <a:gd name="T12" fmla="*/ 0 w 16"/>
                <a:gd name="T13" fmla="*/ 3000564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21">
                  <a:moveTo>
                    <a:pt x="0" y="2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3" y="0"/>
                  </a:lnTo>
                  <a:lnTo>
                    <a:pt x="16" y="2"/>
                  </a:lnTo>
                  <a:lnTo>
                    <a:pt x="15" y="6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9E9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07" name="Freeform 504"/>
            <p:cNvSpPr>
              <a:spLocks noEditPoints="1"/>
            </p:cNvSpPr>
            <p:nvPr/>
          </p:nvSpPr>
          <p:spPr bwMode="auto">
            <a:xfrm>
              <a:off x="4613276" y="2752726"/>
              <a:ext cx="11113" cy="12700"/>
            </a:xfrm>
            <a:custGeom>
              <a:avLst/>
              <a:gdLst>
                <a:gd name="T0" fmla="*/ 4410670 w 28"/>
                <a:gd name="T1" fmla="*/ 0 h 30"/>
                <a:gd name="T2" fmla="*/ 4410670 w 28"/>
                <a:gd name="T3" fmla="*/ 4659630 h 30"/>
                <a:gd name="T4" fmla="*/ 4095537 w 28"/>
                <a:gd name="T5" fmla="*/ 3942503 h 30"/>
                <a:gd name="T6" fmla="*/ 4410670 w 28"/>
                <a:gd name="T7" fmla="*/ 0 h 30"/>
                <a:gd name="T8" fmla="*/ 2205534 w 28"/>
                <a:gd name="T9" fmla="*/ 5376333 h 30"/>
                <a:gd name="T10" fmla="*/ 0 w 28"/>
                <a:gd name="T11" fmla="*/ 5376333 h 30"/>
                <a:gd name="T12" fmla="*/ 630266 w 28"/>
                <a:gd name="T13" fmla="*/ 3763433 h 30"/>
                <a:gd name="T14" fmla="*/ 945002 w 28"/>
                <a:gd name="T15" fmla="*/ 3584363 h 30"/>
                <a:gd name="T16" fmla="*/ 945002 w 28"/>
                <a:gd name="T17" fmla="*/ 3584363 h 30"/>
                <a:gd name="T18" fmla="*/ 1417701 w 28"/>
                <a:gd name="T19" fmla="*/ 3763433 h 30"/>
                <a:gd name="T20" fmla="*/ 2205534 w 28"/>
                <a:gd name="T21" fmla="*/ 5376333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26"/>
                  </a:lnTo>
                  <a:lnTo>
                    <a:pt x="26" y="22"/>
                  </a:lnTo>
                  <a:lnTo>
                    <a:pt x="28" y="0"/>
                  </a:lnTo>
                  <a:close/>
                  <a:moveTo>
                    <a:pt x="14" y="30"/>
                  </a:moveTo>
                  <a:lnTo>
                    <a:pt x="0" y="30"/>
                  </a:lnTo>
                  <a:lnTo>
                    <a:pt x="4" y="21"/>
                  </a:lnTo>
                  <a:lnTo>
                    <a:pt x="6" y="20"/>
                  </a:lnTo>
                  <a:lnTo>
                    <a:pt x="9" y="21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9D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08" name="Freeform 505"/>
            <p:cNvSpPr>
              <a:spLocks noEditPoints="1"/>
            </p:cNvSpPr>
            <p:nvPr/>
          </p:nvSpPr>
          <p:spPr bwMode="auto">
            <a:xfrm>
              <a:off x="4614864" y="2746376"/>
              <a:ext cx="19050" cy="19050"/>
            </a:xfrm>
            <a:custGeom>
              <a:avLst/>
              <a:gdLst>
                <a:gd name="T0" fmla="*/ 0 w 47"/>
                <a:gd name="T1" fmla="*/ 7721330 h 47"/>
                <a:gd name="T2" fmla="*/ 0 w 47"/>
                <a:gd name="T3" fmla="*/ 6242726 h 47"/>
                <a:gd name="T4" fmla="*/ 164154 w 47"/>
                <a:gd name="T5" fmla="*/ 6078571 h 47"/>
                <a:gd name="T6" fmla="*/ 164154 w 47"/>
                <a:gd name="T7" fmla="*/ 6078571 h 47"/>
                <a:gd name="T8" fmla="*/ 657022 w 47"/>
                <a:gd name="T9" fmla="*/ 6242726 h 47"/>
                <a:gd name="T10" fmla="*/ 1478604 w 47"/>
                <a:gd name="T11" fmla="*/ 7721330 h 47"/>
                <a:gd name="T12" fmla="*/ 0 w 47"/>
                <a:gd name="T13" fmla="*/ 7721330 h 47"/>
                <a:gd name="T14" fmla="*/ 7721330 w 47"/>
                <a:gd name="T15" fmla="*/ 0 h 47"/>
                <a:gd name="T16" fmla="*/ 7721330 w 47"/>
                <a:gd name="T17" fmla="*/ 7721330 h 47"/>
                <a:gd name="T18" fmla="*/ 4599967 w 47"/>
                <a:gd name="T19" fmla="*/ 7721330 h 47"/>
                <a:gd name="T20" fmla="*/ 4764121 w 47"/>
                <a:gd name="T21" fmla="*/ 7392616 h 47"/>
                <a:gd name="T22" fmla="*/ 3778385 w 47"/>
                <a:gd name="T23" fmla="*/ 7064307 h 47"/>
                <a:gd name="T24" fmla="*/ 3450077 w 47"/>
                <a:gd name="T25" fmla="*/ 6406880 h 47"/>
                <a:gd name="T26" fmla="*/ 3942945 w 47"/>
                <a:gd name="T27" fmla="*/ 1478604 h 47"/>
                <a:gd name="T28" fmla="*/ 4435813 w 47"/>
                <a:gd name="T29" fmla="*/ 821582 h 47"/>
                <a:gd name="T30" fmla="*/ 7721330 w 47"/>
                <a:gd name="T31" fmla="*/ 0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" h="47">
                  <a:moveTo>
                    <a:pt x="0" y="47"/>
                  </a:moveTo>
                  <a:lnTo>
                    <a:pt x="0" y="38"/>
                  </a:lnTo>
                  <a:lnTo>
                    <a:pt x="1" y="37"/>
                  </a:lnTo>
                  <a:lnTo>
                    <a:pt x="4" y="38"/>
                  </a:lnTo>
                  <a:lnTo>
                    <a:pt x="9" y="47"/>
                  </a:lnTo>
                  <a:lnTo>
                    <a:pt x="0" y="47"/>
                  </a:lnTo>
                  <a:close/>
                  <a:moveTo>
                    <a:pt x="47" y="0"/>
                  </a:moveTo>
                  <a:lnTo>
                    <a:pt x="47" y="47"/>
                  </a:lnTo>
                  <a:lnTo>
                    <a:pt x="28" y="47"/>
                  </a:lnTo>
                  <a:lnTo>
                    <a:pt x="29" y="45"/>
                  </a:lnTo>
                  <a:lnTo>
                    <a:pt x="23" y="43"/>
                  </a:lnTo>
                  <a:lnTo>
                    <a:pt x="21" y="39"/>
                  </a:lnTo>
                  <a:lnTo>
                    <a:pt x="24" y="9"/>
                  </a:lnTo>
                  <a:lnTo>
                    <a:pt x="2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9E9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09" name="Freeform 506"/>
            <p:cNvSpPr>
              <a:spLocks/>
            </p:cNvSpPr>
            <p:nvPr/>
          </p:nvSpPr>
          <p:spPr bwMode="auto">
            <a:xfrm>
              <a:off x="4624389" y="2744789"/>
              <a:ext cx="19050" cy="20638"/>
            </a:xfrm>
            <a:custGeom>
              <a:avLst/>
              <a:gdLst>
                <a:gd name="T0" fmla="*/ 0 w 48"/>
                <a:gd name="T1" fmla="*/ 7696355 h 51"/>
                <a:gd name="T2" fmla="*/ 0 w 48"/>
                <a:gd name="T3" fmla="*/ 3438857 h 51"/>
                <a:gd name="T4" fmla="*/ 157559 w 48"/>
                <a:gd name="T5" fmla="*/ 2128951 h 51"/>
                <a:gd name="T6" fmla="*/ 630238 w 48"/>
                <a:gd name="T7" fmla="*/ 1473796 h 51"/>
                <a:gd name="T8" fmla="*/ 3937794 w 48"/>
                <a:gd name="T9" fmla="*/ 655155 h 51"/>
                <a:gd name="T10" fmla="*/ 7560469 w 48"/>
                <a:gd name="T11" fmla="*/ 0 h 51"/>
                <a:gd name="T12" fmla="*/ 7560469 w 48"/>
                <a:gd name="T13" fmla="*/ 8351511 h 51"/>
                <a:gd name="T14" fmla="*/ 787400 w 48"/>
                <a:gd name="T15" fmla="*/ 8351511 h 51"/>
                <a:gd name="T16" fmla="*/ 944959 w 48"/>
                <a:gd name="T17" fmla="*/ 8024135 h 51"/>
                <a:gd name="T18" fmla="*/ 0 w 48"/>
                <a:gd name="T19" fmla="*/ 7696355 h 51"/>
                <a:gd name="T20" fmla="*/ 0 w 48"/>
                <a:gd name="T21" fmla="*/ 7696355 h 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" h="51">
                  <a:moveTo>
                    <a:pt x="0" y="47"/>
                  </a:moveTo>
                  <a:lnTo>
                    <a:pt x="0" y="21"/>
                  </a:lnTo>
                  <a:lnTo>
                    <a:pt x="1" y="13"/>
                  </a:lnTo>
                  <a:lnTo>
                    <a:pt x="4" y="9"/>
                  </a:lnTo>
                  <a:lnTo>
                    <a:pt x="25" y="4"/>
                  </a:lnTo>
                  <a:lnTo>
                    <a:pt x="48" y="0"/>
                  </a:lnTo>
                  <a:lnTo>
                    <a:pt x="48" y="51"/>
                  </a:lnTo>
                  <a:lnTo>
                    <a:pt x="5" y="51"/>
                  </a:lnTo>
                  <a:lnTo>
                    <a:pt x="6" y="49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0" name="Freeform 507"/>
            <p:cNvSpPr>
              <a:spLocks/>
            </p:cNvSpPr>
            <p:nvPr/>
          </p:nvSpPr>
          <p:spPr bwMode="auto">
            <a:xfrm>
              <a:off x="4633914" y="2743201"/>
              <a:ext cx="19050" cy="22225"/>
            </a:xfrm>
            <a:custGeom>
              <a:avLst/>
              <a:gdLst>
                <a:gd name="T0" fmla="*/ 0 w 48"/>
                <a:gd name="T1" fmla="*/ 8665800 h 57"/>
                <a:gd name="T2" fmla="*/ 0 w 48"/>
                <a:gd name="T3" fmla="*/ 1520268 h 57"/>
                <a:gd name="T4" fmla="*/ 157559 w 48"/>
                <a:gd name="T5" fmla="*/ 1520268 h 57"/>
                <a:gd name="T6" fmla="*/ 7560469 w 48"/>
                <a:gd name="T7" fmla="*/ 0 h 57"/>
                <a:gd name="T8" fmla="*/ 7560469 w 48"/>
                <a:gd name="T9" fmla="*/ 8665800 h 57"/>
                <a:gd name="T10" fmla="*/ 0 w 48"/>
                <a:gd name="T11" fmla="*/ 866580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" h="57">
                  <a:moveTo>
                    <a:pt x="0" y="57"/>
                  </a:moveTo>
                  <a:lnTo>
                    <a:pt x="0" y="10"/>
                  </a:lnTo>
                  <a:lnTo>
                    <a:pt x="1" y="10"/>
                  </a:lnTo>
                  <a:lnTo>
                    <a:pt x="48" y="0"/>
                  </a:lnTo>
                  <a:lnTo>
                    <a:pt x="48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A1A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1" name="Freeform 508"/>
            <p:cNvSpPr>
              <a:spLocks/>
            </p:cNvSpPr>
            <p:nvPr/>
          </p:nvSpPr>
          <p:spPr bwMode="auto">
            <a:xfrm>
              <a:off x="4643439" y="2741614"/>
              <a:ext cx="19050" cy="23813"/>
            </a:xfrm>
            <a:custGeom>
              <a:avLst/>
              <a:gdLst>
                <a:gd name="T0" fmla="*/ 0 w 47"/>
                <a:gd name="T1" fmla="*/ 9776879 h 58"/>
                <a:gd name="T2" fmla="*/ 0 w 47"/>
                <a:gd name="T3" fmla="*/ 1179975 h 58"/>
                <a:gd name="T4" fmla="*/ 4928681 w 47"/>
                <a:gd name="T5" fmla="*/ 0 h 58"/>
                <a:gd name="T6" fmla="*/ 7557176 w 47"/>
                <a:gd name="T7" fmla="*/ 2697028 h 58"/>
                <a:gd name="T8" fmla="*/ 7721330 w 47"/>
                <a:gd name="T9" fmla="*/ 2865771 h 58"/>
                <a:gd name="T10" fmla="*/ 7721330 w 47"/>
                <a:gd name="T11" fmla="*/ 3202849 h 58"/>
                <a:gd name="T12" fmla="*/ 7721330 w 47"/>
                <a:gd name="T13" fmla="*/ 3877003 h 58"/>
                <a:gd name="T14" fmla="*/ 6735594 w 47"/>
                <a:gd name="T15" fmla="*/ 9776879 h 58"/>
                <a:gd name="T16" fmla="*/ 0 w 47"/>
                <a:gd name="T17" fmla="*/ 9776879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" h="58">
                  <a:moveTo>
                    <a:pt x="0" y="58"/>
                  </a:moveTo>
                  <a:lnTo>
                    <a:pt x="0" y="7"/>
                  </a:lnTo>
                  <a:lnTo>
                    <a:pt x="30" y="0"/>
                  </a:lnTo>
                  <a:lnTo>
                    <a:pt x="46" y="16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7" y="23"/>
                  </a:lnTo>
                  <a:lnTo>
                    <a:pt x="41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A2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2" name="Freeform 509"/>
            <p:cNvSpPr>
              <a:spLocks/>
            </p:cNvSpPr>
            <p:nvPr/>
          </p:nvSpPr>
          <p:spPr bwMode="auto">
            <a:xfrm>
              <a:off x="4652964" y="2741614"/>
              <a:ext cx="9525" cy="23813"/>
            </a:xfrm>
            <a:custGeom>
              <a:avLst/>
              <a:gdLst>
                <a:gd name="T0" fmla="*/ 0 w 23"/>
                <a:gd name="T1" fmla="*/ 9776879 h 58"/>
                <a:gd name="T2" fmla="*/ 0 w 23"/>
                <a:gd name="T3" fmla="*/ 168744 h 58"/>
                <a:gd name="T4" fmla="*/ 1029114 w 23"/>
                <a:gd name="T5" fmla="*/ 0 h 58"/>
                <a:gd name="T6" fmla="*/ 3773142 w 23"/>
                <a:gd name="T7" fmla="*/ 2697028 h 58"/>
                <a:gd name="T8" fmla="*/ 3944592 w 23"/>
                <a:gd name="T9" fmla="*/ 2865771 h 58"/>
                <a:gd name="T10" fmla="*/ 3944592 w 23"/>
                <a:gd name="T11" fmla="*/ 3371182 h 58"/>
                <a:gd name="T12" fmla="*/ 2915478 w 23"/>
                <a:gd name="T13" fmla="*/ 9776879 h 58"/>
                <a:gd name="T14" fmla="*/ 0 w 23"/>
                <a:gd name="T15" fmla="*/ 9776879 h 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lnTo>
                    <a:pt x="0" y="1"/>
                  </a:lnTo>
                  <a:lnTo>
                    <a:pt x="6" y="0"/>
                  </a:lnTo>
                  <a:lnTo>
                    <a:pt x="22" y="16"/>
                  </a:lnTo>
                  <a:lnTo>
                    <a:pt x="23" y="17"/>
                  </a:lnTo>
                  <a:lnTo>
                    <a:pt x="23" y="20"/>
                  </a:lnTo>
                  <a:lnTo>
                    <a:pt x="17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A4A4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3" name="Freeform 510"/>
            <p:cNvSpPr>
              <a:spLocks/>
            </p:cNvSpPr>
            <p:nvPr/>
          </p:nvSpPr>
          <p:spPr bwMode="auto">
            <a:xfrm>
              <a:off x="4662489" y="2749551"/>
              <a:ext cx="0" cy="1588"/>
            </a:xfrm>
            <a:custGeom>
              <a:avLst/>
              <a:gdLst>
                <a:gd name="T0" fmla="*/ 630436 h 4"/>
                <a:gd name="T1" fmla="*/ 0 h 4"/>
                <a:gd name="T2" fmla="*/ 157609 h 4"/>
                <a:gd name="T3" fmla="*/ 630436 h 4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4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4" name="Freeform 511"/>
            <p:cNvSpPr>
              <a:spLocks/>
            </p:cNvSpPr>
            <p:nvPr/>
          </p:nvSpPr>
          <p:spPr bwMode="auto">
            <a:xfrm>
              <a:off x="4529139" y="2763839"/>
              <a:ext cx="9525" cy="1588"/>
            </a:xfrm>
            <a:custGeom>
              <a:avLst/>
              <a:gdLst>
                <a:gd name="T0" fmla="*/ 3780234 w 24"/>
                <a:gd name="T1" fmla="*/ 630436 h 4"/>
                <a:gd name="T2" fmla="*/ 0 w 24"/>
                <a:gd name="T3" fmla="*/ 630436 h 4"/>
                <a:gd name="T4" fmla="*/ 3150394 w 24"/>
                <a:gd name="T5" fmla="*/ 0 h 4"/>
                <a:gd name="T6" fmla="*/ 3780234 w 24"/>
                <a:gd name="T7" fmla="*/ 63043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4">
                  <a:moveTo>
                    <a:pt x="24" y="4"/>
                  </a:moveTo>
                  <a:lnTo>
                    <a:pt x="0" y="4"/>
                  </a:lnTo>
                  <a:lnTo>
                    <a:pt x="20" y="0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9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5" name="Freeform 512"/>
            <p:cNvSpPr>
              <a:spLocks/>
            </p:cNvSpPr>
            <p:nvPr/>
          </p:nvSpPr>
          <p:spPr bwMode="auto">
            <a:xfrm>
              <a:off x="4529139" y="2763839"/>
              <a:ext cx="9525" cy="1588"/>
            </a:xfrm>
            <a:custGeom>
              <a:avLst/>
              <a:gdLst>
                <a:gd name="T0" fmla="*/ 3780234 w 24"/>
                <a:gd name="T1" fmla="*/ 630436 h 4"/>
                <a:gd name="T2" fmla="*/ 0 w 24"/>
                <a:gd name="T3" fmla="*/ 630436 h 4"/>
                <a:gd name="T4" fmla="*/ 3150394 w 24"/>
                <a:gd name="T5" fmla="*/ 0 h 4"/>
                <a:gd name="T6" fmla="*/ 3780234 w 24"/>
                <a:gd name="T7" fmla="*/ 63043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4">
                  <a:moveTo>
                    <a:pt x="24" y="4"/>
                  </a:moveTo>
                  <a:lnTo>
                    <a:pt x="0" y="4"/>
                  </a:lnTo>
                  <a:lnTo>
                    <a:pt x="20" y="0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9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6" name="Freeform 513"/>
            <p:cNvSpPr>
              <a:spLocks/>
            </p:cNvSpPr>
            <p:nvPr/>
          </p:nvSpPr>
          <p:spPr bwMode="auto">
            <a:xfrm>
              <a:off x="4938714" y="2687639"/>
              <a:ext cx="15875" cy="19050"/>
            </a:xfrm>
            <a:custGeom>
              <a:avLst/>
              <a:gdLst>
                <a:gd name="T0" fmla="*/ 6461939 w 39"/>
                <a:gd name="T1" fmla="*/ 0 h 48"/>
                <a:gd name="T2" fmla="*/ 6461939 w 39"/>
                <a:gd name="T3" fmla="*/ 7560469 h 48"/>
                <a:gd name="T4" fmla="*/ 497010 w 39"/>
                <a:gd name="T5" fmla="*/ 6773069 h 48"/>
                <a:gd name="T6" fmla="*/ 165670 w 39"/>
                <a:gd name="T7" fmla="*/ 6457950 h 48"/>
                <a:gd name="T8" fmla="*/ 0 w 39"/>
                <a:gd name="T9" fmla="*/ 6142831 h 48"/>
                <a:gd name="T10" fmla="*/ 165670 w 39"/>
                <a:gd name="T11" fmla="*/ 5827713 h 48"/>
                <a:gd name="T12" fmla="*/ 2816795 w 39"/>
                <a:gd name="T13" fmla="*/ 630238 h 48"/>
                <a:gd name="T14" fmla="*/ 6461939 w 39"/>
                <a:gd name="T15" fmla="*/ 0 h 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" h="48">
                  <a:moveTo>
                    <a:pt x="39" y="0"/>
                  </a:moveTo>
                  <a:lnTo>
                    <a:pt x="39" y="48"/>
                  </a:lnTo>
                  <a:lnTo>
                    <a:pt x="3" y="43"/>
                  </a:lnTo>
                  <a:lnTo>
                    <a:pt x="1" y="41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17" y="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8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7" name="Freeform 514"/>
            <p:cNvSpPr>
              <a:spLocks/>
            </p:cNvSpPr>
            <p:nvPr/>
          </p:nvSpPr>
          <p:spPr bwMode="auto">
            <a:xfrm>
              <a:off x="4945064" y="2686051"/>
              <a:ext cx="19050" cy="22225"/>
            </a:xfrm>
            <a:custGeom>
              <a:avLst/>
              <a:gdLst>
                <a:gd name="T0" fmla="*/ 0 w 47"/>
                <a:gd name="T1" fmla="*/ 7560469 h 56"/>
                <a:gd name="T2" fmla="*/ 0 w 47"/>
                <a:gd name="T3" fmla="*/ 1890316 h 56"/>
                <a:gd name="T4" fmla="*/ 328714 w 47"/>
                <a:gd name="T5" fmla="*/ 1260078 h 56"/>
                <a:gd name="T6" fmla="*/ 7721330 w 47"/>
                <a:gd name="T7" fmla="*/ 0 h 56"/>
                <a:gd name="T8" fmla="*/ 7721330 w 47"/>
                <a:gd name="T9" fmla="*/ 8820547 h 56"/>
                <a:gd name="T10" fmla="*/ 0 w 47"/>
                <a:gd name="T11" fmla="*/ 7560469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" h="56">
                  <a:moveTo>
                    <a:pt x="0" y="48"/>
                  </a:moveTo>
                  <a:lnTo>
                    <a:pt x="0" y="12"/>
                  </a:lnTo>
                  <a:lnTo>
                    <a:pt x="2" y="8"/>
                  </a:lnTo>
                  <a:lnTo>
                    <a:pt x="47" y="0"/>
                  </a:lnTo>
                  <a:lnTo>
                    <a:pt x="47" y="5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8" name="Freeform 515"/>
            <p:cNvSpPr>
              <a:spLocks/>
            </p:cNvSpPr>
            <p:nvPr/>
          </p:nvSpPr>
          <p:spPr bwMode="auto">
            <a:xfrm>
              <a:off x="4954589" y="2684464"/>
              <a:ext cx="19050" cy="25400"/>
            </a:xfrm>
            <a:custGeom>
              <a:avLst/>
              <a:gdLst>
                <a:gd name="T0" fmla="*/ 0 w 47"/>
                <a:gd name="T1" fmla="*/ 9265356 h 63"/>
                <a:gd name="T2" fmla="*/ 0 w 47"/>
                <a:gd name="T3" fmla="*/ 1463121 h 63"/>
                <a:gd name="T4" fmla="*/ 7721330 w 47"/>
                <a:gd name="T5" fmla="*/ 0 h 63"/>
                <a:gd name="T6" fmla="*/ 7721330 w 47"/>
                <a:gd name="T7" fmla="*/ 10078156 h 63"/>
                <a:gd name="T8" fmla="*/ 6899748 w 47"/>
                <a:gd name="T9" fmla="*/ 10240635 h 63"/>
                <a:gd name="T10" fmla="*/ 0 w 47"/>
                <a:gd name="T11" fmla="*/ 9265356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" h="63">
                  <a:moveTo>
                    <a:pt x="0" y="57"/>
                  </a:moveTo>
                  <a:lnTo>
                    <a:pt x="0" y="9"/>
                  </a:lnTo>
                  <a:lnTo>
                    <a:pt x="47" y="0"/>
                  </a:lnTo>
                  <a:lnTo>
                    <a:pt x="47" y="62"/>
                  </a:lnTo>
                  <a:lnTo>
                    <a:pt x="42" y="63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CA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9" name="Freeform 516"/>
            <p:cNvSpPr>
              <a:spLocks/>
            </p:cNvSpPr>
            <p:nvPr/>
          </p:nvSpPr>
          <p:spPr bwMode="auto">
            <a:xfrm>
              <a:off x="4964114" y="2682876"/>
              <a:ext cx="19050" cy="26988"/>
            </a:xfrm>
            <a:custGeom>
              <a:avLst/>
              <a:gdLst>
                <a:gd name="T0" fmla="*/ 0 w 47"/>
                <a:gd name="T1" fmla="*/ 10546266 h 67"/>
                <a:gd name="T2" fmla="*/ 0 w 47"/>
                <a:gd name="T3" fmla="*/ 1460172 h 67"/>
                <a:gd name="T4" fmla="*/ 7721330 w 47"/>
                <a:gd name="T5" fmla="*/ 0 h 67"/>
                <a:gd name="T6" fmla="*/ 7721330 w 47"/>
                <a:gd name="T7" fmla="*/ 10546266 h 67"/>
                <a:gd name="T8" fmla="*/ 3121363 w 47"/>
                <a:gd name="T9" fmla="*/ 10870928 h 67"/>
                <a:gd name="T10" fmla="*/ 0 w 47"/>
                <a:gd name="T11" fmla="*/ 10546266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" h="67">
                  <a:moveTo>
                    <a:pt x="0" y="65"/>
                  </a:moveTo>
                  <a:lnTo>
                    <a:pt x="0" y="9"/>
                  </a:lnTo>
                  <a:lnTo>
                    <a:pt x="47" y="0"/>
                  </a:lnTo>
                  <a:lnTo>
                    <a:pt x="47" y="65"/>
                  </a:lnTo>
                  <a:lnTo>
                    <a:pt x="19" y="6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0" name="Freeform 517"/>
            <p:cNvSpPr>
              <a:spLocks/>
            </p:cNvSpPr>
            <p:nvPr/>
          </p:nvSpPr>
          <p:spPr bwMode="auto">
            <a:xfrm>
              <a:off x="4973639" y="2681289"/>
              <a:ext cx="11113" cy="26988"/>
            </a:xfrm>
            <a:custGeom>
              <a:avLst/>
              <a:gdLst>
                <a:gd name="T0" fmla="*/ 0 w 28"/>
                <a:gd name="T1" fmla="*/ 10711061 h 68"/>
                <a:gd name="T2" fmla="*/ 0 w 28"/>
                <a:gd name="T3" fmla="*/ 944977 h 68"/>
                <a:gd name="T4" fmla="*/ 4410670 w 28"/>
                <a:gd name="T5" fmla="*/ 0 h 68"/>
                <a:gd name="T6" fmla="*/ 4410670 w 28"/>
                <a:gd name="T7" fmla="*/ 10553499 h 68"/>
                <a:gd name="T8" fmla="*/ 0 w 28"/>
                <a:gd name="T9" fmla="*/ 10711061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68">
                  <a:moveTo>
                    <a:pt x="0" y="68"/>
                  </a:moveTo>
                  <a:lnTo>
                    <a:pt x="0" y="6"/>
                  </a:lnTo>
                  <a:lnTo>
                    <a:pt x="28" y="0"/>
                  </a:lnTo>
                  <a:lnTo>
                    <a:pt x="28" y="67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CCC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1" name="Freeform 518"/>
            <p:cNvSpPr>
              <a:spLocks/>
            </p:cNvSpPr>
            <p:nvPr/>
          </p:nvSpPr>
          <p:spPr bwMode="auto">
            <a:xfrm>
              <a:off x="4983164" y="2681289"/>
              <a:ext cx="1588" cy="26988"/>
            </a:xfrm>
            <a:custGeom>
              <a:avLst/>
              <a:gdLst>
                <a:gd name="T0" fmla="*/ 0 w 5"/>
                <a:gd name="T1" fmla="*/ 10870928 h 67"/>
                <a:gd name="T2" fmla="*/ 0 w 5"/>
                <a:gd name="T3" fmla="*/ 324662 h 67"/>
                <a:gd name="T4" fmla="*/ 504349 w 5"/>
                <a:gd name="T5" fmla="*/ 0 h 67"/>
                <a:gd name="T6" fmla="*/ 504349 w 5"/>
                <a:gd name="T7" fmla="*/ 10870928 h 67"/>
                <a:gd name="T8" fmla="*/ 0 w 5"/>
                <a:gd name="T9" fmla="*/ 10870928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67">
                  <a:moveTo>
                    <a:pt x="0" y="67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5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CECE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2" name="Freeform 519"/>
            <p:cNvSpPr>
              <a:spLocks/>
            </p:cNvSpPr>
            <p:nvPr/>
          </p:nvSpPr>
          <p:spPr bwMode="auto">
            <a:xfrm>
              <a:off x="4483101" y="2359026"/>
              <a:ext cx="508000" cy="407988"/>
            </a:xfrm>
            <a:custGeom>
              <a:avLst/>
              <a:gdLst>
                <a:gd name="T0" fmla="*/ 0 w 1282"/>
                <a:gd name="T1" fmla="*/ 25666227 h 1025"/>
                <a:gd name="T2" fmla="*/ 18999279 w 1282"/>
                <a:gd name="T3" fmla="*/ 162394349 h 1025"/>
                <a:gd name="T4" fmla="*/ 201297972 w 1282"/>
                <a:gd name="T5" fmla="*/ 136569704 h 1025"/>
                <a:gd name="T6" fmla="*/ 182298693 w 1282"/>
                <a:gd name="T7" fmla="*/ 0 h 1025"/>
                <a:gd name="T8" fmla="*/ 0 w 1282"/>
                <a:gd name="T9" fmla="*/ 25666227 h 10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2" h="1025">
                  <a:moveTo>
                    <a:pt x="0" y="162"/>
                  </a:moveTo>
                  <a:lnTo>
                    <a:pt x="121" y="1025"/>
                  </a:lnTo>
                  <a:lnTo>
                    <a:pt x="1282" y="862"/>
                  </a:lnTo>
                  <a:lnTo>
                    <a:pt x="1161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C4C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3" name="Rectangle 520"/>
            <p:cNvSpPr>
              <a:spLocks noChangeArrowheads="1"/>
            </p:cNvSpPr>
            <p:nvPr/>
          </p:nvSpPr>
          <p:spPr bwMode="auto">
            <a:xfrm rot="21120000">
              <a:off x="4635883" y="2521607"/>
              <a:ext cx="84960" cy="22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</a:pPr>
              <a:r>
                <a:rPr lang="ru-RU" altLang="ru-RU" sz="1100">
                  <a:solidFill>
                    <a:srgbClr val="FEFEFE"/>
                  </a:solidFill>
                  <a:latin typeface="DaxlinePro-Medium" pitchFamily="50" charset="0"/>
                </a:rPr>
                <a:t>S</a:t>
              </a:r>
              <a:endParaRPr lang="ru-RU" altLang="ru-RU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524" name="Rectangle 521"/>
            <p:cNvSpPr>
              <a:spLocks noChangeArrowheads="1"/>
            </p:cNvSpPr>
            <p:nvPr/>
          </p:nvSpPr>
          <p:spPr bwMode="auto">
            <a:xfrm rot="21120000">
              <a:off x="4708117" y="2510493"/>
              <a:ext cx="84960" cy="22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</a:pPr>
              <a:r>
                <a:rPr lang="ru-RU" altLang="ru-RU" sz="1100">
                  <a:solidFill>
                    <a:srgbClr val="FEFEFE"/>
                  </a:solidFill>
                  <a:latin typeface="DaxlinePro-Medium" pitchFamily="50" charset="0"/>
                </a:rPr>
                <a:t>E</a:t>
              </a:r>
              <a:endParaRPr lang="ru-RU" altLang="ru-RU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525" name="Rectangle 522"/>
            <p:cNvSpPr>
              <a:spLocks noChangeArrowheads="1"/>
            </p:cNvSpPr>
            <p:nvPr/>
          </p:nvSpPr>
          <p:spPr bwMode="auto">
            <a:xfrm rot="21120000">
              <a:off x="4781934" y="2499381"/>
              <a:ext cx="84960" cy="22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</a:pPr>
              <a:r>
                <a:rPr lang="ru-RU" altLang="ru-RU" sz="1100">
                  <a:solidFill>
                    <a:srgbClr val="FEFEFE"/>
                  </a:solidFill>
                  <a:latin typeface="DaxlinePro-Medium" pitchFamily="50" charset="0"/>
                </a:rPr>
                <a:t>P</a:t>
              </a:r>
              <a:endParaRPr lang="ru-RU" altLang="ru-RU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526" name="Rectangle 523"/>
            <p:cNvSpPr>
              <a:spLocks noChangeArrowheads="1"/>
            </p:cNvSpPr>
            <p:nvPr/>
          </p:nvSpPr>
          <p:spPr bwMode="auto">
            <a:xfrm rot="21120000">
              <a:off x="4858927" y="2489856"/>
              <a:ext cx="84960" cy="22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</a:pPr>
              <a:r>
                <a:rPr lang="ru-RU" altLang="ru-RU" sz="1100">
                  <a:solidFill>
                    <a:srgbClr val="FEFEFE"/>
                  </a:solidFill>
                  <a:latin typeface="DaxlinePro-Medium" pitchFamily="50" charset="0"/>
                </a:rPr>
                <a:t>A</a:t>
              </a:r>
              <a:endParaRPr lang="ru-RU" altLang="ru-RU" b="0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9527" name="Группа 6121"/>
            <p:cNvGrpSpPr>
              <a:grpSpLocks/>
            </p:cNvGrpSpPr>
            <p:nvPr/>
          </p:nvGrpSpPr>
          <p:grpSpPr bwMode="auto">
            <a:xfrm>
              <a:off x="5722105" y="2415861"/>
              <a:ext cx="509588" cy="407988"/>
              <a:chOff x="5457826" y="3111500"/>
              <a:chExt cx="509588" cy="407988"/>
            </a:xfrm>
          </p:grpSpPr>
          <p:sp>
            <p:nvSpPr>
              <p:cNvPr id="9585" name="Freeform 524"/>
              <p:cNvSpPr>
                <a:spLocks/>
              </p:cNvSpPr>
              <p:nvPr/>
            </p:nvSpPr>
            <p:spPr bwMode="auto">
              <a:xfrm>
                <a:off x="5505451" y="3516313"/>
                <a:ext cx="9525" cy="1588"/>
              </a:xfrm>
              <a:custGeom>
                <a:avLst/>
                <a:gdLst>
                  <a:gd name="T0" fmla="*/ 3780234 w 24"/>
                  <a:gd name="T1" fmla="*/ 0 h 5"/>
                  <a:gd name="T2" fmla="*/ 3780234 w 24"/>
                  <a:gd name="T3" fmla="*/ 504349 h 5"/>
                  <a:gd name="T4" fmla="*/ 0 w 24"/>
                  <a:gd name="T5" fmla="*/ 504349 h 5"/>
                  <a:gd name="T6" fmla="*/ 3780234 w 24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4" h="5">
                    <a:moveTo>
                      <a:pt x="24" y="0"/>
                    </a:moveTo>
                    <a:lnTo>
                      <a:pt x="24" y="5"/>
                    </a:lnTo>
                    <a:lnTo>
                      <a:pt x="0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9D23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86" name="Freeform 525"/>
              <p:cNvSpPr>
                <a:spLocks/>
              </p:cNvSpPr>
              <p:nvPr/>
            </p:nvSpPr>
            <p:spPr bwMode="auto">
              <a:xfrm>
                <a:off x="5505451" y="3514725"/>
                <a:ext cx="19050" cy="3175"/>
              </a:xfrm>
              <a:custGeom>
                <a:avLst/>
                <a:gdLst>
                  <a:gd name="T0" fmla="*/ 7560469 w 48"/>
                  <a:gd name="T1" fmla="*/ 0 h 9"/>
                  <a:gd name="T2" fmla="*/ 7560469 w 48"/>
                  <a:gd name="T3" fmla="*/ 1120069 h 9"/>
                  <a:gd name="T4" fmla="*/ 0 w 48"/>
                  <a:gd name="T5" fmla="*/ 1120069 h 9"/>
                  <a:gd name="T6" fmla="*/ 7560469 w 48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9">
                    <a:moveTo>
                      <a:pt x="48" y="0"/>
                    </a:moveTo>
                    <a:lnTo>
                      <a:pt x="48" y="9"/>
                    </a:lnTo>
                    <a:lnTo>
                      <a:pt x="0" y="9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9D23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87" name="Freeform 526"/>
              <p:cNvSpPr>
                <a:spLocks/>
              </p:cNvSpPr>
              <p:nvPr/>
            </p:nvSpPr>
            <p:spPr bwMode="auto">
              <a:xfrm>
                <a:off x="5514976" y="3513138"/>
                <a:ext cx="19050" cy="4763"/>
              </a:xfrm>
              <a:custGeom>
                <a:avLst/>
                <a:gdLst>
                  <a:gd name="T0" fmla="*/ 0 w 47"/>
                  <a:gd name="T1" fmla="*/ 1745090 h 13"/>
                  <a:gd name="T2" fmla="*/ 0 w 47"/>
                  <a:gd name="T3" fmla="*/ 1073873 h 13"/>
                  <a:gd name="T4" fmla="*/ 7721330 w 47"/>
                  <a:gd name="T5" fmla="*/ 0 h 13"/>
                  <a:gd name="T6" fmla="*/ 7721330 w 47"/>
                  <a:gd name="T7" fmla="*/ 1745090 h 13"/>
                  <a:gd name="T8" fmla="*/ 0 w 47"/>
                  <a:gd name="T9" fmla="*/ 174509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3">
                    <a:moveTo>
                      <a:pt x="0" y="13"/>
                    </a:moveTo>
                    <a:lnTo>
                      <a:pt x="0" y="8"/>
                    </a:lnTo>
                    <a:lnTo>
                      <a:pt x="47" y="0"/>
                    </a:lnTo>
                    <a:lnTo>
                      <a:pt x="47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F23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88" name="Freeform 527"/>
              <p:cNvSpPr>
                <a:spLocks/>
              </p:cNvSpPr>
              <p:nvPr/>
            </p:nvSpPr>
            <p:spPr bwMode="auto">
              <a:xfrm>
                <a:off x="5524501" y="3511550"/>
                <a:ext cx="19050" cy="6350"/>
              </a:xfrm>
              <a:custGeom>
                <a:avLst/>
                <a:gdLst>
                  <a:gd name="T0" fmla="*/ 0 w 47"/>
                  <a:gd name="T1" fmla="*/ 2371912 h 17"/>
                  <a:gd name="T2" fmla="*/ 0 w 47"/>
                  <a:gd name="T3" fmla="*/ 1116106 h 17"/>
                  <a:gd name="T4" fmla="*/ 7721330 w 47"/>
                  <a:gd name="T5" fmla="*/ 0 h 17"/>
                  <a:gd name="T6" fmla="*/ 7721330 w 47"/>
                  <a:gd name="T7" fmla="*/ 2371912 h 17"/>
                  <a:gd name="T8" fmla="*/ 0 w 47"/>
                  <a:gd name="T9" fmla="*/ 2371912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7">
                    <a:moveTo>
                      <a:pt x="0" y="17"/>
                    </a:moveTo>
                    <a:lnTo>
                      <a:pt x="0" y="8"/>
                    </a:lnTo>
                    <a:lnTo>
                      <a:pt x="47" y="0"/>
                    </a:lnTo>
                    <a:lnTo>
                      <a:pt x="47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A023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89" name="Freeform 528"/>
              <p:cNvSpPr>
                <a:spLocks/>
              </p:cNvSpPr>
              <p:nvPr/>
            </p:nvSpPr>
            <p:spPr bwMode="auto">
              <a:xfrm>
                <a:off x="5534026" y="3508375"/>
                <a:ext cx="19050" cy="9525"/>
              </a:xfrm>
              <a:custGeom>
                <a:avLst/>
                <a:gdLst>
                  <a:gd name="T0" fmla="*/ 0 w 48"/>
                  <a:gd name="T1" fmla="*/ 4123892 h 22"/>
                  <a:gd name="T2" fmla="*/ 0 w 48"/>
                  <a:gd name="T3" fmla="*/ 1687224 h 22"/>
                  <a:gd name="T4" fmla="*/ 7560469 w 48"/>
                  <a:gd name="T5" fmla="*/ 0 h 22"/>
                  <a:gd name="T6" fmla="*/ 7560469 w 48"/>
                  <a:gd name="T7" fmla="*/ 4123892 h 22"/>
                  <a:gd name="T8" fmla="*/ 0 w 48"/>
                  <a:gd name="T9" fmla="*/ 412389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22">
                    <a:moveTo>
                      <a:pt x="0" y="22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A123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90" name="Freeform 529"/>
              <p:cNvSpPr>
                <a:spLocks/>
              </p:cNvSpPr>
              <p:nvPr/>
            </p:nvSpPr>
            <p:spPr bwMode="auto">
              <a:xfrm>
                <a:off x="5543551" y="3506788"/>
                <a:ext cx="19050" cy="11113"/>
              </a:xfrm>
              <a:custGeom>
                <a:avLst/>
                <a:gdLst>
                  <a:gd name="T0" fmla="*/ 0 w 48"/>
                  <a:gd name="T1" fmla="*/ 4749953 h 26"/>
                  <a:gd name="T2" fmla="*/ 0 w 48"/>
                  <a:gd name="T3" fmla="*/ 1644297 h 26"/>
                  <a:gd name="T4" fmla="*/ 7560469 w 48"/>
                  <a:gd name="T5" fmla="*/ 0 h 26"/>
                  <a:gd name="T6" fmla="*/ 7560469 w 48"/>
                  <a:gd name="T7" fmla="*/ 4749953 h 26"/>
                  <a:gd name="T8" fmla="*/ 0 w 48"/>
                  <a:gd name="T9" fmla="*/ 474995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26">
                    <a:moveTo>
                      <a:pt x="0" y="26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2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A323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91" name="Freeform 530"/>
              <p:cNvSpPr>
                <a:spLocks/>
              </p:cNvSpPr>
              <p:nvPr/>
            </p:nvSpPr>
            <p:spPr bwMode="auto">
              <a:xfrm>
                <a:off x="5553076" y="3505200"/>
                <a:ext cx="19050" cy="12700"/>
              </a:xfrm>
              <a:custGeom>
                <a:avLst/>
                <a:gdLst>
                  <a:gd name="T0" fmla="*/ 0 w 48"/>
                  <a:gd name="T1" fmla="*/ 5376333 h 30"/>
                  <a:gd name="T2" fmla="*/ 0 w 48"/>
                  <a:gd name="T3" fmla="*/ 1433830 h 30"/>
                  <a:gd name="T4" fmla="*/ 7560469 w 48"/>
                  <a:gd name="T5" fmla="*/ 0 h 30"/>
                  <a:gd name="T6" fmla="*/ 7560469 w 48"/>
                  <a:gd name="T7" fmla="*/ 5376333 h 30"/>
                  <a:gd name="T8" fmla="*/ 0 w 48"/>
                  <a:gd name="T9" fmla="*/ 5376333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0">
                    <a:moveTo>
                      <a:pt x="0" y="30"/>
                    </a:moveTo>
                    <a:lnTo>
                      <a:pt x="0" y="8"/>
                    </a:lnTo>
                    <a:lnTo>
                      <a:pt x="48" y="0"/>
                    </a:lnTo>
                    <a:lnTo>
                      <a:pt x="48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A423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92" name="Freeform 531"/>
              <p:cNvSpPr>
                <a:spLocks/>
              </p:cNvSpPr>
              <p:nvPr/>
            </p:nvSpPr>
            <p:spPr bwMode="auto">
              <a:xfrm>
                <a:off x="5562601" y="3503613"/>
                <a:ext cx="19050" cy="14288"/>
              </a:xfrm>
              <a:custGeom>
                <a:avLst/>
                <a:gdLst>
                  <a:gd name="T0" fmla="*/ 0 w 47"/>
                  <a:gd name="T1" fmla="*/ 6004322 h 34"/>
                  <a:gd name="T2" fmla="*/ 0 w 47"/>
                  <a:gd name="T3" fmla="*/ 1412831 h 34"/>
                  <a:gd name="T4" fmla="*/ 7721330 w 47"/>
                  <a:gd name="T5" fmla="*/ 0 h 34"/>
                  <a:gd name="T6" fmla="*/ 7721330 w 47"/>
                  <a:gd name="T7" fmla="*/ 6004322 h 34"/>
                  <a:gd name="T8" fmla="*/ 0 w 47"/>
                  <a:gd name="T9" fmla="*/ 6004322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4">
                    <a:moveTo>
                      <a:pt x="0" y="34"/>
                    </a:moveTo>
                    <a:lnTo>
                      <a:pt x="0" y="8"/>
                    </a:lnTo>
                    <a:lnTo>
                      <a:pt x="47" y="0"/>
                    </a:lnTo>
                    <a:lnTo>
                      <a:pt x="47" y="34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A523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93" name="Freeform 532"/>
              <p:cNvSpPr>
                <a:spLocks/>
              </p:cNvSpPr>
              <p:nvPr/>
            </p:nvSpPr>
            <p:spPr bwMode="auto">
              <a:xfrm>
                <a:off x="5572126" y="3502025"/>
                <a:ext cx="19050" cy="15875"/>
              </a:xfrm>
              <a:custGeom>
                <a:avLst/>
                <a:gdLst>
                  <a:gd name="T0" fmla="*/ 0 w 47"/>
                  <a:gd name="T1" fmla="*/ 6300391 h 40"/>
                  <a:gd name="T2" fmla="*/ 0 w 47"/>
                  <a:gd name="T3" fmla="*/ 1575197 h 40"/>
                  <a:gd name="T4" fmla="*/ 7721330 w 47"/>
                  <a:gd name="T5" fmla="*/ 0 h 40"/>
                  <a:gd name="T6" fmla="*/ 7721330 w 47"/>
                  <a:gd name="T7" fmla="*/ 6300391 h 40"/>
                  <a:gd name="T8" fmla="*/ 0 w 47"/>
                  <a:gd name="T9" fmla="*/ 630039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40">
                    <a:moveTo>
                      <a:pt x="0" y="40"/>
                    </a:moveTo>
                    <a:lnTo>
                      <a:pt x="0" y="10"/>
                    </a:lnTo>
                    <a:lnTo>
                      <a:pt x="47" y="0"/>
                    </a:lnTo>
                    <a:lnTo>
                      <a:pt x="47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A723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94" name="Freeform 533"/>
              <p:cNvSpPr>
                <a:spLocks/>
              </p:cNvSpPr>
              <p:nvPr/>
            </p:nvSpPr>
            <p:spPr bwMode="auto">
              <a:xfrm>
                <a:off x="5581651" y="3500438"/>
                <a:ext cx="19050" cy="17463"/>
              </a:xfrm>
              <a:custGeom>
                <a:avLst/>
                <a:gdLst>
                  <a:gd name="T0" fmla="*/ 0 w 48"/>
                  <a:gd name="T1" fmla="*/ 6930827 h 44"/>
                  <a:gd name="T2" fmla="*/ 0 w 48"/>
                  <a:gd name="T3" fmla="*/ 1575242 h 44"/>
                  <a:gd name="T4" fmla="*/ 7560469 w 48"/>
                  <a:gd name="T5" fmla="*/ 0 h 44"/>
                  <a:gd name="T6" fmla="*/ 7560469 w 48"/>
                  <a:gd name="T7" fmla="*/ 6930827 h 44"/>
                  <a:gd name="T8" fmla="*/ 0 w 48"/>
                  <a:gd name="T9" fmla="*/ 6930827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4">
                    <a:moveTo>
                      <a:pt x="0" y="44"/>
                    </a:moveTo>
                    <a:lnTo>
                      <a:pt x="0" y="10"/>
                    </a:lnTo>
                    <a:lnTo>
                      <a:pt x="48" y="0"/>
                    </a:lnTo>
                    <a:lnTo>
                      <a:pt x="48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A823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95" name="Freeform 534"/>
              <p:cNvSpPr>
                <a:spLocks/>
              </p:cNvSpPr>
              <p:nvPr/>
            </p:nvSpPr>
            <p:spPr bwMode="auto">
              <a:xfrm>
                <a:off x="5591176" y="3498850"/>
                <a:ext cx="19050" cy="19050"/>
              </a:xfrm>
              <a:custGeom>
                <a:avLst/>
                <a:gdLst>
                  <a:gd name="T0" fmla="*/ 0 w 48"/>
                  <a:gd name="T1" fmla="*/ 7560469 h 48"/>
                  <a:gd name="T2" fmla="*/ 0 w 48"/>
                  <a:gd name="T3" fmla="*/ 1260078 h 48"/>
                  <a:gd name="T4" fmla="*/ 7560469 w 48"/>
                  <a:gd name="T5" fmla="*/ 0 h 48"/>
                  <a:gd name="T6" fmla="*/ 7560469 w 48"/>
                  <a:gd name="T7" fmla="*/ 7560469 h 48"/>
                  <a:gd name="T8" fmla="*/ 0 w 48"/>
                  <a:gd name="T9" fmla="*/ 756046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0" y="48"/>
                    </a:moveTo>
                    <a:lnTo>
                      <a:pt x="0" y="8"/>
                    </a:lnTo>
                    <a:lnTo>
                      <a:pt x="48" y="0"/>
                    </a:lnTo>
                    <a:lnTo>
                      <a:pt x="48" y="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AA23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96" name="Freeform 535"/>
              <p:cNvSpPr>
                <a:spLocks/>
              </p:cNvSpPr>
              <p:nvPr/>
            </p:nvSpPr>
            <p:spPr bwMode="auto">
              <a:xfrm>
                <a:off x="5600701" y="3497263"/>
                <a:ext cx="19050" cy="20638"/>
              </a:xfrm>
              <a:custGeom>
                <a:avLst/>
                <a:gdLst>
                  <a:gd name="T0" fmla="*/ 0 w 48"/>
                  <a:gd name="T1" fmla="*/ 8036359 h 53"/>
                  <a:gd name="T2" fmla="*/ 0 w 48"/>
                  <a:gd name="T3" fmla="*/ 1364834 h 53"/>
                  <a:gd name="T4" fmla="*/ 7560469 w 48"/>
                  <a:gd name="T5" fmla="*/ 0 h 53"/>
                  <a:gd name="T6" fmla="*/ 7560469 w 48"/>
                  <a:gd name="T7" fmla="*/ 8036359 h 53"/>
                  <a:gd name="T8" fmla="*/ 0 w 48"/>
                  <a:gd name="T9" fmla="*/ 8036359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53">
                    <a:moveTo>
                      <a:pt x="0" y="53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5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AB23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97" name="Freeform 536"/>
              <p:cNvSpPr>
                <a:spLocks/>
              </p:cNvSpPr>
              <p:nvPr/>
            </p:nvSpPr>
            <p:spPr bwMode="auto">
              <a:xfrm>
                <a:off x="5610226" y="3495675"/>
                <a:ext cx="19050" cy="22225"/>
              </a:xfrm>
              <a:custGeom>
                <a:avLst/>
                <a:gdLst>
                  <a:gd name="T0" fmla="*/ 0 w 48"/>
                  <a:gd name="T1" fmla="*/ 8665800 h 57"/>
                  <a:gd name="T2" fmla="*/ 0 w 48"/>
                  <a:gd name="T3" fmla="*/ 1368202 h 57"/>
                  <a:gd name="T4" fmla="*/ 7560469 w 48"/>
                  <a:gd name="T5" fmla="*/ 0 h 57"/>
                  <a:gd name="T6" fmla="*/ 7560469 w 48"/>
                  <a:gd name="T7" fmla="*/ 8665800 h 57"/>
                  <a:gd name="T8" fmla="*/ 0 w 48"/>
                  <a:gd name="T9" fmla="*/ 866580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57">
                    <a:moveTo>
                      <a:pt x="0" y="57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57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AC23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98" name="Freeform 537"/>
              <p:cNvSpPr>
                <a:spLocks/>
              </p:cNvSpPr>
              <p:nvPr/>
            </p:nvSpPr>
            <p:spPr bwMode="auto">
              <a:xfrm>
                <a:off x="5619751" y="3494088"/>
                <a:ext cx="19050" cy="23813"/>
              </a:xfrm>
              <a:custGeom>
                <a:avLst/>
                <a:gdLst>
                  <a:gd name="T0" fmla="*/ 0 w 47"/>
                  <a:gd name="T1" fmla="*/ 9296049 h 61"/>
                  <a:gd name="T2" fmla="*/ 0 w 47"/>
                  <a:gd name="T3" fmla="*/ 1219148 h 61"/>
                  <a:gd name="T4" fmla="*/ 7721330 w 47"/>
                  <a:gd name="T5" fmla="*/ 0 h 61"/>
                  <a:gd name="T6" fmla="*/ 7721330 w 47"/>
                  <a:gd name="T7" fmla="*/ 9296049 h 61"/>
                  <a:gd name="T8" fmla="*/ 0 w 47"/>
                  <a:gd name="T9" fmla="*/ 929604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61">
                    <a:moveTo>
                      <a:pt x="0" y="61"/>
                    </a:moveTo>
                    <a:lnTo>
                      <a:pt x="0" y="8"/>
                    </a:lnTo>
                    <a:lnTo>
                      <a:pt x="47" y="0"/>
                    </a:lnTo>
                    <a:lnTo>
                      <a:pt x="47" y="61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AE22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99" name="Freeform 538"/>
              <p:cNvSpPr>
                <a:spLocks/>
              </p:cNvSpPr>
              <p:nvPr/>
            </p:nvSpPr>
            <p:spPr bwMode="auto">
              <a:xfrm>
                <a:off x="5629276" y="3492500"/>
                <a:ext cx="19050" cy="25400"/>
              </a:xfrm>
              <a:custGeom>
                <a:avLst/>
                <a:gdLst>
                  <a:gd name="T0" fmla="*/ 0 w 47"/>
                  <a:gd name="T1" fmla="*/ 9925538 h 65"/>
                  <a:gd name="T2" fmla="*/ 0 w 47"/>
                  <a:gd name="T3" fmla="*/ 1221545 h 65"/>
                  <a:gd name="T4" fmla="*/ 7721330 w 47"/>
                  <a:gd name="T5" fmla="*/ 0 h 65"/>
                  <a:gd name="T6" fmla="*/ 7721330 w 47"/>
                  <a:gd name="T7" fmla="*/ 9925538 h 65"/>
                  <a:gd name="T8" fmla="*/ 0 w 47"/>
                  <a:gd name="T9" fmla="*/ 9925538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65">
                    <a:moveTo>
                      <a:pt x="0" y="65"/>
                    </a:moveTo>
                    <a:lnTo>
                      <a:pt x="0" y="8"/>
                    </a:lnTo>
                    <a:lnTo>
                      <a:pt x="47" y="0"/>
                    </a:lnTo>
                    <a:lnTo>
                      <a:pt x="47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B022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00" name="Freeform 539"/>
              <p:cNvSpPr>
                <a:spLocks/>
              </p:cNvSpPr>
              <p:nvPr/>
            </p:nvSpPr>
            <p:spPr bwMode="auto">
              <a:xfrm>
                <a:off x="5638801" y="3489325"/>
                <a:ext cx="19050" cy="28575"/>
              </a:xfrm>
              <a:custGeom>
                <a:avLst/>
                <a:gdLst>
                  <a:gd name="T0" fmla="*/ 0 w 48"/>
                  <a:gd name="T1" fmla="*/ 11664723 h 70"/>
                  <a:gd name="T2" fmla="*/ 0 w 48"/>
                  <a:gd name="T3" fmla="*/ 1499779 h 70"/>
                  <a:gd name="T4" fmla="*/ 7560469 w 48"/>
                  <a:gd name="T5" fmla="*/ 0 h 70"/>
                  <a:gd name="T6" fmla="*/ 7560469 w 48"/>
                  <a:gd name="T7" fmla="*/ 11664723 h 70"/>
                  <a:gd name="T8" fmla="*/ 0 w 48"/>
                  <a:gd name="T9" fmla="*/ 11664723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70">
                    <a:moveTo>
                      <a:pt x="0" y="70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122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01" name="Freeform 540"/>
              <p:cNvSpPr>
                <a:spLocks/>
              </p:cNvSpPr>
              <p:nvPr/>
            </p:nvSpPr>
            <p:spPr bwMode="auto">
              <a:xfrm>
                <a:off x="5648326" y="3487738"/>
                <a:ext cx="19050" cy="30163"/>
              </a:xfrm>
              <a:custGeom>
                <a:avLst/>
                <a:gdLst>
                  <a:gd name="T0" fmla="*/ 0 w 48"/>
                  <a:gd name="T1" fmla="*/ 12294683 h 74"/>
                  <a:gd name="T2" fmla="*/ 0 w 48"/>
                  <a:gd name="T3" fmla="*/ 1495107 h 74"/>
                  <a:gd name="T4" fmla="*/ 7560469 w 48"/>
                  <a:gd name="T5" fmla="*/ 0 h 74"/>
                  <a:gd name="T6" fmla="*/ 7560469 w 48"/>
                  <a:gd name="T7" fmla="*/ 12294683 h 74"/>
                  <a:gd name="T8" fmla="*/ 0 w 48"/>
                  <a:gd name="T9" fmla="*/ 12294683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74">
                    <a:moveTo>
                      <a:pt x="0" y="74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7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22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02" name="Freeform 541"/>
              <p:cNvSpPr>
                <a:spLocks/>
              </p:cNvSpPr>
              <p:nvPr/>
            </p:nvSpPr>
            <p:spPr bwMode="auto">
              <a:xfrm>
                <a:off x="5657851" y="3486150"/>
                <a:ext cx="17463" cy="31750"/>
              </a:xfrm>
              <a:custGeom>
                <a:avLst/>
                <a:gdLst>
                  <a:gd name="T0" fmla="*/ 0 w 47"/>
                  <a:gd name="T1" fmla="*/ 12923878 h 78"/>
                  <a:gd name="T2" fmla="*/ 0 w 47"/>
                  <a:gd name="T3" fmla="*/ 1325359 h 78"/>
                  <a:gd name="T4" fmla="*/ 6488433 w 47"/>
                  <a:gd name="T5" fmla="*/ 0 h 78"/>
                  <a:gd name="T6" fmla="*/ 6488433 w 47"/>
                  <a:gd name="T7" fmla="*/ 12923878 h 78"/>
                  <a:gd name="T8" fmla="*/ 0 w 47"/>
                  <a:gd name="T9" fmla="*/ 12923878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0" y="78"/>
                    </a:moveTo>
                    <a:lnTo>
                      <a:pt x="0" y="8"/>
                    </a:lnTo>
                    <a:lnTo>
                      <a:pt x="47" y="0"/>
                    </a:lnTo>
                    <a:lnTo>
                      <a:pt x="47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B422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03" name="Freeform 542"/>
              <p:cNvSpPr>
                <a:spLocks/>
              </p:cNvSpPr>
              <p:nvPr/>
            </p:nvSpPr>
            <p:spPr bwMode="auto">
              <a:xfrm>
                <a:off x="5667376" y="3484563"/>
                <a:ext cx="17463" cy="33338"/>
              </a:xfrm>
              <a:custGeom>
                <a:avLst/>
                <a:gdLst>
                  <a:gd name="T0" fmla="*/ 0 w 47"/>
                  <a:gd name="T1" fmla="*/ 13553930 h 82"/>
                  <a:gd name="T2" fmla="*/ 0 w 47"/>
                  <a:gd name="T3" fmla="*/ 1322136 h 82"/>
                  <a:gd name="T4" fmla="*/ 6488433 w 47"/>
                  <a:gd name="T5" fmla="*/ 0 h 82"/>
                  <a:gd name="T6" fmla="*/ 6488433 w 47"/>
                  <a:gd name="T7" fmla="*/ 13553930 h 82"/>
                  <a:gd name="T8" fmla="*/ 0 w 47"/>
                  <a:gd name="T9" fmla="*/ 1355393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82">
                    <a:moveTo>
                      <a:pt x="0" y="82"/>
                    </a:moveTo>
                    <a:lnTo>
                      <a:pt x="0" y="8"/>
                    </a:lnTo>
                    <a:lnTo>
                      <a:pt x="47" y="0"/>
                    </a:lnTo>
                    <a:lnTo>
                      <a:pt x="47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B522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04" name="Freeform 543"/>
              <p:cNvSpPr>
                <a:spLocks/>
              </p:cNvSpPr>
              <p:nvPr/>
            </p:nvSpPr>
            <p:spPr bwMode="auto">
              <a:xfrm>
                <a:off x="5675313" y="3482975"/>
                <a:ext cx="19050" cy="34925"/>
              </a:xfrm>
              <a:custGeom>
                <a:avLst/>
                <a:gdLst>
                  <a:gd name="T0" fmla="*/ 0 w 48"/>
                  <a:gd name="T1" fmla="*/ 14020180 h 87"/>
                  <a:gd name="T2" fmla="*/ 0 w 48"/>
                  <a:gd name="T3" fmla="*/ 1450391 h 87"/>
                  <a:gd name="T4" fmla="*/ 7560469 w 48"/>
                  <a:gd name="T5" fmla="*/ 0 h 87"/>
                  <a:gd name="T6" fmla="*/ 7560469 w 48"/>
                  <a:gd name="T7" fmla="*/ 14020180 h 87"/>
                  <a:gd name="T8" fmla="*/ 0 w 48"/>
                  <a:gd name="T9" fmla="*/ 14020180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87">
                    <a:moveTo>
                      <a:pt x="0" y="87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87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B722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05" name="Freeform 544"/>
              <p:cNvSpPr>
                <a:spLocks/>
              </p:cNvSpPr>
              <p:nvPr/>
            </p:nvSpPr>
            <p:spPr bwMode="auto">
              <a:xfrm>
                <a:off x="5684838" y="3481388"/>
                <a:ext cx="19050" cy="36513"/>
              </a:xfrm>
              <a:custGeom>
                <a:avLst/>
                <a:gdLst>
                  <a:gd name="T0" fmla="*/ 0 w 48"/>
                  <a:gd name="T1" fmla="*/ 14650540 h 91"/>
                  <a:gd name="T2" fmla="*/ 0 w 48"/>
                  <a:gd name="T3" fmla="*/ 1448884 h 91"/>
                  <a:gd name="T4" fmla="*/ 7560469 w 48"/>
                  <a:gd name="T5" fmla="*/ 0 h 91"/>
                  <a:gd name="T6" fmla="*/ 7560469 w 48"/>
                  <a:gd name="T7" fmla="*/ 14650540 h 91"/>
                  <a:gd name="T8" fmla="*/ 0 w 48"/>
                  <a:gd name="T9" fmla="*/ 14650540 h 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91">
                    <a:moveTo>
                      <a:pt x="0" y="91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91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B822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06" name="Freeform 545"/>
              <p:cNvSpPr>
                <a:spLocks/>
              </p:cNvSpPr>
              <p:nvPr/>
            </p:nvSpPr>
            <p:spPr bwMode="auto">
              <a:xfrm>
                <a:off x="5694363" y="3479800"/>
                <a:ext cx="19050" cy="38100"/>
              </a:xfrm>
              <a:custGeom>
                <a:avLst/>
                <a:gdLst>
                  <a:gd name="T0" fmla="*/ 0 w 48"/>
                  <a:gd name="T1" fmla="*/ 15280105 h 95"/>
                  <a:gd name="T2" fmla="*/ 0 w 48"/>
                  <a:gd name="T3" fmla="*/ 1286577 h 95"/>
                  <a:gd name="T4" fmla="*/ 7560469 w 48"/>
                  <a:gd name="T5" fmla="*/ 0 h 95"/>
                  <a:gd name="T6" fmla="*/ 7560469 w 48"/>
                  <a:gd name="T7" fmla="*/ 15280105 h 95"/>
                  <a:gd name="T8" fmla="*/ 0 w 48"/>
                  <a:gd name="T9" fmla="*/ 1528010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95">
                    <a:moveTo>
                      <a:pt x="0" y="95"/>
                    </a:moveTo>
                    <a:lnTo>
                      <a:pt x="0" y="8"/>
                    </a:lnTo>
                    <a:lnTo>
                      <a:pt x="48" y="0"/>
                    </a:lnTo>
                    <a:lnTo>
                      <a:pt x="48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BA22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07" name="Freeform 546"/>
              <p:cNvSpPr>
                <a:spLocks/>
              </p:cNvSpPr>
              <p:nvPr/>
            </p:nvSpPr>
            <p:spPr bwMode="auto">
              <a:xfrm>
                <a:off x="5703888" y="3478213"/>
                <a:ext cx="19050" cy="39688"/>
              </a:xfrm>
              <a:custGeom>
                <a:avLst/>
                <a:gdLst>
                  <a:gd name="T0" fmla="*/ 0 w 48"/>
                  <a:gd name="T1" fmla="*/ 15910478 h 99"/>
                  <a:gd name="T2" fmla="*/ 0 w 48"/>
                  <a:gd name="T3" fmla="*/ 1285651 h 99"/>
                  <a:gd name="T4" fmla="*/ 7560469 w 48"/>
                  <a:gd name="T5" fmla="*/ 0 h 99"/>
                  <a:gd name="T6" fmla="*/ 7560469 w 48"/>
                  <a:gd name="T7" fmla="*/ 15910478 h 99"/>
                  <a:gd name="T8" fmla="*/ 0 w 48"/>
                  <a:gd name="T9" fmla="*/ 15910478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99">
                    <a:moveTo>
                      <a:pt x="0" y="99"/>
                    </a:moveTo>
                    <a:lnTo>
                      <a:pt x="0" y="8"/>
                    </a:lnTo>
                    <a:lnTo>
                      <a:pt x="48" y="0"/>
                    </a:lnTo>
                    <a:lnTo>
                      <a:pt x="48" y="99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BB22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08" name="Freeform 547"/>
              <p:cNvSpPr>
                <a:spLocks/>
              </p:cNvSpPr>
              <p:nvPr/>
            </p:nvSpPr>
            <p:spPr bwMode="auto">
              <a:xfrm>
                <a:off x="5713413" y="3476625"/>
                <a:ext cx="19050" cy="41275"/>
              </a:xfrm>
              <a:custGeom>
                <a:avLst/>
                <a:gdLst>
                  <a:gd name="T0" fmla="*/ 0 w 47"/>
                  <a:gd name="T1" fmla="*/ 16225006 h 105"/>
                  <a:gd name="T2" fmla="*/ 0 w 47"/>
                  <a:gd name="T3" fmla="*/ 1545257 h 105"/>
                  <a:gd name="T4" fmla="*/ 7721330 w 47"/>
                  <a:gd name="T5" fmla="*/ 0 h 105"/>
                  <a:gd name="T6" fmla="*/ 7721330 w 47"/>
                  <a:gd name="T7" fmla="*/ 16225006 h 105"/>
                  <a:gd name="T8" fmla="*/ 0 w 47"/>
                  <a:gd name="T9" fmla="*/ 16225006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05">
                    <a:moveTo>
                      <a:pt x="0" y="105"/>
                    </a:moveTo>
                    <a:lnTo>
                      <a:pt x="0" y="10"/>
                    </a:lnTo>
                    <a:lnTo>
                      <a:pt x="47" y="0"/>
                    </a:lnTo>
                    <a:lnTo>
                      <a:pt x="47" y="105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BC22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09" name="Freeform 548"/>
              <p:cNvSpPr>
                <a:spLocks/>
              </p:cNvSpPr>
              <p:nvPr/>
            </p:nvSpPr>
            <p:spPr bwMode="auto">
              <a:xfrm>
                <a:off x="5722938" y="3475038"/>
                <a:ext cx="19050" cy="42863"/>
              </a:xfrm>
              <a:custGeom>
                <a:avLst/>
                <a:gdLst>
                  <a:gd name="T0" fmla="*/ 0 w 47"/>
                  <a:gd name="T1" fmla="*/ 16855383 h 109"/>
                  <a:gd name="T2" fmla="*/ 0 w 47"/>
                  <a:gd name="T3" fmla="*/ 1546214 h 109"/>
                  <a:gd name="T4" fmla="*/ 7721330 w 47"/>
                  <a:gd name="T5" fmla="*/ 0 h 109"/>
                  <a:gd name="T6" fmla="*/ 7721330 w 47"/>
                  <a:gd name="T7" fmla="*/ 16855383 h 109"/>
                  <a:gd name="T8" fmla="*/ 0 w 47"/>
                  <a:gd name="T9" fmla="*/ 16855383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09">
                    <a:moveTo>
                      <a:pt x="0" y="109"/>
                    </a:moveTo>
                    <a:lnTo>
                      <a:pt x="0" y="10"/>
                    </a:lnTo>
                    <a:lnTo>
                      <a:pt x="47" y="0"/>
                    </a:lnTo>
                    <a:lnTo>
                      <a:pt x="47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BE22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10" name="Freeform 549"/>
              <p:cNvSpPr>
                <a:spLocks/>
              </p:cNvSpPr>
              <p:nvPr/>
            </p:nvSpPr>
            <p:spPr bwMode="auto">
              <a:xfrm>
                <a:off x="5732463" y="3473450"/>
                <a:ext cx="19050" cy="44450"/>
              </a:xfrm>
              <a:custGeom>
                <a:avLst/>
                <a:gdLst>
                  <a:gd name="T0" fmla="*/ 0 w 48"/>
                  <a:gd name="T1" fmla="*/ 17484978 h 113"/>
                  <a:gd name="T2" fmla="*/ 0 w 48"/>
                  <a:gd name="T3" fmla="*/ 1237913 h 113"/>
                  <a:gd name="T4" fmla="*/ 7560469 w 48"/>
                  <a:gd name="T5" fmla="*/ 0 h 113"/>
                  <a:gd name="T6" fmla="*/ 7560469 w 48"/>
                  <a:gd name="T7" fmla="*/ 17484978 h 113"/>
                  <a:gd name="T8" fmla="*/ 0 w 48"/>
                  <a:gd name="T9" fmla="*/ 17484978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13">
                    <a:moveTo>
                      <a:pt x="0" y="113"/>
                    </a:moveTo>
                    <a:lnTo>
                      <a:pt x="0" y="8"/>
                    </a:lnTo>
                    <a:lnTo>
                      <a:pt x="48" y="0"/>
                    </a:lnTo>
                    <a:lnTo>
                      <a:pt x="48" y="11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BF2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11" name="Freeform 550"/>
              <p:cNvSpPr>
                <a:spLocks/>
              </p:cNvSpPr>
              <p:nvPr/>
            </p:nvSpPr>
            <p:spPr bwMode="auto">
              <a:xfrm>
                <a:off x="5741988" y="3471863"/>
                <a:ext cx="19050" cy="46038"/>
              </a:xfrm>
              <a:custGeom>
                <a:avLst/>
                <a:gdLst>
                  <a:gd name="T0" fmla="*/ 0 w 47"/>
                  <a:gd name="T1" fmla="*/ 18115363 h 117"/>
                  <a:gd name="T2" fmla="*/ 0 w 47"/>
                  <a:gd name="T3" fmla="*/ 1238698 h 117"/>
                  <a:gd name="T4" fmla="*/ 7721330 w 47"/>
                  <a:gd name="T5" fmla="*/ 0 h 117"/>
                  <a:gd name="T6" fmla="*/ 7721330 w 47"/>
                  <a:gd name="T7" fmla="*/ 18115363 h 117"/>
                  <a:gd name="T8" fmla="*/ 0 w 47"/>
                  <a:gd name="T9" fmla="*/ 18115363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17">
                    <a:moveTo>
                      <a:pt x="0" y="117"/>
                    </a:moveTo>
                    <a:lnTo>
                      <a:pt x="0" y="8"/>
                    </a:lnTo>
                    <a:lnTo>
                      <a:pt x="47" y="0"/>
                    </a:lnTo>
                    <a:lnTo>
                      <a:pt x="47" y="117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C12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12" name="Freeform 551"/>
              <p:cNvSpPr>
                <a:spLocks/>
              </p:cNvSpPr>
              <p:nvPr/>
            </p:nvSpPr>
            <p:spPr bwMode="auto">
              <a:xfrm>
                <a:off x="5751513" y="3468688"/>
                <a:ext cx="19050" cy="49213"/>
              </a:xfrm>
              <a:custGeom>
                <a:avLst/>
                <a:gdLst>
                  <a:gd name="T0" fmla="*/ 0 w 47"/>
                  <a:gd name="T1" fmla="*/ 19851798 h 122"/>
                  <a:gd name="T2" fmla="*/ 0 w 47"/>
                  <a:gd name="T3" fmla="*/ 1464288 h 122"/>
                  <a:gd name="T4" fmla="*/ 7721330 w 47"/>
                  <a:gd name="T5" fmla="*/ 0 h 122"/>
                  <a:gd name="T6" fmla="*/ 7721330 w 47"/>
                  <a:gd name="T7" fmla="*/ 19851798 h 122"/>
                  <a:gd name="T8" fmla="*/ 0 w 47"/>
                  <a:gd name="T9" fmla="*/ 19851798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22">
                    <a:moveTo>
                      <a:pt x="0" y="122"/>
                    </a:moveTo>
                    <a:lnTo>
                      <a:pt x="0" y="9"/>
                    </a:lnTo>
                    <a:lnTo>
                      <a:pt x="47" y="0"/>
                    </a:lnTo>
                    <a:lnTo>
                      <a:pt x="47" y="122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C321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13" name="Freeform 552"/>
              <p:cNvSpPr>
                <a:spLocks/>
              </p:cNvSpPr>
              <p:nvPr/>
            </p:nvSpPr>
            <p:spPr bwMode="auto">
              <a:xfrm>
                <a:off x="5761038" y="3467100"/>
                <a:ext cx="19050" cy="50800"/>
              </a:xfrm>
              <a:custGeom>
                <a:avLst/>
                <a:gdLst>
                  <a:gd name="T0" fmla="*/ 0 w 48"/>
                  <a:gd name="T1" fmla="*/ 20481270 h 126"/>
                  <a:gd name="T2" fmla="*/ 0 w 48"/>
                  <a:gd name="T3" fmla="*/ 1463121 h 126"/>
                  <a:gd name="T4" fmla="*/ 7560469 w 48"/>
                  <a:gd name="T5" fmla="*/ 0 h 126"/>
                  <a:gd name="T6" fmla="*/ 7560469 w 48"/>
                  <a:gd name="T7" fmla="*/ 20481270 h 126"/>
                  <a:gd name="T8" fmla="*/ 0 w 48"/>
                  <a:gd name="T9" fmla="*/ 20481270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26">
                    <a:moveTo>
                      <a:pt x="0" y="126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126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C421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14" name="Freeform 553"/>
              <p:cNvSpPr>
                <a:spLocks/>
              </p:cNvSpPr>
              <p:nvPr/>
            </p:nvSpPr>
            <p:spPr bwMode="auto">
              <a:xfrm>
                <a:off x="5770563" y="3465513"/>
                <a:ext cx="19050" cy="52388"/>
              </a:xfrm>
              <a:custGeom>
                <a:avLst/>
                <a:gdLst>
                  <a:gd name="T0" fmla="*/ 0 w 48"/>
                  <a:gd name="T1" fmla="*/ 21111558 h 130"/>
                  <a:gd name="T2" fmla="*/ 0 w 48"/>
                  <a:gd name="T3" fmla="*/ 1299222 h 130"/>
                  <a:gd name="T4" fmla="*/ 7560469 w 48"/>
                  <a:gd name="T5" fmla="*/ 0 h 130"/>
                  <a:gd name="T6" fmla="*/ 7560469 w 48"/>
                  <a:gd name="T7" fmla="*/ 21111558 h 130"/>
                  <a:gd name="T8" fmla="*/ 0 w 48"/>
                  <a:gd name="T9" fmla="*/ 21111558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30">
                    <a:moveTo>
                      <a:pt x="0" y="130"/>
                    </a:moveTo>
                    <a:lnTo>
                      <a:pt x="0" y="8"/>
                    </a:lnTo>
                    <a:lnTo>
                      <a:pt x="48" y="0"/>
                    </a:lnTo>
                    <a:lnTo>
                      <a:pt x="48" y="130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521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15" name="Freeform 554"/>
              <p:cNvSpPr>
                <a:spLocks/>
              </p:cNvSpPr>
              <p:nvPr/>
            </p:nvSpPr>
            <p:spPr bwMode="auto">
              <a:xfrm>
                <a:off x="5780088" y="3463925"/>
                <a:ext cx="19050" cy="53975"/>
              </a:xfrm>
              <a:custGeom>
                <a:avLst/>
                <a:gdLst>
                  <a:gd name="T0" fmla="*/ 0 w 48"/>
                  <a:gd name="T1" fmla="*/ 21580005 h 135"/>
                  <a:gd name="T2" fmla="*/ 0 w 48"/>
                  <a:gd name="T3" fmla="*/ 1438534 h 135"/>
                  <a:gd name="T4" fmla="*/ 7560469 w 48"/>
                  <a:gd name="T5" fmla="*/ 0 h 135"/>
                  <a:gd name="T6" fmla="*/ 7560469 w 48"/>
                  <a:gd name="T7" fmla="*/ 21580005 h 135"/>
                  <a:gd name="T8" fmla="*/ 0 w 48"/>
                  <a:gd name="T9" fmla="*/ 21580005 h 1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35">
                    <a:moveTo>
                      <a:pt x="0" y="135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C721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16" name="Freeform 555"/>
              <p:cNvSpPr>
                <a:spLocks/>
              </p:cNvSpPr>
              <p:nvPr/>
            </p:nvSpPr>
            <p:spPr bwMode="auto">
              <a:xfrm>
                <a:off x="5789613" y="3462338"/>
                <a:ext cx="19050" cy="55563"/>
              </a:xfrm>
              <a:custGeom>
                <a:avLst/>
                <a:gdLst>
                  <a:gd name="T0" fmla="*/ 0 w 48"/>
                  <a:gd name="T1" fmla="*/ 22210410 h 139"/>
                  <a:gd name="T2" fmla="*/ 0 w 48"/>
                  <a:gd name="T3" fmla="*/ 1438242 h 139"/>
                  <a:gd name="T4" fmla="*/ 7560469 w 48"/>
                  <a:gd name="T5" fmla="*/ 0 h 139"/>
                  <a:gd name="T6" fmla="*/ 7560469 w 48"/>
                  <a:gd name="T7" fmla="*/ 22210410 h 139"/>
                  <a:gd name="T8" fmla="*/ 0 w 48"/>
                  <a:gd name="T9" fmla="*/ 22210410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39">
                    <a:moveTo>
                      <a:pt x="0" y="139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139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C821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17" name="Freeform 556"/>
              <p:cNvSpPr>
                <a:spLocks/>
              </p:cNvSpPr>
              <p:nvPr/>
            </p:nvSpPr>
            <p:spPr bwMode="auto">
              <a:xfrm>
                <a:off x="5799138" y="3460750"/>
                <a:ext cx="19050" cy="57150"/>
              </a:xfrm>
              <a:custGeom>
                <a:avLst/>
                <a:gdLst>
                  <a:gd name="T0" fmla="*/ 0 w 48"/>
                  <a:gd name="T1" fmla="*/ 22840017 h 143"/>
                  <a:gd name="T2" fmla="*/ 0 w 48"/>
                  <a:gd name="T3" fmla="*/ 1277682 h 143"/>
                  <a:gd name="T4" fmla="*/ 7560469 w 48"/>
                  <a:gd name="T5" fmla="*/ 0 h 143"/>
                  <a:gd name="T6" fmla="*/ 7560469 w 48"/>
                  <a:gd name="T7" fmla="*/ 22840017 h 143"/>
                  <a:gd name="T8" fmla="*/ 0 w 48"/>
                  <a:gd name="T9" fmla="*/ 22840017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43">
                    <a:moveTo>
                      <a:pt x="0" y="143"/>
                    </a:moveTo>
                    <a:lnTo>
                      <a:pt x="0" y="8"/>
                    </a:lnTo>
                    <a:lnTo>
                      <a:pt x="48" y="0"/>
                    </a:lnTo>
                    <a:lnTo>
                      <a:pt x="48" y="143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C921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18" name="Freeform 557"/>
              <p:cNvSpPr>
                <a:spLocks/>
              </p:cNvSpPr>
              <p:nvPr/>
            </p:nvSpPr>
            <p:spPr bwMode="auto">
              <a:xfrm>
                <a:off x="5808663" y="3459163"/>
                <a:ext cx="19050" cy="58738"/>
              </a:xfrm>
              <a:custGeom>
                <a:avLst/>
                <a:gdLst>
                  <a:gd name="T0" fmla="*/ 0 w 48"/>
                  <a:gd name="T1" fmla="*/ 23470426 h 147"/>
                  <a:gd name="T2" fmla="*/ 0 w 48"/>
                  <a:gd name="T3" fmla="*/ 1277452 h 147"/>
                  <a:gd name="T4" fmla="*/ 7560469 w 48"/>
                  <a:gd name="T5" fmla="*/ 0 h 147"/>
                  <a:gd name="T6" fmla="*/ 7560469 w 48"/>
                  <a:gd name="T7" fmla="*/ 23470426 h 147"/>
                  <a:gd name="T8" fmla="*/ 0 w 48"/>
                  <a:gd name="T9" fmla="*/ 23470426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47">
                    <a:moveTo>
                      <a:pt x="0" y="147"/>
                    </a:moveTo>
                    <a:lnTo>
                      <a:pt x="0" y="8"/>
                    </a:lnTo>
                    <a:lnTo>
                      <a:pt x="48" y="0"/>
                    </a:lnTo>
                    <a:lnTo>
                      <a:pt x="48" y="147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CB21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19" name="Freeform 558"/>
              <p:cNvSpPr>
                <a:spLocks/>
              </p:cNvSpPr>
              <p:nvPr/>
            </p:nvSpPr>
            <p:spPr bwMode="auto">
              <a:xfrm>
                <a:off x="5818188" y="3457575"/>
                <a:ext cx="19050" cy="60325"/>
              </a:xfrm>
              <a:custGeom>
                <a:avLst/>
                <a:gdLst>
                  <a:gd name="T0" fmla="*/ 0 w 47"/>
                  <a:gd name="T1" fmla="*/ 23785004 h 153"/>
                  <a:gd name="T2" fmla="*/ 0 w 47"/>
                  <a:gd name="T3" fmla="*/ 1554650 h 153"/>
                  <a:gd name="T4" fmla="*/ 7721330 w 47"/>
                  <a:gd name="T5" fmla="*/ 0 h 153"/>
                  <a:gd name="T6" fmla="*/ 7721330 w 47"/>
                  <a:gd name="T7" fmla="*/ 23785004 h 153"/>
                  <a:gd name="T8" fmla="*/ 0 w 47"/>
                  <a:gd name="T9" fmla="*/ 23785004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53">
                    <a:moveTo>
                      <a:pt x="0" y="153"/>
                    </a:moveTo>
                    <a:lnTo>
                      <a:pt x="0" y="10"/>
                    </a:lnTo>
                    <a:lnTo>
                      <a:pt x="47" y="0"/>
                    </a:lnTo>
                    <a:lnTo>
                      <a:pt x="47" y="153"/>
                    </a:lnTo>
                    <a:lnTo>
                      <a:pt x="0" y="153"/>
                    </a:lnTo>
                    <a:close/>
                  </a:path>
                </a:pathLst>
              </a:custGeom>
              <a:solidFill>
                <a:srgbClr val="CC21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20" name="Freeform 559"/>
              <p:cNvSpPr>
                <a:spLocks/>
              </p:cNvSpPr>
              <p:nvPr/>
            </p:nvSpPr>
            <p:spPr bwMode="auto">
              <a:xfrm>
                <a:off x="5827713" y="3455988"/>
                <a:ext cx="19050" cy="61913"/>
              </a:xfrm>
              <a:custGeom>
                <a:avLst/>
                <a:gdLst>
                  <a:gd name="T0" fmla="*/ 0 w 47"/>
                  <a:gd name="T1" fmla="*/ 24415411 h 157"/>
                  <a:gd name="T2" fmla="*/ 0 w 47"/>
                  <a:gd name="T3" fmla="*/ 1555318 h 157"/>
                  <a:gd name="T4" fmla="*/ 7721330 w 47"/>
                  <a:gd name="T5" fmla="*/ 0 h 157"/>
                  <a:gd name="T6" fmla="*/ 7721330 w 47"/>
                  <a:gd name="T7" fmla="*/ 24415411 h 157"/>
                  <a:gd name="T8" fmla="*/ 0 w 47"/>
                  <a:gd name="T9" fmla="*/ 24415411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57">
                    <a:moveTo>
                      <a:pt x="0" y="157"/>
                    </a:moveTo>
                    <a:lnTo>
                      <a:pt x="0" y="10"/>
                    </a:lnTo>
                    <a:lnTo>
                      <a:pt x="47" y="0"/>
                    </a:lnTo>
                    <a:lnTo>
                      <a:pt x="47" y="157"/>
                    </a:lnTo>
                    <a:lnTo>
                      <a:pt x="0" y="157"/>
                    </a:lnTo>
                    <a:close/>
                  </a:path>
                </a:pathLst>
              </a:custGeom>
              <a:solidFill>
                <a:srgbClr val="CD20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21" name="Freeform 560"/>
              <p:cNvSpPr>
                <a:spLocks/>
              </p:cNvSpPr>
              <p:nvPr/>
            </p:nvSpPr>
            <p:spPr bwMode="auto">
              <a:xfrm>
                <a:off x="5837238" y="3454400"/>
                <a:ext cx="17463" cy="63500"/>
              </a:xfrm>
              <a:custGeom>
                <a:avLst/>
                <a:gdLst>
                  <a:gd name="T0" fmla="*/ 0 w 47"/>
                  <a:gd name="T1" fmla="*/ 25045031 h 161"/>
                  <a:gd name="T2" fmla="*/ 0 w 47"/>
                  <a:gd name="T3" fmla="*/ 1244363 h 161"/>
                  <a:gd name="T4" fmla="*/ 6488433 w 47"/>
                  <a:gd name="T5" fmla="*/ 0 h 161"/>
                  <a:gd name="T6" fmla="*/ 6488433 w 47"/>
                  <a:gd name="T7" fmla="*/ 25045031 h 161"/>
                  <a:gd name="T8" fmla="*/ 0 w 47"/>
                  <a:gd name="T9" fmla="*/ 2504503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61">
                    <a:moveTo>
                      <a:pt x="0" y="161"/>
                    </a:moveTo>
                    <a:lnTo>
                      <a:pt x="0" y="8"/>
                    </a:lnTo>
                    <a:lnTo>
                      <a:pt x="47" y="0"/>
                    </a:lnTo>
                    <a:lnTo>
                      <a:pt x="47" y="161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CF20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22" name="Freeform 561"/>
              <p:cNvSpPr>
                <a:spLocks/>
              </p:cNvSpPr>
              <p:nvPr/>
            </p:nvSpPr>
            <p:spPr bwMode="auto">
              <a:xfrm>
                <a:off x="5846763" y="3452813"/>
                <a:ext cx="17463" cy="65088"/>
              </a:xfrm>
              <a:custGeom>
                <a:avLst/>
                <a:gdLst>
                  <a:gd name="T0" fmla="*/ 0 w 47"/>
                  <a:gd name="T1" fmla="*/ 25675441 h 165"/>
                  <a:gd name="T2" fmla="*/ 0 w 47"/>
                  <a:gd name="T3" fmla="*/ 1244956 h 165"/>
                  <a:gd name="T4" fmla="*/ 6488433 w 47"/>
                  <a:gd name="T5" fmla="*/ 0 h 165"/>
                  <a:gd name="T6" fmla="*/ 6488433 w 47"/>
                  <a:gd name="T7" fmla="*/ 25675441 h 165"/>
                  <a:gd name="T8" fmla="*/ 0 w 47"/>
                  <a:gd name="T9" fmla="*/ 25675441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65">
                    <a:moveTo>
                      <a:pt x="0" y="165"/>
                    </a:moveTo>
                    <a:lnTo>
                      <a:pt x="0" y="8"/>
                    </a:lnTo>
                    <a:lnTo>
                      <a:pt x="47" y="0"/>
                    </a:lnTo>
                    <a:lnTo>
                      <a:pt x="47" y="165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D020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23" name="Freeform 562"/>
              <p:cNvSpPr>
                <a:spLocks/>
              </p:cNvSpPr>
              <p:nvPr/>
            </p:nvSpPr>
            <p:spPr bwMode="auto">
              <a:xfrm>
                <a:off x="5854701" y="3451225"/>
                <a:ext cx="19050" cy="66675"/>
              </a:xfrm>
              <a:custGeom>
                <a:avLst/>
                <a:gdLst>
                  <a:gd name="T0" fmla="*/ 0 w 48"/>
                  <a:gd name="T1" fmla="*/ 26150327 h 170"/>
                  <a:gd name="T2" fmla="*/ 0 w 48"/>
                  <a:gd name="T3" fmla="*/ 1384487 h 170"/>
                  <a:gd name="T4" fmla="*/ 7560469 w 48"/>
                  <a:gd name="T5" fmla="*/ 0 h 170"/>
                  <a:gd name="T6" fmla="*/ 7560469 w 48"/>
                  <a:gd name="T7" fmla="*/ 26150327 h 170"/>
                  <a:gd name="T8" fmla="*/ 0 w 48"/>
                  <a:gd name="T9" fmla="*/ 26150327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70">
                    <a:moveTo>
                      <a:pt x="0" y="170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170"/>
                    </a:lnTo>
                    <a:lnTo>
                      <a:pt x="0" y="170"/>
                    </a:lnTo>
                    <a:close/>
                  </a:path>
                </a:pathLst>
              </a:custGeom>
              <a:solidFill>
                <a:srgbClr val="D220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24" name="Freeform 563"/>
              <p:cNvSpPr>
                <a:spLocks/>
              </p:cNvSpPr>
              <p:nvPr/>
            </p:nvSpPr>
            <p:spPr bwMode="auto">
              <a:xfrm>
                <a:off x="5864226" y="3449638"/>
                <a:ext cx="19050" cy="68263"/>
              </a:xfrm>
              <a:custGeom>
                <a:avLst/>
                <a:gdLst>
                  <a:gd name="T0" fmla="*/ 0 w 48"/>
                  <a:gd name="T1" fmla="*/ 26780673 h 174"/>
                  <a:gd name="T2" fmla="*/ 0 w 48"/>
                  <a:gd name="T3" fmla="*/ 1385268 h 174"/>
                  <a:gd name="T4" fmla="*/ 7560469 w 48"/>
                  <a:gd name="T5" fmla="*/ 0 h 174"/>
                  <a:gd name="T6" fmla="*/ 7560469 w 48"/>
                  <a:gd name="T7" fmla="*/ 26780673 h 174"/>
                  <a:gd name="T8" fmla="*/ 0 w 48"/>
                  <a:gd name="T9" fmla="*/ 26780673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74">
                    <a:moveTo>
                      <a:pt x="0" y="174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174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D420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25" name="Freeform 564"/>
              <p:cNvSpPr>
                <a:spLocks/>
              </p:cNvSpPr>
              <p:nvPr/>
            </p:nvSpPr>
            <p:spPr bwMode="auto">
              <a:xfrm>
                <a:off x="5873751" y="3448050"/>
                <a:ext cx="19050" cy="69850"/>
              </a:xfrm>
              <a:custGeom>
                <a:avLst/>
                <a:gdLst>
                  <a:gd name="T0" fmla="*/ 0 w 48"/>
                  <a:gd name="T1" fmla="*/ 27410239 h 178"/>
                  <a:gd name="T2" fmla="*/ 0 w 48"/>
                  <a:gd name="T3" fmla="*/ 1231793 h 178"/>
                  <a:gd name="T4" fmla="*/ 7560469 w 48"/>
                  <a:gd name="T5" fmla="*/ 0 h 178"/>
                  <a:gd name="T6" fmla="*/ 7560469 w 48"/>
                  <a:gd name="T7" fmla="*/ 27410239 h 178"/>
                  <a:gd name="T8" fmla="*/ 0 w 48"/>
                  <a:gd name="T9" fmla="*/ 27410239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78">
                    <a:moveTo>
                      <a:pt x="0" y="178"/>
                    </a:moveTo>
                    <a:lnTo>
                      <a:pt x="0" y="8"/>
                    </a:lnTo>
                    <a:lnTo>
                      <a:pt x="48" y="0"/>
                    </a:lnTo>
                    <a:lnTo>
                      <a:pt x="48" y="178"/>
                    </a:lnTo>
                    <a:lnTo>
                      <a:pt x="0" y="178"/>
                    </a:lnTo>
                    <a:close/>
                  </a:path>
                </a:pathLst>
              </a:custGeom>
              <a:solidFill>
                <a:srgbClr val="D520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26" name="Freeform 565"/>
              <p:cNvSpPr>
                <a:spLocks/>
              </p:cNvSpPr>
              <p:nvPr/>
            </p:nvSpPr>
            <p:spPr bwMode="auto">
              <a:xfrm>
                <a:off x="5883276" y="3446463"/>
                <a:ext cx="19050" cy="71438"/>
              </a:xfrm>
              <a:custGeom>
                <a:avLst/>
                <a:gdLst>
                  <a:gd name="T0" fmla="*/ 0 w 48"/>
                  <a:gd name="T1" fmla="*/ 28040593 h 182"/>
                  <a:gd name="T2" fmla="*/ 0 w 48"/>
                  <a:gd name="T3" fmla="*/ 1232502 h 182"/>
                  <a:gd name="T4" fmla="*/ 7560469 w 48"/>
                  <a:gd name="T5" fmla="*/ 0 h 182"/>
                  <a:gd name="T6" fmla="*/ 7560469 w 48"/>
                  <a:gd name="T7" fmla="*/ 28040593 h 182"/>
                  <a:gd name="T8" fmla="*/ 0 w 48"/>
                  <a:gd name="T9" fmla="*/ 28040593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82">
                    <a:moveTo>
                      <a:pt x="0" y="182"/>
                    </a:moveTo>
                    <a:lnTo>
                      <a:pt x="0" y="8"/>
                    </a:lnTo>
                    <a:lnTo>
                      <a:pt x="48" y="0"/>
                    </a:lnTo>
                    <a:lnTo>
                      <a:pt x="48" y="182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D6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27" name="Freeform 566"/>
              <p:cNvSpPr>
                <a:spLocks/>
              </p:cNvSpPr>
              <p:nvPr/>
            </p:nvSpPr>
            <p:spPr bwMode="auto">
              <a:xfrm>
                <a:off x="5892801" y="3443288"/>
                <a:ext cx="19050" cy="74613"/>
              </a:xfrm>
              <a:custGeom>
                <a:avLst/>
                <a:gdLst>
                  <a:gd name="T0" fmla="*/ 0 w 48"/>
                  <a:gd name="T1" fmla="*/ 29770587 h 187"/>
                  <a:gd name="T2" fmla="*/ 0 w 48"/>
                  <a:gd name="T3" fmla="*/ 1432809 h 187"/>
                  <a:gd name="T4" fmla="*/ 7560469 w 48"/>
                  <a:gd name="T5" fmla="*/ 0 h 187"/>
                  <a:gd name="T6" fmla="*/ 7560469 w 48"/>
                  <a:gd name="T7" fmla="*/ 29770587 h 187"/>
                  <a:gd name="T8" fmla="*/ 0 w 48"/>
                  <a:gd name="T9" fmla="*/ 29770587 h 1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87">
                    <a:moveTo>
                      <a:pt x="0" y="187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187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D8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28" name="Freeform 567"/>
              <p:cNvSpPr>
                <a:spLocks/>
              </p:cNvSpPr>
              <p:nvPr/>
            </p:nvSpPr>
            <p:spPr bwMode="auto">
              <a:xfrm>
                <a:off x="5902326" y="3441700"/>
                <a:ext cx="19050" cy="76200"/>
              </a:xfrm>
              <a:custGeom>
                <a:avLst/>
                <a:gdLst>
                  <a:gd name="T0" fmla="*/ 0 w 48"/>
                  <a:gd name="T1" fmla="*/ 30400209 h 191"/>
                  <a:gd name="T2" fmla="*/ 0 w 48"/>
                  <a:gd name="T3" fmla="*/ 1432640 h 191"/>
                  <a:gd name="T4" fmla="*/ 7560469 w 48"/>
                  <a:gd name="T5" fmla="*/ 0 h 191"/>
                  <a:gd name="T6" fmla="*/ 7560469 w 48"/>
                  <a:gd name="T7" fmla="*/ 30400209 h 191"/>
                  <a:gd name="T8" fmla="*/ 0 w 48"/>
                  <a:gd name="T9" fmla="*/ 30400209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91">
                    <a:moveTo>
                      <a:pt x="0" y="191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191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D9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29" name="Freeform 568"/>
              <p:cNvSpPr>
                <a:spLocks/>
              </p:cNvSpPr>
              <p:nvPr/>
            </p:nvSpPr>
            <p:spPr bwMode="auto">
              <a:xfrm>
                <a:off x="5911851" y="3440113"/>
                <a:ext cx="19050" cy="77788"/>
              </a:xfrm>
              <a:custGeom>
                <a:avLst/>
                <a:gdLst>
                  <a:gd name="T0" fmla="*/ 0 w 47"/>
                  <a:gd name="T1" fmla="*/ 31030630 h 195"/>
                  <a:gd name="T2" fmla="*/ 0 w 47"/>
                  <a:gd name="T3" fmla="*/ 1272931 h 195"/>
                  <a:gd name="T4" fmla="*/ 7721330 w 47"/>
                  <a:gd name="T5" fmla="*/ 0 h 195"/>
                  <a:gd name="T6" fmla="*/ 7721330 w 47"/>
                  <a:gd name="T7" fmla="*/ 31030630 h 195"/>
                  <a:gd name="T8" fmla="*/ 0 w 47"/>
                  <a:gd name="T9" fmla="*/ 3103063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95">
                    <a:moveTo>
                      <a:pt x="0" y="195"/>
                    </a:moveTo>
                    <a:lnTo>
                      <a:pt x="0" y="8"/>
                    </a:lnTo>
                    <a:lnTo>
                      <a:pt x="47" y="0"/>
                    </a:lnTo>
                    <a:lnTo>
                      <a:pt x="47" y="195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DA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30" name="Freeform 569"/>
              <p:cNvSpPr>
                <a:spLocks/>
              </p:cNvSpPr>
              <p:nvPr/>
            </p:nvSpPr>
            <p:spPr bwMode="auto">
              <a:xfrm>
                <a:off x="5921376" y="3438525"/>
                <a:ext cx="19050" cy="79375"/>
              </a:xfrm>
              <a:custGeom>
                <a:avLst/>
                <a:gdLst>
                  <a:gd name="T0" fmla="*/ 0 w 47"/>
                  <a:gd name="T1" fmla="*/ 31501953 h 200"/>
                  <a:gd name="T2" fmla="*/ 0 w 47"/>
                  <a:gd name="T3" fmla="*/ 1417638 h 200"/>
                  <a:gd name="T4" fmla="*/ 7721330 w 47"/>
                  <a:gd name="T5" fmla="*/ 0 h 200"/>
                  <a:gd name="T6" fmla="*/ 7721330 w 47"/>
                  <a:gd name="T7" fmla="*/ 31501953 h 200"/>
                  <a:gd name="T8" fmla="*/ 0 w 47"/>
                  <a:gd name="T9" fmla="*/ 31501953 h 2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200">
                    <a:moveTo>
                      <a:pt x="0" y="200"/>
                    </a:moveTo>
                    <a:lnTo>
                      <a:pt x="0" y="9"/>
                    </a:lnTo>
                    <a:lnTo>
                      <a:pt x="47" y="0"/>
                    </a:lnTo>
                    <a:lnTo>
                      <a:pt x="47" y="200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DC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31" name="Freeform 570"/>
              <p:cNvSpPr>
                <a:spLocks/>
              </p:cNvSpPr>
              <p:nvPr/>
            </p:nvSpPr>
            <p:spPr bwMode="auto">
              <a:xfrm>
                <a:off x="5930901" y="3436938"/>
                <a:ext cx="19050" cy="80963"/>
              </a:xfrm>
              <a:custGeom>
                <a:avLst/>
                <a:gdLst>
                  <a:gd name="T0" fmla="*/ 0 w 47"/>
                  <a:gd name="T1" fmla="*/ 32132389 h 204"/>
                  <a:gd name="T2" fmla="*/ 0 w 47"/>
                  <a:gd name="T3" fmla="*/ 1417646 h 204"/>
                  <a:gd name="T4" fmla="*/ 7721330 w 47"/>
                  <a:gd name="T5" fmla="*/ 0 h 204"/>
                  <a:gd name="T6" fmla="*/ 7721330 w 47"/>
                  <a:gd name="T7" fmla="*/ 32132389 h 204"/>
                  <a:gd name="T8" fmla="*/ 0 w 47"/>
                  <a:gd name="T9" fmla="*/ 32132389 h 2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204">
                    <a:moveTo>
                      <a:pt x="0" y="204"/>
                    </a:moveTo>
                    <a:lnTo>
                      <a:pt x="0" y="9"/>
                    </a:lnTo>
                    <a:lnTo>
                      <a:pt x="47" y="0"/>
                    </a:lnTo>
                    <a:lnTo>
                      <a:pt x="47" y="204"/>
                    </a:lnTo>
                    <a:lnTo>
                      <a:pt x="0" y="204"/>
                    </a:lnTo>
                    <a:close/>
                  </a:path>
                </a:pathLst>
              </a:custGeom>
              <a:solidFill>
                <a:srgbClr val="DD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32" name="Freeform 571"/>
              <p:cNvSpPr>
                <a:spLocks/>
              </p:cNvSpPr>
              <p:nvPr/>
            </p:nvSpPr>
            <p:spPr bwMode="auto">
              <a:xfrm>
                <a:off x="5940426" y="3435350"/>
                <a:ext cx="19050" cy="82550"/>
              </a:xfrm>
              <a:custGeom>
                <a:avLst/>
                <a:gdLst>
                  <a:gd name="T0" fmla="*/ 0 w 47"/>
                  <a:gd name="T1" fmla="*/ 32762031 h 208"/>
                  <a:gd name="T2" fmla="*/ 0 w 47"/>
                  <a:gd name="T3" fmla="*/ 1260078 h 208"/>
                  <a:gd name="T4" fmla="*/ 7721330 w 47"/>
                  <a:gd name="T5" fmla="*/ 0 h 208"/>
                  <a:gd name="T6" fmla="*/ 7721330 w 47"/>
                  <a:gd name="T7" fmla="*/ 32762031 h 208"/>
                  <a:gd name="T8" fmla="*/ 0 w 47"/>
                  <a:gd name="T9" fmla="*/ 32762031 h 2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208">
                    <a:moveTo>
                      <a:pt x="0" y="208"/>
                    </a:moveTo>
                    <a:lnTo>
                      <a:pt x="0" y="8"/>
                    </a:lnTo>
                    <a:lnTo>
                      <a:pt x="47" y="0"/>
                    </a:lnTo>
                    <a:lnTo>
                      <a:pt x="47" y="208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DE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33" name="Freeform 572"/>
              <p:cNvSpPr>
                <a:spLocks/>
              </p:cNvSpPr>
              <p:nvPr/>
            </p:nvSpPr>
            <p:spPr bwMode="auto">
              <a:xfrm>
                <a:off x="5949951" y="3435350"/>
                <a:ext cx="11113" cy="82550"/>
              </a:xfrm>
              <a:custGeom>
                <a:avLst/>
                <a:gdLst>
                  <a:gd name="T0" fmla="*/ 0 w 29"/>
                  <a:gd name="T1" fmla="*/ 32450012 h 210"/>
                  <a:gd name="T2" fmla="*/ 0 w 29"/>
                  <a:gd name="T3" fmla="*/ 927312 h 210"/>
                  <a:gd name="T4" fmla="*/ 4258578 w 29"/>
                  <a:gd name="T5" fmla="*/ 0 h 210"/>
                  <a:gd name="T6" fmla="*/ 4258578 w 29"/>
                  <a:gd name="T7" fmla="*/ 32450012 h 210"/>
                  <a:gd name="T8" fmla="*/ 0 w 29"/>
                  <a:gd name="T9" fmla="*/ 32450012 h 2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210">
                    <a:moveTo>
                      <a:pt x="0" y="210"/>
                    </a:moveTo>
                    <a:lnTo>
                      <a:pt x="0" y="6"/>
                    </a:lnTo>
                    <a:lnTo>
                      <a:pt x="29" y="0"/>
                    </a:lnTo>
                    <a:lnTo>
                      <a:pt x="29" y="210"/>
                    </a:lnTo>
                    <a:lnTo>
                      <a:pt x="0" y="210"/>
                    </a:lnTo>
                    <a:close/>
                  </a:path>
                </a:pathLst>
              </a:custGeom>
              <a:solidFill>
                <a:srgbClr val="E0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34" name="Freeform 573"/>
              <p:cNvSpPr>
                <a:spLocks/>
              </p:cNvSpPr>
              <p:nvPr/>
            </p:nvSpPr>
            <p:spPr bwMode="auto">
              <a:xfrm>
                <a:off x="5959476" y="3435350"/>
                <a:ext cx="1588" cy="82550"/>
              </a:xfrm>
              <a:custGeom>
                <a:avLst/>
                <a:gdLst>
                  <a:gd name="T0" fmla="*/ 0 w 5"/>
                  <a:gd name="T1" fmla="*/ 32450012 h 210"/>
                  <a:gd name="T2" fmla="*/ 0 w 5"/>
                  <a:gd name="T3" fmla="*/ 308973 h 210"/>
                  <a:gd name="T4" fmla="*/ 504349 w 5"/>
                  <a:gd name="T5" fmla="*/ 0 h 210"/>
                  <a:gd name="T6" fmla="*/ 504349 w 5"/>
                  <a:gd name="T7" fmla="*/ 32450012 h 210"/>
                  <a:gd name="T8" fmla="*/ 0 w 5"/>
                  <a:gd name="T9" fmla="*/ 32450012 h 2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210">
                    <a:moveTo>
                      <a:pt x="0" y="210"/>
                    </a:moveTo>
                    <a:lnTo>
                      <a:pt x="0" y="2"/>
                    </a:lnTo>
                    <a:lnTo>
                      <a:pt x="5" y="0"/>
                    </a:lnTo>
                    <a:lnTo>
                      <a:pt x="5" y="210"/>
                    </a:lnTo>
                    <a:lnTo>
                      <a:pt x="0" y="210"/>
                    </a:lnTo>
                    <a:close/>
                  </a:path>
                </a:pathLst>
              </a:custGeom>
              <a:solidFill>
                <a:srgbClr val="E1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35" name="Freeform 574"/>
              <p:cNvSpPr>
                <a:spLocks/>
              </p:cNvSpPr>
              <p:nvPr/>
            </p:nvSpPr>
            <p:spPr bwMode="auto">
              <a:xfrm>
                <a:off x="5457826" y="3111500"/>
                <a:ext cx="509588" cy="407988"/>
              </a:xfrm>
              <a:custGeom>
                <a:avLst/>
                <a:gdLst>
                  <a:gd name="T0" fmla="*/ 0 w 1283"/>
                  <a:gd name="T1" fmla="*/ 25666227 h 1025"/>
                  <a:gd name="T2" fmla="*/ 19246380 w 1283"/>
                  <a:gd name="T3" fmla="*/ 162394349 h 1025"/>
                  <a:gd name="T4" fmla="*/ 202400569 w 1283"/>
                  <a:gd name="T5" fmla="*/ 136411285 h 1025"/>
                  <a:gd name="T6" fmla="*/ 183312268 w 1283"/>
                  <a:gd name="T7" fmla="*/ 0 h 1025"/>
                  <a:gd name="T8" fmla="*/ 0 w 1283"/>
                  <a:gd name="T9" fmla="*/ 25666227 h 10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83" h="1025">
                    <a:moveTo>
                      <a:pt x="0" y="162"/>
                    </a:moveTo>
                    <a:lnTo>
                      <a:pt x="122" y="1025"/>
                    </a:lnTo>
                    <a:lnTo>
                      <a:pt x="1283" y="861"/>
                    </a:lnTo>
                    <a:lnTo>
                      <a:pt x="1162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C4C9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36" name="Rectangle 575"/>
              <p:cNvSpPr>
                <a:spLocks noChangeArrowheads="1"/>
              </p:cNvSpPr>
              <p:nvPr/>
            </p:nvSpPr>
            <p:spPr bwMode="auto">
              <a:xfrm rot="21120000">
                <a:off x="5592352" y="3277255"/>
                <a:ext cx="84960" cy="225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DF001A"/>
                  </a:buClr>
                  <a:buSzPct val="110000"/>
                  <a:defRPr b="1">
                    <a:solidFill>
                      <a:srgbClr val="373535"/>
                    </a:solidFill>
                    <a:latin typeface="Candara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</a:pPr>
                <a:r>
                  <a:rPr lang="ru-RU" altLang="ru-RU" sz="1100">
                    <a:solidFill>
                      <a:srgbClr val="FEFEFE"/>
                    </a:solidFill>
                    <a:latin typeface="DaxlinePro-Medium" pitchFamily="50" charset="0"/>
                  </a:rPr>
                  <a:t>E</a:t>
                </a:r>
                <a:endParaRPr lang="ru-RU" altLang="ru-RU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9637" name="Rectangle 576"/>
              <p:cNvSpPr>
                <a:spLocks noChangeArrowheads="1"/>
              </p:cNvSpPr>
              <p:nvPr/>
            </p:nvSpPr>
            <p:spPr bwMode="auto">
              <a:xfrm rot="21120000">
                <a:off x="5688393" y="3262967"/>
                <a:ext cx="84960" cy="225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DF001A"/>
                  </a:buClr>
                  <a:buSzPct val="110000"/>
                  <a:defRPr b="1">
                    <a:solidFill>
                      <a:srgbClr val="373535"/>
                    </a:solidFill>
                    <a:latin typeface="Candara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</a:pPr>
                <a:r>
                  <a:rPr lang="ru-RU" altLang="ru-RU" sz="1100">
                    <a:solidFill>
                      <a:srgbClr val="FEFEFE"/>
                    </a:solidFill>
                    <a:latin typeface="DaxlinePro-Medium" pitchFamily="50" charset="0"/>
                  </a:rPr>
                  <a:t>M</a:t>
                </a:r>
                <a:endParaRPr lang="ru-RU" altLang="ru-RU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9638" name="Rectangle 577"/>
              <p:cNvSpPr>
                <a:spLocks noChangeArrowheads="1"/>
              </p:cNvSpPr>
              <p:nvPr/>
            </p:nvSpPr>
            <p:spPr bwMode="auto">
              <a:xfrm rot="21120000">
                <a:off x="5784438" y="3250268"/>
                <a:ext cx="84960" cy="225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DF001A"/>
                  </a:buClr>
                  <a:buSzPct val="110000"/>
                  <a:defRPr b="1">
                    <a:solidFill>
                      <a:srgbClr val="373535"/>
                    </a:solidFill>
                    <a:latin typeface="Candara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</a:pPr>
                <a:r>
                  <a:rPr lang="ru-RU" altLang="ru-RU" sz="1100">
                    <a:solidFill>
                      <a:srgbClr val="FEFEFE"/>
                    </a:solidFill>
                    <a:latin typeface="DaxlinePro-Medium" pitchFamily="50" charset="0"/>
                  </a:rPr>
                  <a:t>E</a:t>
                </a:r>
                <a:endParaRPr lang="ru-RU" altLang="ru-RU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9639" name="Rectangle 578"/>
              <p:cNvSpPr>
                <a:spLocks noChangeArrowheads="1"/>
              </p:cNvSpPr>
              <p:nvPr/>
            </p:nvSpPr>
            <p:spPr bwMode="auto">
              <a:xfrm rot="21120000">
                <a:off x="5862225" y="3239156"/>
                <a:ext cx="84960" cy="225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DF001A"/>
                  </a:buClr>
                  <a:buSzPct val="110000"/>
                  <a:defRPr b="1">
                    <a:solidFill>
                      <a:srgbClr val="373535"/>
                    </a:solidFill>
                    <a:latin typeface="Candara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</a:pPr>
                <a:r>
                  <a:rPr lang="ru-RU" altLang="ru-RU" sz="1100">
                    <a:solidFill>
                      <a:srgbClr val="FEFEFE"/>
                    </a:solidFill>
                    <a:latin typeface="DaxlinePro-Medium" pitchFamily="50" charset="0"/>
                  </a:rPr>
                  <a:t>A</a:t>
                </a:r>
                <a:endParaRPr lang="ru-RU" altLang="ru-RU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pic>
          <p:nvPicPr>
            <p:cNvPr id="9528" name="Picture 57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989" y="3594101"/>
              <a:ext cx="9525" cy="1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9" name="Freeform 580"/>
            <p:cNvSpPr>
              <a:spLocks/>
            </p:cNvSpPr>
            <p:nvPr/>
          </p:nvSpPr>
          <p:spPr bwMode="auto">
            <a:xfrm>
              <a:off x="6699251" y="3605214"/>
              <a:ext cx="12700" cy="0"/>
            </a:xfrm>
            <a:custGeom>
              <a:avLst/>
              <a:gdLst>
                <a:gd name="T0" fmla="*/ 1174955 w 31"/>
                <a:gd name="T1" fmla="*/ 0 h 3"/>
                <a:gd name="T2" fmla="*/ 5202903 w 31"/>
                <a:gd name="T3" fmla="*/ 0 h 3"/>
                <a:gd name="T4" fmla="*/ 5202903 w 31"/>
                <a:gd name="T5" fmla="*/ 0 h 3"/>
                <a:gd name="T6" fmla="*/ 0 w 31"/>
                <a:gd name="T7" fmla="*/ 0 h 3"/>
                <a:gd name="T8" fmla="*/ 1174955 w 31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3">
                  <a:moveTo>
                    <a:pt x="7" y="0"/>
                  </a:moveTo>
                  <a:lnTo>
                    <a:pt x="31" y="0"/>
                  </a:lnTo>
                  <a:lnTo>
                    <a:pt x="31" y="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0" name="Rectangle 581"/>
            <p:cNvSpPr>
              <a:spLocks noChangeArrowheads="1"/>
            </p:cNvSpPr>
            <p:nvPr/>
          </p:nvSpPr>
          <p:spPr bwMode="auto">
            <a:xfrm>
              <a:off x="6702426" y="3605214"/>
              <a:ext cx="9525" cy="1588"/>
            </a:xfrm>
            <a:prstGeom prst="rect">
              <a:avLst/>
            </a:prstGeom>
            <a:solidFill>
              <a:srgbClr val="9495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ru-RU" altLang="ru-RU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531" name="Freeform 582"/>
            <p:cNvSpPr>
              <a:spLocks/>
            </p:cNvSpPr>
            <p:nvPr/>
          </p:nvSpPr>
          <p:spPr bwMode="auto">
            <a:xfrm>
              <a:off x="6694489" y="3603626"/>
              <a:ext cx="7938" cy="1588"/>
            </a:xfrm>
            <a:custGeom>
              <a:avLst/>
              <a:gdLst>
                <a:gd name="T0" fmla="*/ 2625494 w 24"/>
                <a:gd name="T1" fmla="*/ 0 h 4"/>
                <a:gd name="T2" fmla="*/ 2625494 w 24"/>
                <a:gd name="T3" fmla="*/ 157609 h 4"/>
                <a:gd name="T4" fmla="*/ 2516015 w 24"/>
                <a:gd name="T5" fmla="*/ 157609 h 4"/>
                <a:gd name="T6" fmla="*/ 1750329 w 24"/>
                <a:gd name="T7" fmla="*/ 630436 h 4"/>
                <a:gd name="T8" fmla="*/ 0 w 24"/>
                <a:gd name="T9" fmla="*/ 630436 h 4"/>
                <a:gd name="T10" fmla="*/ 2625494 w 24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4">
                  <a:moveTo>
                    <a:pt x="24" y="0"/>
                  </a:moveTo>
                  <a:lnTo>
                    <a:pt x="24" y="1"/>
                  </a:lnTo>
                  <a:lnTo>
                    <a:pt x="23" y="1"/>
                  </a:lnTo>
                  <a:lnTo>
                    <a:pt x="16" y="4"/>
                  </a:lnTo>
                  <a:lnTo>
                    <a:pt x="0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2" name="Freeform 583"/>
            <p:cNvSpPr>
              <a:spLocks/>
            </p:cNvSpPr>
            <p:nvPr/>
          </p:nvSpPr>
          <p:spPr bwMode="auto">
            <a:xfrm>
              <a:off x="6694489" y="3602039"/>
              <a:ext cx="17463" cy="3175"/>
            </a:xfrm>
            <a:custGeom>
              <a:avLst/>
              <a:gdLst>
                <a:gd name="T0" fmla="*/ 6353258 w 48"/>
                <a:gd name="T1" fmla="*/ 0 h 8"/>
                <a:gd name="T2" fmla="*/ 6353258 w 48"/>
                <a:gd name="T3" fmla="*/ 1260078 h 8"/>
                <a:gd name="T4" fmla="*/ 6220830 w 48"/>
                <a:gd name="T5" fmla="*/ 1260078 h 8"/>
                <a:gd name="T6" fmla="*/ 6220830 w 48"/>
                <a:gd name="T7" fmla="*/ 787400 h 8"/>
                <a:gd name="T8" fmla="*/ 3044383 w 48"/>
                <a:gd name="T9" fmla="*/ 787400 h 8"/>
                <a:gd name="T10" fmla="*/ 2117753 w 48"/>
                <a:gd name="T11" fmla="*/ 1260078 h 8"/>
                <a:gd name="T12" fmla="*/ 0 w 48"/>
                <a:gd name="T13" fmla="*/ 1260078 h 8"/>
                <a:gd name="T14" fmla="*/ 6353258 w 48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8" h="8">
                  <a:moveTo>
                    <a:pt x="48" y="0"/>
                  </a:moveTo>
                  <a:lnTo>
                    <a:pt x="48" y="8"/>
                  </a:lnTo>
                  <a:lnTo>
                    <a:pt x="47" y="8"/>
                  </a:lnTo>
                  <a:lnTo>
                    <a:pt x="47" y="5"/>
                  </a:lnTo>
                  <a:lnTo>
                    <a:pt x="23" y="5"/>
                  </a:lnTo>
                  <a:lnTo>
                    <a:pt x="16" y="8"/>
                  </a:lnTo>
                  <a:lnTo>
                    <a:pt x="0" y="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3" name="Freeform 584"/>
            <p:cNvSpPr>
              <a:spLocks/>
            </p:cNvSpPr>
            <p:nvPr/>
          </p:nvSpPr>
          <p:spPr bwMode="auto">
            <a:xfrm>
              <a:off x="6702426" y="3600451"/>
              <a:ext cx="19050" cy="4763"/>
            </a:xfrm>
            <a:custGeom>
              <a:avLst/>
              <a:gdLst>
                <a:gd name="T0" fmla="*/ 0 w 47"/>
                <a:gd name="T1" fmla="*/ 1273082 h 14"/>
                <a:gd name="T2" fmla="*/ 0 w 47"/>
                <a:gd name="T3" fmla="*/ 1157409 h 14"/>
                <a:gd name="T4" fmla="*/ 7721330 w 47"/>
                <a:gd name="T5" fmla="*/ 0 h 14"/>
                <a:gd name="T6" fmla="*/ 7721330 w 47"/>
                <a:gd name="T7" fmla="*/ 1620441 h 14"/>
                <a:gd name="T8" fmla="*/ 3778385 w 47"/>
                <a:gd name="T9" fmla="*/ 1620441 h 14"/>
                <a:gd name="T10" fmla="*/ 3778385 w 47"/>
                <a:gd name="T11" fmla="*/ 1273082 h 14"/>
                <a:gd name="T12" fmla="*/ 0 w 47"/>
                <a:gd name="T13" fmla="*/ 1273082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" h="14">
                  <a:moveTo>
                    <a:pt x="0" y="11"/>
                  </a:moveTo>
                  <a:lnTo>
                    <a:pt x="0" y="10"/>
                  </a:lnTo>
                  <a:lnTo>
                    <a:pt x="47" y="0"/>
                  </a:lnTo>
                  <a:lnTo>
                    <a:pt x="47" y="14"/>
                  </a:lnTo>
                  <a:lnTo>
                    <a:pt x="23" y="14"/>
                  </a:lnTo>
                  <a:lnTo>
                    <a:pt x="2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9495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4" name="Freeform 585"/>
            <p:cNvSpPr>
              <a:spLocks/>
            </p:cNvSpPr>
            <p:nvPr/>
          </p:nvSpPr>
          <p:spPr bwMode="auto">
            <a:xfrm>
              <a:off x="6711951" y="3598864"/>
              <a:ext cx="19050" cy="6350"/>
            </a:xfrm>
            <a:custGeom>
              <a:avLst/>
              <a:gdLst>
                <a:gd name="T0" fmla="*/ 0 w 46"/>
                <a:gd name="T1" fmla="*/ 2240139 h 18"/>
                <a:gd name="T2" fmla="*/ 0 w 46"/>
                <a:gd name="T3" fmla="*/ 1244600 h 18"/>
                <a:gd name="T4" fmla="*/ 7889185 w 46"/>
                <a:gd name="T5" fmla="*/ 0 h 18"/>
                <a:gd name="T6" fmla="*/ 7889185 w 46"/>
                <a:gd name="T7" fmla="*/ 2240139 h 18"/>
                <a:gd name="T8" fmla="*/ 0 w 46"/>
                <a:gd name="T9" fmla="*/ 224013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18">
                  <a:moveTo>
                    <a:pt x="0" y="18"/>
                  </a:moveTo>
                  <a:lnTo>
                    <a:pt x="0" y="10"/>
                  </a:lnTo>
                  <a:lnTo>
                    <a:pt x="46" y="0"/>
                  </a:lnTo>
                  <a:lnTo>
                    <a:pt x="4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5" name="Freeform 586"/>
            <p:cNvSpPr>
              <a:spLocks/>
            </p:cNvSpPr>
            <p:nvPr/>
          </p:nvSpPr>
          <p:spPr bwMode="auto">
            <a:xfrm>
              <a:off x="6721476" y="3597276"/>
              <a:ext cx="19050" cy="7938"/>
            </a:xfrm>
            <a:custGeom>
              <a:avLst/>
              <a:gdLst>
                <a:gd name="T0" fmla="*/ 0 w 47"/>
                <a:gd name="T1" fmla="*/ 2864175 h 22"/>
                <a:gd name="T2" fmla="*/ 0 w 47"/>
                <a:gd name="T3" fmla="*/ 1041682 h 22"/>
                <a:gd name="T4" fmla="*/ 7721330 w 47"/>
                <a:gd name="T5" fmla="*/ 0 h 22"/>
                <a:gd name="T6" fmla="*/ 7721330 w 47"/>
                <a:gd name="T7" fmla="*/ 2864175 h 22"/>
                <a:gd name="T8" fmla="*/ 0 w 47"/>
                <a:gd name="T9" fmla="*/ 286417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22">
                  <a:moveTo>
                    <a:pt x="0" y="22"/>
                  </a:moveTo>
                  <a:lnTo>
                    <a:pt x="0" y="8"/>
                  </a:lnTo>
                  <a:lnTo>
                    <a:pt x="47" y="0"/>
                  </a:lnTo>
                  <a:lnTo>
                    <a:pt x="47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6" name="Freeform 587"/>
            <p:cNvSpPr>
              <a:spLocks/>
            </p:cNvSpPr>
            <p:nvPr/>
          </p:nvSpPr>
          <p:spPr bwMode="auto">
            <a:xfrm>
              <a:off x="6731001" y="3595689"/>
              <a:ext cx="19050" cy="9525"/>
            </a:xfrm>
            <a:custGeom>
              <a:avLst/>
              <a:gdLst>
                <a:gd name="T0" fmla="*/ 0 w 48"/>
                <a:gd name="T1" fmla="*/ 3489447 h 26"/>
                <a:gd name="T2" fmla="*/ 0 w 48"/>
                <a:gd name="T3" fmla="*/ 1073761 h 26"/>
                <a:gd name="T4" fmla="*/ 7560469 w 48"/>
                <a:gd name="T5" fmla="*/ 0 h 26"/>
                <a:gd name="T6" fmla="*/ 7560469 w 48"/>
                <a:gd name="T7" fmla="*/ 3489447 h 26"/>
                <a:gd name="T8" fmla="*/ 0 w 48"/>
                <a:gd name="T9" fmla="*/ 3489447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6">
                  <a:moveTo>
                    <a:pt x="0" y="26"/>
                  </a:moveTo>
                  <a:lnTo>
                    <a:pt x="0" y="8"/>
                  </a:lnTo>
                  <a:lnTo>
                    <a:pt x="48" y="0"/>
                  </a:lnTo>
                  <a:lnTo>
                    <a:pt x="4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98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7" name="Freeform 588"/>
            <p:cNvSpPr>
              <a:spLocks/>
            </p:cNvSpPr>
            <p:nvPr/>
          </p:nvSpPr>
          <p:spPr bwMode="auto">
            <a:xfrm>
              <a:off x="6740526" y="3594101"/>
              <a:ext cx="19050" cy="11113"/>
            </a:xfrm>
            <a:custGeom>
              <a:avLst/>
              <a:gdLst>
                <a:gd name="T0" fmla="*/ 0 w 48"/>
                <a:gd name="T1" fmla="*/ 3983831 h 31"/>
                <a:gd name="T2" fmla="*/ 0 w 48"/>
                <a:gd name="T3" fmla="*/ 1156469 h 31"/>
                <a:gd name="T4" fmla="*/ 7560469 w 48"/>
                <a:gd name="T5" fmla="*/ 0 h 31"/>
                <a:gd name="T6" fmla="*/ 7560469 w 48"/>
                <a:gd name="T7" fmla="*/ 3983831 h 31"/>
                <a:gd name="T8" fmla="*/ 0 w 48"/>
                <a:gd name="T9" fmla="*/ 3983831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31">
                  <a:moveTo>
                    <a:pt x="0" y="31"/>
                  </a:moveTo>
                  <a:lnTo>
                    <a:pt x="0" y="9"/>
                  </a:lnTo>
                  <a:lnTo>
                    <a:pt x="48" y="0"/>
                  </a:lnTo>
                  <a:lnTo>
                    <a:pt x="48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999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8" name="Freeform 589"/>
            <p:cNvSpPr>
              <a:spLocks/>
            </p:cNvSpPr>
            <p:nvPr/>
          </p:nvSpPr>
          <p:spPr bwMode="auto">
            <a:xfrm>
              <a:off x="6750051" y="3592514"/>
              <a:ext cx="19050" cy="12700"/>
            </a:xfrm>
            <a:custGeom>
              <a:avLst/>
              <a:gdLst>
                <a:gd name="T0" fmla="*/ 0 w 48"/>
                <a:gd name="T1" fmla="*/ 4608286 h 35"/>
                <a:gd name="T2" fmla="*/ 0 w 48"/>
                <a:gd name="T3" fmla="*/ 1185091 h 35"/>
                <a:gd name="T4" fmla="*/ 7560469 w 48"/>
                <a:gd name="T5" fmla="*/ 0 h 35"/>
                <a:gd name="T6" fmla="*/ 7560469 w 48"/>
                <a:gd name="T7" fmla="*/ 4608286 h 35"/>
                <a:gd name="T8" fmla="*/ 0 w 48"/>
                <a:gd name="T9" fmla="*/ 4608286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35">
                  <a:moveTo>
                    <a:pt x="0" y="35"/>
                  </a:moveTo>
                  <a:lnTo>
                    <a:pt x="0" y="9"/>
                  </a:lnTo>
                  <a:lnTo>
                    <a:pt x="48" y="0"/>
                  </a:lnTo>
                  <a:lnTo>
                    <a:pt x="48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B9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9" name="Freeform 590"/>
            <p:cNvSpPr>
              <a:spLocks/>
            </p:cNvSpPr>
            <p:nvPr/>
          </p:nvSpPr>
          <p:spPr bwMode="auto">
            <a:xfrm>
              <a:off x="6759576" y="3590926"/>
              <a:ext cx="19050" cy="14288"/>
            </a:xfrm>
            <a:custGeom>
              <a:avLst/>
              <a:gdLst>
                <a:gd name="T0" fmla="*/ 0 w 48"/>
                <a:gd name="T1" fmla="*/ 5234537 h 39"/>
                <a:gd name="T2" fmla="*/ 0 w 48"/>
                <a:gd name="T3" fmla="*/ 1073798 h 39"/>
                <a:gd name="T4" fmla="*/ 7560469 w 48"/>
                <a:gd name="T5" fmla="*/ 0 h 39"/>
                <a:gd name="T6" fmla="*/ 7560469 w 48"/>
                <a:gd name="T7" fmla="*/ 5234537 h 39"/>
                <a:gd name="T8" fmla="*/ 0 w 48"/>
                <a:gd name="T9" fmla="*/ 5234537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39">
                  <a:moveTo>
                    <a:pt x="0" y="39"/>
                  </a:moveTo>
                  <a:lnTo>
                    <a:pt x="0" y="8"/>
                  </a:lnTo>
                  <a:lnTo>
                    <a:pt x="48" y="0"/>
                  </a:lnTo>
                  <a:lnTo>
                    <a:pt x="48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9C9C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0" name="Freeform 591"/>
            <p:cNvSpPr>
              <a:spLocks/>
            </p:cNvSpPr>
            <p:nvPr/>
          </p:nvSpPr>
          <p:spPr bwMode="auto">
            <a:xfrm>
              <a:off x="6769101" y="3589339"/>
              <a:ext cx="19050" cy="15875"/>
            </a:xfrm>
            <a:custGeom>
              <a:avLst/>
              <a:gdLst>
                <a:gd name="T0" fmla="*/ 0 w 48"/>
                <a:gd name="T1" fmla="*/ 5860828 h 43"/>
                <a:gd name="T2" fmla="*/ 0 w 48"/>
                <a:gd name="T3" fmla="*/ 1090206 h 43"/>
                <a:gd name="T4" fmla="*/ 7560469 w 48"/>
                <a:gd name="T5" fmla="*/ 0 h 43"/>
                <a:gd name="T6" fmla="*/ 7560469 w 48"/>
                <a:gd name="T7" fmla="*/ 5860828 h 43"/>
                <a:gd name="T8" fmla="*/ 0 w 48"/>
                <a:gd name="T9" fmla="*/ 5860828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43">
                  <a:moveTo>
                    <a:pt x="0" y="43"/>
                  </a:moveTo>
                  <a:lnTo>
                    <a:pt x="0" y="8"/>
                  </a:lnTo>
                  <a:lnTo>
                    <a:pt x="48" y="0"/>
                  </a:lnTo>
                  <a:lnTo>
                    <a:pt x="48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9D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1" name="Freeform 592"/>
            <p:cNvSpPr>
              <a:spLocks/>
            </p:cNvSpPr>
            <p:nvPr/>
          </p:nvSpPr>
          <p:spPr bwMode="auto">
            <a:xfrm>
              <a:off x="6778626" y="3586164"/>
              <a:ext cx="19050" cy="19050"/>
            </a:xfrm>
            <a:custGeom>
              <a:avLst/>
              <a:gdLst>
                <a:gd name="T0" fmla="*/ 0 w 48"/>
                <a:gd name="T1" fmla="*/ 7560469 h 48"/>
                <a:gd name="T2" fmla="*/ 0 w 48"/>
                <a:gd name="T3" fmla="*/ 1417638 h 48"/>
                <a:gd name="T4" fmla="*/ 7560469 w 48"/>
                <a:gd name="T5" fmla="*/ 0 h 48"/>
                <a:gd name="T6" fmla="*/ 7560469 w 48"/>
                <a:gd name="T7" fmla="*/ 7560469 h 48"/>
                <a:gd name="T8" fmla="*/ 0 w 48"/>
                <a:gd name="T9" fmla="*/ 7560469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48">
                  <a:moveTo>
                    <a:pt x="0" y="48"/>
                  </a:moveTo>
                  <a:lnTo>
                    <a:pt x="0" y="9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9E9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2" name="Freeform 593"/>
            <p:cNvSpPr>
              <a:spLocks/>
            </p:cNvSpPr>
            <p:nvPr/>
          </p:nvSpPr>
          <p:spPr bwMode="auto">
            <a:xfrm>
              <a:off x="6788151" y="3584576"/>
              <a:ext cx="19050" cy="20638"/>
            </a:xfrm>
            <a:custGeom>
              <a:avLst/>
              <a:gdLst>
                <a:gd name="T0" fmla="*/ 0 w 47"/>
                <a:gd name="T1" fmla="*/ 8190905 h 52"/>
                <a:gd name="T2" fmla="*/ 0 w 47"/>
                <a:gd name="T3" fmla="*/ 1417672 h 52"/>
                <a:gd name="T4" fmla="*/ 7721330 w 47"/>
                <a:gd name="T5" fmla="*/ 0 h 52"/>
                <a:gd name="T6" fmla="*/ 7721330 w 47"/>
                <a:gd name="T7" fmla="*/ 8190905 h 52"/>
                <a:gd name="T8" fmla="*/ 0 w 47"/>
                <a:gd name="T9" fmla="*/ 8190905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52">
                  <a:moveTo>
                    <a:pt x="0" y="52"/>
                  </a:moveTo>
                  <a:lnTo>
                    <a:pt x="0" y="9"/>
                  </a:lnTo>
                  <a:lnTo>
                    <a:pt x="47" y="0"/>
                  </a:lnTo>
                  <a:lnTo>
                    <a:pt x="47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3" name="Freeform 594"/>
            <p:cNvSpPr>
              <a:spLocks/>
            </p:cNvSpPr>
            <p:nvPr/>
          </p:nvSpPr>
          <p:spPr bwMode="auto">
            <a:xfrm>
              <a:off x="6797676" y="3582989"/>
              <a:ext cx="19050" cy="22225"/>
            </a:xfrm>
            <a:custGeom>
              <a:avLst/>
              <a:gdLst>
                <a:gd name="T0" fmla="*/ 0 w 47"/>
                <a:gd name="T1" fmla="*/ 8820547 h 56"/>
                <a:gd name="T2" fmla="*/ 0 w 47"/>
                <a:gd name="T3" fmla="*/ 1260078 h 56"/>
                <a:gd name="T4" fmla="*/ 7721330 w 47"/>
                <a:gd name="T5" fmla="*/ 0 h 56"/>
                <a:gd name="T6" fmla="*/ 7721330 w 47"/>
                <a:gd name="T7" fmla="*/ 8820547 h 56"/>
                <a:gd name="T8" fmla="*/ 0 w 47"/>
                <a:gd name="T9" fmla="*/ 88205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56">
                  <a:moveTo>
                    <a:pt x="0" y="56"/>
                  </a:moveTo>
                  <a:lnTo>
                    <a:pt x="0" y="8"/>
                  </a:lnTo>
                  <a:lnTo>
                    <a:pt x="47" y="0"/>
                  </a:lnTo>
                  <a:lnTo>
                    <a:pt x="47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A1A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4" name="Freeform 595"/>
            <p:cNvSpPr>
              <a:spLocks/>
            </p:cNvSpPr>
            <p:nvPr/>
          </p:nvSpPr>
          <p:spPr bwMode="auto">
            <a:xfrm>
              <a:off x="6807201" y="3581401"/>
              <a:ext cx="19050" cy="23813"/>
            </a:xfrm>
            <a:custGeom>
              <a:avLst/>
              <a:gdLst>
                <a:gd name="T0" fmla="*/ 0 w 47"/>
                <a:gd name="T1" fmla="*/ 9296049 h 61"/>
                <a:gd name="T2" fmla="*/ 0 w 47"/>
                <a:gd name="T3" fmla="*/ 1371395 h 61"/>
                <a:gd name="T4" fmla="*/ 7721330 w 47"/>
                <a:gd name="T5" fmla="*/ 0 h 61"/>
                <a:gd name="T6" fmla="*/ 7721330 w 47"/>
                <a:gd name="T7" fmla="*/ 9296049 h 61"/>
                <a:gd name="T8" fmla="*/ 0 w 47"/>
                <a:gd name="T9" fmla="*/ 9296049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61">
                  <a:moveTo>
                    <a:pt x="0" y="61"/>
                  </a:moveTo>
                  <a:lnTo>
                    <a:pt x="0" y="9"/>
                  </a:lnTo>
                  <a:lnTo>
                    <a:pt x="47" y="0"/>
                  </a:lnTo>
                  <a:lnTo>
                    <a:pt x="47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A2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5" name="Freeform 596"/>
            <p:cNvSpPr>
              <a:spLocks/>
            </p:cNvSpPr>
            <p:nvPr/>
          </p:nvSpPr>
          <p:spPr bwMode="auto">
            <a:xfrm>
              <a:off x="6816726" y="3579814"/>
              <a:ext cx="19050" cy="25400"/>
            </a:xfrm>
            <a:custGeom>
              <a:avLst/>
              <a:gdLst>
                <a:gd name="T0" fmla="*/ 0 w 47"/>
                <a:gd name="T1" fmla="*/ 9925538 h 65"/>
                <a:gd name="T2" fmla="*/ 0 w 47"/>
                <a:gd name="T3" fmla="*/ 1374335 h 65"/>
                <a:gd name="T4" fmla="*/ 7721330 w 47"/>
                <a:gd name="T5" fmla="*/ 0 h 65"/>
                <a:gd name="T6" fmla="*/ 7721330 w 47"/>
                <a:gd name="T7" fmla="*/ 9925538 h 65"/>
                <a:gd name="T8" fmla="*/ 0 w 47"/>
                <a:gd name="T9" fmla="*/ 9925538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65">
                  <a:moveTo>
                    <a:pt x="0" y="65"/>
                  </a:moveTo>
                  <a:lnTo>
                    <a:pt x="0" y="9"/>
                  </a:lnTo>
                  <a:lnTo>
                    <a:pt x="47" y="0"/>
                  </a:lnTo>
                  <a:lnTo>
                    <a:pt x="47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A4A4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6" name="Freeform 597"/>
            <p:cNvSpPr>
              <a:spLocks/>
            </p:cNvSpPr>
            <p:nvPr/>
          </p:nvSpPr>
          <p:spPr bwMode="auto">
            <a:xfrm>
              <a:off x="6826251" y="3578226"/>
              <a:ext cx="19050" cy="26988"/>
            </a:xfrm>
            <a:custGeom>
              <a:avLst/>
              <a:gdLst>
                <a:gd name="T0" fmla="*/ 0 w 48"/>
                <a:gd name="T1" fmla="*/ 10555828 h 69"/>
                <a:gd name="T2" fmla="*/ 0 w 48"/>
                <a:gd name="T3" fmla="*/ 1223847 h 69"/>
                <a:gd name="T4" fmla="*/ 7560469 w 48"/>
                <a:gd name="T5" fmla="*/ 0 h 69"/>
                <a:gd name="T6" fmla="*/ 7560469 w 48"/>
                <a:gd name="T7" fmla="*/ 10555828 h 69"/>
                <a:gd name="T8" fmla="*/ 0 w 48"/>
                <a:gd name="T9" fmla="*/ 10555828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69">
                  <a:moveTo>
                    <a:pt x="0" y="69"/>
                  </a:moveTo>
                  <a:lnTo>
                    <a:pt x="0" y="8"/>
                  </a:lnTo>
                  <a:lnTo>
                    <a:pt x="48" y="0"/>
                  </a:lnTo>
                  <a:lnTo>
                    <a:pt x="48" y="69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A4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7" name="Freeform 598"/>
            <p:cNvSpPr>
              <a:spLocks/>
            </p:cNvSpPr>
            <p:nvPr/>
          </p:nvSpPr>
          <p:spPr bwMode="auto">
            <a:xfrm>
              <a:off x="6835776" y="3576639"/>
              <a:ext cx="19050" cy="28575"/>
            </a:xfrm>
            <a:custGeom>
              <a:avLst/>
              <a:gdLst>
                <a:gd name="T0" fmla="*/ 0 w 48"/>
                <a:gd name="T1" fmla="*/ 11185351 h 73"/>
                <a:gd name="T2" fmla="*/ 0 w 48"/>
                <a:gd name="T3" fmla="*/ 1225985 h 73"/>
                <a:gd name="T4" fmla="*/ 7560469 w 48"/>
                <a:gd name="T5" fmla="*/ 0 h 73"/>
                <a:gd name="T6" fmla="*/ 7560469 w 48"/>
                <a:gd name="T7" fmla="*/ 11185351 h 73"/>
                <a:gd name="T8" fmla="*/ 0 w 48"/>
                <a:gd name="T9" fmla="*/ 11185351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73">
                  <a:moveTo>
                    <a:pt x="0" y="73"/>
                  </a:moveTo>
                  <a:lnTo>
                    <a:pt x="0" y="8"/>
                  </a:lnTo>
                  <a:lnTo>
                    <a:pt x="48" y="0"/>
                  </a:lnTo>
                  <a:lnTo>
                    <a:pt x="48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A6A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8" name="Freeform 599"/>
            <p:cNvSpPr>
              <a:spLocks/>
            </p:cNvSpPr>
            <p:nvPr/>
          </p:nvSpPr>
          <p:spPr bwMode="auto">
            <a:xfrm>
              <a:off x="6845301" y="3575051"/>
              <a:ext cx="19050" cy="30163"/>
            </a:xfrm>
            <a:custGeom>
              <a:avLst/>
              <a:gdLst>
                <a:gd name="T0" fmla="*/ 0 w 48"/>
                <a:gd name="T1" fmla="*/ 11516539 h 79"/>
                <a:gd name="T2" fmla="*/ 0 w 48"/>
                <a:gd name="T3" fmla="*/ 1457751 h 79"/>
                <a:gd name="T4" fmla="*/ 7560469 w 48"/>
                <a:gd name="T5" fmla="*/ 0 h 79"/>
                <a:gd name="T6" fmla="*/ 7560469 w 48"/>
                <a:gd name="T7" fmla="*/ 11516539 h 79"/>
                <a:gd name="T8" fmla="*/ 0 w 48"/>
                <a:gd name="T9" fmla="*/ 11516539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79">
                  <a:moveTo>
                    <a:pt x="0" y="79"/>
                  </a:moveTo>
                  <a:lnTo>
                    <a:pt x="0" y="10"/>
                  </a:lnTo>
                  <a:lnTo>
                    <a:pt x="48" y="0"/>
                  </a:lnTo>
                  <a:lnTo>
                    <a:pt x="48" y="79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A7A7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9" name="Freeform 600"/>
            <p:cNvSpPr>
              <a:spLocks/>
            </p:cNvSpPr>
            <p:nvPr/>
          </p:nvSpPr>
          <p:spPr bwMode="auto">
            <a:xfrm>
              <a:off x="6854826" y="3573464"/>
              <a:ext cx="19050" cy="31750"/>
            </a:xfrm>
            <a:custGeom>
              <a:avLst/>
              <a:gdLst>
                <a:gd name="T0" fmla="*/ 0 w 48"/>
                <a:gd name="T1" fmla="*/ 12145331 h 83"/>
                <a:gd name="T2" fmla="*/ 0 w 48"/>
                <a:gd name="T3" fmla="*/ 1463178 h 83"/>
                <a:gd name="T4" fmla="*/ 7560469 w 48"/>
                <a:gd name="T5" fmla="*/ 0 h 83"/>
                <a:gd name="T6" fmla="*/ 7560469 w 48"/>
                <a:gd name="T7" fmla="*/ 12145331 h 83"/>
                <a:gd name="T8" fmla="*/ 0 w 48"/>
                <a:gd name="T9" fmla="*/ 12145331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83">
                  <a:moveTo>
                    <a:pt x="0" y="83"/>
                  </a:moveTo>
                  <a:lnTo>
                    <a:pt x="0" y="10"/>
                  </a:lnTo>
                  <a:lnTo>
                    <a:pt x="48" y="0"/>
                  </a:lnTo>
                  <a:lnTo>
                    <a:pt x="48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0" name="Freeform 601"/>
            <p:cNvSpPr>
              <a:spLocks/>
            </p:cNvSpPr>
            <p:nvPr/>
          </p:nvSpPr>
          <p:spPr bwMode="auto">
            <a:xfrm>
              <a:off x="6864351" y="3571876"/>
              <a:ext cx="19050" cy="33338"/>
            </a:xfrm>
            <a:custGeom>
              <a:avLst/>
              <a:gdLst>
                <a:gd name="T0" fmla="*/ 0 w 48"/>
                <a:gd name="T1" fmla="*/ 12774968 h 87"/>
                <a:gd name="T2" fmla="*/ 0 w 48"/>
                <a:gd name="T3" fmla="*/ 1174877 h 87"/>
                <a:gd name="T4" fmla="*/ 7560469 w 48"/>
                <a:gd name="T5" fmla="*/ 0 h 87"/>
                <a:gd name="T6" fmla="*/ 7560469 w 48"/>
                <a:gd name="T7" fmla="*/ 12774968 h 87"/>
                <a:gd name="T8" fmla="*/ 0 w 48"/>
                <a:gd name="T9" fmla="*/ 12774968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87">
                  <a:moveTo>
                    <a:pt x="0" y="87"/>
                  </a:moveTo>
                  <a:lnTo>
                    <a:pt x="0" y="8"/>
                  </a:lnTo>
                  <a:lnTo>
                    <a:pt x="48" y="0"/>
                  </a:lnTo>
                  <a:lnTo>
                    <a:pt x="48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A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1" name="Freeform 602"/>
            <p:cNvSpPr>
              <a:spLocks/>
            </p:cNvSpPr>
            <p:nvPr/>
          </p:nvSpPr>
          <p:spPr bwMode="auto">
            <a:xfrm>
              <a:off x="6873876" y="3570289"/>
              <a:ext cx="19050" cy="34925"/>
            </a:xfrm>
            <a:custGeom>
              <a:avLst/>
              <a:gdLst>
                <a:gd name="T0" fmla="*/ 0 w 48"/>
                <a:gd name="T1" fmla="*/ 13403908 h 91"/>
                <a:gd name="T2" fmla="*/ 0 w 48"/>
                <a:gd name="T3" fmla="*/ 1178239 h 91"/>
                <a:gd name="T4" fmla="*/ 7560469 w 48"/>
                <a:gd name="T5" fmla="*/ 0 h 91"/>
                <a:gd name="T6" fmla="*/ 7560469 w 48"/>
                <a:gd name="T7" fmla="*/ 13403908 h 91"/>
                <a:gd name="T8" fmla="*/ 0 w 48"/>
                <a:gd name="T9" fmla="*/ 13403908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91">
                  <a:moveTo>
                    <a:pt x="0" y="91"/>
                  </a:moveTo>
                  <a:lnTo>
                    <a:pt x="0" y="8"/>
                  </a:lnTo>
                  <a:lnTo>
                    <a:pt x="48" y="0"/>
                  </a:lnTo>
                  <a:lnTo>
                    <a:pt x="48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ABA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2" name="Freeform 603"/>
            <p:cNvSpPr>
              <a:spLocks/>
            </p:cNvSpPr>
            <p:nvPr/>
          </p:nvSpPr>
          <p:spPr bwMode="auto">
            <a:xfrm>
              <a:off x="6883401" y="3567114"/>
              <a:ext cx="17463" cy="38100"/>
            </a:xfrm>
            <a:custGeom>
              <a:avLst/>
              <a:gdLst>
                <a:gd name="T0" fmla="*/ 0 w 47"/>
                <a:gd name="T1" fmla="*/ 15120938 h 96"/>
                <a:gd name="T2" fmla="*/ 0 w 47"/>
                <a:gd name="T3" fmla="*/ 1417638 h 96"/>
                <a:gd name="T4" fmla="*/ 6488433 w 47"/>
                <a:gd name="T5" fmla="*/ 0 h 96"/>
                <a:gd name="T6" fmla="*/ 6488433 w 47"/>
                <a:gd name="T7" fmla="*/ 15120938 h 96"/>
                <a:gd name="T8" fmla="*/ 0 w 47"/>
                <a:gd name="T9" fmla="*/ 15120938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96">
                  <a:moveTo>
                    <a:pt x="0" y="96"/>
                  </a:moveTo>
                  <a:lnTo>
                    <a:pt x="0" y="9"/>
                  </a:lnTo>
                  <a:lnTo>
                    <a:pt x="47" y="0"/>
                  </a:lnTo>
                  <a:lnTo>
                    <a:pt x="47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AD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3" name="Freeform 604"/>
            <p:cNvSpPr>
              <a:spLocks/>
            </p:cNvSpPr>
            <p:nvPr/>
          </p:nvSpPr>
          <p:spPr bwMode="auto">
            <a:xfrm>
              <a:off x="6892926" y="3565526"/>
              <a:ext cx="17463" cy="39688"/>
            </a:xfrm>
            <a:custGeom>
              <a:avLst/>
              <a:gdLst>
                <a:gd name="T0" fmla="*/ 0 w 47"/>
                <a:gd name="T1" fmla="*/ 15751373 h 100"/>
                <a:gd name="T2" fmla="*/ 0 w 47"/>
                <a:gd name="T3" fmla="*/ 1417655 h 100"/>
                <a:gd name="T4" fmla="*/ 6488433 w 47"/>
                <a:gd name="T5" fmla="*/ 0 h 100"/>
                <a:gd name="T6" fmla="*/ 6488433 w 47"/>
                <a:gd name="T7" fmla="*/ 15751373 h 100"/>
                <a:gd name="T8" fmla="*/ 0 w 47"/>
                <a:gd name="T9" fmla="*/ 15751373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100">
                  <a:moveTo>
                    <a:pt x="0" y="100"/>
                  </a:moveTo>
                  <a:lnTo>
                    <a:pt x="0" y="9"/>
                  </a:lnTo>
                  <a:lnTo>
                    <a:pt x="47" y="0"/>
                  </a:lnTo>
                  <a:lnTo>
                    <a:pt x="47" y="10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AD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4" name="Freeform 605"/>
            <p:cNvSpPr>
              <a:spLocks/>
            </p:cNvSpPr>
            <p:nvPr/>
          </p:nvSpPr>
          <p:spPr bwMode="auto">
            <a:xfrm>
              <a:off x="6900864" y="3563939"/>
              <a:ext cx="19050" cy="41275"/>
            </a:xfrm>
            <a:custGeom>
              <a:avLst/>
              <a:gdLst>
                <a:gd name="T0" fmla="*/ 0 w 47"/>
                <a:gd name="T1" fmla="*/ 16381016 h 104"/>
                <a:gd name="T2" fmla="*/ 0 w 47"/>
                <a:gd name="T3" fmla="*/ 1260078 h 104"/>
                <a:gd name="T4" fmla="*/ 7721330 w 47"/>
                <a:gd name="T5" fmla="*/ 0 h 104"/>
                <a:gd name="T6" fmla="*/ 7721330 w 47"/>
                <a:gd name="T7" fmla="*/ 16381016 h 104"/>
                <a:gd name="T8" fmla="*/ 0 w 47"/>
                <a:gd name="T9" fmla="*/ 16381016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104">
                  <a:moveTo>
                    <a:pt x="0" y="104"/>
                  </a:moveTo>
                  <a:lnTo>
                    <a:pt x="0" y="8"/>
                  </a:lnTo>
                  <a:lnTo>
                    <a:pt x="47" y="0"/>
                  </a:lnTo>
                  <a:lnTo>
                    <a:pt x="47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AF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5" name="Freeform 606"/>
            <p:cNvSpPr>
              <a:spLocks/>
            </p:cNvSpPr>
            <p:nvPr/>
          </p:nvSpPr>
          <p:spPr bwMode="auto">
            <a:xfrm>
              <a:off x="6910389" y="3562351"/>
              <a:ext cx="19050" cy="42863"/>
            </a:xfrm>
            <a:custGeom>
              <a:avLst/>
              <a:gdLst>
                <a:gd name="T0" fmla="*/ 0 w 47"/>
                <a:gd name="T1" fmla="*/ 17011452 h 108"/>
                <a:gd name="T2" fmla="*/ 0 w 47"/>
                <a:gd name="T3" fmla="*/ 1260093 h 108"/>
                <a:gd name="T4" fmla="*/ 7721330 w 47"/>
                <a:gd name="T5" fmla="*/ 0 h 108"/>
                <a:gd name="T6" fmla="*/ 7721330 w 47"/>
                <a:gd name="T7" fmla="*/ 17011452 h 108"/>
                <a:gd name="T8" fmla="*/ 0 w 47"/>
                <a:gd name="T9" fmla="*/ 17011452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108">
                  <a:moveTo>
                    <a:pt x="0" y="108"/>
                  </a:moveTo>
                  <a:lnTo>
                    <a:pt x="0" y="8"/>
                  </a:lnTo>
                  <a:lnTo>
                    <a:pt x="47" y="0"/>
                  </a:lnTo>
                  <a:lnTo>
                    <a:pt x="47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0B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556" name="Группа 6120"/>
            <p:cNvGrpSpPr>
              <a:grpSpLocks/>
            </p:cNvGrpSpPr>
            <p:nvPr/>
          </p:nvGrpSpPr>
          <p:grpSpPr bwMode="auto">
            <a:xfrm>
              <a:off x="6646863" y="3179764"/>
              <a:ext cx="647700" cy="427037"/>
              <a:chOff x="6635750" y="3278188"/>
              <a:chExt cx="647700" cy="427037"/>
            </a:xfrm>
          </p:grpSpPr>
          <p:sp>
            <p:nvSpPr>
              <p:cNvPr id="9557" name="Freeform 608"/>
              <p:cNvSpPr>
                <a:spLocks/>
              </p:cNvSpPr>
              <p:nvPr/>
            </p:nvSpPr>
            <p:spPr bwMode="auto">
              <a:xfrm>
                <a:off x="6908800" y="3659188"/>
                <a:ext cx="19050" cy="44450"/>
              </a:xfrm>
              <a:custGeom>
                <a:avLst/>
                <a:gdLst>
                  <a:gd name="T0" fmla="*/ 0 w 48"/>
                  <a:gd name="T1" fmla="*/ 17484978 h 113"/>
                  <a:gd name="T2" fmla="*/ 0 w 48"/>
                  <a:gd name="T3" fmla="*/ 1392504 h 113"/>
                  <a:gd name="T4" fmla="*/ 7560469 w 48"/>
                  <a:gd name="T5" fmla="*/ 0 h 113"/>
                  <a:gd name="T6" fmla="*/ 7560469 w 48"/>
                  <a:gd name="T7" fmla="*/ 17484978 h 113"/>
                  <a:gd name="T8" fmla="*/ 0 w 48"/>
                  <a:gd name="T9" fmla="*/ 17484978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13">
                    <a:moveTo>
                      <a:pt x="0" y="113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11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B1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58" name="Freeform 609"/>
              <p:cNvSpPr>
                <a:spLocks/>
              </p:cNvSpPr>
              <p:nvPr/>
            </p:nvSpPr>
            <p:spPr bwMode="auto">
              <a:xfrm>
                <a:off x="6918325" y="3657600"/>
                <a:ext cx="19050" cy="46037"/>
              </a:xfrm>
              <a:custGeom>
                <a:avLst/>
                <a:gdLst>
                  <a:gd name="T0" fmla="*/ 0 w 48"/>
                  <a:gd name="T1" fmla="*/ 18114576 h 117"/>
                  <a:gd name="T2" fmla="*/ 0 w 48"/>
                  <a:gd name="T3" fmla="*/ 1393308 h 117"/>
                  <a:gd name="T4" fmla="*/ 7560469 w 48"/>
                  <a:gd name="T5" fmla="*/ 0 h 117"/>
                  <a:gd name="T6" fmla="*/ 7560469 w 48"/>
                  <a:gd name="T7" fmla="*/ 18114576 h 117"/>
                  <a:gd name="T8" fmla="*/ 0 w 48"/>
                  <a:gd name="T9" fmla="*/ 18114576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17">
                    <a:moveTo>
                      <a:pt x="0" y="117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117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B2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59" name="Freeform 610"/>
              <p:cNvSpPr>
                <a:spLocks/>
              </p:cNvSpPr>
              <p:nvPr/>
            </p:nvSpPr>
            <p:spPr bwMode="auto">
              <a:xfrm>
                <a:off x="6927850" y="3656013"/>
                <a:ext cx="19050" cy="47625"/>
              </a:xfrm>
              <a:custGeom>
                <a:avLst/>
                <a:gdLst>
                  <a:gd name="T0" fmla="*/ 0 w 48"/>
                  <a:gd name="T1" fmla="*/ 18744964 h 121"/>
                  <a:gd name="T2" fmla="*/ 0 w 48"/>
                  <a:gd name="T3" fmla="*/ 1239431 h 121"/>
                  <a:gd name="T4" fmla="*/ 7560469 w 48"/>
                  <a:gd name="T5" fmla="*/ 0 h 121"/>
                  <a:gd name="T6" fmla="*/ 7560469 w 48"/>
                  <a:gd name="T7" fmla="*/ 18744964 h 121"/>
                  <a:gd name="T8" fmla="*/ 0 w 48"/>
                  <a:gd name="T9" fmla="*/ 18744964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21">
                    <a:moveTo>
                      <a:pt x="0" y="121"/>
                    </a:moveTo>
                    <a:lnTo>
                      <a:pt x="0" y="8"/>
                    </a:lnTo>
                    <a:lnTo>
                      <a:pt x="48" y="0"/>
                    </a:lnTo>
                    <a:lnTo>
                      <a:pt x="48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4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60" name="Freeform 611"/>
              <p:cNvSpPr>
                <a:spLocks/>
              </p:cNvSpPr>
              <p:nvPr/>
            </p:nvSpPr>
            <p:spPr bwMode="auto">
              <a:xfrm>
                <a:off x="6937375" y="3654425"/>
                <a:ext cx="19050" cy="49212"/>
              </a:xfrm>
              <a:custGeom>
                <a:avLst/>
                <a:gdLst>
                  <a:gd name="T0" fmla="*/ 0 w 48"/>
                  <a:gd name="T1" fmla="*/ 19374568 h 125"/>
                  <a:gd name="T2" fmla="*/ 0 w 48"/>
                  <a:gd name="T3" fmla="*/ 1240142 h 125"/>
                  <a:gd name="T4" fmla="*/ 7560469 w 48"/>
                  <a:gd name="T5" fmla="*/ 0 h 125"/>
                  <a:gd name="T6" fmla="*/ 7560469 w 48"/>
                  <a:gd name="T7" fmla="*/ 19374568 h 125"/>
                  <a:gd name="T8" fmla="*/ 0 w 48"/>
                  <a:gd name="T9" fmla="*/ 19374568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25">
                    <a:moveTo>
                      <a:pt x="0" y="125"/>
                    </a:moveTo>
                    <a:lnTo>
                      <a:pt x="0" y="8"/>
                    </a:lnTo>
                    <a:lnTo>
                      <a:pt x="48" y="0"/>
                    </a:lnTo>
                    <a:lnTo>
                      <a:pt x="48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61" name="Freeform 612"/>
              <p:cNvSpPr>
                <a:spLocks/>
              </p:cNvSpPr>
              <p:nvPr/>
            </p:nvSpPr>
            <p:spPr bwMode="auto">
              <a:xfrm>
                <a:off x="6946900" y="3652838"/>
                <a:ext cx="19050" cy="50800"/>
              </a:xfrm>
              <a:custGeom>
                <a:avLst/>
                <a:gdLst>
                  <a:gd name="T0" fmla="*/ 0 w 48"/>
                  <a:gd name="T1" fmla="*/ 19699542 h 131"/>
                  <a:gd name="T2" fmla="*/ 0 w 48"/>
                  <a:gd name="T3" fmla="*/ 1503835 h 131"/>
                  <a:gd name="T4" fmla="*/ 7560469 w 48"/>
                  <a:gd name="T5" fmla="*/ 0 h 131"/>
                  <a:gd name="T6" fmla="*/ 7560469 w 48"/>
                  <a:gd name="T7" fmla="*/ 19699542 h 131"/>
                  <a:gd name="T8" fmla="*/ 0 w 48"/>
                  <a:gd name="T9" fmla="*/ 19699542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31">
                    <a:moveTo>
                      <a:pt x="0" y="131"/>
                    </a:moveTo>
                    <a:lnTo>
                      <a:pt x="0" y="10"/>
                    </a:lnTo>
                    <a:lnTo>
                      <a:pt x="48" y="0"/>
                    </a:lnTo>
                    <a:lnTo>
                      <a:pt x="48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B6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62" name="Freeform 613"/>
              <p:cNvSpPr>
                <a:spLocks/>
              </p:cNvSpPr>
              <p:nvPr/>
            </p:nvSpPr>
            <p:spPr bwMode="auto">
              <a:xfrm>
                <a:off x="6956425" y="3651250"/>
                <a:ext cx="19050" cy="52387"/>
              </a:xfrm>
              <a:custGeom>
                <a:avLst/>
                <a:gdLst>
                  <a:gd name="T0" fmla="*/ 0 w 48"/>
                  <a:gd name="T1" fmla="*/ 20328872 h 135"/>
                  <a:gd name="T2" fmla="*/ 0 w 48"/>
                  <a:gd name="T3" fmla="*/ 1506029 h 135"/>
                  <a:gd name="T4" fmla="*/ 7560469 w 48"/>
                  <a:gd name="T5" fmla="*/ 0 h 135"/>
                  <a:gd name="T6" fmla="*/ 7560469 w 48"/>
                  <a:gd name="T7" fmla="*/ 20328872 h 135"/>
                  <a:gd name="T8" fmla="*/ 0 w 48"/>
                  <a:gd name="T9" fmla="*/ 20328872 h 1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35">
                    <a:moveTo>
                      <a:pt x="0" y="135"/>
                    </a:moveTo>
                    <a:lnTo>
                      <a:pt x="0" y="10"/>
                    </a:lnTo>
                    <a:lnTo>
                      <a:pt x="48" y="0"/>
                    </a:lnTo>
                    <a:lnTo>
                      <a:pt x="48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B7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63" name="Freeform 614"/>
              <p:cNvSpPr>
                <a:spLocks/>
              </p:cNvSpPr>
              <p:nvPr/>
            </p:nvSpPr>
            <p:spPr bwMode="auto">
              <a:xfrm>
                <a:off x="6965950" y="3649663"/>
                <a:ext cx="19050" cy="53975"/>
              </a:xfrm>
              <a:custGeom>
                <a:avLst/>
                <a:gdLst>
                  <a:gd name="T0" fmla="*/ 0 w 47"/>
                  <a:gd name="T1" fmla="*/ 20958997 h 139"/>
                  <a:gd name="T2" fmla="*/ 0 w 47"/>
                  <a:gd name="T3" fmla="*/ 1206089 h 139"/>
                  <a:gd name="T4" fmla="*/ 7721330 w 47"/>
                  <a:gd name="T5" fmla="*/ 0 h 139"/>
                  <a:gd name="T6" fmla="*/ 7721330 w 47"/>
                  <a:gd name="T7" fmla="*/ 20958997 h 139"/>
                  <a:gd name="T8" fmla="*/ 0 w 47"/>
                  <a:gd name="T9" fmla="*/ 20958997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39">
                    <a:moveTo>
                      <a:pt x="0" y="139"/>
                    </a:moveTo>
                    <a:lnTo>
                      <a:pt x="0" y="8"/>
                    </a:lnTo>
                    <a:lnTo>
                      <a:pt x="47" y="0"/>
                    </a:lnTo>
                    <a:lnTo>
                      <a:pt x="47" y="139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B8B9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64" name="Freeform 615"/>
              <p:cNvSpPr>
                <a:spLocks/>
              </p:cNvSpPr>
              <p:nvPr/>
            </p:nvSpPr>
            <p:spPr bwMode="auto">
              <a:xfrm>
                <a:off x="6975475" y="3648075"/>
                <a:ext cx="19050" cy="55562"/>
              </a:xfrm>
              <a:custGeom>
                <a:avLst/>
                <a:gdLst>
                  <a:gd name="T0" fmla="*/ 0 w 47"/>
                  <a:gd name="T1" fmla="*/ 21438443 h 144"/>
                  <a:gd name="T2" fmla="*/ 0 w 47"/>
                  <a:gd name="T3" fmla="*/ 1340047 h 144"/>
                  <a:gd name="T4" fmla="*/ 7721330 w 47"/>
                  <a:gd name="T5" fmla="*/ 0 h 144"/>
                  <a:gd name="T6" fmla="*/ 7721330 w 47"/>
                  <a:gd name="T7" fmla="*/ 21438443 h 144"/>
                  <a:gd name="T8" fmla="*/ 0 w 47"/>
                  <a:gd name="T9" fmla="*/ 21438443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44">
                    <a:moveTo>
                      <a:pt x="0" y="144"/>
                    </a:moveTo>
                    <a:lnTo>
                      <a:pt x="0" y="9"/>
                    </a:lnTo>
                    <a:lnTo>
                      <a:pt x="47" y="0"/>
                    </a:lnTo>
                    <a:lnTo>
                      <a:pt x="47" y="144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BA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65" name="Freeform 616"/>
              <p:cNvSpPr>
                <a:spLocks/>
              </p:cNvSpPr>
              <p:nvPr/>
            </p:nvSpPr>
            <p:spPr bwMode="auto">
              <a:xfrm>
                <a:off x="6985000" y="3646488"/>
                <a:ext cx="19050" cy="57150"/>
              </a:xfrm>
              <a:custGeom>
                <a:avLst/>
                <a:gdLst>
                  <a:gd name="T0" fmla="*/ 0 w 48"/>
                  <a:gd name="T1" fmla="*/ 22068395 h 148"/>
                  <a:gd name="T2" fmla="*/ 0 w 48"/>
                  <a:gd name="T3" fmla="*/ 1341867 h 148"/>
                  <a:gd name="T4" fmla="*/ 7560469 w 48"/>
                  <a:gd name="T5" fmla="*/ 0 h 148"/>
                  <a:gd name="T6" fmla="*/ 7560469 w 48"/>
                  <a:gd name="T7" fmla="*/ 22068395 h 148"/>
                  <a:gd name="T8" fmla="*/ 0 w 48"/>
                  <a:gd name="T9" fmla="*/ 22068395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48">
                    <a:moveTo>
                      <a:pt x="0" y="148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BBB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66" name="Freeform 617"/>
              <p:cNvSpPr>
                <a:spLocks/>
              </p:cNvSpPr>
              <p:nvPr/>
            </p:nvSpPr>
            <p:spPr bwMode="auto">
              <a:xfrm>
                <a:off x="6994525" y="3644900"/>
                <a:ext cx="19050" cy="58737"/>
              </a:xfrm>
              <a:custGeom>
                <a:avLst/>
                <a:gdLst>
                  <a:gd name="T0" fmla="*/ 0 w 47"/>
                  <a:gd name="T1" fmla="*/ 22697600 h 152"/>
                  <a:gd name="T2" fmla="*/ 0 w 47"/>
                  <a:gd name="T3" fmla="*/ 1194448 h 152"/>
                  <a:gd name="T4" fmla="*/ 7721330 w 47"/>
                  <a:gd name="T5" fmla="*/ 0 h 152"/>
                  <a:gd name="T6" fmla="*/ 7721330 w 47"/>
                  <a:gd name="T7" fmla="*/ 22697600 h 152"/>
                  <a:gd name="T8" fmla="*/ 0 w 47"/>
                  <a:gd name="T9" fmla="*/ 22697600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52">
                    <a:moveTo>
                      <a:pt x="0" y="152"/>
                    </a:moveTo>
                    <a:lnTo>
                      <a:pt x="0" y="8"/>
                    </a:lnTo>
                    <a:lnTo>
                      <a:pt x="47" y="0"/>
                    </a:lnTo>
                    <a:lnTo>
                      <a:pt x="47" y="152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BC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67" name="Freeform 618"/>
              <p:cNvSpPr>
                <a:spLocks/>
              </p:cNvSpPr>
              <p:nvPr/>
            </p:nvSpPr>
            <p:spPr bwMode="auto">
              <a:xfrm>
                <a:off x="7004050" y="3643313"/>
                <a:ext cx="19050" cy="60325"/>
              </a:xfrm>
              <a:custGeom>
                <a:avLst/>
                <a:gdLst>
                  <a:gd name="T0" fmla="*/ 0 w 47"/>
                  <a:gd name="T1" fmla="*/ 23327600 h 156"/>
                  <a:gd name="T2" fmla="*/ 0 w 47"/>
                  <a:gd name="T3" fmla="*/ 1196446 h 156"/>
                  <a:gd name="T4" fmla="*/ 7721330 w 47"/>
                  <a:gd name="T5" fmla="*/ 0 h 156"/>
                  <a:gd name="T6" fmla="*/ 7721330 w 47"/>
                  <a:gd name="T7" fmla="*/ 23327600 h 156"/>
                  <a:gd name="T8" fmla="*/ 0 w 47"/>
                  <a:gd name="T9" fmla="*/ 23327600 h 1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56">
                    <a:moveTo>
                      <a:pt x="0" y="156"/>
                    </a:moveTo>
                    <a:lnTo>
                      <a:pt x="0" y="8"/>
                    </a:lnTo>
                    <a:lnTo>
                      <a:pt x="47" y="0"/>
                    </a:lnTo>
                    <a:lnTo>
                      <a:pt x="47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BD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68" name="Freeform 619"/>
              <p:cNvSpPr>
                <a:spLocks/>
              </p:cNvSpPr>
              <p:nvPr/>
            </p:nvSpPr>
            <p:spPr bwMode="auto">
              <a:xfrm>
                <a:off x="7013575" y="3640138"/>
                <a:ext cx="19050" cy="63500"/>
              </a:xfrm>
              <a:custGeom>
                <a:avLst/>
                <a:gdLst>
                  <a:gd name="T0" fmla="*/ 0 w 48"/>
                  <a:gd name="T1" fmla="*/ 25045031 h 161"/>
                  <a:gd name="T2" fmla="*/ 0 w 48"/>
                  <a:gd name="T3" fmla="*/ 1400155 h 161"/>
                  <a:gd name="T4" fmla="*/ 7560469 w 48"/>
                  <a:gd name="T5" fmla="*/ 0 h 161"/>
                  <a:gd name="T6" fmla="*/ 7560469 w 48"/>
                  <a:gd name="T7" fmla="*/ 25045031 h 161"/>
                  <a:gd name="T8" fmla="*/ 0 w 48"/>
                  <a:gd name="T9" fmla="*/ 2504503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61">
                    <a:moveTo>
                      <a:pt x="0" y="161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161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BFBF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69" name="Freeform 620"/>
              <p:cNvSpPr>
                <a:spLocks/>
              </p:cNvSpPr>
              <p:nvPr/>
            </p:nvSpPr>
            <p:spPr bwMode="auto">
              <a:xfrm>
                <a:off x="7023100" y="3638550"/>
                <a:ext cx="19050" cy="65087"/>
              </a:xfrm>
              <a:custGeom>
                <a:avLst/>
                <a:gdLst>
                  <a:gd name="T0" fmla="*/ 0 w 48"/>
                  <a:gd name="T1" fmla="*/ 25674652 h 165"/>
                  <a:gd name="T2" fmla="*/ 0 w 48"/>
                  <a:gd name="T3" fmla="*/ 1400357 h 165"/>
                  <a:gd name="T4" fmla="*/ 7560469 w 48"/>
                  <a:gd name="T5" fmla="*/ 0 h 165"/>
                  <a:gd name="T6" fmla="*/ 7560469 w 48"/>
                  <a:gd name="T7" fmla="*/ 25674652 h 165"/>
                  <a:gd name="T8" fmla="*/ 0 w 48"/>
                  <a:gd name="T9" fmla="*/ 25674652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65">
                    <a:moveTo>
                      <a:pt x="0" y="165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165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BF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70" name="Freeform 621"/>
              <p:cNvSpPr>
                <a:spLocks/>
              </p:cNvSpPr>
              <p:nvPr/>
            </p:nvSpPr>
            <p:spPr bwMode="auto">
              <a:xfrm>
                <a:off x="7032625" y="3636963"/>
                <a:ext cx="19050" cy="66675"/>
              </a:xfrm>
              <a:custGeom>
                <a:avLst/>
                <a:gdLst>
                  <a:gd name="T0" fmla="*/ 0 w 48"/>
                  <a:gd name="T1" fmla="*/ 26305063 h 169"/>
                  <a:gd name="T2" fmla="*/ 0 w 48"/>
                  <a:gd name="T3" fmla="*/ 1245126 h 169"/>
                  <a:gd name="T4" fmla="*/ 7560469 w 48"/>
                  <a:gd name="T5" fmla="*/ 0 h 169"/>
                  <a:gd name="T6" fmla="*/ 7560469 w 48"/>
                  <a:gd name="T7" fmla="*/ 26305063 h 169"/>
                  <a:gd name="T8" fmla="*/ 0 w 48"/>
                  <a:gd name="T9" fmla="*/ 26305063 h 1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69">
                    <a:moveTo>
                      <a:pt x="0" y="169"/>
                    </a:moveTo>
                    <a:lnTo>
                      <a:pt x="0" y="8"/>
                    </a:lnTo>
                    <a:lnTo>
                      <a:pt x="48" y="0"/>
                    </a:lnTo>
                    <a:lnTo>
                      <a:pt x="48" y="169"/>
                    </a:lnTo>
                    <a:lnTo>
                      <a:pt x="0" y="169"/>
                    </a:lnTo>
                    <a:close/>
                  </a:path>
                </a:pathLst>
              </a:custGeom>
              <a:solidFill>
                <a:srgbClr val="C1C1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71" name="Freeform 622"/>
              <p:cNvSpPr>
                <a:spLocks/>
              </p:cNvSpPr>
              <p:nvPr/>
            </p:nvSpPr>
            <p:spPr bwMode="auto">
              <a:xfrm>
                <a:off x="7042150" y="3635375"/>
                <a:ext cx="19050" cy="68262"/>
              </a:xfrm>
              <a:custGeom>
                <a:avLst/>
                <a:gdLst>
                  <a:gd name="T0" fmla="*/ 0 w 48"/>
                  <a:gd name="T1" fmla="*/ 26934686 h 173"/>
                  <a:gd name="T2" fmla="*/ 0 w 48"/>
                  <a:gd name="T3" fmla="*/ 1245683 h 173"/>
                  <a:gd name="T4" fmla="*/ 7560469 w 48"/>
                  <a:gd name="T5" fmla="*/ 0 h 173"/>
                  <a:gd name="T6" fmla="*/ 7560469 w 48"/>
                  <a:gd name="T7" fmla="*/ 26934686 h 173"/>
                  <a:gd name="T8" fmla="*/ 0 w 48"/>
                  <a:gd name="T9" fmla="*/ 26934686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73">
                    <a:moveTo>
                      <a:pt x="0" y="173"/>
                    </a:moveTo>
                    <a:lnTo>
                      <a:pt x="0" y="8"/>
                    </a:lnTo>
                    <a:lnTo>
                      <a:pt x="48" y="0"/>
                    </a:lnTo>
                    <a:lnTo>
                      <a:pt x="48" y="173"/>
                    </a:ln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C2C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72" name="Freeform 623"/>
              <p:cNvSpPr>
                <a:spLocks/>
              </p:cNvSpPr>
              <p:nvPr/>
            </p:nvSpPr>
            <p:spPr bwMode="auto">
              <a:xfrm>
                <a:off x="7051675" y="3633788"/>
                <a:ext cx="19050" cy="69850"/>
              </a:xfrm>
              <a:custGeom>
                <a:avLst/>
                <a:gdLst>
                  <a:gd name="T0" fmla="*/ 0 w 48"/>
                  <a:gd name="T1" fmla="*/ 27410239 h 178"/>
                  <a:gd name="T2" fmla="*/ 0 w 48"/>
                  <a:gd name="T3" fmla="*/ 1386012 h 178"/>
                  <a:gd name="T4" fmla="*/ 7560469 w 48"/>
                  <a:gd name="T5" fmla="*/ 0 h 178"/>
                  <a:gd name="T6" fmla="*/ 7560469 w 48"/>
                  <a:gd name="T7" fmla="*/ 27410239 h 178"/>
                  <a:gd name="T8" fmla="*/ 0 w 48"/>
                  <a:gd name="T9" fmla="*/ 27410239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78">
                    <a:moveTo>
                      <a:pt x="0" y="178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178"/>
                    </a:lnTo>
                    <a:lnTo>
                      <a:pt x="0" y="178"/>
                    </a:lnTo>
                    <a:close/>
                  </a:path>
                </a:pathLst>
              </a:custGeom>
              <a:solidFill>
                <a:srgbClr val="C3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73" name="Freeform 624"/>
              <p:cNvSpPr>
                <a:spLocks/>
              </p:cNvSpPr>
              <p:nvPr/>
            </p:nvSpPr>
            <p:spPr bwMode="auto">
              <a:xfrm>
                <a:off x="7061200" y="3632200"/>
                <a:ext cx="17463" cy="71437"/>
              </a:xfrm>
              <a:custGeom>
                <a:avLst/>
                <a:gdLst>
                  <a:gd name="T0" fmla="*/ 0 w 47"/>
                  <a:gd name="T1" fmla="*/ 28039808 h 182"/>
                  <a:gd name="T2" fmla="*/ 0 w 47"/>
                  <a:gd name="T3" fmla="*/ 1386741 h 182"/>
                  <a:gd name="T4" fmla="*/ 6488433 w 47"/>
                  <a:gd name="T5" fmla="*/ 0 h 182"/>
                  <a:gd name="T6" fmla="*/ 6488433 w 47"/>
                  <a:gd name="T7" fmla="*/ 28039808 h 182"/>
                  <a:gd name="T8" fmla="*/ 0 w 47"/>
                  <a:gd name="T9" fmla="*/ 28039808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82">
                    <a:moveTo>
                      <a:pt x="0" y="182"/>
                    </a:moveTo>
                    <a:lnTo>
                      <a:pt x="0" y="9"/>
                    </a:lnTo>
                    <a:lnTo>
                      <a:pt x="47" y="0"/>
                    </a:lnTo>
                    <a:lnTo>
                      <a:pt x="47" y="182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C5C5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74" name="Freeform 625"/>
              <p:cNvSpPr>
                <a:spLocks/>
              </p:cNvSpPr>
              <p:nvPr/>
            </p:nvSpPr>
            <p:spPr bwMode="auto">
              <a:xfrm>
                <a:off x="7070725" y="3630613"/>
                <a:ext cx="17463" cy="73025"/>
              </a:xfrm>
              <a:custGeom>
                <a:avLst/>
                <a:gdLst>
                  <a:gd name="T0" fmla="*/ 0 w 47"/>
                  <a:gd name="T1" fmla="*/ 28670165 h 186"/>
                  <a:gd name="T2" fmla="*/ 0 w 47"/>
                  <a:gd name="T3" fmla="*/ 1233180 h 186"/>
                  <a:gd name="T4" fmla="*/ 6488433 w 47"/>
                  <a:gd name="T5" fmla="*/ 0 h 186"/>
                  <a:gd name="T6" fmla="*/ 6488433 w 47"/>
                  <a:gd name="T7" fmla="*/ 28670165 h 186"/>
                  <a:gd name="T8" fmla="*/ 0 w 47"/>
                  <a:gd name="T9" fmla="*/ 28670165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86">
                    <a:moveTo>
                      <a:pt x="0" y="186"/>
                    </a:moveTo>
                    <a:lnTo>
                      <a:pt x="0" y="8"/>
                    </a:lnTo>
                    <a:lnTo>
                      <a:pt x="47" y="0"/>
                    </a:lnTo>
                    <a:lnTo>
                      <a:pt x="47" y="186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C5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75" name="Freeform 626"/>
              <p:cNvSpPr>
                <a:spLocks/>
              </p:cNvSpPr>
              <p:nvPr/>
            </p:nvSpPr>
            <p:spPr bwMode="auto">
              <a:xfrm>
                <a:off x="7078663" y="3629025"/>
                <a:ext cx="19050" cy="74612"/>
              </a:xfrm>
              <a:custGeom>
                <a:avLst/>
                <a:gdLst>
                  <a:gd name="T0" fmla="*/ 0 w 48"/>
                  <a:gd name="T1" fmla="*/ 29299740 h 190"/>
                  <a:gd name="T2" fmla="*/ 0 w 48"/>
                  <a:gd name="T3" fmla="*/ 1233847 h 190"/>
                  <a:gd name="T4" fmla="*/ 7560469 w 48"/>
                  <a:gd name="T5" fmla="*/ 0 h 190"/>
                  <a:gd name="T6" fmla="*/ 7560469 w 48"/>
                  <a:gd name="T7" fmla="*/ 29299740 h 190"/>
                  <a:gd name="T8" fmla="*/ 0 w 48"/>
                  <a:gd name="T9" fmla="*/ 29299740 h 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90">
                    <a:moveTo>
                      <a:pt x="0" y="190"/>
                    </a:moveTo>
                    <a:lnTo>
                      <a:pt x="0" y="8"/>
                    </a:lnTo>
                    <a:lnTo>
                      <a:pt x="48" y="0"/>
                    </a:lnTo>
                    <a:lnTo>
                      <a:pt x="48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C7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76" name="Freeform 627"/>
              <p:cNvSpPr>
                <a:spLocks/>
              </p:cNvSpPr>
              <p:nvPr/>
            </p:nvSpPr>
            <p:spPr bwMode="auto">
              <a:xfrm>
                <a:off x="7088188" y="3627438"/>
                <a:ext cx="19050" cy="76200"/>
              </a:xfrm>
              <a:custGeom>
                <a:avLst/>
                <a:gdLst>
                  <a:gd name="T0" fmla="*/ 0 w 47"/>
                  <a:gd name="T1" fmla="*/ 29624694 h 196"/>
                  <a:gd name="T2" fmla="*/ 0 w 47"/>
                  <a:gd name="T3" fmla="*/ 1511559 h 196"/>
                  <a:gd name="T4" fmla="*/ 7721330 w 47"/>
                  <a:gd name="T5" fmla="*/ 0 h 196"/>
                  <a:gd name="T6" fmla="*/ 7721330 w 47"/>
                  <a:gd name="T7" fmla="*/ 29624694 h 196"/>
                  <a:gd name="T8" fmla="*/ 0 w 47"/>
                  <a:gd name="T9" fmla="*/ 29624694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96">
                    <a:moveTo>
                      <a:pt x="0" y="196"/>
                    </a:moveTo>
                    <a:lnTo>
                      <a:pt x="0" y="10"/>
                    </a:lnTo>
                    <a:lnTo>
                      <a:pt x="47" y="0"/>
                    </a:lnTo>
                    <a:lnTo>
                      <a:pt x="47" y="196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C8C8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77" name="Freeform 628"/>
              <p:cNvSpPr>
                <a:spLocks/>
              </p:cNvSpPr>
              <p:nvPr/>
            </p:nvSpPr>
            <p:spPr bwMode="auto">
              <a:xfrm>
                <a:off x="7097713" y="3625850"/>
                <a:ext cx="19050" cy="77787"/>
              </a:xfrm>
              <a:custGeom>
                <a:avLst/>
                <a:gdLst>
                  <a:gd name="T0" fmla="*/ 0 w 47"/>
                  <a:gd name="T1" fmla="*/ 30254087 h 200"/>
                  <a:gd name="T2" fmla="*/ 0 w 47"/>
                  <a:gd name="T3" fmla="*/ 1512568 h 200"/>
                  <a:gd name="T4" fmla="*/ 7721330 w 47"/>
                  <a:gd name="T5" fmla="*/ 0 h 200"/>
                  <a:gd name="T6" fmla="*/ 7721330 w 47"/>
                  <a:gd name="T7" fmla="*/ 30254087 h 200"/>
                  <a:gd name="T8" fmla="*/ 0 w 47"/>
                  <a:gd name="T9" fmla="*/ 30254087 h 2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200">
                    <a:moveTo>
                      <a:pt x="0" y="200"/>
                    </a:moveTo>
                    <a:lnTo>
                      <a:pt x="0" y="10"/>
                    </a:lnTo>
                    <a:lnTo>
                      <a:pt x="47" y="0"/>
                    </a:lnTo>
                    <a:lnTo>
                      <a:pt x="47" y="200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C9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78" name="Freeform 629"/>
              <p:cNvSpPr>
                <a:spLocks/>
              </p:cNvSpPr>
              <p:nvPr/>
            </p:nvSpPr>
            <p:spPr bwMode="auto">
              <a:xfrm>
                <a:off x="7107238" y="3624263"/>
                <a:ext cx="19050" cy="79375"/>
              </a:xfrm>
              <a:custGeom>
                <a:avLst/>
                <a:gdLst>
                  <a:gd name="T0" fmla="*/ 0 w 48"/>
                  <a:gd name="T1" fmla="*/ 30884268 h 204"/>
                  <a:gd name="T2" fmla="*/ 0 w 48"/>
                  <a:gd name="T3" fmla="*/ 1211247 h 204"/>
                  <a:gd name="T4" fmla="*/ 7560469 w 48"/>
                  <a:gd name="T5" fmla="*/ 0 h 204"/>
                  <a:gd name="T6" fmla="*/ 7560469 w 48"/>
                  <a:gd name="T7" fmla="*/ 30884268 h 204"/>
                  <a:gd name="T8" fmla="*/ 0 w 48"/>
                  <a:gd name="T9" fmla="*/ 30884268 h 2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204">
                    <a:moveTo>
                      <a:pt x="0" y="204"/>
                    </a:moveTo>
                    <a:lnTo>
                      <a:pt x="0" y="8"/>
                    </a:lnTo>
                    <a:lnTo>
                      <a:pt x="48" y="0"/>
                    </a:lnTo>
                    <a:lnTo>
                      <a:pt x="48" y="204"/>
                    </a:lnTo>
                    <a:lnTo>
                      <a:pt x="0" y="204"/>
                    </a:lnTo>
                    <a:close/>
                  </a:path>
                </a:pathLst>
              </a:custGeom>
              <a:solidFill>
                <a:srgbClr val="CA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79" name="Freeform 630"/>
              <p:cNvSpPr>
                <a:spLocks/>
              </p:cNvSpPr>
              <p:nvPr/>
            </p:nvSpPr>
            <p:spPr bwMode="auto">
              <a:xfrm>
                <a:off x="7116763" y="3621088"/>
                <a:ext cx="19050" cy="82550"/>
              </a:xfrm>
              <a:custGeom>
                <a:avLst/>
                <a:gdLst>
                  <a:gd name="T0" fmla="*/ 0 w 48"/>
                  <a:gd name="T1" fmla="*/ 32605275 h 209"/>
                  <a:gd name="T2" fmla="*/ 0 w 48"/>
                  <a:gd name="T3" fmla="*/ 1404140 h 209"/>
                  <a:gd name="T4" fmla="*/ 7560469 w 48"/>
                  <a:gd name="T5" fmla="*/ 0 h 209"/>
                  <a:gd name="T6" fmla="*/ 7560469 w 48"/>
                  <a:gd name="T7" fmla="*/ 27925204 h 209"/>
                  <a:gd name="T8" fmla="*/ 5985272 w 48"/>
                  <a:gd name="T9" fmla="*/ 28393250 h 209"/>
                  <a:gd name="T10" fmla="*/ 5985272 w 48"/>
                  <a:gd name="T11" fmla="*/ 31045120 h 209"/>
                  <a:gd name="T12" fmla="*/ 5985272 w 48"/>
                  <a:gd name="T13" fmla="*/ 31513166 h 209"/>
                  <a:gd name="T14" fmla="*/ 4725194 w 48"/>
                  <a:gd name="T15" fmla="*/ 32605275 h 209"/>
                  <a:gd name="T16" fmla="*/ 0 w 48"/>
                  <a:gd name="T17" fmla="*/ 32605275 h 20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209">
                    <a:moveTo>
                      <a:pt x="0" y="209"/>
                    </a:moveTo>
                    <a:lnTo>
                      <a:pt x="0" y="9"/>
                    </a:lnTo>
                    <a:lnTo>
                      <a:pt x="48" y="0"/>
                    </a:lnTo>
                    <a:lnTo>
                      <a:pt x="48" y="179"/>
                    </a:lnTo>
                    <a:lnTo>
                      <a:pt x="38" y="182"/>
                    </a:lnTo>
                    <a:lnTo>
                      <a:pt x="38" y="199"/>
                    </a:lnTo>
                    <a:lnTo>
                      <a:pt x="38" y="202"/>
                    </a:lnTo>
                    <a:lnTo>
                      <a:pt x="30" y="209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80" name="Freeform 631"/>
              <p:cNvSpPr>
                <a:spLocks/>
              </p:cNvSpPr>
              <p:nvPr/>
            </p:nvSpPr>
            <p:spPr bwMode="auto">
              <a:xfrm>
                <a:off x="7126288" y="3621088"/>
                <a:ext cx="11113" cy="82550"/>
              </a:xfrm>
              <a:custGeom>
                <a:avLst/>
                <a:gdLst>
                  <a:gd name="T0" fmla="*/ 0 w 28"/>
                  <a:gd name="T1" fmla="*/ 32605275 h 209"/>
                  <a:gd name="T2" fmla="*/ 0 w 28"/>
                  <a:gd name="T3" fmla="*/ 780078 h 209"/>
                  <a:gd name="T4" fmla="*/ 4410670 w 28"/>
                  <a:gd name="T5" fmla="*/ 0 h 209"/>
                  <a:gd name="T6" fmla="*/ 4410670 w 28"/>
                  <a:gd name="T7" fmla="*/ 27769188 h 209"/>
                  <a:gd name="T8" fmla="*/ 2205534 w 28"/>
                  <a:gd name="T9" fmla="*/ 28393250 h 209"/>
                  <a:gd name="T10" fmla="*/ 2205534 w 28"/>
                  <a:gd name="T11" fmla="*/ 31045120 h 209"/>
                  <a:gd name="T12" fmla="*/ 2205534 w 28"/>
                  <a:gd name="T13" fmla="*/ 31513166 h 209"/>
                  <a:gd name="T14" fmla="*/ 945002 w 28"/>
                  <a:gd name="T15" fmla="*/ 32605275 h 209"/>
                  <a:gd name="T16" fmla="*/ 0 w 28"/>
                  <a:gd name="T17" fmla="*/ 32605275 h 20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209">
                    <a:moveTo>
                      <a:pt x="0" y="209"/>
                    </a:moveTo>
                    <a:lnTo>
                      <a:pt x="0" y="5"/>
                    </a:lnTo>
                    <a:lnTo>
                      <a:pt x="28" y="0"/>
                    </a:lnTo>
                    <a:lnTo>
                      <a:pt x="28" y="178"/>
                    </a:lnTo>
                    <a:lnTo>
                      <a:pt x="14" y="182"/>
                    </a:lnTo>
                    <a:lnTo>
                      <a:pt x="14" y="199"/>
                    </a:lnTo>
                    <a:lnTo>
                      <a:pt x="14" y="202"/>
                    </a:lnTo>
                    <a:lnTo>
                      <a:pt x="6" y="209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CC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81" name="Freeform 632"/>
              <p:cNvSpPr>
                <a:spLocks/>
              </p:cNvSpPr>
              <p:nvPr/>
            </p:nvSpPr>
            <p:spPr bwMode="auto">
              <a:xfrm>
                <a:off x="7135813" y="3621088"/>
                <a:ext cx="1588" cy="71437"/>
              </a:xfrm>
              <a:custGeom>
                <a:avLst/>
                <a:gdLst>
                  <a:gd name="T0" fmla="*/ 0 w 4"/>
                  <a:gd name="T1" fmla="*/ 28509748 h 179"/>
                  <a:gd name="T2" fmla="*/ 0 w 4"/>
                  <a:gd name="T3" fmla="*/ 0 h 179"/>
                  <a:gd name="T4" fmla="*/ 630436 w 4"/>
                  <a:gd name="T5" fmla="*/ 0 h 179"/>
                  <a:gd name="T6" fmla="*/ 630436 w 4"/>
                  <a:gd name="T7" fmla="*/ 28350512 h 179"/>
                  <a:gd name="T8" fmla="*/ 0 w 4"/>
                  <a:gd name="T9" fmla="*/ 28509748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79">
                    <a:moveTo>
                      <a:pt x="0" y="179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178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CECE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82" name="Freeform 633"/>
              <p:cNvSpPr>
                <a:spLocks/>
              </p:cNvSpPr>
              <p:nvPr/>
            </p:nvSpPr>
            <p:spPr bwMode="auto">
              <a:xfrm>
                <a:off x="6635750" y="3278188"/>
                <a:ext cx="647700" cy="427037"/>
              </a:xfrm>
              <a:custGeom>
                <a:avLst/>
                <a:gdLst>
                  <a:gd name="T0" fmla="*/ 0 w 1633"/>
                  <a:gd name="T1" fmla="*/ 33549392 h 1076"/>
                  <a:gd name="T2" fmla="*/ 19035161 w 1633"/>
                  <a:gd name="T3" fmla="*/ 169480111 h 1076"/>
                  <a:gd name="T4" fmla="*/ 256898524 w 1633"/>
                  <a:gd name="T5" fmla="*/ 135930719 h 1076"/>
                  <a:gd name="T6" fmla="*/ 237863363 w 1633"/>
                  <a:gd name="T7" fmla="*/ 0 h 1076"/>
                  <a:gd name="T8" fmla="*/ 0 w 1633"/>
                  <a:gd name="T9" fmla="*/ 33549392 h 10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33" h="1076">
                    <a:moveTo>
                      <a:pt x="0" y="213"/>
                    </a:moveTo>
                    <a:lnTo>
                      <a:pt x="121" y="1076"/>
                    </a:lnTo>
                    <a:lnTo>
                      <a:pt x="1633" y="863"/>
                    </a:lnTo>
                    <a:lnTo>
                      <a:pt x="1512" y="0"/>
                    </a:lnTo>
                    <a:lnTo>
                      <a:pt x="0" y="213"/>
                    </a:lnTo>
                    <a:close/>
                  </a:path>
                </a:pathLst>
              </a:custGeom>
              <a:solidFill>
                <a:srgbClr val="C4C9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83" name="Rectangle 638"/>
              <p:cNvSpPr>
                <a:spLocks noChangeArrowheads="1"/>
              </p:cNvSpPr>
              <p:nvPr/>
            </p:nvSpPr>
            <p:spPr bwMode="auto">
              <a:xfrm rot="21120000">
                <a:off x="7071108" y="3342339"/>
                <a:ext cx="84960" cy="225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DF001A"/>
                  </a:buClr>
                  <a:buSzPct val="110000"/>
                  <a:defRPr b="1">
                    <a:solidFill>
                      <a:srgbClr val="373535"/>
                    </a:solidFill>
                    <a:latin typeface="Candara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</a:pPr>
                <a:r>
                  <a:rPr lang="ru-RU" altLang="ru-RU" sz="1100">
                    <a:solidFill>
                      <a:srgbClr val="FEFEFE"/>
                    </a:solidFill>
                    <a:latin typeface="DaxlinePro-Medium" pitchFamily="50" charset="0"/>
                  </a:rPr>
                  <a:t> </a:t>
                </a:r>
                <a:endParaRPr lang="ru-RU" altLang="ru-RU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9584" name="Rectangle 640"/>
              <p:cNvSpPr>
                <a:spLocks noChangeArrowheads="1"/>
              </p:cNvSpPr>
              <p:nvPr/>
            </p:nvSpPr>
            <p:spPr bwMode="auto">
              <a:xfrm rot="21120000">
                <a:off x="7188583" y="3326467"/>
                <a:ext cx="84960" cy="225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DF001A"/>
                  </a:buClr>
                  <a:buSzPct val="110000"/>
                  <a:defRPr b="1">
                    <a:solidFill>
                      <a:srgbClr val="373535"/>
                    </a:solidFill>
                    <a:latin typeface="Candara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373535"/>
                    </a:solidFill>
                    <a:latin typeface="Candar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</a:pPr>
                <a:r>
                  <a:rPr lang="ru-RU" altLang="ru-RU" sz="1100">
                    <a:solidFill>
                      <a:srgbClr val="FEFEFE"/>
                    </a:solidFill>
                    <a:latin typeface="DaxlinePro-Medium" pitchFamily="50" charset="0"/>
                  </a:rPr>
                  <a:t> </a:t>
                </a:r>
                <a:endParaRPr lang="ru-RU" altLang="ru-RU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9392" name="AutoShape 709"/>
          <p:cNvSpPr>
            <a:spLocks noChangeAspect="1" noChangeArrowheads="1" noTextEdit="1"/>
          </p:cNvSpPr>
          <p:nvPr/>
        </p:nvSpPr>
        <p:spPr bwMode="auto">
          <a:xfrm>
            <a:off x="304803" y="2619375"/>
            <a:ext cx="1630363" cy="21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/>
          <a:lstStyle/>
          <a:p>
            <a:endParaRPr lang="ru-RU"/>
          </a:p>
        </p:txBody>
      </p:sp>
      <p:sp>
        <p:nvSpPr>
          <p:cNvPr id="6093" name="Rectangle 713"/>
          <p:cNvSpPr>
            <a:spLocks noChangeArrowheads="1"/>
          </p:cNvSpPr>
          <p:nvPr/>
        </p:nvSpPr>
        <p:spPr bwMode="auto">
          <a:xfrm>
            <a:off x="504824" y="2728913"/>
            <a:ext cx="4571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600" b="1">
                <a:solidFill>
                  <a:srgbClr val="E31E24"/>
                </a:solidFill>
                <a:latin typeface="+mn-lt"/>
              </a:rPr>
              <a:t>•</a:t>
            </a:r>
            <a:endParaRPr lang="ru-RU" altLang="ru-RU" smtClean="0">
              <a:latin typeface="+mn-lt"/>
            </a:endParaRPr>
          </a:p>
        </p:txBody>
      </p:sp>
      <p:sp>
        <p:nvSpPr>
          <p:cNvPr id="6098" name="Rectangle 718"/>
          <p:cNvSpPr>
            <a:spLocks noChangeArrowheads="1"/>
          </p:cNvSpPr>
          <p:nvPr/>
        </p:nvSpPr>
        <p:spPr bwMode="auto">
          <a:xfrm>
            <a:off x="504824" y="3189685"/>
            <a:ext cx="4571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600" b="1" dirty="0">
                <a:solidFill>
                  <a:srgbClr val="E31E24"/>
                </a:solidFill>
                <a:latin typeface="+mn-lt"/>
              </a:rPr>
              <a:t>•</a:t>
            </a:r>
            <a:endParaRPr lang="ru-RU" altLang="ru-RU" dirty="0" smtClean="0">
              <a:latin typeface="+mn-lt"/>
            </a:endParaRPr>
          </a:p>
        </p:txBody>
      </p:sp>
      <p:sp>
        <p:nvSpPr>
          <p:cNvPr id="6104" name="Rectangle 724"/>
          <p:cNvSpPr>
            <a:spLocks noChangeArrowheads="1"/>
          </p:cNvSpPr>
          <p:nvPr/>
        </p:nvSpPr>
        <p:spPr bwMode="auto">
          <a:xfrm>
            <a:off x="504824" y="3830242"/>
            <a:ext cx="4571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600" b="1">
                <a:solidFill>
                  <a:srgbClr val="E31E24"/>
                </a:solidFill>
                <a:latin typeface="+mn-lt"/>
              </a:rPr>
              <a:t>•</a:t>
            </a:r>
            <a:endParaRPr lang="ru-RU" altLang="ru-RU" smtClean="0">
              <a:latin typeface="+mn-lt"/>
            </a:endParaRPr>
          </a:p>
        </p:txBody>
      </p:sp>
      <p:sp>
        <p:nvSpPr>
          <p:cNvPr id="6108" name="Rectangle 728"/>
          <p:cNvSpPr>
            <a:spLocks noChangeArrowheads="1"/>
          </p:cNvSpPr>
          <p:nvPr/>
        </p:nvSpPr>
        <p:spPr bwMode="auto">
          <a:xfrm>
            <a:off x="504824" y="4111229"/>
            <a:ext cx="4571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600" b="1">
                <a:solidFill>
                  <a:srgbClr val="E31E24"/>
                </a:solidFill>
                <a:latin typeface="+mn-lt"/>
              </a:rPr>
              <a:t>•</a:t>
            </a:r>
            <a:endParaRPr lang="ru-RU" altLang="ru-RU" smtClean="0">
              <a:latin typeface="+mn-lt"/>
            </a:endParaRPr>
          </a:p>
        </p:txBody>
      </p:sp>
      <p:sp>
        <p:nvSpPr>
          <p:cNvPr id="6112" name="Rectangle 732"/>
          <p:cNvSpPr>
            <a:spLocks noChangeArrowheads="1"/>
          </p:cNvSpPr>
          <p:nvPr/>
        </p:nvSpPr>
        <p:spPr bwMode="auto">
          <a:xfrm>
            <a:off x="504824" y="4267201"/>
            <a:ext cx="4571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600" b="1" dirty="0">
                <a:solidFill>
                  <a:srgbClr val="E31E24"/>
                </a:solidFill>
                <a:latin typeface="+mn-lt"/>
              </a:rPr>
              <a:t>•</a:t>
            </a:r>
            <a:endParaRPr lang="ru-RU" altLang="ru-RU" dirty="0" smtClean="0">
              <a:latin typeface="+mn-lt"/>
            </a:endParaRPr>
          </a:p>
        </p:txBody>
      </p:sp>
      <p:sp>
        <p:nvSpPr>
          <p:cNvPr id="6118" name="Rectangle 738"/>
          <p:cNvSpPr>
            <a:spLocks noChangeArrowheads="1"/>
          </p:cNvSpPr>
          <p:nvPr/>
        </p:nvSpPr>
        <p:spPr bwMode="auto">
          <a:xfrm>
            <a:off x="504824" y="3014663"/>
            <a:ext cx="4571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600" b="1" dirty="0">
                <a:solidFill>
                  <a:srgbClr val="E31E24"/>
                </a:solidFill>
                <a:latin typeface="+mn-lt"/>
              </a:rPr>
              <a:t>•</a:t>
            </a:r>
            <a:endParaRPr lang="ru-RU" altLang="ru-RU" dirty="0" smtClean="0">
              <a:latin typeface="+mn-lt"/>
            </a:endParaRPr>
          </a:p>
        </p:txBody>
      </p:sp>
      <p:sp>
        <p:nvSpPr>
          <p:cNvPr id="6119" name="Rectangle 739"/>
          <p:cNvSpPr>
            <a:spLocks noChangeArrowheads="1"/>
          </p:cNvSpPr>
          <p:nvPr/>
        </p:nvSpPr>
        <p:spPr bwMode="auto">
          <a:xfrm>
            <a:off x="504824" y="3533776"/>
            <a:ext cx="4571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600" b="1" dirty="0">
                <a:solidFill>
                  <a:srgbClr val="E31E24"/>
                </a:solidFill>
                <a:latin typeface="+mn-lt"/>
              </a:rPr>
              <a:t>•</a:t>
            </a:r>
            <a:endParaRPr lang="ru-RU" altLang="ru-RU" dirty="0" smtClean="0">
              <a:latin typeface="+mn-lt"/>
            </a:endParaRPr>
          </a:p>
        </p:txBody>
      </p:sp>
      <p:sp>
        <p:nvSpPr>
          <p:cNvPr id="6120" name="Rectangle 740"/>
          <p:cNvSpPr>
            <a:spLocks noChangeArrowheads="1"/>
          </p:cNvSpPr>
          <p:nvPr/>
        </p:nvSpPr>
        <p:spPr bwMode="auto">
          <a:xfrm>
            <a:off x="504825" y="4588669"/>
            <a:ext cx="2725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600" b="1">
                <a:solidFill>
                  <a:srgbClr val="E31E24"/>
                </a:solidFill>
                <a:latin typeface="+mn-lt"/>
              </a:rPr>
              <a:t>•</a:t>
            </a:r>
            <a:endParaRPr lang="ru-RU" altLang="ru-RU" smtClean="0">
              <a:latin typeface="+mn-lt"/>
            </a:endParaRPr>
          </a:p>
        </p:txBody>
      </p:sp>
      <p:sp>
        <p:nvSpPr>
          <p:cNvPr id="747" name="Rectangle à coins arrondis 21"/>
          <p:cNvSpPr/>
          <p:nvPr/>
        </p:nvSpPr>
        <p:spPr>
          <a:xfrm>
            <a:off x="5676240" y="25144"/>
            <a:ext cx="2542699" cy="11236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20" tIns="45709" rIns="91420" bIns="45709" anchor="ctr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DF001A"/>
                </a:solidFill>
                <a:cs typeface="Arial" charset="0"/>
              </a:rPr>
              <a:t>Доверие</a:t>
            </a:r>
          </a:p>
          <a:p>
            <a:pPr eaLnBrk="1" hangingPunct="1">
              <a:defRPr/>
            </a:pPr>
            <a:r>
              <a:rPr lang="ru-RU" sz="2000" b="1" dirty="0">
                <a:solidFill>
                  <a:srgbClr val="DF001A"/>
                </a:solidFill>
                <a:cs typeface="Arial" charset="0"/>
              </a:rPr>
              <a:t>Партнерство</a:t>
            </a:r>
          </a:p>
          <a:p>
            <a:pPr eaLnBrk="1" hangingPunct="1">
              <a:defRPr/>
            </a:pPr>
            <a:r>
              <a:rPr lang="ru-RU" sz="2000" b="1" dirty="0">
                <a:solidFill>
                  <a:srgbClr val="DF001A"/>
                </a:solidFill>
                <a:cs typeface="Arial" charset="0"/>
              </a:rPr>
              <a:t>Инновации</a:t>
            </a:r>
            <a:endParaRPr lang="en-US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748" name="Rectangle 22"/>
          <p:cNvSpPr/>
          <p:nvPr/>
        </p:nvSpPr>
        <p:spPr>
          <a:xfrm>
            <a:off x="5561612" y="350639"/>
            <a:ext cx="108648" cy="59412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anchor="ctr"/>
          <a:lstStyle/>
          <a:p>
            <a:pPr algn="ctr" eaLnBrk="1" hangingPunct="1">
              <a:defRPr/>
            </a:pPr>
            <a:endParaRPr lang="ru-RU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ru-RU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ru-RU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ru-RU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ru-RU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ru-RU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49" name="Flèche droite 23"/>
          <p:cNvSpPr/>
          <p:nvPr/>
        </p:nvSpPr>
        <p:spPr>
          <a:xfrm>
            <a:off x="4552669" y="529235"/>
            <a:ext cx="883507" cy="241697"/>
          </a:xfrm>
          <a:prstGeom prst="rightArrow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404" name="Прямоугольник 2"/>
          <p:cNvSpPr>
            <a:spLocks noChangeArrowheads="1"/>
          </p:cNvSpPr>
          <p:nvPr/>
        </p:nvSpPr>
        <p:spPr bwMode="auto">
          <a:xfrm>
            <a:off x="1358745" y="3042049"/>
            <a:ext cx="1719258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endParaRPr lang="ru-RU" altLang="ru-RU" sz="800" b="0">
              <a:solidFill>
                <a:srgbClr val="000000"/>
              </a:solidFill>
            </a:endParaRPr>
          </a:p>
        </p:txBody>
      </p:sp>
      <p:sp>
        <p:nvSpPr>
          <p:cNvPr id="685" name="Rectangle 714"/>
          <p:cNvSpPr>
            <a:spLocks noChangeArrowheads="1"/>
          </p:cNvSpPr>
          <p:nvPr/>
        </p:nvSpPr>
        <p:spPr bwMode="auto">
          <a:xfrm>
            <a:off x="634178" y="1754313"/>
            <a:ext cx="2944229" cy="284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ru-RU" altLang="ru-RU" sz="800" dirty="0">
                <a:solidFill>
                  <a:srgbClr val="2B2A29"/>
                </a:solidFill>
                <a:latin typeface="+mn-lt"/>
              </a:rPr>
              <a:t> Доход в 2013 г.</a:t>
            </a:r>
            <a:br>
              <a:rPr lang="ru-RU" altLang="ru-RU" sz="800" dirty="0">
                <a:solidFill>
                  <a:srgbClr val="2B2A29"/>
                </a:solidFill>
                <a:latin typeface="+mn-lt"/>
              </a:rPr>
            </a:br>
            <a:r>
              <a:rPr lang="ru-RU" altLang="ru-RU" sz="1200" b="1" dirty="0">
                <a:solidFill>
                  <a:srgbClr val="E31E24"/>
                </a:solidFill>
                <a:latin typeface="+mn-lt"/>
              </a:rPr>
              <a:t>€ 1.3 млрд</a:t>
            </a:r>
          </a:p>
          <a:p>
            <a:pPr>
              <a:spcBef>
                <a:spcPts val="600"/>
              </a:spcBef>
              <a:defRPr/>
            </a:pPr>
            <a:r>
              <a:rPr lang="ru-RU" altLang="ru-RU" sz="1200" b="1" dirty="0">
                <a:solidFill>
                  <a:srgbClr val="E31E24"/>
                </a:solidFill>
                <a:latin typeface="+mn-lt"/>
              </a:rPr>
              <a:t>4500+ </a:t>
            </a:r>
            <a:r>
              <a:rPr lang="ru-RU" altLang="ru-RU" sz="800" dirty="0">
                <a:solidFill>
                  <a:srgbClr val="2B2A29"/>
                </a:solidFill>
                <a:latin typeface="+mn-lt"/>
              </a:rPr>
              <a:t>сотрудников</a:t>
            </a:r>
            <a:endParaRPr lang="ru-RU" altLang="ru-RU" sz="800" dirty="0">
              <a:latin typeface="+mn-lt"/>
            </a:endParaRPr>
          </a:p>
          <a:p>
            <a:pPr>
              <a:spcBef>
                <a:spcPts val="600"/>
              </a:spcBef>
              <a:defRPr/>
            </a:pPr>
            <a:r>
              <a:rPr lang="ru-RU" altLang="ru-RU" sz="800" dirty="0">
                <a:solidFill>
                  <a:srgbClr val="2B2A29"/>
                </a:solidFill>
                <a:latin typeface="Candara"/>
              </a:rPr>
              <a:t>Коммерческое присутствие</a:t>
            </a:r>
            <a:r>
              <a:rPr lang="en-US" altLang="ru-RU" sz="800" dirty="0">
                <a:solidFill>
                  <a:srgbClr val="2B2A29"/>
                </a:solidFill>
                <a:latin typeface="Candara"/>
              </a:rPr>
              <a:t/>
            </a:r>
            <a:br>
              <a:rPr lang="en-US" altLang="ru-RU" sz="800" dirty="0">
                <a:solidFill>
                  <a:srgbClr val="2B2A29"/>
                </a:solidFill>
                <a:latin typeface="Candara"/>
              </a:rPr>
            </a:br>
            <a:r>
              <a:rPr lang="ru-RU" altLang="ru-RU" sz="800" dirty="0">
                <a:solidFill>
                  <a:srgbClr val="2B2A29"/>
                </a:solidFill>
                <a:latin typeface="Candara"/>
              </a:rPr>
              <a:t>более чем в </a:t>
            </a:r>
            <a:r>
              <a:rPr lang="ru-RU" altLang="ru-RU" sz="1200" b="1" dirty="0">
                <a:solidFill>
                  <a:srgbClr val="E31E24"/>
                </a:solidFill>
                <a:latin typeface="+mn-lt"/>
              </a:rPr>
              <a:t>125 странах</a:t>
            </a:r>
          </a:p>
          <a:p>
            <a:pPr>
              <a:spcBef>
                <a:spcPts val="600"/>
              </a:spcBef>
              <a:defRPr/>
            </a:pPr>
            <a:r>
              <a:rPr lang="ru-RU" altLang="ru-RU" sz="800" dirty="0">
                <a:solidFill>
                  <a:srgbClr val="2B2A29"/>
                </a:solidFill>
                <a:latin typeface="Candara"/>
              </a:rPr>
              <a:t>Более</a:t>
            </a:r>
            <a:r>
              <a:rPr lang="ru-RU" altLang="ru-RU" sz="1400" dirty="0">
                <a:solidFill>
                  <a:srgbClr val="2B2A29"/>
                </a:solidFill>
                <a:latin typeface="+mn-lt"/>
              </a:rPr>
              <a:t> </a:t>
            </a:r>
            <a:r>
              <a:rPr lang="ru-RU" altLang="ru-RU" sz="1200" b="1" dirty="0" smtClean="0">
                <a:solidFill>
                  <a:srgbClr val="E31E24"/>
                </a:solidFill>
                <a:latin typeface="+mn-lt"/>
              </a:rPr>
              <a:t>2</a:t>
            </a:r>
            <a:r>
              <a:rPr lang="en-US" altLang="ru-RU" sz="1200" b="1" dirty="0" smtClean="0">
                <a:solidFill>
                  <a:srgbClr val="E31E24"/>
                </a:solidFill>
                <a:latin typeface="+mn-lt"/>
              </a:rPr>
              <a:t>5</a:t>
            </a:r>
            <a:r>
              <a:rPr lang="ru-RU" altLang="ru-RU" sz="1200" b="1" dirty="0" smtClean="0">
                <a:solidFill>
                  <a:srgbClr val="E31E24"/>
                </a:solidFill>
                <a:latin typeface="+mn-lt"/>
              </a:rPr>
              <a:t> </a:t>
            </a:r>
            <a:r>
              <a:rPr lang="ru-RU" altLang="ru-RU" sz="1200" b="1" dirty="0">
                <a:solidFill>
                  <a:srgbClr val="E31E24"/>
                </a:solidFill>
                <a:latin typeface="+mn-lt"/>
              </a:rPr>
              <a:t>миллионов</a:t>
            </a:r>
            <a:r>
              <a:rPr lang="en-US" altLang="ru-RU" sz="1200" b="1" dirty="0">
                <a:solidFill>
                  <a:srgbClr val="E31E24"/>
                </a:solidFill>
                <a:latin typeface="+mn-lt"/>
              </a:rPr>
              <a:t> </a:t>
            </a:r>
            <a:r>
              <a:rPr lang="ru-RU" altLang="ru-RU" sz="800" dirty="0">
                <a:solidFill>
                  <a:srgbClr val="2B2A29"/>
                </a:solidFill>
                <a:latin typeface="Candara"/>
              </a:rPr>
              <a:t>терминалов</a:t>
            </a:r>
            <a:br>
              <a:rPr lang="ru-RU" altLang="ru-RU" sz="800" dirty="0">
                <a:solidFill>
                  <a:srgbClr val="2B2A29"/>
                </a:solidFill>
                <a:latin typeface="Candara"/>
              </a:rPr>
            </a:br>
            <a:r>
              <a:rPr lang="ru-RU" altLang="ru-RU" sz="800" dirty="0">
                <a:solidFill>
                  <a:srgbClr val="2B2A29"/>
                </a:solidFill>
                <a:latin typeface="+mn-lt"/>
              </a:rPr>
              <a:t>Ingenico работает по всему миру</a:t>
            </a:r>
          </a:p>
          <a:p>
            <a:pPr>
              <a:spcBef>
                <a:spcPts val="600"/>
              </a:spcBef>
              <a:defRPr/>
            </a:pPr>
            <a:r>
              <a:rPr lang="ru-RU" altLang="ru-RU" sz="800" dirty="0">
                <a:solidFill>
                  <a:srgbClr val="2B2A29"/>
                </a:solidFill>
                <a:latin typeface="+mn-lt"/>
              </a:rPr>
              <a:t>Более </a:t>
            </a:r>
            <a:r>
              <a:rPr lang="ru-RU" altLang="ru-RU" sz="1200" b="1" dirty="0">
                <a:solidFill>
                  <a:srgbClr val="E31E24"/>
                </a:solidFill>
                <a:latin typeface="+mn-lt"/>
              </a:rPr>
              <a:t>3 миллиардов </a:t>
            </a:r>
            <a:r>
              <a:rPr lang="ru-RU" altLang="ru-RU" sz="800" dirty="0">
                <a:solidFill>
                  <a:srgbClr val="2B2A29"/>
                </a:solidFill>
                <a:latin typeface="+mn-lt"/>
              </a:rPr>
              <a:t>платежных</a:t>
            </a:r>
            <a:br>
              <a:rPr lang="ru-RU" altLang="ru-RU" sz="800" dirty="0">
                <a:solidFill>
                  <a:srgbClr val="2B2A29"/>
                </a:solidFill>
                <a:latin typeface="+mn-lt"/>
              </a:rPr>
            </a:br>
            <a:r>
              <a:rPr lang="ru-RU" altLang="ru-RU" sz="800" dirty="0">
                <a:solidFill>
                  <a:srgbClr val="2B2A29"/>
                </a:solidFill>
                <a:latin typeface="+mn-lt"/>
              </a:rPr>
              <a:t>транзакций ежегодно</a:t>
            </a:r>
          </a:p>
          <a:p>
            <a:pPr>
              <a:spcBef>
                <a:spcPts val="600"/>
              </a:spcBef>
              <a:defRPr/>
            </a:pPr>
            <a:r>
              <a:rPr lang="ru-RU" altLang="ru-RU" sz="800" dirty="0">
                <a:solidFill>
                  <a:srgbClr val="2B2A29"/>
                </a:solidFill>
                <a:latin typeface="+mn-lt"/>
              </a:rPr>
              <a:t>Более </a:t>
            </a:r>
            <a:r>
              <a:rPr lang="ru-RU" altLang="ru-RU" sz="1200" b="1" dirty="0">
                <a:solidFill>
                  <a:srgbClr val="E31E24"/>
                </a:solidFill>
                <a:latin typeface="+mn-lt"/>
              </a:rPr>
              <a:t>2000</a:t>
            </a:r>
            <a:r>
              <a:rPr lang="ru-RU" altLang="ru-RU" sz="800" b="1" dirty="0">
                <a:solidFill>
                  <a:srgbClr val="E31E24"/>
                </a:solidFill>
                <a:latin typeface="+mn-lt"/>
              </a:rPr>
              <a:t> </a:t>
            </a:r>
            <a:r>
              <a:rPr lang="ru-RU" altLang="ru-RU" sz="800" dirty="0">
                <a:solidFill>
                  <a:srgbClr val="2B2A29"/>
                </a:solidFill>
                <a:latin typeface="+mn-lt"/>
              </a:rPr>
              <a:t>платежных приложений</a:t>
            </a:r>
          </a:p>
          <a:p>
            <a:pPr>
              <a:spcBef>
                <a:spcPts val="600"/>
              </a:spcBef>
              <a:defRPr/>
            </a:pPr>
            <a:r>
              <a:rPr lang="en-US" altLang="ru-RU" sz="800" dirty="0">
                <a:solidFill>
                  <a:srgbClr val="2B2A29"/>
                </a:solidFill>
                <a:latin typeface="+mn-lt"/>
              </a:rPr>
              <a:t>Research &amp; Development</a:t>
            </a:r>
            <a:r>
              <a:rPr lang="ru-RU" altLang="ru-RU" sz="800" dirty="0">
                <a:solidFill>
                  <a:srgbClr val="2B2A29"/>
                </a:solidFill>
                <a:latin typeface="+mn-lt"/>
              </a:rPr>
              <a:t> –</a:t>
            </a:r>
            <a:br>
              <a:rPr lang="ru-RU" altLang="ru-RU" sz="800" dirty="0">
                <a:solidFill>
                  <a:srgbClr val="2B2A29"/>
                </a:solidFill>
                <a:latin typeface="+mn-lt"/>
              </a:rPr>
            </a:br>
            <a:r>
              <a:rPr lang="ru-RU" altLang="ru-RU" sz="1200" b="1" dirty="0">
                <a:solidFill>
                  <a:srgbClr val="E31E24"/>
                </a:solidFill>
                <a:latin typeface="+mn-lt"/>
              </a:rPr>
              <a:t>10% годовой прибыли</a:t>
            </a:r>
          </a:p>
          <a:p>
            <a:pPr>
              <a:spcBef>
                <a:spcPts val="600"/>
              </a:spcBef>
              <a:defRPr/>
            </a:pPr>
            <a:r>
              <a:rPr lang="ru-RU" altLang="ru-RU" sz="800" dirty="0">
                <a:solidFill>
                  <a:srgbClr val="2B2A29"/>
                </a:solidFill>
                <a:latin typeface="+mn-lt"/>
              </a:rPr>
              <a:t>Взаимодействие более чем с </a:t>
            </a:r>
            <a:r>
              <a:rPr lang="ru-RU" altLang="ru-RU" sz="1200" b="1" dirty="0">
                <a:solidFill>
                  <a:srgbClr val="E31E24"/>
                </a:solidFill>
                <a:latin typeface="+mn-lt"/>
              </a:rPr>
              <a:t>1000 банками-</a:t>
            </a:r>
            <a:r>
              <a:rPr lang="ru-RU" altLang="ru-RU" sz="1200" b="1" dirty="0" err="1">
                <a:solidFill>
                  <a:srgbClr val="E31E24"/>
                </a:solidFill>
                <a:latin typeface="+mn-lt"/>
              </a:rPr>
              <a:t>эквайерами</a:t>
            </a:r>
            <a:endParaRPr lang="ru-RU" altLang="ru-RU" sz="800" dirty="0">
              <a:latin typeface="+mn-lt"/>
            </a:endParaRPr>
          </a:p>
        </p:txBody>
      </p:sp>
      <p:sp>
        <p:nvSpPr>
          <p:cNvPr id="9406" name="Rectangle 184"/>
          <p:cNvSpPr>
            <a:spLocks noChangeArrowheads="1"/>
          </p:cNvSpPr>
          <p:nvPr/>
        </p:nvSpPr>
        <p:spPr bwMode="auto">
          <a:xfrm rot="-480000">
            <a:off x="2795556" y="3066207"/>
            <a:ext cx="1916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en-US" altLang="ru-RU" sz="1100" dirty="0" smtClean="0">
                <a:solidFill>
                  <a:srgbClr val="FEFEFE"/>
                </a:solidFill>
                <a:latin typeface="DaxlinePro-Medium" pitchFamily="50" charset="0"/>
              </a:rPr>
              <a:t>LAR</a:t>
            </a:r>
            <a:endParaRPr lang="ru-RU" altLang="ru-RU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407" name="Rectangle 184"/>
          <p:cNvSpPr>
            <a:spLocks noChangeArrowheads="1"/>
          </p:cNvSpPr>
          <p:nvPr/>
        </p:nvSpPr>
        <p:spPr bwMode="auto">
          <a:xfrm rot="-480000">
            <a:off x="6828857" y="2529022"/>
            <a:ext cx="2555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en-US" altLang="ru-RU" sz="1100">
                <a:solidFill>
                  <a:srgbClr val="FEFEFE"/>
                </a:solidFill>
                <a:latin typeface="DaxlinePro-Medium" pitchFamily="50" charset="0"/>
              </a:rPr>
              <a:t>APAC</a:t>
            </a:r>
            <a:endParaRPr lang="ru-RU" altLang="ru-RU" b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0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3702050" y="675085"/>
            <a:ext cx="5829300" cy="52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25" tIns="38963" rIns="77925" bIns="38963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ru-RU" sz="1700">
              <a:solidFill>
                <a:srgbClr val="EE3338"/>
              </a:solidFill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258889" y="205978"/>
            <a:ext cx="7488237" cy="857250"/>
          </a:xfrm>
          <a:noFill/>
        </p:spPr>
        <p:txBody>
          <a:bodyPr/>
          <a:lstStyle/>
          <a:p>
            <a:pPr eaLnBrk="1" hangingPunct="1"/>
            <a:r>
              <a:rPr lang="en-US" altLang="ru-RU">
                <a:cs typeface="Arial" charset="0"/>
              </a:rPr>
              <a:t>iSC250</a:t>
            </a:r>
          </a:p>
        </p:txBody>
      </p:sp>
      <p:pic>
        <p:nvPicPr>
          <p:cNvPr id="71684" name="Picture 17" descr="news_03112011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1228725"/>
            <a:ext cx="1512888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34" descr="iSC250-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73931"/>
            <a:ext cx="2802458" cy="286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5" y="3381376"/>
            <a:ext cx="1008063" cy="21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7" name="Rectangle 16"/>
          <p:cNvSpPr>
            <a:spLocks noChangeArrowheads="1"/>
          </p:cNvSpPr>
          <p:nvPr/>
        </p:nvSpPr>
        <p:spPr bwMode="auto">
          <a:xfrm>
            <a:off x="684213" y="4306491"/>
            <a:ext cx="5116512" cy="2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FF0000"/>
                </a:solidFill>
              </a:rPr>
              <a:t>Для розничной торговли и вертикальных рынков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endParaRPr lang="ru-RU" altLang="ru-RU" sz="1400">
              <a:solidFill>
                <a:srgbClr val="FF0000"/>
              </a:solidFill>
            </a:endParaRPr>
          </a:p>
        </p:txBody>
      </p:sp>
      <p:sp>
        <p:nvSpPr>
          <p:cNvPr id="71688" name="Rectangle 24"/>
          <p:cNvSpPr>
            <a:spLocks noChangeArrowheads="1"/>
          </p:cNvSpPr>
          <p:nvPr/>
        </p:nvSpPr>
        <p:spPr bwMode="auto">
          <a:xfrm>
            <a:off x="4643439" y="1059658"/>
            <a:ext cx="4248150" cy="353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Память</a:t>
            </a:r>
            <a:r>
              <a:rPr lang="en-US" altLang="ru-RU" sz="1200" b="1">
                <a:solidFill>
                  <a:srgbClr val="4A4F55"/>
                </a:solidFill>
              </a:rPr>
              <a:t>:</a:t>
            </a:r>
            <a:r>
              <a:rPr lang="en-US" altLang="ru-RU" sz="1200">
                <a:solidFill>
                  <a:srgbClr val="4A4F55"/>
                </a:solidFill>
              </a:rPr>
              <a:t> 64 Mb SDRAM+128 Mb Flash </a:t>
            </a:r>
            <a:br>
              <a:rPr lang="en-US" altLang="ru-RU" sz="1200">
                <a:solidFill>
                  <a:srgbClr val="4A4F55"/>
                </a:solidFill>
              </a:rPr>
            </a:br>
            <a:r>
              <a:rPr lang="en-US" altLang="ru-RU" sz="1200">
                <a:solidFill>
                  <a:srgbClr val="4A4F55"/>
                </a:solidFill>
              </a:rPr>
              <a:t>	μSD </a:t>
            </a:r>
            <a:r>
              <a:rPr lang="ru-RU" altLang="ru-RU" sz="1200">
                <a:solidFill>
                  <a:srgbClr val="4A4F55"/>
                </a:solidFill>
              </a:rPr>
              <a:t>до</a:t>
            </a:r>
            <a:r>
              <a:rPr lang="en-US" altLang="ru-RU" sz="1200">
                <a:solidFill>
                  <a:srgbClr val="4A4F55"/>
                </a:solidFill>
              </a:rPr>
              <a:t> 32Go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Ридеры карт</a:t>
            </a:r>
            <a:r>
              <a:rPr lang="en-GB" altLang="ru-RU" sz="1200">
                <a:solidFill>
                  <a:srgbClr val="4A4F55"/>
                </a:solidFill>
              </a:rPr>
              <a:t>:</a:t>
            </a:r>
            <a:r>
              <a:rPr lang="ru-RU" altLang="ru-RU" sz="1200">
                <a:solidFill>
                  <a:srgbClr val="4A4F55"/>
                </a:solidFill>
              </a:rPr>
              <a:t/>
            </a:r>
            <a:br>
              <a:rPr lang="ru-RU" altLang="ru-RU" sz="1200">
                <a:solidFill>
                  <a:srgbClr val="4A4F55"/>
                </a:solidFill>
              </a:rPr>
            </a:br>
            <a:r>
              <a:rPr lang="ru-RU" altLang="ru-RU" sz="1200">
                <a:solidFill>
                  <a:srgbClr val="4A4F55"/>
                </a:solidFill>
              </a:rPr>
              <a:t>Магнитная полоса</a:t>
            </a:r>
            <a:r>
              <a:rPr lang="en-GB" altLang="ru-RU" sz="1200">
                <a:solidFill>
                  <a:srgbClr val="4A4F55"/>
                </a:solidFill>
              </a:rPr>
              <a:t> 1 / 2 / 3 – </a:t>
            </a:r>
            <a:r>
              <a:rPr lang="ru-RU" altLang="ru-RU" sz="1200">
                <a:solidFill>
                  <a:srgbClr val="4A4F55"/>
                </a:solidFill>
              </a:rPr>
              <a:t>смарт-карты</a:t>
            </a:r>
            <a:r>
              <a:rPr lang="en-GB" altLang="ru-RU" sz="1200">
                <a:solidFill>
                  <a:srgbClr val="4A4F55"/>
                </a:solidFill>
              </a:rPr>
              <a:t> : 1  - </a:t>
            </a:r>
            <a:r>
              <a:rPr lang="ru-RU" altLang="ru-RU" sz="1200">
                <a:solidFill>
                  <a:srgbClr val="4A4F55"/>
                </a:solidFill>
              </a:rPr>
              <a:t>бесконтактный ридер </a:t>
            </a:r>
            <a:r>
              <a:rPr lang="en-GB" altLang="ru-RU" sz="1200">
                <a:solidFill>
                  <a:srgbClr val="4A4F55"/>
                </a:solidFill>
              </a:rPr>
              <a:t>(</a:t>
            </a:r>
            <a:r>
              <a:rPr lang="ru-RU" altLang="ru-RU" sz="1200">
                <a:solidFill>
                  <a:srgbClr val="4A4F55"/>
                </a:solidFill>
              </a:rPr>
              <a:t>встроен опционально</a:t>
            </a:r>
            <a:r>
              <a:rPr lang="en-GB" altLang="ru-RU" sz="1200">
                <a:solidFill>
                  <a:srgbClr val="4A4F55"/>
                </a:solidFill>
              </a:rPr>
              <a:t>)</a:t>
            </a:r>
            <a:endParaRPr lang="en-US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ru-RU" sz="1200">
                <a:solidFill>
                  <a:srgbClr val="4A4F55"/>
                </a:solidFill>
              </a:rPr>
              <a:t>SAM: 2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Дисплей</a:t>
            </a:r>
            <a:r>
              <a:rPr lang="en-US" altLang="ru-RU" sz="1200" b="1">
                <a:solidFill>
                  <a:srgbClr val="4A4F55"/>
                </a:solidFill>
              </a:rPr>
              <a:t>:</a:t>
            </a:r>
            <a:r>
              <a:rPr lang="en-US" altLang="ru-RU" sz="1200">
                <a:solidFill>
                  <a:srgbClr val="4A4F55"/>
                </a:solidFill>
              </a:rPr>
              <a:t> </a:t>
            </a:r>
            <a:r>
              <a:rPr lang="ru-RU" altLang="ru-RU" sz="1200">
                <a:solidFill>
                  <a:srgbClr val="4A4F55"/>
                </a:solidFill>
              </a:rPr>
              <a:t>цветной</a:t>
            </a:r>
            <a:r>
              <a:rPr lang="en-US" altLang="ru-RU" sz="1200">
                <a:solidFill>
                  <a:srgbClr val="4A4F55"/>
                </a:solidFill>
              </a:rPr>
              <a:t> 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Клавиатура</a:t>
            </a:r>
            <a:r>
              <a:rPr lang="en-US" altLang="ru-RU" sz="1200" b="1">
                <a:solidFill>
                  <a:srgbClr val="4A4F55"/>
                </a:solidFill>
              </a:rPr>
              <a:t>:</a:t>
            </a:r>
            <a:r>
              <a:rPr lang="en-US" altLang="ru-RU" sz="1200">
                <a:solidFill>
                  <a:srgbClr val="4A4F55"/>
                </a:solidFill>
              </a:rPr>
              <a:t> 15 </a:t>
            </a:r>
            <a:r>
              <a:rPr lang="ru-RU" altLang="ru-RU" sz="1200">
                <a:solidFill>
                  <a:srgbClr val="4A4F55"/>
                </a:solidFill>
              </a:rPr>
              <a:t>клавиш с подсветкой</a:t>
            </a:r>
            <a:endParaRPr lang="en-US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Подключения</a:t>
            </a:r>
            <a:r>
              <a:rPr lang="en-US" altLang="ru-RU" sz="1200" b="1">
                <a:solidFill>
                  <a:srgbClr val="4A4F55"/>
                </a:solidFill>
              </a:rPr>
              <a:t>:</a:t>
            </a:r>
            <a:r>
              <a:rPr lang="en-US" altLang="ru-RU" sz="1200">
                <a:solidFill>
                  <a:srgbClr val="4A4F55"/>
                </a:solidFill>
              </a:rPr>
              <a:t> USB, RS232,Ethernet, USB host /Tailgate (</a:t>
            </a:r>
            <a:r>
              <a:rPr lang="ru-RU" altLang="ru-RU" sz="1200">
                <a:solidFill>
                  <a:srgbClr val="4A4F55"/>
                </a:solidFill>
              </a:rPr>
              <a:t>опционально</a:t>
            </a:r>
            <a:r>
              <a:rPr lang="en-US" altLang="ru-RU" sz="1200">
                <a:solidFill>
                  <a:srgbClr val="4A4F55"/>
                </a:solidFill>
              </a:rPr>
              <a:t>)</a:t>
            </a: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Сертификация</a:t>
            </a:r>
            <a:r>
              <a:rPr lang="en-GB" altLang="ru-RU" sz="1200" b="1">
                <a:solidFill>
                  <a:srgbClr val="4A4F55"/>
                </a:solidFill>
              </a:rPr>
              <a:t>:</a:t>
            </a:r>
            <a:r>
              <a:rPr lang="en-GB" altLang="ru-RU" sz="1200">
                <a:solidFill>
                  <a:srgbClr val="4A4F55"/>
                </a:solidFill>
              </a:rPr>
              <a:t> PCI PTS 2.x</a:t>
            </a: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Преимущества: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Компактный и стильный дизайн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Большой читаемый дисплей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Интуитивный интерфейс</a:t>
            </a:r>
          </a:p>
          <a:p>
            <a:pPr eaLnBrk="1" hangingPunct="1">
              <a:lnSpc>
                <a:spcPct val="110000"/>
              </a:lnSpc>
            </a:pPr>
            <a:endParaRPr lang="en-GB" altLang="ru-RU" sz="1200">
              <a:solidFill>
                <a:srgbClr val="4A4F55"/>
              </a:solidFill>
            </a:endParaRPr>
          </a:p>
        </p:txBody>
      </p:sp>
      <p:pic>
        <p:nvPicPr>
          <p:cNvPr id="10" name="Picture 14" descr="contactl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20" y="3905589"/>
            <a:ext cx="814240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0301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702050" y="675085"/>
            <a:ext cx="5829300" cy="52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25" tIns="38963" rIns="77925" bIns="38963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ru-RU" sz="1700">
              <a:solidFill>
                <a:srgbClr val="EE3338"/>
              </a:solidFill>
            </a:endParaRPr>
          </a:p>
        </p:txBody>
      </p:sp>
      <p:sp>
        <p:nvSpPr>
          <p:cNvPr id="72707" name="Rectangle 23"/>
          <p:cNvSpPr>
            <a:spLocks noChangeArrowheads="1"/>
          </p:cNvSpPr>
          <p:nvPr/>
        </p:nvSpPr>
        <p:spPr bwMode="auto">
          <a:xfrm>
            <a:off x="-1617663" y="2794397"/>
            <a:ext cx="2079626" cy="44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200">
              <a:solidFill>
                <a:srgbClr val="4A4F55"/>
              </a:solidFill>
            </a:endParaRPr>
          </a:p>
          <a:p>
            <a:pPr eaLnBrk="1" hangingPunct="1"/>
            <a:endParaRPr lang="ru-RU" altLang="ru-RU" sz="1200">
              <a:solidFill>
                <a:srgbClr val="4A4F55"/>
              </a:solidFill>
            </a:endParaRPr>
          </a:p>
        </p:txBody>
      </p:sp>
      <p:sp>
        <p:nvSpPr>
          <p:cNvPr id="72708" name="Rectangle 26"/>
          <p:cNvSpPr>
            <a:spLocks noChangeArrowheads="1"/>
          </p:cNvSpPr>
          <p:nvPr/>
        </p:nvSpPr>
        <p:spPr bwMode="auto">
          <a:xfrm>
            <a:off x="4140201" y="897732"/>
            <a:ext cx="4824413" cy="353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Память</a:t>
            </a:r>
            <a:r>
              <a:rPr lang="en-US" altLang="ru-RU" sz="1200" b="1">
                <a:solidFill>
                  <a:srgbClr val="4A4F55"/>
                </a:solidFill>
              </a:rPr>
              <a:t>: </a:t>
            </a:r>
            <a:r>
              <a:rPr lang="en-US" altLang="ru-RU" sz="1200">
                <a:solidFill>
                  <a:srgbClr val="4A4F55"/>
                </a:solidFill>
              </a:rPr>
              <a:t>128 Mb NAND+128 Mb DDR2 RAM </a:t>
            </a:r>
            <a:br>
              <a:rPr lang="en-US" altLang="ru-RU" sz="1200">
                <a:solidFill>
                  <a:srgbClr val="4A4F55"/>
                </a:solidFill>
              </a:rPr>
            </a:br>
            <a:r>
              <a:rPr lang="en-US" altLang="ru-RU" sz="1200">
                <a:solidFill>
                  <a:srgbClr val="4A4F55"/>
                </a:solidFill>
              </a:rPr>
              <a:t>	μSD </a:t>
            </a:r>
            <a:r>
              <a:rPr lang="ru-RU" altLang="ru-RU" sz="1200">
                <a:solidFill>
                  <a:srgbClr val="4A4F55"/>
                </a:solidFill>
              </a:rPr>
              <a:t>до</a:t>
            </a:r>
            <a:r>
              <a:rPr lang="en-US" altLang="ru-RU" sz="1200">
                <a:solidFill>
                  <a:srgbClr val="4A4F55"/>
                </a:solidFill>
              </a:rPr>
              <a:t> 32Go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Ридеры карт</a:t>
            </a:r>
            <a:r>
              <a:rPr lang="en-GB" altLang="ru-RU" sz="1200">
                <a:solidFill>
                  <a:srgbClr val="4A4F55"/>
                </a:solidFill>
              </a:rPr>
              <a:t> : 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Магнитная полоса</a:t>
            </a:r>
            <a:r>
              <a:rPr lang="en-GB" altLang="ru-RU" sz="1200">
                <a:solidFill>
                  <a:srgbClr val="4A4F55"/>
                </a:solidFill>
              </a:rPr>
              <a:t> 1 / 2 / 3 – </a:t>
            </a:r>
            <a:r>
              <a:rPr lang="ru-RU" altLang="ru-RU" sz="1200">
                <a:solidFill>
                  <a:srgbClr val="4A4F55"/>
                </a:solidFill>
              </a:rPr>
              <a:t>смарт-карт</a:t>
            </a:r>
            <a:r>
              <a:rPr lang="en-GB" altLang="ru-RU" sz="1200">
                <a:solidFill>
                  <a:srgbClr val="4A4F55"/>
                </a:solidFill>
              </a:rPr>
              <a:t> : 1  - </a:t>
            </a:r>
            <a:r>
              <a:rPr lang="ru-RU" altLang="ru-RU" sz="1200">
                <a:solidFill>
                  <a:srgbClr val="4A4F55"/>
                </a:solidFill>
              </a:rPr>
              <a:t>Бесконтактный</a:t>
            </a:r>
            <a:r>
              <a:rPr lang="en-GB" altLang="ru-RU" sz="1200">
                <a:solidFill>
                  <a:srgbClr val="4A4F55"/>
                </a:solidFill>
              </a:rPr>
              <a:t> (</a:t>
            </a:r>
            <a:r>
              <a:rPr lang="ru-RU" altLang="ru-RU" sz="1200">
                <a:solidFill>
                  <a:srgbClr val="4A4F55"/>
                </a:solidFill>
              </a:rPr>
              <a:t>интегрированный или внешний</a:t>
            </a:r>
            <a:r>
              <a:rPr lang="en-GB" altLang="ru-RU" sz="1200">
                <a:solidFill>
                  <a:srgbClr val="4A4F55"/>
                </a:solidFill>
              </a:rPr>
              <a:t>)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ru-RU" sz="1200">
                <a:solidFill>
                  <a:srgbClr val="4A4F55"/>
                </a:solidFill>
              </a:rPr>
              <a:t>SAM : 2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Дисплей</a:t>
            </a:r>
            <a:r>
              <a:rPr lang="en-US" altLang="ru-RU" sz="1200" b="1">
                <a:solidFill>
                  <a:srgbClr val="4A4F55"/>
                </a:solidFill>
              </a:rPr>
              <a:t>:</a:t>
            </a:r>
            <a:r>
              <a:rPr lang="en-US" altLang="ru-RU" sz="1200">
                <a:solidFill>
                  <a:srgbClr val="4A4F55"/>
                </a:solidFill>
              </a:rPr>
              <a:t> 7” 800x480 </a:t>
            </a:r>
            <a:r>
              <a:rPr lang="ru-RU" altLang="ru-RU" sz="1200">
                <a:solidFill>
                  <a:srgbClr val="4A4F55"/>
                </a:solidFill>
              </a:rPr>
              <a:t>цветной</a:t>
            </a:r>
            <a:r>
              <a:rPr lang="en-US" altLang="ru-RU" sz="1200">
                <a:solidFill>
                  <a:srgbClr val="4A4F55"/>
                </a:solidFill>
              </a:rPr>
              <a:t> 262k, 16x9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Тач-панель</a:t>
            </a:r>
            <a:r>
              <a:rPr lang="en-US" altLang="ru-RU" sz="1200" b="1">
                <a:solidFill>
                  <a:srgbClr val="4A4F55"/>
                </a:solidFill>
              </a:rPr>
              <a:t>: </a:t>
            </a:r>
            <a:r>
              <a:rPr lang="ru-RU" altLang="ru-RU" sz="1200">
                <a:solidFill>
                  <a:srgbClr val="4A4F55"/>
                </a:solidFill>
              </a:rPr>
              <a:t>проекционно емкостная</a:t>
            </a:r>
            <a:r>
              <a:rPr lang="en-US" altLang="ru-RU" sz="1200">
                <a:solidFill>
                  <a:srgbClr val="4A4F55"/>
                </a:solidFill>
              </a:rPr>
              <a:t>, </a:t>
            </a:r>
            <a:r>
              <a:rPr lang="ru-RU" altLang="ru-RU" sz="1200">
                <a:solidFill>
                  <a:srgbClr val="4A4F55"/>
                </a:solidFill>
              </a:rPr>
              <a:t>пальцы/стилус</a:t>
            </a:r>
            <a:endParaRPr lang="en-US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Стилус</a:t>
            </a:r>
            <a:r>
              <a:rPr lang="ru-RU" altLang="ru-RU" sz="1200">
                <a:solidFill>
                  <a:srgbClr val="4A4F55"/>
                </a:solidFill>
              </a:rPr>
              <a:t> биометрический, ресурс 1М подписей</a:t>
            </a:r>
            <a:endParaRPr lang="en-US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Клавиатура</a:t>
            </a:r>
            <a:r>
              <a:rPr lang="en-US" altLang="ru-RU" sz="1200" b="1">
                <a:solidFill>
                  <a:srgbClr val="4A4F55"/>
                </a:solidFill>
              </a:rPr>
              <a:t>:</a:t>
            </a:r>
            <a:r>
              <a:rPr lang="en-US" altLang="ru-RU" sz="1200">
                <a:solidFill>
                  <a:srgbClr val="4A4F55"/>
                </a:solidFill>
              </a:rPr>
              <a:t> 15 </a:t>
            </a:r>
            <a:r>
              <a:rPr lang="ru-RU" altLang="ru-RU" sz="1200">
                <a:solidFill>
                  <a:srgbClr val="4A4F55"/>
                </a:solidFill>
              </a:rPr>
              <a:t>клавиш с подсветкой, выпуклая маркировка</a:t>
            </a:r>
            <a:endParaRPr lang="en-US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Подключения</a:t>
            </a:r>
            <a:r>
              <a:rPr lang="en-US" altLang="ru-RU" sz="1200" b="1">
                <a:solidFill>
                  <a:srgbClr val="4A4F55"/>
                </a:solidFill>
              </a:rPr>
              <a:t>:</a:t>
            </a:r>
            <a:r>
              <a:rPr lang="en-US" altLang="ru-RU" sz="1200">
                <a:solidFill>
                  <a:srgbClr val="4A4F55"/>
                </a:solidFill>
              </a:rPr>
              <a:t> USB 2.0 x2 Host and device, RS232,</a:t>
            </a:r>
            <a:r>
              <a:rPr lang="ru-RU" altLang="ru-RU" sz="1200">
                <a:solidFill>
                  <a:srgbClr val="4A4F55"/>
                </a:solidFill>
              </a:rPr>
              <a:t> </a:t>
            </a:r>
            <a:r>
              <a:rPr lang="en-US" altLang="ru-RU" sz="1200">
                <a:solidFill>
                  <a:srgbClr val="4A4F55"/>
                </a:solidFill>
              </a:rPr>
              <a:t>Ethernet, Video out miniHDMI</a:t>
            </a:r>
            <a:r>
              <a:rPr lang="ru-RU" altLang="ru-RU" sz="1200">
                <a:solidFill>
                  <a:srgbClr val="4A4F55"/>
                </a:solidFill>
              </a:rPr>
              <a:t>, </a:t>
            </a:r>
            <a:r>
              <a:rPr lang="en-US" altLang="ru-RU" sz="1200">
                <a:solidFill>
                  <a:srgbClr val="4A4F55"/>
                </a:solidFill>
              </a:rPr>
              <a:t>RS-485 (</a:t>
            </a:r>
            <a:r>
              <a:rPr lang="ru-RU" altLang="ru-RU" sz="1200">
                <a:solidFill>
                  <a:srgbClr val="4A4F55"/>
                </a:solidFill>
              </a:rPr>
              <a:t>опционально</a:t>
            </a:r>
            <a:r>
              <a:rPr lang="en-US" altLang="ru-RU" sz="1200">
                <a:solidFill>
                  <a:srgbClr val="4A4F55"/>
                </a:solidFill>
              </a:rPr>
              <a:t>)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Сертификация</a:t>
            </a:r>
            <a:r>
              <a:rPr lang="en-GB" altLang="ru-RU" sz="1200" b="1">
                <a:solidFill>
                  <a:srgbClr val="4A4F55"/>
                </a:solidFill>
              </a:rPr>
              <a:t>:</a:t>
            </a:r>
            <a:r>
              <a:rPr lang="en-GB" altLang="ru-RU" sz="1200">
                <a:solidFill>
                  <a:srgbClr val="4A4F55"/>
                </a:solidFill>
              </a:rPr>
              <a:t> PCI PTS 3.x</a:t>
            </a: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Преимущества</a:t>
            </a:r>
            <a:r>
              <a:rPr lang="en-US" altLang="ru-RU" sz="1200" b="1">
                <a:solidFill>
                  <a:srgbClr val="4A4F55"/>
                </a:solidFill>
              </a:rPr>
              <a:t>:</a:t>
            </a:r>
            <a:endParaRPr lang="ru-RU" altLang="ru-RU" sz="1200" b="1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Самый большой тачскрин-дисплей в классе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Мультимедийная платежная платформа</a:t>
            </a:r>
            <a:endParaRPr lang="en-GB" altLang="ru-RU" sz="1200">
              <a:solidFill>
                <a:srgbClr val="4A4F55"/>
              </a:solidFill>
            </a:endParaRPr>
          </a:p>
        </p:txBody>
      </p:sp>
      <p:pic>
        <p:nvPicPr>
          <p:cNvPr id="72709" name="Picture 21" descr="visuel-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76351"/>
            <a:ext cx="2830463" cy="245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4" descr="contactl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03598"/>
            <a:ext cx="814240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18" descr="images.jpg"/>
          <p:cNvPicPr>
            <a:picLocks noChangeAspect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3205164"/>
            <a:ext cx="1338262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2" name="Rectangle 16"/>
          <p:cNvSpPr>
            <a:spLocks noChangeArrowheads="1"/>
          </p:cNvSpPr>
          <p:nvPr/>
        </p:nvSpPr>
        <p:spPr bwMode="auto">
          <a:xfrm>
            <a:off x="684213" y="4306491"/>
            <a:ext cx="5116512" cy="2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FF0000"/>
                </a:solidFill>
              </a:rPr>
              <a:t>Для розничной торговли и вертикальных рынков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endParaRPr lang="ru-RU" altLang="ru-RU" sz="1400">
              <a:solidFill>
                <a:srgbClr val="FF0000"/>
              </a:solidFill>
            </a:endParaRPr>
          </a:p>
        </p:txBody>
      </p:sp>
      <p:sp>
        <p:nvSpPr>
          <p:cNvPr id="72713" name="Rectangle 3"/>
          <p:cNvSpPr txBox="1">
            <a:spLocks noChangeArrowheads="1"/>
          </p:cNvSpPr>
          <p:nvPr/>
        </p:nvSpPr>
        <p:spPr bwMode="auto">
          <a:xfrm>
            <a:off x="1258889" y="205978"/>
            <a:ext cx="74882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0679" tIns="0" rIns="30679" bIns="0" anchor="ctr"/>
          <a:lstStyle>
            <a:lvl1pPr>
              <a:spcBef>
                <a:spcPts val="1800"/>
              </a:spcBef>
              <a:defRPr>
                <a:solidFill>
                  <a:schemeClr val="accent1"/>
                </a:solidFill>
                <a:latin typeface="Arial" charset="0"/>
              </a:defRPr>
            </a:lvl1pPr>
            <a:lvl2pPr marL="179388" indent="-179388">
              <a:spcBef>
                <a:spcPts val="600"/>
              </a:spcBef>
              <a:buClr>
                <a:schemeClr val="accent1"/>
              </a:buClr>
              <a:buFont typeface="Symbol" pitchFamily="18" charset="2"/>
              <a:buChar char="·"/>
              <a:defRPr sz="16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300"/>
              </a:spcBef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2400">
                <a:solidFill>
                  <a:schemeClr val="tx2"/>
                </a:solidFill>
              </a:rPr>
              <a:t>iSC</a:t>
            </a:r>
            <a:r>
              <a:rPr lang="ru-RU" altLang="ru-RU" sz="2400">
                <a:solidFill>
                  <a:schemeClr val="tx2"/>
                </a:solidFill>
              </a:rPr>
              <a:t>48</a:t>
            </a:r>
            <a:r>
              <a:rPr lang="en-US" altLang="ru-RU" sz="2400">
                <a:solidFill>
                  <a:schemeClr val="tx2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479396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spect="1" noChangeArrowheads="1"/>
          </p:cNvSpPr>
          <p:nvPr isPhoto="1"/>
        </p:nvSpPr>
        <p:spPr bwMode="auto">
          <a:xfrm>
            <a:off x="6035676" y="997744"/>
            <a:ext cx="2492375" cy="12477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25" tIns="38963" rIns="77925" bIns="38963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1400">
              <a:latin typeface="Candara" pitchFamily="34" charset="0"/>
            </a:endParaRP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2209800"/>
            <a:ext cx="2198688" cy="23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E333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735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5" name="Picture 5" descr="shutterstock_51145420 [50%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1899047"/>
            <a:ext cx="221615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6" descr="iWL250-C_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6" y="1002508"/>
            <a:ext cx="2476500" cy="136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7" name="Picture 7" descr="iWL250-S_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3330178"/>
            <a:ext cx="2368550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8" name="Rectangle 8"/>
          <p:cNvSpPr>
            <a:spLocks noGrp="1" noChangeAspect="1" noChangeArrowheads="1"/>
          </p:cNvSpPr>
          <p:nvPr isPhoto="1"/>
        </p:nvSpPr>
        <p:spPr bwMode="auto">
          <a:xfrm>
            <a:off x="368301" y="2368153"/>
            <a:ext cx="1911350" cy="2146697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25" tIns="38963" rIns="77925" bIns="38963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1400">
              <a:latin typeface="Candara" pitchFamily="34" charset="0"/>
            </a:endParaRPr>
          </a:p>
        </p:txBody>
      </p:sp>
      <p:pic>
        <p:nvPicPr>
          <p:cNvPr id="92169" name="Picture 9" descr="iWL250-t_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0"/>
          <a:stretch>
            <a:fillRect/>
          </a:stretch>
        </p:blipFill>
        <p:spPr bwMode="auto">
          <a:xfrm>
            <a:off x="3984625" y="998935"/>
            <a:ext cx="2370138" cy="90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0" name="Picture 10" descr="shutterstock_22096495 [50%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6" y="997744"/>
            <a:ext cx="20415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Picture 11" descr="iWL250-I_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006330"/>
            <a:ext cx="2057400" cy="150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9" name="Text Box 13"/>
          <p:cNvSpPr txBox="1">
            <a:spLocks noChangeArrowheads="1"/>
          </p:cNvSpPr>
          <p:nvPr/>
        </p:nvSpPr>
        <p:spPr bwMode="auto">
          <a:xfrm>
            <a:off x="8224125" y="323851"/>
            <a:ext cx="372902" cy="1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698" tIns="39883" rIns="76698" bIns="3988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20000"/>
              </a:lnSpc>
              <a:spcBef>
                <a:spcPct val="50000"/>
              </a:spcBef>
            </a:pPr>
            <a:r>
              <a:rPr lang="fr-FR" altLang="ru-RU" sz="800" b="1">
                <a:solidFill>
                  <a:schemeClr val="bg1"/>
                </a:solidFill>
                <a:latin typeface="Candara" pitchFamily="34" charset="0"/>
              </a:rPr>
              <a:t>NEW</a:t>
            </a:r>
          </a:p>
          <a:p>
            <a:pPr algn="ctr" eaLnBrk="1" hangingPunct="1">
              <a:lnSpc>
                <a:spcPct val="20000"/>
              </a:lnSpc>
              <a:spcBef>
                <a:spcPct val="50000"/>
              </a:spcBef>
            </a:pPr>
            <a:r>
              <a:rPr lang="fr-FR" altLang="ru-RU" sz="800" b="1">
                <a:solidFill>
                  <a:schemeClr val="bg1"/>
                </a:solidFill>
                <a:latin typeface="Candara" pitchFamily="34" charset="0"/>
              </a:rPr>
              <a:t>2010</a:t>
            </a:r>
          </a:p>
        </p:txBody>
      </p:sp>
      <p:pic>
        <p:nvPicPr>
          <p:cNvPr id="63500" name="Picture 14" descr="home_ico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539854"/>
            <a:ext cx="3365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rgbClr val="4A4F55"/>
                </a:solidFill>
              </a:rPr>
              <a:t>Беспроводные терминалы серии</a:t>
            </a:r>
            <a:r>
              <a:rPr lang="fr-FR" altLang="ru-RU">
                <a:solidFill>
                  <a:srgbClr val="4A4F55"/>
                </a:solidFill>
              </a:rPr>
              <a:t> iWL200</a:t>
            </a:r>
            <a:endParaRPr lang="ru-RU" altLang="ru-RU">
              <a:solidFill>
                <a:srgbClr val="4A4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43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18172"/>
            <a:ext cx="2857500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E333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735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24" descr="Merch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07269"/>
            <a:ext cx="852487" cy="6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AutoShape 2"/>
          <p:cNvSpPr>
            <a:spLocks noChangeArrowheads="1"/>
          </p:cNvSpPr>
          <p:nvPr/>
        </p:nvSpPr>
        <p:spPr bwMode="auto">
          <a:xfrm>
            <a:off x="250825" y="1063228"/>
            <a:ext cx="2774950" cy="1184672"/>
          </a:xfrm>
          <a:prstGeom prst="cloudCallout">
            <a:avLst>
              <a:gd name="adj1" fmla="val 8181"/>
              <a:gd name="adj2" fmla="val 74880"/>
            </a:avLst>
          </a:prstGeom>
          <a:solidFill>
            <a:schemeClr val="bg1"/>
          </a:solidFill>
          <a:ln w="9525">
            <a:solidFill>
              <a:srgbClr val="37353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698" tIns="39883" rIns="76698" bIns="39883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1200">
              <a:solidFill>
                <a:srgbClr val="373535"/>
              </a:solidFill>
            </a:endParaRPr>
          </a:p>
        </p:txBody>
      </p:sp>
      <p:pic>
        <p:nvPicPr>
          <p:cNvPr id="645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3" y="1158479"/>
            <a:ext cx="25209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E333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735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8" name="Rectangle 7"/>
          <p:cNvSpPr>
            <a:spLocks noChangeArrowheads="1"/>
          </p:cNvSpPr>
          <p:nvPr/>
        </p:nvSpPr>
        <p:spPr bwMode="auto">
          <a:xfrm>
            <a:off x="2627314" y="735806"/>
            <a:ext cx="7777162" cy="52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endParaRPr lang="en-US" altLang="ru-RU" sz="1700" b="1">
              <a:solidFill>
                <a:schemeClr val="tx2"/>
              </a:solidFill>
            </a:endParaRPr>
          </a:p>
        </p:txBody>
      </p:sp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787253"/>
            <a:ext cx="238125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E333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735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20" name="AutoShape 8"/>
          <p:cNvSpPr>
            <a:spLocks noChangeArrowheads="1"/>
          </p:cNvSpPr>
          <p:nvPr/>
        </p:nvSpPr>
        <p:spPr bwMode="auto">
          <a:xfrm>
            <a:off x="5989639" y="1485901"/>
            <a:ext cx="2016125" cy="541735"/>
          </a:xfrm>
          <a:prstGeom prst="wedgeRoundRectCallout">
            <a:avLst>
              <a:gd name="adj1" fmla="val -104324"/>
              <a:gd name="adj2" fmla="val -74389"/>
              <a:gd name="adj3" fmla="val 16667"/>
            </a:avLst>
          </a:prstGeom>
          <a:solidFill>
            <a:srgbClr val="FFFFFF">
              <a:alpha val="50195"/>
            </a:srgbClr>
          </a:solidFill>
          <a:ln w="9525" algn="ctr">
            <a:solidFill>
              <a:srgbClr val="37353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698" tIns="39883" rIns="76698" bIns="39883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1200">
              <a:solidFill>
                <a:srgbClr val="373535"/>
              </a:solidFill>
            </a:endParaRPr>
          </a:p>
        </p:txBody>
      </p:sp>
      <p:sp>
        <p:nvSpPr>
          <p:cNvPr id="64521" name="AutoShape 9"/>
          <p:cNvSpPr>
            <a:spLocks noChangeArrowheads="1"/>
          </p:cNvSpPr>
          <p:nvPr/>
        </p:nvSpPr>
        <p:spPr bwMode="auto">
          <a:xfrm flipH="1">
            <a:off x="3708401" y="3259933"/>
            <a:ext cx="2303463" cy="640556"/>
          </a:xfrm>
          <a:prstGeom prst="wedgeRoundRectCallout">
            <a:avLst>
              <a:gd name="adj1" fmla="val -93176"/>
              <a:gd name="adj2" fmla="val -15509"/>
              <a:gd name="adj3" fmla="val 16667"/>
            </a:avLst>
          </a:prstGeom>
          <a:solidFill>
            <a:srgbClr val="FFFFFF">
              <a:alpha val="50195"/>
            </a:srgbClr>
          </a:solidFill>
          <a:ln w="9525" algn="ctr">
            <a:solidFill>
              <a:srgbClr val="37353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698" tIns="39883" rIns="76698" bIns="39883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1200">
              <a:solidFill>
                <a:srgbClr val="373535"/>
              </a:solidFill>
            </a:endParaRPr>
          </a:p>
        </p:txBody>
      </p:sp>
      <p:sp>
        <p:nvSpPr>
          <p:cNvPr id="64522" name="Text Box 11"/>
          <p:cNvSpPr txBox="1">
            <a:spLocks noChangeArrowheads="1"/>
          </p:cNvSpPr>
          <p:nvPr/>
        </p:nvSpPr>
        <p:spPr bwMode="auto">
          <a:xfrm>
            <a:off x="6011864" y="1437085"/>
            <a:ext cx="2881312" cy="2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E333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735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ru-RU" sz="1400">
                <a:solidFill>
                  <a:srgbClr val="373535"/>
                </a:solidFill>
              </a:rPr>
              <a:t> </a:t>
            </a:r>
            <a:endParaRPr lang="en-GB" altLang="ru-RU" sz="1000">
              <a:solidFill>
                <a:srgbClr val="373535"/>
              </a:solidFill>
            </a:endParaRPr>
          </a:p>
        </p:txBody>
      </p:sp>
      <p:sp>
        <p:nvSpPr>
          <p:cNvPr id="64523" name="Rectangle 28"/>
          <p:cNvSpPr>
            <a:spLocks noChangeArrowheads="1"/>
          </p:cNvSpPr>
          <p:nvPr/>
        </p:nvSpPr>
        <p:spPr bwMode="auto">
          <a:xfrm>
            <a:off x="671514" y="1272780"/>
            <a:ext cx="2016125" cy="6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000">
                <a:solidFill>
                  <a:srgbClr val="4A4F55"/>
                </a:solidFill>
              </a:rPr>
              <a:t>Руки так устали!</a:t>
            </a:r>
            <a:r>
              <a:rPr lang="en-US" altLang="ru-RU" sz="1000">
                <a:solidFill>
                  <a:srgbClr val="4A4F55"/>
                </a:solidFill>
              </a:rPr>
              <a:t> </a:t>
            </a:r>
          </a:p>
          <a:p>
            <a:pPr eaLnBrk="1" hangingPunct="1"/>
            <a:r>
              <a:rPr lang="ru-RU" altLang="ru-RU" sz="1000">
                <a:solidFill>
                  <a:srgbClr val="4A4F55"/>
                </a:solidFill>
              </a:rPr>
              <a:t>Я надеюсь, по крайней мере, что ничего не забыл в своем скутере ...</a:t>
            </a:r>
          </a:p>
        </p:txBody>
      </p:sp>
      <p:sp>
        <p:nvSpPr>
          <p:cNvPr id="64524" name="Rectangle 29"/>
          <p:cNvSpPr>
            <a:spLocks noChangeArrowheads="1"/>
          </p:cNvSpPr>
          <p:nvPr/>
        </p:nvSpPr>
        <p:spPr bwMode="auto">
          <a:xfrm>
            <a:off x="6170614" y="1540669"/>
            <a:ext cx="2016125" cy="54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000">
                <a:solidFill>
                  <a:srgbClr val="4A4F55"/>
                </a:solidFill>
              </a:rPr>
              <a:t>Я так измотан… За целый день перетаскал тонны заказов!</a:t>
            </a:r>
          </a:p>
        </p:txBody>
      </p:sp>
      <p:sp>
        <p:nvSpPr>
          <p:cNvPr id="64525" name="Rectangle 30"/>
          <p:cNvSpPr>
            <a:spLocks noChangeArrowheads="1"/>
          </p:cNvSpPr>
          <p:nvPr/>
        </p:nvSpPr>
        <p:spPr bwMode="auto">
          <a:xfrm>
            <a:off x="3779839" y="3259931"/>
            <a:ext cx="2520950" cy="54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000">
                <a:solidFill>
                  <a:srgbClr val="4A4F55"/>
                </a:solidFill>
              </a:rPr>
              <a:t>Я хочу знать, что в моем магазине всё безукоризненно. Каждая мелочь должна быть клиенту по душе.</a:t>
            </a:r>
          </a:p>
        </p:txBody>
      </p:sp>
      <p:grpSp>
        <p:nvGrpSpPr>
          <p:cNvPr id="64526" name="Group 36"/>
          <p:cNvGrpSpPr>
            <a:grpSpLocks/>
          </p:cNvGrpSpPr>
          <p:nvPr/>
        </p:nvGrpSpPr>
        <p:grpSpPr bwMode="auto">
          <a:xfrm>
            <a:off x="7885114" y="1869282"/>
            <a:ext cx="947737" cy="684610"/>
            <a:chOff x="-854" y="890"/>
            <a:chExt cx="597" cy="575"/>
          </a:xfrm>
        </p:grpSpPr>
        <p:sp>
          <p:nvSpPr>
            <p:cNvPr id="64536" name="AutoShape 13"/>
            <p:cNvSpPr>
              <a:spLocks noChangeArrowheads="1"/>
            </p:cNvSpPr>
            <p:nvPr/>
          </p:nvSpPr>
          <p:spPr bwMode="auto">
            <a:xfrm rot="2082603">
              <a:off x="-854" y="890"/>
              <a:ext cx="597" cy="5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48 w 21600"/>
                <a:gd name="T25" fmla="*/ 3155 h 21600"/>
                <a:gd name="T26" fmla="*/ 18452 w 21600"/>
                <a:gd name="T27" fmla="*/ 184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767" y="10800"/>
                  </a:moveTo>
                  <a:cubicBezTo>
                    <a:pt x="2767" y="15237"/>
                    <a:pt x="6363" y="18833"/>
                    <a:pt x="10800" y="18833"/>
                  </a:cubicBezTo>
                  <a:cubicBezTo>
                    <a:pt x="15237" y="18833"/>
                    <a:pt x="18833" y="15237"/>
                    <a:pt x="18833" y="10800"/>
                  </a:cubicBezTo>
                  <a:cubicBezTo>
                    <a:pt x="18833" y="6363"/>
                    <a:pt x="15237" y="2767"/>
                    <a:pt x="10800" y="2767"/>
                  </a:cubicBezTo>
                  <a:cubicBezTo>
                    <a:pt x="6363" y="2767"/>
                    <a:pt x="2767" y="6363"/>
                    <a:pt x="2767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EE3338"/>
                </a:gs>
                <a:gs pos="100000">
                  <a:srgbClr val="8A0004"/>
                </a:gs>
              </a:gsLst>
              <a:lin ang="5400000" scaled="1"/>
            </a:gradFill>
            <a:ln w="9525" algn="ctr">
              <a:solidFill>
                <a:srgbClr val="8A000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64537" name="Rectangle 14"/>
            <p:cNvSpPr>
              <a:spLocks noChangeArrowheads="1"/>
            </p:cNvSpPr>
            <p:nvPr/>
          </p:nvSpPr>
          <p:spPr bwMode="auto">
            <a:xfrm rot="2082603">
              <a:off x="-826" y="1138"/>
              <a:ext cx="522" cy="109"/>
            </a:xfrm>
            <a:prstGeom prst="rect">
              <a:avLst/>
            </a:prstGeom>
            <a:gradFill rotWithShape="1">
              <a:gsLst>
                <a:gs pos="0">
                  <a:srgbClr val="EE3338"/>
                </a:gs>
                <a:gs pos="100000">
                  <a:srgbClr val="8A000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8A000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 sz="1000"/>
            </a:p>
          </p:txBody>
        </p:sp>
        <p:sp>
          <p:nvSpPr>
            <p:cNvPr id="77850" name="Rectangle 31"/>
            <p:cNvSpPr>
              <a:spLocks noChangeArrowheads="1"/>
            </p:cNvSpPr>
            <p:nvPr/>
          </p:nvSpPr>
          <p:spPr bwMode="auto">
            <a:xfrm rot="2016765">
              <a:off x="-852" y="1093"/>
              <a:ext cx="581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900" b="1">
                  <a:solidFill>
                    <a:schemeClr val="bg1"/>
                  </a:solidFill>
                </a:rPr>
                <a:t>ВЕС</a:t>
              </a:r>
            </a:p>
          </p:txBody>
        </p:sp>
      </p:grpSp>
      <p:grpSp>
        <p:nvGrpSpPr>
          <p:cNvPr id="64527" name="Group 35"/>
          <p:cNvGrpSpPr>
            <a:grpSpLocks/>
          </p:cNvGrpSpPr>
          <p:nvPr/>
        </p:nvGrpSpPr>
        <p:grpSpPr bwMode="auto">
          <a:xfrm>
            <a:off x="179388" y="1815704"/>
            <a:ext cx="958850" cy="684609"/>
            <a:chOff x="158" y="1525"/>
            <a:chExt cx="604" cy="575"/>
          </a:xfrm>
        </p:grpSpPr>
        <p:sp>
          <p:nvSpPr>
            <p:cNvPr id="64533" name="AutoShape 13"/>
            <p:cNvSpPr>
              <a:spLocks noChangeArrowheads="1"/>
            </p:cNvSpPr>
            <p:nvPr/>
          </p:nvSpPr>
          <p:spPr bwMode="auto">
            <a:xfrm rot="2082603">
              <a:off x="158" y="1525"/>
              <a:ext cx="597" cy="5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48 w 21600"/>
                <a:gd name="T25" fmla="*/ 3155 h 21600"/>
                <a:gd name="T26" fmla="*/ 18452 w 21600"/>
                <a:gd name="T27" fmla="*/ 184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767" y="10800"/>
                  </a:moveTo>
                  <a:cubicBezTo>
                    <a:pt x="2767" y="15237"/>
                    <a:pt x="6363" y="18833"/>
                    <a:pt x="10800" y="18833"/>
                  </a:cubicBezTo>
                  <a:cubicBezTo>
                    <a:pt x="15237" y="18833"/>
                    <a:pt x="18833" y="15237"/>
                    <a:pt x="18833" y="10800"/>
                  </a:cubicBezTo>
                  <a:cubicBezTo>
                    <a:pt x="18833" y="6363"/>
                    <a:pt x="15237" y="2767"/>
                    <a:pt x="10800" y="2767"/>
                  </a:cubicBezTo>
                  <a:cubicBezTo>
                    <a:pt x="6363" y="2767"/>
                    <a:pt x="2767" y="6363"/>
                    <a:pt x="2767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EE3338"/>
                </a:gs>
                <a:gs pos="100000">
                  <a:srgbClr val="8A0004"/>
                </a:gs>
              </a:gsLst>
              <a:lin ang="5400000" scaled="1"/>
            </a:gradFill>
            <a:ln w="9525" algn="ctr">
              <a:solidFill>
                <a:srgbClr val="8A000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64534" name="Rectangle 14"/>
            <p:cNvSpPr>
              <a:spLocks noChangeArrowheads="1"/>
            </p:cNvSpPr>
            <p:nvPr/>
          </p:nvSpPr>
          <p:spPr bwMode="auto">
            <a:xfrm rot="2082603">
              <a:off x="186" y="1773"/>
              <a:ext cx="522" cy="109"/>
            </a:xfrm>
            <a:prstGeom prst="rect">
              <a:avLst/>
            </a:prstGeom>
            <a:gradFill rotWithShape="1">
              <a:gsLst>
                <a:gs pos="0">
                  <a:srgbClr val="EE3338"/>
                </a:gs>
                <a:gs pos="100000">
                  <a:srgbClr val="8A000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8A000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 sz="1000"/>
            </a:p>
          </p:txBody>
        </p:sp>
        <p:sp>
          <p:nvSpPr>
            <p:cNvPr id="77847" name="Rectangle 34"/>
            <p:cNvSpPr>
              <a:spLocks noChangeArrowheads="1"/>
            </p:cNvSpPr>
            <p:nvPr/>
          </p:nvSpPr>
          <p:spPr bwMode="auto">
            <a:xfrm rot="2016765">
              <a:off x="181" y="1740"/>
              <a:ext cx="581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900" b="1">
                  <a:solidFill>
                    <a:schemeClr val="bg1"/>
                  </a:solidFill>
                </a:rPr>
                <a:t>РАЗМЕРЫ</a:t>
              </a:r>
            </a:p>
          </p:txBody>
        </p:sp>
      </p:grpSp>
      <p:grpSp>
        <p:nvGrpSpPr>
          <p:cNvPr id="64528" name="Group 37"/>
          <p:cNvGrpSpPr>
            <a:grpSpLocks/>
          </p:cNvGrpSpPr>
          <p:nvPr/>
        </p:nvGrpSpPr>
        <p:grpSpPr bwMode="auto">
          <a:xfrm>
            <a:off x="5292725" y="4083845"/>
            <a:ext cx="947738" cy="684610"/>
            <a:chOff x="-854" y="890"/>
            <a:chExt cx="597" cy="575"/>
          </a:xfrm>
        </p:grpSpPr>
        <p:sp>
          <p:nvSpPr>
            <p:cNvPr id="64530" name="AutoShape 13"/>
            <p:cNvSpPr>
              <a:spLocks noChangeArrowheads="1"/>
            </p:cNvSpPr>
            <p:nvPr/>
          </p:nvSpPr>
          <p:spPr bwMode="auto">
            <a:xfrm rot="2082603">
              <a:off x="-854" y="890"/>
              <a:ext cx="597" cy="5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48 w 21600"/>
                <a:gd name="T25" fmla="*/ 3155 h 21600"/>
                <a:gd name="T26" fmla="*/ 18452 w 21600"/>
                <a:gd name="T27" fmla="*/ 184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767" y="10800"/>
                  </a:moveTo>
                  <a:cubicBezTo>
                    <a:pt x="2767" y="15237"/>
                    <a:pt x="6363" y="18833"/>
                    <a:pt x="10800" y="18833"/>
                  </a:cubicBezTo>
                  <a:cubicBezTo>
                    <a:pt x="15237" y="18833"/>
                    <a:pt x="18833" y="15237"/>
                    <a:pt x="18833" y="10800"/>
                  </a:cubicBezTo>
                  <a:cubicBezTo>
                    <a:pt x="18833" y="6363"/>
                    <a:pt x="15237" y="2767"/>
                    <a:pt x="10800" y="2767"/>
                  </a:cubicBezTo>
                  <a:cubicBezTo>
                    <a:pt x="6363" y="2767"/>
                    <a:pt x="2767" y="6363"/>
                    <a:pt x="2767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EE3338"/>
                </a:gs>
                <a:gs pos="100000">
                  <a:srgbClr val="8A0004"/>
                </a:gs>
              </a:gsLst>
              <a:lin ang="5400000" scaled="1"/>
            </a:gradFill>
            <a:ln w="9525" algn="ctr">
              <a:solidFill>
                <a:srgbClr val="8A000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64531" name="Rectangle 14"/>
            <p:cNvSpPr>
              <a:spLocks noChangeArrowheads="1"/>
            </p:cNvSpPr>
            <p:nvPr/>
          </p:nvSpPr>
          <p:spPr bwMode="auto">
            <a:xfrm rot="2082603">
              <a:off x="-826" y="1138"/>
              <a:ext cx="522" cy="109"/>
            </a:xfrm>
            <a:prstGeom prst="rect">
              <a:avLst/>
            </a:prstGeom>
            <a:gradFill rotWithShape="1">
              <a:gsLst>
                <a:gs pos="0">
                  <a:srgbClr val="EE3338"/>
                </a:gs>
                <a:gs pos="100000">
                  <a:srgbClr val="8A000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8A000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 sz="1000"/>
            </a:p>
          </p:txBody>
        </p:sp>
        <p:sp>
          <p:nvSpPr>
            <p:cNvPr id="77844" name="Rectangle 40"/>
            <p:cNvSpPr>
              <a:spLocks noChangeArrowheads="1"/>
            </p:cNvSpPr>
            <p:nvPr/>
          </p:nvSpPr>
          <p:spPr bwMode="auto">
            <a:xfrm rot="2016765">
              <a:off x="-852" y="1093"/>
              <a:ext cx="581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900" b="1">
                  <a:solidFill>
                    <a:schemeClr val="bg1"/>
                  </a:solidFill>
                </a:rPr>
                <a:t>СТИЛЬ</a:t>
              </a:r>
            </a:p>
          </p:txBody>
        </p:sp>
      </p:grpSp>
      <p:sp>
        <p:nvSpPr>
          <p:cNvPr id="64529" name="Заголовок 1"/>
          <p:cNvSpPr>
            <a:spLocks noGrp="1"/>
          </p:cNvSpPr>
          <p:nvPr>
            <p:ph type="title"/>
          </p:nvPr>
        </p:nvSpPr>
        <p:spPr>
          <a:xfrm>
            <a:off x="1116014" y="205978"/>
            <a:ext cx="7908925" cy="857250"/>
          </a:xfrm>
        </p:spPr>
        <p:txBody>
          <a:bodyPr/>
          <a:lstStyle/>
          <a:p>
            <a:pPr eaLnBrk="1" hangingPunct="1"/>
            <a:r>
              <a:rPr lang="ru-RU" altLang="ru-RU">
                <a:solidFill>
                  <a:srgbClr val="4A4F55"/>
                </a:solidFill>
              </a:rPr>
              <a:t>Новая серия – ответ на запросы потребителей</a:t>
            </a:r>
          </a:p>
        </p:txBody>
      </p:sp>
    </p:spTree>
    <p:extLst>
      <p:ext uri="{BB962C8B-B14F-4D97-AF65-F5344CB8AC3E}">
        <p14:creationId xmlns:p14="http://schemas.microsoft.com/office/powerpoint/2010/main" val="7365997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6" y="869156"/>
            <a:ext cx="2600325" cy="27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E333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735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1924051"/>
            <a:ext cx="3457575" cy="259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E333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735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AutoShape 6"/>
          <p:cNvSpPr>
            <a:spLocks noChangeArrowheads="1"/>
          </p:cNvSpPr>
          <p:nvPr/>
        </p:nvSpPr>
        <p:spPr bwMode="auto">
          <a:xfrm flipH="1">
            <a:off x="3348039" y="3112295"/>
            <a:ext cx="3311525" cy="932260"/>
          </a:xfrm>
          <a:prstGeom prst="wedgeRoundRectCallout">
            <a:avLst>
              <a:gd name="adj1" fmla="val -53500"/>
              <a:gd name="adj2" fmla="val -120694"/>
              <a:gd name="adj3" fmla="val 16667"/>
            </a:avLst>
          </a:prstGeom>
          <a:solidFill>
            <a:schemeClr val="bg1"/>
          </a:solidFill>
          <a:ln w="9525" algn="ctr">
            <a:solidFill>
              <a:srgbClr val="37353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698" tIns="39883" rIns="76698" bIns="39883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1200">
              <a:solidFill>
                <a:srgbClr val="373535"/>
              </a:solidFill>
            </a:endParaRPr>
          </a:p>
        </p:txBody>
      </p:sp>
      <p:pic>
        <p:nvPicPr>
          <p:cNvPr id="65541" name="Picture 17" descr="Acquir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921545"/>
            <a:ext cx="1281112" cy="116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AutoShape 2"/>
          <p:cNvSpPr>
            <a:spLocks noChangeArrowheads="1"/>
          </p:cNvSpPr>
          <p:nvPr/>
        </p:nvSpPr>
        <p:spPr bwMode="auto">
          <a:xfrm>
            <a:off x="1403351" y="735806"/>
            <a:ext cx="4248150" cy="1619250"/>
          </a:xfrm>
          <a:prstGeom prst="cloudCallout">
            <a:avLst>
              <a:gd name="adj1" fmla="val -49736"/>
              <a:gd name="adj2" fmla="val 58602"/>
            </a:avLst>
          </a:prstGeom>
          <a:solidFill>
            <a:schemeClr val="bg1"/>
          </a:solidFill>
          <a:ln w="9525">
            <a:solidFill>
              <a:srgbClr val="37353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698" tIns="39883" rIns="76698" bIns="39883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1200">
              <a:solidFill>
                <a:srgbClr val="373535"/>
              </a:solidFill>
            </a:endParaRPr>
          </a:p>
        </p:txBody>
      </p:sp>
      <p:sp>
        <p:nvSpPr>
          <p:cNvPr id="65543" name="Rectangle 23"/>
          <p:cNvSpPr>
            <a:spLocks noChangeArrowheads="1"/>
          </p:cNvSpPr>
          <p:nvPr/>
        </p:nvSpPr>
        <p:spPr bwMode="auto">
          <a:xfrm>
            <a:off x="1979614" y="1168003"/>
            <a:ext cx="3313112" cy="63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>
                <a:solidFill>
                  <a:srgbClr val="4A4F55"/>
                </a:solidFill>
              </a:rPr>
              <a:t>Необходимо укреплять имидж бренда и предлагать новые возможности для бизнеса…</a:t>
            </a:r>
          </a:p>
        </p:txBody>
      </p:sp>
      <p:grpSp>
        <p:nvGrpSpPr>
          <p:cNvPr id="65544" name="Group 29"/>
          <p:cNvGrpSpPr>
            <a:grpSpLocks/>
          </p:cNvGrpSpPr>
          <p:nvPr/>
        </p:nvGrpSpPr>
        <p:grpSpPr bwMode="auto">
          <a:xfrm>
            <a:off x="3128902" y="1545431"/>
            <a:ext cx="1765362" cy="1459378"/>
            <a:chOff x="2094" y="1506"/>
            <a:chExt cx="989" cy="797"/>
          </a:xfrm>
        </p:grpSpPr>
        <p:sp>
          <p:nvSpPr>
            <p:cNvPr id="65553" name="AutoShape 14"/>
            <p:cNvSpPr>
              <a:spLocks noChangeArrowheads="1"/>
            </p:cNvSpPr>
            <p:nvPr/>
          </p:nvSpPr>
          <p:spPr bwMode="auto">
            <a:xfrm rot="2082603">
              <a:off x="2160" y="1506"/>
              <a:ext cx="817" cy="79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3 w 21600"/>
                <a:gd name="T25" fmla="*/ 3171 h 21600"/>
                <a:gd name="T26" fmla="*/ 18427 w 21600"/>
                <a:gd name="T27" fmla="*/ 1842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767" y="10800"/>
                  </a:moveTo>
                  <a:cubicBezTo>
                    <a:pt x="2767" y="15237"/>
                    <a:pt x="6363" y="18833"/>
                    <a:pt x="10800" y="18833"/>
                  </a:cubicBezTo>
                  <a:cubicBezTo>
                    <a:pt x="15237" y="18833"/>
                    <a:pt x="18833" y="15237"/>
                    <a:pt x="18833" y="10800"/>
                  </a:cubicBezTo>
                  <a:cubicBezTo>
                    <a:pt x="18833" y="6363"/>
                    <a:pt x="15237" y="2767"/>
                    <a:pt x="10800" y="2767"/>
                  </a:cubicBezTo>
                  <a:cubicBezTo>
                    <a:pt x="6363" y="2767"/>
                    <a:pt x="2767" y="6363"/>
                    <a:pt x="2767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EE3338"/>
                </a:gs>
                <a:gs pos="100000">
                  <a:srgbClr val="8A0004"/>
                </a:gs>
              </a:gsLst>
              <a:lin ang="5400000" scaled="1"/>
            </a:gradFill>
            <a:ln w="9525" algn="ctr">
              <a:solidFill>
                <a:srgbClr val="8A000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65554" name="Rectangle 15"/>
            <p:cNvSpPr>
              <a:spLocks noChangeArrowheads="1"/>
            </p:cNvSpPr>
            <p:nvPr/>
          </p:nvSpPr>
          <p:spPr bwMode="auto">
            <a:xfrm rot="2082603">
              <a:off x="2192" y="1785"/>
              <a:ext cx="719" cy="231"/>
            </a:xfrm>
            <a:prstGeom prst="rect">
              <a:avLst/>
            </a:prstGeom>
            <a:gradFill rotWithShape="1">
              <a:gsLst>
                <a:gs pos="0">
                  <a:srgbClr val="EE3338"/>
                </a:gs>
                <a:gs pos="100000">
                  <a:srgbClr val="8A000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8A000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 sz="1000"/>
            </a:p>
          </p:txBody>
        </p:sp>
        <p:sp>
          <p:nvSpPr>
            <p:cNvPr id="65555" name="Text Box 16"/>
            <p:cNvSpPr txBox="1">
              <a:spLocks noChangeArrowheads="1"/>
            </p:cNvSpPr>
            <p:nvPr/>
          </p:nvSpPr>
          <p:spPr bwMode="auto">
            <a:xfrm rot="2082603">
              <a:off x="2141" y="1787"/>
              <a:ext cx="94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E3338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73535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500">
                <a:solidFill>
                  <a:schemeClr val="bg1"/>
                </a:solidFill>
              </a:endParaRPr>
            </a:p>
          </p:txBody>
        </p:sp>
        <p:sp>
          <p:nvSpPr>
            <p:cNvPr id="65556" name="Rectangle 24"/>
            <p:cNvSpPr>
              <a:spLocks noChangeArrowheads="1"/>
            </p:cNvSpPr>
            <p:nvPr/>
          </p:nvSpPr>
          <p:spPr bwMode="auto">
            <a:xfrm rot="2131243">
              <a:off x="2094" y="1736"/>
              <a:ext cx="937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75000"/>
                </a:lnSpc>
              </a:pPr>
              <a:r>
                <a:rPr lang="ru-RU" altLang="ru-RU" sz="900" b="1" dirty="0">
                  <a:solidFill>
                    <a:schemeClr val="bg1"/>
                  </a:solidFill>
                </a:rPr>
                <a:t>МОЩНЫЕ ХАРАКТЕРИСТИКИ И МОБИЛЬНОСТЬ</a:t>
              </a:r>
            </a:p>
          </p:txBody>
        </p:sp>
      </p:grpSp>
      <p:grpSp>
        <p:nvGrpSpPr>
          <p:cNvPr id="65545" name="Group 30"/>
          <p:cNvGrpSpPr>
            <a:grpSpLocks/>
          </p:cNvGrpSpPr>
          <p:nvPr/>
        </p:nvGrpSpPr>
        <p:grpSpPr bwMode="auto">
          <a:xfrm>
            <a:off x="6733768" y="3691707"/>
            <a:ext cx="1141791" cy="934641"/>
            <a:chOff x="3587" y="935"/>
            <a:chExt cx="987" cy="797"/>
          </a:xfrm>
        </p:grpSpPr>
        <p:sp>
          <p:nvSpPr>
            <p:cNvPr id="65549" name="AutoShape 14"/>
            <p:cNvSpPr>
              <a:spLocks noChangeArrowheads="1"/>
            </p:cNvSpPr>
            <p:nvPr/>
          </p:nvSpPr>
          <p:spPr bwMode="auto">
            <a:xfrm rot="2082603">
              <a:off x="3651" y="935"/>
              <a:ext cx="817" cy="79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3 w 21600"/>
                <a:gd name="T25" fmla="*/ 3171 h 21600"/>
                <a:gd name="T26" fmla="*/ 18427 w 21600"/>
                <a:gd name="T27" fmla="*/ 1842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767" y="10800"/>
                  </a:moveTo>
                  <a:cubicBezTo>
                    <a:pt x="2767" y="15237"/>
                    <a:pt x="6363" y="18833"/>
                    <a:pt x="10800" y="18833"/>
                  </a:cubicBezTo>
                  <a:cubicBezTo>
                    <a:pt x="15237" y="18833"/>
                    <a:pt x="18833" y="15237"/>
                    <a:pt x="18833" y="10800"/>
                  </a:cubicBezTo>
                  <a:cubicBezTo>
                    <a:pt x="18833" y="6363"/>
                    <a:pt x="15237" y="2767"/>
                    <a:pt x="10800" y="2767"/>
                  </a:cubicBezTo>
                  <a:cubicBezTo>
                    <a:pt x="6363" y="2767"/>
                    <a:pt x="2767" y="6363"/>
                    <a:pt x="2767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EE3338"/>
                </a:gs>
                <a:gs pos="100000">
                  <a:srgbClr val="8A0004"/>
                </a:gs>
              </a:gsLst>
              <a:lin ang="5400000" scaled="1"/>
            </a:gradFill>
            <a:ln w="9525" algn="ctr">
              <a:solidFill>
                <a:srgbClr val="8A000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65550" name="Rectangle 15"/>
            <p:cNvSpPr>
              <a:spLocks noChangeArrowheads="1"/>
            </p:cNvSpPr>
            <p:nvPr/>
          </p:nvSpPr>
          <p:spPr bwMode="auto">
            <a:xfrm rot="2082603">
              <a:off x="3683" y="1214"/>
              <a:ext cx="719" cy="231"/>
            </a:xfrm>
            <a:prstGeom prst="rect">
              <a:avLst/>
            </a:prstGeom>
            <a:gradFill rotWithShape="1">
              <a:gsLst>
                <a:gs pos="0">
                  <a:srgbClr val="EE3338"/>
                </a:gs>
                <a:gs pos="100000">
                  <a:srgbClr val="8A000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8A000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 sz="1000"/>
            </a:p>
          </p:txBody>
        </p:sp>
        <p:sp>
          <p:nvSpPr>
            <p:cNvPr id="65551" name="Text Box 16"/>
            <p:cNvSpPr txBox="1">
              <a:spLocks noChangeArrowheads="1"/>
            </p:cNvSpPr>
            <p:nvPr/>
          </p:nvSpPr>
          <p:spPr bwMode="auto">
            <a:xfrm rot="2082603">
              <a:off x="3632" y="1216"/>
              <a:ext cx="94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E3338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73535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500">
                <a:solidFill>
                  <a:schemeClr val="bg1"/>
                </a:solidFill>
              </a:endParaRPr>
            </a:p>
          </p:txBody>
        </p:sp>
        <p:sp>
          <p:nvSpPr>
            <p:cNvPr id="65552" name="Rectangle 28"/>
            <p:cNvSpPr>
              <a:spLocks noChangeArrowheads="1"/>
            </p:cNvSpPr>
            <p:nvPr/>
          </p:nvSpPr>
          <p:spPr bwMode="auto">
            <a:xfrm rot="2131243">
              <a:off x="3587" y="1213"/>
              <a:ext cx="937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75000"/>
                </a:lnSpc>
              </a:pPr>
              <a:r>
                <a:rPr lang="ru-RU" altLang="ru-RU" sz="900" b="1">
                  <a:solidFill>
                    <a:schemeClr val="bg1"/>
                  </a:solidFill>
                </a:rPr>
                <a:t>РАЗНООБРАЗИЕ</a:t>
              </a:r>
              <a:br>
                <a:rPr lang="ru-RU" altLang="ru-RU" sz="900" b="1">
                  <a:solidFill>
                    <a:schemeClr val="bg1"/>
                  </a:solidFill>
                </a:rPr>
              </a:br>
              <a:r>
                <a:rPr lang="ru-RU" altLang="ru-RU" sz="900" b="1">
                  <a:solidFill>
                    <a:schemeClr val="bg1"/>
                  </a:solidFill>
                </a:rPr>
                <a:t>ПРЕДЛОЖЕНИЙ</a:t>
              </a:r>
            </a:p>
          </p:txBody>
        </p:sp>
      </p:grpSp>
      <p:sp>
        <p:nvSpPr>
          <p:cNvPr id="65546" name="Rectangle 31"/>
          <p:cNvSpPr>
            <a:spLocks noChangeArrowheads="1"/>
          </p:cNvSpPr>
          <p:nvPr/>
        </p:nvSpPr>
        <p:spPr bwMode="auto">
          <a:xfrm>
            <a:off x="3419476" y="3165874"/>
            <a:ext cx="3313113" cy="81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>
                <a:solidFill>
                  <a:srgbClr val="4A4F55"/>
                </a:solidFill>
              </a:rPr>
              <a:t>Это часть нашей стратегии взаимоотношений с клиентами - искать комплексные решения, т.е. решения, адресованные каждому из наших клиентов.</a:t>
            </a:r>
          </a:p>
        </p:txBody>
      </p:sp>
      <p:sp>
        <p:nvSpPr>
          <p:cNvPr id="65547" name="Rectangle 32"/>
          <p:cNvSpPr>
            <a:spLocks noChangeArrowheads="1"/>
          </p:cNvSpPr>
          <p:nvPr/>
        </p:nvSpPr>
        <p:spPr bwMode="auto">
          <a:xfrm>
            <a:off x="7885114" y="1785939"/>
            <a:ext cx="1223962" cy="26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>
                <a:solidFill>
                  <a:srgbClr val="4A4F55"/>
                </a:solidFill>
              </a:rPr>
              <a:t>Эквайеры</a:t>
            </a:r>
          </a:p>
        </p:txBody>
      </p:sp>
      <p:sp>
        <p:nvSpPr>
          <p:cNvPr id="65548" name="Заголовок 1"/>
          <p:cNvSpPr>
            <a:spLocks noGrp="1"/>
          </p:cNvSpPr>
          <p:nvPr>
            <p:ph type="title"/>
          </p:nvPr>
        </p:nvSpPr>
        <p:spPr>
          <a:xfrm>
            <a:off x="1116014" y="205978"/>
            <a:ext cx="7856537" cy="857250"/>
          </a:xfrm>
        </p:spPr>
        <p:txBody>
          <a:bodyPr/>
          <a:lstStyle/>
          <a:p>
            <a:pPr eaLnBrk="1" hangingPunct="1"/>
            <a:r>
              <a:rPr lang="ru-RU" altLang="ru-RU"/>
              <a:t>Новая серия – ответ на запросы потребителей</a:t>
            </a:r>
          </a:p>
        </p:txBody>
      </p:sp>
    </p:spTree>
    <p:extLst>
      <p:ext uri="{BB962C8B-B14F-4D97-AF65-F5344CB8AC3E}">
        <p14:creationId xmlns:p14="http://schemas.microsoft.com/office/powerpoint/2010/main" val="32828339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13236"/>
            <a:ext cx="4536504" cy="361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E333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735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1116014" y="205978"/>
            <a:ext cx="7993062" cy="857250"/>
          </a:xfrm>
          <a:noFill/>
        </p:spPr>
        <p:txBody>
          <a:bodyPr/>
          <a:lstStyle/>
          <a:p>
            <a:pPr eaLnBrk="1" hangingPunct="1"/>
            <a:r>
              <a:rPr lang="ru-RU" altLang="ru-RU">
                <a:cs typeface="Arial" charset="0"/>
              </a:rPr>
              <a:t>Думали ли Вы о том, что платежный терминал можно носить в кармане рубашки?</a:t>
            </a:r>
            <a:r>
              <a:rPr lang="en-GB" altLang="ru-RU">
                <a:cs typeface="Arial" charset="0"/>
              </a:rPr>
              <a:t> 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23851" y="681037"/>
            <a:ext cx="8496300" cy="52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25" tIns="38963" rIns="77925" bIns="38963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ru-RU" sz="2000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1619250" y="1437085"/>
            <a:ext cx="4248150" cy="38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/>
              <a:t>Теперь это возможно!</a:t>
            </a:r>
          </a:p>
        </p:txBody>
      </p:sp>
    </p:spTree>
    <p:extLst>
      <p:ext uri="{BB962C8B-B14F-4D97-AF65-F5344CB8AC3E}">
        <p14:creationId xmlns:p14="http://schemas.microsoft.com/office/powerpoint/2010/main" val="18004972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0" descr="iWL220-Overview_H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4" y="1437085"/>
            <a:ext cx="2232025" cy="232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21"/>
          <p:cNvSpPr>
            <a:spLocks noChangeArrowheads="1"/>
          </p:cNvSpPr>
          <p:nvPr/>
        </p:nvSpPr>
        <p:spPr bwMode="auto">
          <a:xfrm>
            <a:off x="4572001" y="1140619"/>
            <a:ext cx="4248150" cy="333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Память</a:t>
            </a:r>
            <a:r>
              <a:rPr lang="en-GB" altLang="ru-RU" sz="1200" b="1">
                <a:solidFill>
                  <a:srgbClr val="4A4F55"/>
                </a:solidFill>
              </a:rPr>
              <a:t>:</a:t>
            </a:r>
            <a:r>
              <a:rPr lang="en-GB" altLang="ru-RU" sz="1200">
                <a:solidFill>
                  <a:srgbClr val="4A4F55"/>
                </a:solidFill>
              </a:rPr>
              <a:t>  </a:t>
            </a:r>
            <a:r>
              <a:rPr lang="ru-RU" altLang="ru-RU" sz="1200">
                <a:solidFill>
                  <a:srgbClr val="4A4F55"/>
                </a:solidFill>
              </a:rPr>
              <a:t>64</a:t>
            </a:r>
            <a:r>
              <a:rPr lang="en-GB" altLang="ru-RU" sz="1200">
                <a:solidFill>
                  <a:srgbClr val="4A4F55"/>
                </a:solidFill>
              </a:rPr>
              <a:t> Mb RAM/1</a:t>
            </a:r>
            <a:r>
              <a:rPr lang="ru-RU" altLang="ru-RU" sz="1200">
                <a:solidFill>
                  <a:srgbClr val="4A4F55"/>
                </a:solidFill>
              </a:rPr>
              <a:t>28</a:t>
            </a:r>
            <a:r>
              <a:rPr lang="en-GB" altLang="ru-RU" sz="1200">
                <a:solidFill>
                  <a:srgbClr val="4A4F55"/>
                </a:solidFill>
              </a:rPr>
              <a:t> Mb</a:t>
            </a:r>
          </a:p>
          <a:p>
            <a:pPr eaLnBrk="1" hangingPunct="1">
              <a:lnSpc>
                <a:spcPct val="110000"/>
              </a:lnSpc>
            </a:pPr>
            <a:r>
              <a:rPr lang="en-GB" altLang="ru-RU" sz="1200">
                <a:solidFill>
                  <a:srgbClr val="4A4F55"/>
                </a:solidFill>
              </a:rPr>
              <a:t>SD card (</a:t>
            </a:r>
            <a:r>
              <a:rPr lang="ru-RU" altLang="ru-RU" sz="1200">
                <a:solidFill>
                  <a:srgbClr val="4A4F55"/>
                </a:solidFill>
              </a:rPr>
              <a:t>опция</a:t>
            </a:r>
            <a:r>
              <a:rPr lang="en-GB" altLang="ru-RU" sz="1200">
                <a:solidFill>
                  <a:srgbClr val="4A4F55"/>
                </a:solidFill>
              </a:rPr>
              <a:t>)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Ридер магнитной полосы</a:t>
            </a:r>
            <a:r>
              <a:rPr lang="en-GB" altLang="ru-RU" sz="1200">
                <a:solidFill>
                  <a:srgbClr val="4A4F55"/>
                </a:solidFill>
              </a:rPr>
              <a:t> 1 / 2 / 3 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Ридер смарт-карт</a:t>
            </a:r>
            <a:r>
              <a:rPr lang="en-GB" altLang="ru-RU" sz="1200">
                <a:solidFill>
                  <a:srgbClr val="4A4F55"/>
                </a:solidFill>
              </a:rPr>
              <a:t>: 1 (+ 1 </a:t>
            </a:r>
            <a:r>
              <a:rPr lang="ru-RU" altLang="ru-RU" sz="1200">
                <a:solidFill>
                  <a:srgbClr val="4A4F55"/>
                </a:solidFill>
              </a:rPr>
              <a:t>опциональный</a:t>
            </a:r>
            <a:r>
              <a:rPr lang="en-GB" altLang="ru-RU" sz="1200">
                <a:solidFill>
                  <a:srgbClr val="4A4F55"/>
                </a:solidFill>
              </a:rPr>
              <a:t>)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Бесконтактный ридер</a:t>
            </a:r>
            <a:r>
              <a:rPr lang="en-GB" altLang="ru-RU" sz="1200">
                <a:solidFill>
                  <a:srgbClr val="4A4F55"/>
                </a:solidFill>
              </a:rPr>
              <a:t> (</a:t>
            </a:r>
            <a:r>
              <a:rPr lang="ru-RU" altLang="ru-RU" sz="1200">
                <a:solidFill>
                  <a:srgbClr val="4A4F55"/>
                </a:solidFill>
              </a:rPr>
              <a:t>опция</a:t>
            </a:r>
            <a:r>
              <a:rPr lang="en-GB" altLang="ru-RU" sz="1200">
                <a:solidFill>
                  <a:srgbClr val="4A4F55"/>
                </a:solidFill>
              </a:rPr>
              <a:t>) 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Разъемы на терминале</a:t>
            </a:r>
            <a:r>
              <a:rPr lang="en-GB" altLang="ru-RU" sz="1200" b="1">
                <a:solidFill>
                  <a:srgbClr val="4A4F55"/>
                </a:solidFill>
              </a:rPr>
              <a:t>:</a:t>
            </a:r>
            <a:r>
              <a:rPr lang="en-GB" altLang="ru-RU" sz="1200">
                <a:solidFill>
                  <a:srgbClr val="4A4F55"/>
                </a:solidFill>
              </a:rPr>
              <a:t> Micro USB / GPRS </a:t>
            </a:r>
            <a:r>
              <a:rPr lang="ru-RU" altLang="ru-RU" sz="1200">
                <a:solidFill>
                  <a:srgbClr val="4A4F55"/>
                </a:solidFill>
              </a:rPr>
              <a:t>или </a:t>
            </a:r>
            <a:r>
              <a:rPr lang="en-GB" altLang="ru-RU" sz="1200">
                <a:solidFill>
                  <a:srgbClr val="4A4F55"/>
                </a:solidFill>
              </a:rPr>
              <a:t>Bluetooth </a:t>
            </a:r>
            <a:r>
              <a:rPr lang="ru-RU" altLang="ru-RU" sz="1200">
                <a:solidFill>
                  <a:srgbClr val="4A4F55"/>
                </a:solidFill>
              </a:rPr>
              <a:t>или</a:t>
            </a:r>
            <a:r>
              <a:rPr lang="en-GB" altLang="ru-RU" sz="1200">
                <a:solidFill>
                  <a:srgbClr val="4A4F55"/>
                </a:solidFill>
              </a:rPr>
              <a:t> Offline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Разъемы на базе</a:t>
            </a:r>
            <a:r>
              <a:rPr lang="en-GB" altLang="ru-RU" sz="1200" b="1">
                <a:solidFill>
                  <a:srgbClr val="4A4F55"/>
                </a:solidFill>
              </a:rPr>
              <a:t>:</a:t>
            </a:r>
            <a:r>
              <a:rPr lang="en-GB" altLang="ru-RU" sz="1200">
                <a:solidFill>
                  <a:srgbClr val="4A4F55"/>
                </a:solidFill>
              </a:rPr>
              <a:t> </a:t>
            </a:r>
            <a:r>
              <a:rPr lang="ru-RU" altLang="ru-RU" sz="1200">
                <a:solidFill>
                  <a:srgbClr val="4A4F55"/>
                </a:solidFill>
              </a:rPr>
              <a:t>модем</a:t>
            </a:r>
            <a:r>
              <a:rPr lang="en-GB" altLang="ru-RU" sz="1200">
                <a:solidFill>
                  <a:srgbClr val="4A4F55"/>
                </a:solidFill>
              </a:rPr>
              <a:t>, Ethernet, Bluetooth, USB, RS232 (1 </a:t>
            </a:r>
            <a:r>
              <a:rPr lang="ru-RU" altLang="ru-RU" sz="1200">
                <a:solidFill>
                  <a:srgbClr val="4A4F55"/>
                </a:solidFill>
              </a:rPr>
              <a:t>или</a:t>
            </a:r>
            <a:r>
              <a:rPr lang="en-GB" altLang="ru-RU" sz="1200">
                <a:solidFill>
                  <a:srgbClr val="4A4F55"/>
                </a:solidFill>
              </a:rPr>
              <a:t> 2)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Дисплей</a:t>
            </a:r>
            <a:r>
              <a:rPr lang="en-GB" altLang="ru-RU" sz="1200" b="1">
                <a:solidFill>
                  <a:srgbClr val="4A4F55"/>
                </a:solidFill>
              </a:rPr>
              <a:t>:</a:t>
            </a:r>
            <a:r>
              <a:rPr lang="en-GB" altLang="ru-RU" sz="1200">
                <a:solidFill>
                  <a:srgbClr val="4A4F55"/>
                </a:solidFill>
              </a:rPr>
              <a:t> </a:t>
            </a:r>
            <a:r>
              <a:rPr lang="ru-RU" altLang="ru-RU" sz="1200">
                <a:solidFill>
                  <a:srgbClr val="4A4F55"/>
                </a:solidFill>
              </a:rPr>
              <a:t>монохромный графический</a:t>
            </a:r>
            <a:r>
              <a:rPr lang="en-GB" altLang="ru-RU" sz="1200">
                <a:solidFill>
                  <a:srgbClr val="4A4F55"/>
                </a:solidFill>
              </a:rPr>
              <a:t> 128*64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Сертификация</a:t>
            </a:r>
            <a:r>
              <a:rPr lang="en-GB" altLang="ru-RU" sz="1200" b="1">
                <a:solidFill>
                  <a:srgbClr val="4A4F55"/>
                </a:solidFill>
              </a:rPr>
              <a:t>:</a:t>
            </a:r>
            <a:r>
              <a:rPr lang="en-GB" altLang="ru-RU" sz="1200">
                <a:solidFill>
                  <a:srgbClr val="4A4F55"/>
                </a:solidFill>
              </a:rPr>
              <a:t> PCI PTS 2.x</a:t>
            </a: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Преимущества: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Высокая производительность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Батарея увеличенной емкости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Высокое качество и скорость связи</a:t>
            </a:r>
            <a:endParaRPr lang="en-GB" altLang="ru-RU" sz="1200">
              <a:solidFill>
                <a:srgbClr val="4A4F55"/>
              </a:solidFill>
            </a:endParaRPr>
          </a:p>
        </p:txBody>
      </p:sp>
      <p:sp>
        <p:nvSpPr>
          <p:cNvPr id="67588" name="Заголовок 1"/>
          <p:cNvSpPr txBox="1">
            <a:spLocks/>
          </p:cNvSpPr>
          <p:nvPr/>
        </p:nvSpPr>
        <p:spPr bwMode="auto">
          <a:xfrm>
            <a:off x="1116014" y="195262"/>
            <a:ext cx="74882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0679" tIns="0" rIns="30679" bIns="0" anchor="ctr"/>
          <a:lstStyle>
            <a:lvl1pPr>
              <a:spcBef>
                <a:spcPts val="1800"/>
              </a:spcBef>
              <a:defRPr>
                <a:solidFill>
                  <a:schemeClr val="accent1"/>
                </a:solidFill>
                <a:latin typeface="Arial" charset="0"/>
              </a:defRPr>
            </a:lvl1pPr>
            <a:lvl2pPr marL="179388" indent="-179388">
              <a:spcBef>
                <a:spcPts val="600"/>
              </a:spcBef>
              <a:buClr>
                <a:schemeClr val="accent1"/>
              </a:buClr>
              <a:buFont typeface="Symbol" pitchFamily="18" charset="2"/>
              <a:buChar char="·"/>
              <a:defRPr sz="16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300"/>
              </a:spcBef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2400">
                <a:solidFill>
                  <a:schemeClr val="tx2"/>
                </a:solidFill>
              </a:rPr>
              <a:t>iWL 220 </a:t>
            </a:r>
            <a:r>
              <a:rPr lang="ru-RU" altLang="ru-RU" sz="2400">
                <a:solidFill>
                  <a:schemeClr val="tx2"/>
                </a:solidFill>
              </a:rPr>
              <a:t>беспроводной терминал</a:t>
            </a:r>
            <a:endParaRPr lang="fr-FR" altLang="ru-RU" sz="2400">
              <a:solidFill>
                <a:schemeClr val="tx2"/>
              </a:solidFill>
            </a:endParaRPr>
          </a:p>
        </p:txBody>
      </p:sp>
      <p:sp>
        <p:nvSpPr>
          <p:cNvPr id="67589" name="Rectangle 15"/>
          <p:cNvSpPr>
            <a:spLocks noChangeArrowheads="1"/>
          </p:cNvSpPr>
          <p:nvPr/>
        </p:nvSpPr>
        <p:spPr bwMode="auto">
          <a:xfrm>
            <a:off x="684214" y="4299347"/>
            <a:ext cx="5327650" cy="2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FF0000"/>
                </a:solidFill>
              </a:rPr>
              <a:t>Для ресторанов, магазинов, служб доставки</a:t>
            </a:r>
          </a:p>
        </p:txBody>
      </p:sp>
      <p:pic>
        <p:nvPicPr>
          <p:cNvPr id="6" name="Picture 14" descr="contactl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24" y="1247669"/>
            <a:ext cx="814240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91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6" descr="iWL250-overview-Retail-Tous-payment_M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59"/>
          <a:stretch>
            <a:fillRect/>
          </a:stretch>
        </p:blipFill>
        <p:spPr bwMode="auto">
          <a:xfrm>
            <a:off x="1116014" y="1438276"/>
            <a:ext cx="2159842" cy="237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6" y="1438275"/>
            <a:ext cx="936625" cy="41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2" name="Rectangle 28"/>
          <p:cNvSpPr>
            <a:spLocks noChangeArrowheads="1"/>
          </p:cNvSpPr>
          <p:nvPr/>
        </p:nvSpPr>
        <p:spPr bwMode="auto">
          <a:xfrm>
            <a:off x="4572001" y="1222772"/>
            <a:ext cx="4248150" cy="312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Память</a:t>
            </a:r>
            <a:r>
              <a:rPr lang="en-GB" altLang="ru-RU" sz="1200">
                <a:solidFill>
                  <a:srgbClr val="4A4F55"/>
                </a:solidFill>
              </a:rPr>
              <a:t>:  </a:t>
            </a:r>
            <a:r>
              <a:rPr lang="ru-RU" altLang="ru-RU" sz="1200">
                <a:solidFill>
                  <a:srgbClr val="4A4F55"/>
                </a:solidFill>
              </a:rPr>
              <a:t>64</a:t>
            </a:r>
            <a:r>
              <a:rPr lang="en-GB" altLang="ru-RU" sz="1200">
                <a:solidFill>
                  <a:srgbClr val="4A4F55"/>
                </a:solidFill>
              </a:rPr>
              <a:t> Mb RAM/128 Mb Flash</a:t>
            </a:r>
            <a:r>
              <a:rPr lang="ru-RU" altLang="ru-RU" sz="1200">
                <a:solidFill>
                  <a:srgbClr val="4A4F55"/>
                </a:solidFill>
              </a:rPr>
              <a:t> </a:t>
            </a:r>
            <a:r>
              <a:rPr lang="en-GB" altLang="ru-RU" sz="1200">
                <a:solidFill>
                  <a:srgbClr val="4A4F55"/>
                </a:solidFill>
              </a:rPr>
              <a:t>SD card</a:t>
            </a:r>
          </a:p>
          <a:p>
            <a:pPr eaLnBrk="1" hangingPunct="1">
              <a:lnSpc>
                <a:spcPct val="110000"/>
              </a:lnSpc>
            </a:pPr>
            <a:r>
              <a:rPr lang="en-GB" altLang="ru-RU" sz="1200" b="1">
                <a:solidFill>
                  <a:srgbClr val="4A4F55"/>
                </a:solidFill>
              </a:rPr>
              <a:t>SAM</a:t>
            </a:r>
            <a:r>
              <a:rPr lang="en-GB" altLang="ru-RU" sz="1200">
                <a:solidFill>
                  <a:srgbClr val="4A4F55"/>
                </a:solidFill>
              </a:rPr>
              <a:t>: 2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Ридер магнитной полосы</a:t>
            </a:r>
            <a:r>
              <a:rPr lang="en-GB" altLang="ru-RU" sz="1200">
                <a:solidFill>
                  <a:srgbClr val="4A4F55"/>
                </a:solidFill>
              </a:rPr>
              <a:t> 1 / 2 / 3 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Ридер смарт-карт</a:t>
            </a:r>
            <a:r>
              <a:rPr lang="en-GB" altLang="ru-RU" sz="1200">
                <a:solidFill>
                  <a:srgbClr val="4A4F55"/>
                </a:solidFill>
              </a:rPr>
              <a:t>: 1 (+ 1 </a:t>
            </a:r>
            <a:r>
              <a:rPr lang="ru-RU" altLang="ru-RU" sz="1200">
                <a:solidFill>
                  <a:srgbClr val="4A4F55"/>
                </a:solidFill>
              </a:rPr>
              <a:t>опционально</a:t>
            </a:r>
            <a:r>
              <a:rPr lang="en-GB" altLang="ru-RU" sz="1200">
                <a:solidFill>
                  <a:srgbClr val="4A4F55"/>
                </a:solidFill>
              </a:rPr>
              <a:t>) 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Бесконтактный ридер</a:t>
            </a:r>
            <a:r>
              <a:rPr lang="en-GB" altLang="ru-RU" sz="1200">
                <a:solidFill>
                  <a:srgbClr val="4A4F55"/>
                </a:solidFill>
              </a:rPr>
              <a:t> (</a:t>
            </a:r>
            <a:r>
              <a:rPr lang="ru-RU" altLang="ru-RU" sz="1200">
                <a:solidFill>
                  <a:srgbClr val="4A4F55"/>
                </a:solidFill>
              </a:rPr>
              <a:t>опционально</a:t>
            </a:r>
            <a:r>
              <a:rPr lang="en-GB" altLang="ru-RU" sz="1200">
                <a:solidFill>
                  <a:srgbClr val="4A4F55"/>
                </a:solidFill>
              </a:rPr>
              <a:t>)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Коммуникации</a:t>
            </a:r>
            <a:r>
              <a:rPr lang="en-GB" altLang="ru-RU" sz="1200">
                <a:solidFill>
                  <a:srgbClr val="4A4F55"/>
                </a:solidFill>
              </a:rPr>
              <a:t>: </a:t>
            </a:r>
            <a:r>
              <a:rPr lang="ru-RU" altLang="ru-RU" sz="1200">
                <a:solidFill>
                  <a:srgbClr val="4A4F55"/>
                </a:solidFill>
              </a:rPr>
              <a:t>3</a:t>
            </a:r>
            <a:r>
              <a:rPr lang="en-US" altLang="ru-RU" sz="1200">
                <a:solidFill>
                  <a:srgbClr val="4A4F55"/>
                </a:solidFill>
              </a:rPr>
              <a:t>G  </a:t>
            </a:r>
            <a:r>
              <a:rPr lang="en-GB" altLang="ru-RU" sz="1200">
                <a:solidFill>
                  <a:srgbClr val="4A4F55"/>
                </a:solidFill>
              </a:rPr>
              <a:t>/ GPRS </a:t>
            </a:r>
            <a:r>
              <a:rPr lang="ru-RU" altLang="ru-RU" sz="1200">
                <a:solidFill>
                  <a:srgbClr val="4A4F55"/>
                </a:solidFill>
              </a:rPr>
              <a:t>/</a:t>
            </a:r>
            <a:r>
              <a:rPr lang="en-US" altLang="ru-RU" sz="1200">
                <a:solidFill>
                  <a:srgbClr val="4A4F55"/>
                </a:solidFill>
              </a:rPr>
              <a:t> </a:t>
            </a:r>
            <a:r>
              <a:rPr lang="en-GB" altLang="ru-RU" sz="1200">
                <a:solidFill>
                  <a:srgbClr val="4A4F55"/>
                </a:solidFill>
              </a:rPr>
              <a:t>Bluetooth / WiFi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Разъемы на базе</a:t>
            </a:r>
            <a:r>
              <a:rPr lang="en-GB" altLang="ru-RU" sz="1200">
                <a:solidFill>
                  <a:srgbClr val="4A4F55"/>
                </a:solidFill>
              </a:rPr>
              <a:t>: Modem, Ethernet, USB, RS232 (1 </a:t>
            </a:r>
            <a:r>
              <a:rPr lang="ru-RU" altLang="ru-RU" sz="1200">
                <a:solidFill>
                  <a:srgbClr val="4A4F55"/>
                </a:solidFill>
              </a:rPr>
              <a:t>или</a:t>
            </a:r>
            <a:r>
              <a:rPr lang="en-GB" altLang="ru-RU" sz="1200">
                <a:solidFill>
                  <a:srgbClr val="4A4F55"/>
                </a:solidFill>
              </a:rPr>
              <a:t> 2)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Дисплей</a:t>
            </a:r>
            <a:r>
              <a:rPr lang="en-GB" altLang="ru-RU" sz="1200">
                <a:solidFill>
                  <a:srgbClr val="4A4F55"/>
                </a:solidFill>
              </a:rPr>
              <a:t>: TFT </a:t>
            </a:r>
            <a:r>
              <a:rPr lang="ru-RU" altLang="ru-RU" sz="1200">
                <a:solidFill>
                  <a:srgbClr val="4A4F55"/>
                </a:solidFill>
              </a:rPr>
              <a:t>цветной</a:t>
            </a:r>
            <a:r>
              <a:rPr lang="en-GB" altLang="ru-RU" sz="1200">
                <a:solidFill>
                  <a:srgbClr val="4A4F55"/>
                </a:solidFill>
              </a:rPr>
              <a:t> QVGA 320*240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Сертификация</a:t>
            </a:r>
            <a:r>
              <a:rPr lang="en-GB" altLang="ru-RU" sz="1200">
                <a:solidFill>
                  <a:srgbClr val="4A4F55"/>
                </a:solidFill>
              </a:rPr>
              <a:t>: PCI PTS 2.x</a:t>
            </a: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Преимущества</a:t>
            </a:r>
            <a:r>
              <a:rPr lang="ru-RU" altLang="ru-RU" sz="1200">
                <a:solidFill>
                  <a:srgbClr val="4A4F55"/>
                </a:solidFill>
              </a:rPr>
              <a:t>: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Высокая производительность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Батарея увеличенной емкости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Множество вариантов подключения</a:t>
            </a:r>
            <a:endParaRPr lang="en-GB" altLang="ru-RU" sz="1200">
              <a:solidFill>
                <a:srgbClr val="4A4F55"/>
              </a:solidFill>
            </a:endParaRPr>
          </a:p>
        </p:txBody>
      </p:sp>
      <p:sp>
        <p:nvSpPr>
          <p:cNvPr id="68613" name="Rectangle 15"/>
          <p:cNvSpPr>
            <a:spLocks noChangeArrowheads="1"/>
          </p:cNvSpPr>
          <p:nvPr/>
        </p:nvSpPr>
        <p:spPr bwMode="auto">
          <a:xfrm>
            <a:off x="684214" y="4299347"/>
            <a:ext cx="5327650" cy="2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FF0000"/>
                </a:solidFill>
              </a:rPr>
              <a:t>Для ресторанов, магазинов, служб доставки</a:t>
            </a:r>
          </a:p>
        </p:txBody>
      </p:sp>
      <p:sp>
        <p:nvSpPr>
          <p:cNvPr id="68614" name="Заголовок 1"/>
          <p:cNvSpPr txBox="1">
            <a:spLocks/>
          </p:cNvSpPr>
          <p:nvPr/>
        </p:nvSpPr>
        <p:spPr bwMode="auto">
          <a:xfrm>
            <a:off x="1116014" y="195262"/>
            <a:ext cx="74882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0679" tIns="0" rIns="30679" bIns="0" anchor="ctr"/>
          <a:lstStyle>
            <a:lvl1pPr>
              <a:spcBef>
                <a:spcPts val="1800"/>
              </a:spcBef>
              <a:defRPr>
                <a:solidFill>
                  <a:schemeClr val="accent1"/>
                </a:solidFill>
                <a:latin typeface="Arial" charset="0"/>
              </a:defRPr>
            </a:lvl1pPr>
            <a:lvl2pPr marL="179388" indent="-179388">
              <a:spcBef>
                <a:spcPts val="600"/>
              </a:spcBef>
              <a:buClr>
                <a:schemeClr val="accent1"/>
              </a:buClr>
              <a:buFont typeface="Symbol" pitchFamily="18" charset="2"/>
              <a:buChar char="·"/>
              <a:defRPr sz="16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300"/>
              </a:spcBef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2400">
                <a:solidFill>
                  <a:schemeClr val="tx2"/>
                </a:solidFill>
              </a:rPr>
              <a:t>iWL 2</a:t>
            </a:r>
            <a:r>
              <a:rPr lang="ru-RU" altLang="ru-RU" sz="2400">
                <a:solidFill>
                  <a:schemeClr val="tx2"/>
                </a:solidFill>
              </a:rPr>
              <a:t>5</a:t>
            </a:r>
            <a:r>
              <a:rPr lang="en-US" altLang="ru-RU" sz="2400">
                <a:solidFill>
                  <a:schemeClr val="tx2"/>
                </a:solidFill>
              </a:rPr>
              <a:t>0 </a:t>
            </a:r>
            <a:r>
              <a:rPr lang="ru-RU" altLang="ru-RU" sz="2400">
                <a:solidFill>
                  <a:schemeClr val="tx2"/>
                </a:solidFill>
              </a:rPr>
              <a:t>беспроводной терминал</a:t>
            </a:r>
            <a:endParaRPr lang="fr-FR" altLang="ru-RU" sz="2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9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0" descr="iwl280pers + refl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254"/>
          <a:stretch>
            <a:fillRect/>
          </a:stretch>
        </p:blipFill>
        <p:spPr bwMode="auto">
          <a:xfrm rot="204098">
            <a:off x="973725" y="1256735"/>
            <a:ext cx="2450274" cy="259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9" y="1581150"/>
            <a:ext cx="936625" cy="41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6" name="Rectangle 21"/>
          <p:cNvSpPr>
            <a:spLocks noChangeArrowheads="1"/>
          </p:cNvSpPr>
          <p:nvPr/>
        </p:nvSpPr>
        <p:spPr bwMode="auto">
          <a:xfrm>
            <a:off x="4572001" y="1095375"/>
            <a:ext cx="4248150" cy="312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Память</a:t>
            </a:r>
            <a:r>
              <a:rPr lang="en-GB" altLang="ru-RU" sz="1200" b="1">
                <a:solidFill>
                  <a:srgbClr val="4A4F55"/>
                </a:solidFill>
              </a:rPr>
              <a:t>:  </a:t>
            </a:r>
            <a:r>
              <a:rPr lang="ru-RU" altLang="ru-RU" sz="1200">
                <a:solidFill>
                  <a:srgbClr val="4A4F55"/>
                </a:solidFill>
              </a:rPr>
              <a:t>64</a:t>
            </a:r>
            <a:r>
              <a:rPr lang="en-GB" altLang="ru-RU" sz="1200">
                <a:solidFill>
                  <a:srgbClr val="4A4F55"/>
                </a:solidFill>
              </a:rPr>
              <a:t> Mb RAM/128 Mb Flash</a:t>
            </a: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en-GB" altLang="ru-RU" sz="1200">
                <a:solidFill>
                  <a:srgbClr val="4A4F55"/>
                </a:solidFill>
              </a:rPr>
              <a:t>SD card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Ридер магнитной полосы</a:t>
            </a:r>
            <a:r>
              <a:rPr lang="en-GB" altLang="ru-RU" sz="1200">
                <a:solidFill>
                  <a:srgbClr val="4A4F55"/>
                </a:solidFill>
              </a:rPr>
              <a:t> 1 / 2 / 3 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Ридер смарт-карт</a:t>
            </a:r>
            <a:r>
              <a:rPr lang="en-GB" altLang="ru-RU" sz="1200">
                <a:solidFill>
                  <a:srgbClr val="4A4F55"/>
                </a:solidFill>
              </a:rPr>
              <a:t>: 1 (+ 1 </a:t>
            </a:r>
            <a:r>
              <a:rPr lang="ru-RU" altLang="ru-RU" sz="1200">
                <a:solidFill>
                  <a:srgbClr val="4A4F55"/>
                </a:solidFill>
              </a:rPr>
              <a:t>опционально</a:t>
            </a:r>
            <a:r>
              <a:rPr lang="en-GB" altLang="ru-RU" sz="1200">
                <a:solidFill>
                  <a:srgbClr val="4A4F55"/>
                </a:solidFill>
              </a:rPr>
              <a:t>) 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Бесконтактный ридер</a:t>
            </a:r>
            <a:r>
              <a:rPr lang="en-GB" altLang="ru-RU" sz="1200">
                <a:solidFill>
                  <a:srgbClr val="4A4F55"/>
                </a:solidFill>
              </a:rPr>
              <a:t> (</a:t>
            </a:r>
            <a:r>
              <a:rPr lang="ru-RU" altLang="ru-RU" sz="1200">
                <a:solidFill>
                  <a:srgbClr val="4A4F55"/>
                </a:solidFill>
              </a:rPr>
              <a:t>опционально</a:t>
            </a:r>
            <a:r>
              <a:rPr lang="en-GB" altLang="ru-RU" sz="1200">
                <a:solidFill>
                  <a:srgbClr val="4A4F55"/>
                </a:solidFill>
              </a:rPr>
              <a:t>)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Коммуникация</a:t>
            </a:r>
            <a:r>
              <a:rPr lang="en-GB" altLang="ru-RU" sz="1200" b="1">
                <a:solidFill>
                  <a:srgbClr val="4A4F55"/>
                </a:solidFill>
              </a:rPr>
              <a:t>:</a:t>
            </a:r>
            <a:r>
              <a:rPr lang="en-GB" altLang="ru-RU" sz="1200">
                <a:solidFill>
                  <a:srgbClr val="4A4F55"/>
                </a:solidFill>
              </a:rPr>
              <a:t> Micro USB / GPRS / GPRS + Bluetooth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Разъемы на базе</a:t>
            </a:r>
            <a:r>
              <a:rPr lang="en-GB" altLang="ru-RU" sz="1200" b="1">
                <a:solidFill>
                  <a:srgbClr val="4A4F55"/>
                </a:solidFill>
              </a:rPr>
              <a:t>: </a:t>
            </a:r>
            <a:r>
              <a:rPr lang="en-GB" altLang="ru-RU" sz="1200">
                <a:solidFill>
                  <a:srgbClr val="4A4F55"/>
                </a:solidFill>
              </a:rPr>
              <a:t>Modem, Ethernet, Bluetooth, USB, RS232 (1 </a:t>
            </a:r>
            <a:r>
              <a:rPr lang="ru-RU" altLang="ru-RU" sz="1200">
                <a:solidFill>
                  <a:srgbClr val="4A4F55"/>
                </a:solidFill>
              </a:rPr>
              <a:t>или</a:t>
            </a:r>
            <a:r>
              <a:rPr lang="en-GB" altLang="ru-RU" sz="1200">
                <a:solidFill>
                  <a:srgbClr val="4A4F55"/>
                </a:solidFill>
              </a:rPr>
              <a:t> 2)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Дисплей</a:t>
            </a:r>
            <a:r>
              <a:rPr lang="en-GB" altLang="ru-RU" sz="1200" b="1">
                <a:solidFill>
                  <a:srgbClr val="4A4F55"/>
                </a:solidFill>
              </a:rPr>
              <a:t>: </a:t>
            </a:r>
            <a:r>
              <a:rPr lang="en-GB" altLang="ru-RU" sz="1200">
                <a:solidFill>
                  <a:srgbClr val="4A4F55"/>
                </a:solidFill>
              </a:rPr>
              <a:t>TFT </a:t>
            </a:r>
            <a:r>
              <a:rPr lang="ru-RU" altLang="ru-RU" sz="1200">
                <a:solidFill>
                  <a:srgbClr val="4A4F55"/>
                </a:solidFill>
              </a:rPr>
              <a:t>цветной</a:t>
            </a:r>
            <a:r>
              <a:rPr lang="en-GB" altLang="ru-RU" sz="1200">
                <a:solidFill>
                  <a:srgbClr val="4A4F55"/>
                </a:solidFill>
              </a:rPr>
              <a:t> QVGA </a:t>
            </a:r>
            <a:r>
              <a:rPr lang="ru-RU" altLang="ru-RU" sz="1200">
                <a:solidFill>
                  <a:srgbClr val="4A4F55"/>
                </a:solidFill>
              </a:rPr>
              <a:t>24</a:t>
            </a:r>
            <a:r>
              <a:rPr lang="en-GB" altLang="ru-RU" sz="1200">
                <a:solidFill>
                  <a:srgbClr val="4A4F55"/>
                </a:solidFill>
              </a:rPr>
              <a:t>0*</a:t>
            </a:r>
            <a:r>
              <a:rPr lang="ru-RU" altLang="ru-RU" sz="1200">
                <a:solidFill>
                  <a:srgbClr val="4A4F55"/>
                </a:solidFill>
              </a:rPr>
              <a:t>32</a:t>
            </a:r>
            <a:r>
              <a:rPr lang="en-GB" altLang="ru-RU" sz="1200">
                <a:solidFill>
                  <a:srgbClr val="4A4F55"/>
                </a:solidFill>
              </a:rPr>
              <a:t>0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Сертификация</a:t>
            </a:r>
            <a:r>
              <a:rPr lang="en-GB" altLang="ru-RU" sz="1200" b="1">
                <a:solidFill>
                  <a:srgbClr val="4A4F55"/>
                </a:solidFill>
              </a:rPr>
              <a:t>: </a:t>
            </a:r>
            <a:r>
              <a:rPr lang="en-GB" altLang="ru-RU" sz="1200">
                <a:solidFill>
                  <a:srgbClr val="4A4F55"/>
                </a:solidFill>
              </a:rPr>
              <a:t>PCI PTS 2.x</a:t>
            </a: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endParaRPr lang="ru-RU" altLang="ru-RU" sz="1200">
              <a:solidFill>
                <a:srgbClr val="4A4F55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200" b="1">
                <a:solidFill>
                  <a:srgbClr val="4A4F55"/>
                </a:solidFill>
              </a:rPr>
              <a:t>Преимущества: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Высокая производительность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Батарея увеличенной емкости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200">
                <a:solidFill>
                  <a:srgbClr val="4A4F55"/>
                </a:solidFill>
              </a:rPr>
              <a:t>Высокое качество и скорость связи</a:t>
            </a:r>
            <a:endParaRPr lang="en-GB" altLang="ru-RU" sz="1200">
              <a:solidFill>
                <a:srgbClr val="4A4F55"/>
              </a:solidFill>
            </a:endParaRPr>
          </a:p>
        </p:txBody>
      </p:sp>
      <p:sp>
        <p:nvSpPr>
          <p:cNvPr id="69637" name="Rectangle 15"/>
          <p:cNvSpPr>
            <a:spLocks noChangeArrowheads="1"/>
          </p:cNvSpPr>
          <p:nvPr/>
        </p:nvSpPr>
        <p:spPr bwMode="auto">
          <a:xfrm>
            <a:off x="684214" y="4299347"/>
            <a:ext cx="5327650" cy="2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698" tIns="39883" rIns="76698" bIns="39883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FF0000"/>
                </a:solidFill>
              </a:rPr>
              <a:t>Для ресторанов, магазинов, служб доставки</a:t>
            </a:r>
          </a:p>
        </p:txBody>
      </p:sp>
      <p:sp>
        <p:nvSpPr>
          <p:cNvPr id="69638" name="Заголовок 1"/>
          <p:cNvSpPr txBox="1">
            <a:spLocks/>
          </p:cNvSpPr>
          <p:nvPr/>
        </p:nvSpPr>
        <p:spPr bwMode="auto">
          <a:xfrm>
            <a:off x="1116014" y="195262"/>
            <a:ext cx="74882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0679" tIns="0" rIns="30679" bIns="0" anchor="ctr"/>
          <a:lstStyle>
            <a:lvl1pPr>
              <a:spcBef>
                <a:spcPts val="1800"/>
              </a:spcBef>
              <a:defRPr>
                <a:solidFill>
                  <a:schemeClr val="accent1"/>
                </a:solidFill>
                <a:latin typeface="Arial" charset="0"/>
              </a:defRPr>
            </a:lvl1pPr>
            <a:lvl2pPr marL="179388" indent="-179388">
              <a:spcBef>
                <a:spcPts val="600"/>
              </a:spcBef>
              <a:buClr>
                <a:schemeClr val="accent1"/>
              </a:buClr>
              <a:buFont typeface="Symbol" pitchFamily="18" charset="2"/>
              <a:buChar char="·"/>
              <a:defRPr sz="16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300"/>
              </a:spcBef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2400">
                <a:solidFill>
                  <a:schemeClr val="tx2"/>
                </a:solidFill>
              </a:rPr>
              <a:t>iWL 2</a:t>
            </a:r>
            <a:r>
              <a:rPr lang="ru-RU" altLang="ru-RU" sz="2400">
                <a:solidFill>
                  <a:schemeClr val="tx2"/>
                </a:solidFill>
              </a:rPr>
              <a:t>8</a:t>
            </a:r>
            <a:r>
              <a:rPr lang="en-US" altLang="ru-RU" sz="2400">
                <a:solidFill>
                  <a:schemeClr val="tx2"/>
                </a:solidFill>
              </a:rPr>
              <a:t>0 </a:t>
            </a:r>
            <a:r>
              <a:rPr lang="ru-RU" altLang="ru-RU" sz="2400">
                <a:solidFill>
                  <a:schemeClr val="tx2"/>
                </a:solidFill>
              </a:rPr>
              <a:t>беспроводной терминал с сенсорным дисплеем</a:t>
            </a:r>
            <a:endParaRPr lang="fr-FR" altLang="ru-RU" sz="2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8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14300"/>
            <a:ext cx="7132320" cy="548640"/>
          </a:xfrm>
        </p:spPr>
        <p:txBody>
          <a:bodyPr>
            <a:normAutofit/>
          </a:bodyPr>
          <a:lstStyle/>
          <a:p>
            <a:r>
              <a:rPr lang="fr-FR" sz="3200" dirty="0" smtClean="0"/>
              <a:t>Ingenico mobility |</a:t>
            </a:r>
            <a:r>
              <a:rPr lang="ru-RU" sz="3200" dirty="0" smtClean="0"/>
              <a:t>СЕГОДНЯ</a:t>
            </a:r>
            <a:endParaRPr lang="fr-FR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566912"/>
              </p:ext>
            </p:extLst>
          </p:nvPr>
        </p:nvGraphicFramePr>
        <p:xfrm>
          <a:off x="398314" y="960105"/>
          <a:ext cx="8433170" cy="351610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{69012ECD-51FC-41F1-AA8D-1B2483CD663E}</a:tableStyleId>
              </a:tblPr>
              <a:tblGrid>
                <a:gridCol w="2802086"/>
                <a:gridCol w="5631084"/>
              </a:tblGrid>
              <a:tr h="29012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218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2186B3"/>
                    </a:solidFill>
                  </a:tcPr>
                </a:tc>
              </a:tr>
              <a:tr h="1035775">
                <a:tc>
                  <a:txBody>
                    <a:bodyPr/>
                    <a:lstStyle/>
                    <a:p>
                      <a:r>
                        <a:rPr lang="en-US" sz="1200" b="1" i="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Best in class</a:t>
                      </a:r>
                      <a:br>
                        <a:rPr lang="en-US" sz="1200" b="1" i="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en-US" sz="1200" b="1" i="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EMV</a:t>
                      </a:r>
                      <a:r>
                        <a:rPr lang="en-US" sz="1200" b="1" i="0" baseline="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hardware</a:t>
                      </a:r>
                      <a:endParaRPr lang="en-US" sz="1200" b="1" i="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177800">
                        <a:buClr>
                          <a:srgbClr val="2186B3"/>
                        </a:buClr>
                        <a:buFont typeface="Wingdings 3" pitchFamily="18" charset="2"/>
                        <a:buChar char="¬"/>
                      </a:pPr>
                      <a:r>
                        <a:rPr lang="en-US" sz="1200" i="0" dirty="0" smtClean="0">
                          <a:latin typeface="Arial" pitchFamily="34" charset="0"/>
                          <a:cs typeface="Arial" pitchFamily="34" charset="0"/>
                        </a:rPr>
                        <a:t>PCI</a:t>
                      </a:r>
                      <a:r>
                        <a:rPr lang="en-US" sz="1200" i="0" baseline="0" dirty="0" smtClean="0">
                          <a:latin typeface="Arial" pitchFamily="34" charset="0"/>
                          <a:cs typeface="Arial" pitchFamily="34" charset="0"/>
                        </a:rPr>
                        <a:t> PTS SRED certified hardware</a:t>
                      </a:r>
                    </a:p>
                    <a:p>
                      <a:pPr marL="342900" indent="-177800">
                        <a:buClr>
                          <a:srgbClr val="2186B3"/>
                        </a:buClr>
                        <a:buFont typeface="Wingdings 3" pitchFamily="18" charset="2"/>
                        <a:buChar char="¬"/>
                      </a:pPr>
                      <a:r>
                        <a:rPr lang="en-US" sz="1200" i="0" baseline="0" dirty="0" smtClean="0">
                          <a:latin typeface="Arial" pitchFamily="34" charset="0"/>
                          <a:cs typeface="Arial" pitchFamily="34" charset="0"/>
                        </a:rPr>
                        <a:t>Field proven reliability</a:t>
                      </a:r>
                    </a:p>
                    <a:p>
                      <a:pPr marL="342900" indent="-177800">
                        <a:buClr>
                          <a:srgbClr val="2186B3"/>
                        </a:buClr>
                        <a:buFont typeface="Wingdings 3" pitchFamily="18" charset="2"/>
                        <a:buChar char="¬"/>
                      </a:pPr>
                      <a:r>
                        <a:rPr lang="en-US" sz="1200" i="0" baseline="0" dirty="0" smtClean="0">
                          <a:latin typeface="Arial" pitchFamily="34" charset="0"/>
                          <a:cs typeface="Arial" pitchFamily="34" charset="0"/>
                        </a:rPr>
                        <a:t>Local support and application expertise</a:t>
                      </a:r>
                    </a:p>
                    <a:p>
                      <a:pPr marL="165100" indent="0">
                        <a:buClr>
                          <a:srgbClr val="2186B3"/>
                        </a:buClr>
                        <a:buFont typeface="Wingdings 3" pitchFamily="18" charset="2"/>
                        <a:buNone/>
                      </a:pPr>
                      <a:endParaRPr lang="en-US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200150">
                <a:tc>
                  <a:txBody>
                    <a:bodyPr/>
                    <a:lstStyle/>
                    <a:p>
                      <a:r>
                        <a:rPr lang="en-US" sz="1200" b="1" i="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Centralized</a:t>
                      </a:r>
                      <a:r>
                        <a:rPr lang="en-US" sz="1200" b="1" i="0" baseline="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security</a:t>
                      </a:r>
                    </a:p>
                    <a:p>
                      <a:r>
                        <a:rPr lang="en-US" sz="1200" b="1" i="0" baseline="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and device</a:t>
                      </a:r>
                    </a:p>
                    <a:p>
                      <a:r>
                        <a:rPr lang="en-US" sz="1200" b="1" i="0" baseline="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management solution</a:t>
                      </a:r>
                      <a:endParaRPr lang="en-US" sz="1200" b="1" i="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177800">
                        <a:buClr>
                          <a:srgbClr val="2186B3"/>
                        </a:buClr>
                        <a:buFont typeface="Wingdings 3" pitchFamily="18" charset="2"/>
                        <a:buChar char="¬"/>
                      </a:pPr>
                      <a:r>
                        <a:rPr lang="en-US" sz="1200" i="0" dirty="0" smtClean="0">
                          <a:latin typeface="Arial" pitchFamily="34" charset="0"/>
                          <a:cs typeface="Arial" pitchFamily="34" charset="0"/>
                        </a:rPr>
                        <a:t>Proven,</a:t>
                      </a:r>
                      <a:r>
                        <a:rPr lang="en-US" sz="1200" i="0" baseline="0" dirty="0" smtClean="0">
                          <a:latin typeface="Arial" pitchFamily="34" charset="0"/>
                          <a:cs typeface="Arial" pitchFamily="34" charset="0"/>
                        </a:rPr>
                        <a:t> scalable, mobile focused device and application management system</a:t>
                      </a:r>
                    </a:p>
                    <a:p>
                      <a:pPr marL="342900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86B3"/>
                        </a:buClr>
                        <a:buSzTx/>
                        <a:buFont typeface="Wingdings 3" pitchFamily="18" charset="2"/>
                        <a:buChar char="¬"/>
                        <a:tabLst/>
                        <a:defRPr/>
                      </a:pPr>
                      <a:r>
                        <a:rPr lang="en-US" sz="1200" i="0" baseline="0" dirty="0" smtClean="0">
                          <a:latin typeface="Arial" pitchFamily="34" charset="0"/>
                          <a:cs typeface="Arial" pitchFamily="34" charset="0"/>
                        </a:rPr>
                        <a:t>Plug and play support on </a:t>
                      </a:r>
                      <a:r>
                        <a:rPr lang="en-US" sz="1200" i="0" baseline="0" dirty="0" err="1" smtClean="0">
                          <a:latin typeface="Arial" pitchFamily="34" charset="0"/>
                          <a:cs typeface="Arial" pitchFamily="34" charset="0"/>
                        </a:rPr>
                        <a:t>iOS</a:t>
                      </a:r>
                      <a:r>
                        <a:rPr lang="en-US" sz="1200" i="0" baseline="0" dirty="0" smtClean="0">
                          <a:latin typeface="Arial" pitchFamily="34" charset="0"/>
                          <a:cs typeface="Arial" pitchFamily="34" charset="0"/>
                        </a:rPr>
                        <a:t> and Android platforms</a:t>
                      </a:r>
                    </a:p>
                    <a:p>
                      <a:pPr marL="342900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86B3"/>
                        </a:buClr>
                        <a:buSzTx/>
                        <a:buFont typeface="Wingdings 3" pitchFamily="18" charset="2"/>
                        <a:buChar char="¬"/>
                        <a:tabLst/>
                        <a:defRPr/>
                      </a:pPr>
                      <a:r>
                        <a:rPr lang="en-US" sz="1200" i="0" baseline="0" dirty="0" smtClean="0">
                          <a:latin typeface="Arial" pitchFamily="34" charset="0"/>
                          <a:cs typeface="Arial" pitchFamily="34" charset="0"/>
                        </a:rPr>
                        <a:t>Secure SRED certified decryption </a:t>
                      </a:r>
                      <a:endParaRPr lang="en-US" sz="1200" i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177800">
                        <a:buClr>
                          <a:srgbClr val="2186B3"/>
                        </a:buClr>
                        <a:buFont typeface="Wingdings 3" pitchFamily="18" charset="2"/>
                        <a:buChar char="¬"/>
                      </a:pPr>
                      <a:r>
                        <a:rPr lang="en-US" sz="1200" i="0" baseline="0" dirty="0" smtClean="0">
                          <a:latin typeface="Arial" pitchFamily="34" charset="0"/>
                          <a:cs typeface="Arial" pitchFamily="34" charset="0"/>
                        </a:rPr>
                        <a:t>Remote mobile and payment device management</a:t>
                      </a:r>
                    </a:p>
                  </a:txBody>
                  <a:tcPr marT="34290" marB="3429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0055">
                <a:tc>
                  <a:txBody>
                    <a:bodyPr/>
                    <a:lstStyle/>
                    <a:p>
                      <a:r>
                        <a:rPr lang="en-US" sz="1200" b="1" i="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White</a:t>
                      </a:r>
                      <a:r>
                        <a:rPr lang="en-US" sz="1200" b="1" i="0" baseline="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label merchant facing application</a:t>
                      </a:r>
                      <a:endParaRPr lang="en-US" sz="1200" b="1" i="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177800">
                        <a:buClr>
                          <a:srgbClr val="2186B3"/>
                        </a:buClr>
                        <a:buFont typeface="Wingdings 3" pitchFamily="18" charset="2"/>
                        <a:buChar char="¬"/>
                      </a:pPr>
                      <a:r>
                        <a:rPr lang="en-US" sz="1200" i="0" baseline="0" dirty="0" smtClean="0">
                          <a:latin typeface="Arial" pitchFamily="34" charset="0"/>
                          <a:cs typeface="Arial" pitchFamily="34" charset="0"/>
                        </a:rPr>
                        <a:t>Support of all merchant use cases</a:t>
                      </a:r>
                    </a:p>
                    <a:p>
                      <a:pPr marL="342900" indent="-177800">
                        <a:buClr>
                          <a:srgbClr val="2186B3"/>
                        </a:buClr>
                        <a:buFont typeface="Wingdings 3" pitchFamily="18" charset="2"/>
                        <a:buChar char="¬"/>
                      </a:pPr>
                      <a:r>
                        <a:rPr lang="en-US" sz="1200" i="0" baseline="0" dirty="0" smtClean="0">
                          <a:latin typeface="Arial" pitchFamily="34" charset="0"/>
                          <a:cs typeface="Arial" pitchFamily="34" charset="0"/>
                        </a:rPr>
                        <a:t>Fully Branded, </a:t>
                      </a:r>
                      <a:r>
                        <a:rPr lang="en-US" sz="1200" i="0" baseline="0" dirty="0" err="1" smtClean="0">
                          <a:latin typeface="Arial" pitchFamily="34" charset="0"/>
                          <a:cs typeface="Arial" pitchFamily="34" charset="0"/>
                        </a:rPr>
                        <a:t>localised</a:t>
                      </a:r>
                      <a:r>
                        <a:rPr lang="en-US" sz="1200" i="0" baseline="0" dirty="0" smtClean="0">
                          <a:latin typeface="Arial" pitchFamily="34" charset="0"/>
                          <a:cs typeface="Arial" pitchFamily="34" charset="0"/>
                        </a:rPr>
                        <a:t> merchant environment</a:t>
                      </a:r>
                    </a:p>
                    <a:p>
                      <a:pPr marL="342900" indent="-177800">
                        <a:buClr>
                          <a:srgbClr val="2186B3"/>
                        </a:buClr>
                        <a:buFont typeface="Wingdings 3" pitchFamily="18" charset="2"/>
                        <a:buChar char="¬"/>
                      </a:pPr>
                      <a:r>
                        <a:rPr lang="en-US" sz="1200" i="0" baseline="0" dirty="0" smtClean="0">
                          <a:latin typeface="Arial" pitchFamily="34" charset="0"/>
                          <a:cs typeface="Arial" pitchFamily="34" charset="0"/>
                        </a:rPr>
                        <a:t>Constantly evolving, best in class, functionality</a:t>
                      </a:r>
                    </a:p>
                  </a:txBody>
                  <a:tcPr marT="34290" marB="3429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911619"/>
            <a:ext cx="606459" cy="54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server_ic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4578" y="2743200"/>
            <a:ext cx="556188" cy="51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CMP Front Reflection.jpg"/>
          <p:cNvPicPr>
            <a:picLocks noChangeAspect="1"/>
          </p:cNvPicPr>
          <p:nvPr/>
        </p:nvPicPr>
        <p:blipFill>
          <a:blip r:embed="rId4"/>
          <a:srcRect l="28664" t="29723" r="21925" b="23178"/>
          <a:stretch>
            <a:fillRect/>
          </a:stretch>
        </p:blipFill>
        <p:spPr bwMode="auto">
          <a:xfrm>
            <a:off x="2770941" y="1320215"/>
            <a:ext cx="398572" cy="61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7141" y="4000234"/>
            <a:ext cx="567664" cy="51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2682172" y="3600450"/>
            <a:ext cx="382197" cy="628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4" descr="contactle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420988"/>
            <a:ext cx="814240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59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809031"/>
            <a:ext cx="3141662" cy="2727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4797552" y="2971206"/>
            <a:ext cx="3840163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 rotWithShape="1">
          <a:blip r:embed="rId5"/>
          <a:srcRect l="54397"/>
          <a:stretch/>
        </p:blipFill>
        <p:spPr bwMode="auto">
          <a:xfrm>
            <a:off x="3131840" y="801888"/>
            <a:ext cx="3416300" cy="2169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566863" y="-1297"/>
            <a:ext cx="8408987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ru-RU" sz="3300" dirty="0" err="1"/>
              <a:t>Ingenico</a:t>
            </a:r>
            <a:r>
              <a:rPr lang="en-US" altLang="ru-RU" sz="3300" dirty="0"/>
              <a:t> – </a:t>
            </a:r>
            <a:r>
              <a:rPr lang="ru-RU" altLang="ru-RU" sz="3300" dirty="0">
                <a:solidFill>
                  <a:srgbClr val="C00000"/>
                </a:solidFill>
              </a:rPr>
              <a:t>мировой лидер</a:t>
            </a:r>
            <a:r>
              <a:rPr lang="ru-RU" altLang="ru-RU" sz="3300" dirty="0"/>
              <a:t/>
            </a:r>
            <a:br>
              <a:rPr lang="ru-RU" altLang="ru-RU" sz="3300" dirty="0"/>
            </a:br>
            <a:r>
              <a:rPr lang="en-US" altLang="ru-RU" sz="2100" dirty="0"/>
              <a:t>9</a:t>
            </a:r>
            <a:r>
              <a:rPr lang="ru-RU" altLang="ru-RU" sz="2100" dirty="0"/>
              <a:t> лет на вершине рейтинга</a:t>
            </a:r>
            <a:endParaRPr lang="en-US" altLang="ru-RU" sz="2100" dirty="0"/>
          </a:p>
        </p:txBody>
      </p:sp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6"/>
          <a:srcRect l="56113" b="13319"/>
          <a:stretch/>
        </p:blipFill>
        <p:spPr bwMode="auto">
          <a:xfrm>
            <a:off x="2985282" y="1494830"/>
            <a:ext cx="3397250" cy="2340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3"/>
          <p:cNvPicPr>
            <a:picLocks noChangeAspect="1" noChangeArrowheads="1"/>
          </p:cNvPicPr>
          <p:nvPr/>
        </p:nvPicPr>
        <p:blipFill rotWithShape="1">
          <a:blip r:embed="rId7"/>
          <a:srcRect b="9964"/>
          <a:stretch/>
        </p:blipFill>
        <p:spPr bwMode="auto">
          <a:xfrm>
            <a:off x="2485006" y="2172891"/>
            <a:ext cx="3716338" cy="1626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05690" y="809030"/>
            <a:ext cx="2232025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1" t="26061" r="7273" b="36188"/>
          <a:stretch/>
        </p:blipFill>
        <p:spPr bwMode="auto">
          <a:xfrm>
            <a:off x="899593" y="2864406"/>
            <a:ext cx="3297250" cy="208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16715" r="1305" b="60635"/>
          <a:stretch/>
        </p:blipFill>
        <p:spPr bwMode="auto">
          <a:xfrm>
            <a:off x="2492683" y="3874138"/>
            <a:ext cx="6490252" cy="740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4240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err="1" smtClean="0"/>
              <a:t>mPOS</a:t>
            </a:r>
            <a:r>
              <a:rPr lang="en-US" sz="3200" dirty="0" smtClean="0"/>
              <a:t> | end to end </a:t>
            </a:r>
            <a:r>
              <a:rPr lang="ru-RU" sz="3200" dirty="0" smtClean="0"/>
              <a:t>РЕШЕНИЯ</a:t>
            </a:r>
            <a:endParaRPr lang="en-US" sz="3200" dirty="0"/>
          </a:p>
        </p:txBody>
      </p:sp>
      <p:sp>
        <p:nvSpPr>
          <p:cNvPr id="4" name="Rectangle à coins arrondis 48"/>
          <p:cNvSpPr/>
          <p:nvPr/>
        </p:nvSpPr>
        <p:spPr bwMode="auto">
          <a:xfrm>
            <a:off x="200026" y="1499892"/>
            <a:ext cx="1463073" cy="26748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6024" name="Text Box 18"/>
          <p:cNvSpPr txBox="1">
            <a:spLocks noChangeArrowheads="1"/>
          </p:cNvSpPr>
          <p:nvPr/>
        </p:nvSpPr>
        <p:spPr bwMode="auto">
          <a:xfrm>
            <a:off x="4025789" y="2722768"/>
            <a:ext cx="460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+/-</a:t>
            </a:r>
          </a:p>
        </p:txBody>
      </p:sp>
      <p:sp>
        <p:nvSpPr>
          <p:cNvPr id="6" name="AutoShape 29"/>
          <p:cNvSpPr>
            <a:spLocks noChangeArrowheads="1"/>
          </p:cNvSpPr>
          <p:nvPr/>
        </p:nvSpPr>
        <p:spPr bwMode="auto">
          <a:xfrm>
            <a:off x="2607257" y="1621309"/>
            <a:ext cx="2160636" cy="1350284"/>
          </a:xfrm>
          <a:prstGeom prst="roundRect">
            <a:avLst>
              <a:gd name="adj" fmla="val 10949"/>
            </a:avLst>
          </a:prstGeom>
          <a:noFill/>
          <a:ln w="38100">
            <a:noFill/>
            <a:prstDash val="dash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pic>
        <p:nvPicPr>
          <p:cNvPr id="86029" name="Picture 50" descr="server_pic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1159" y="2701334"/>
            <a:ext cx="636602" cy="57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46"/>
          <p:cNvSpPr>
            <a:spLocks noChangeShapeType="1"/>
          </p:cNvSpPr>
          <p:nvPr/>
        </p:nvSpPr>
        <p:spPr bwMode="auto">
          <a:xfrm>
            <a:off x="1671474" y="3530032"/>
            <a:ext cx="640095" cy="0"/>
          </a:xfrm>
          <a:prstGeom prst="line">
            <a:avLst/>
          </a:prstGeom>
          <a:noFill/>
          <a:ln w="57150">
            <a:solidFill>
              <a:srgbClr val="2285B3"/>
            </a:solidFill>
            <a:round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10" name="Line 46"/>
          <p:cNvSpPr>
            <a:spLocks noChangeShapeType="1"/>
          </p:cNvSpPr>
          <p:nvPr/>
        </p:nvSpPr>
        <p:spPr bwMode="auto">
          <a:xfrm>
            <a:off x="4617623" y="3530032"/>
            <a:ext cx="640095" cy="0"/>
          </a:xfrm>
          <a:prstGeom prst="line">
            <a:avLst/>
          </a:prstGeom>
          <a:noFill/>
          <a:ln w="57150">
            <a:solidFill>
              <a:srgbClr val="2285B3"/>
            </a:solidFill>
            <a:round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11" name="Rectangle à coins arrondis 49"/>
          <p:cNvSpPr/>
          <p:nvPr/>
        </p:nvSpPr>
        <p:spPr bwMode="auto">
          <a:xfrm>
            <a:off x="2304043" y="1512589"/>
            <a:ext cx="2281512" cy="14203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" name="Rectangle à coins arrondis 52"/>
          <p:cNvSpPr/>
          <p:nvPr/>
        </p:nvSpPr>
        <p:spPr bwMode="auto">
          <a:xfrm>
            <a:off x="7441201" y="1499892"/>
            <a:ext cx="1463073" cy="26748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y</a:t>
            </a:r>
          </a:p>
        </p:txBody>
      </p:sp>
      <p:sp>
        <p:nvSpPr>
          <p:cNvPr id="15" name="Rectangle à coins arrondis 57"/>
          <p:cNvSpPr/>
          <p:nvPr/>
        </p:nvSpPr>
        <p:spPr bwMode="auto">
          <a:xfrm>
            <a:off x="207472" y="1147927"/>
            <a:ext cx="1463073" cy="274343"/>
          </a:xfrm>
          <a:prstGeom prst="roundRect">
            <a:avLst/>
          </a:prstGeom>
          <a:solidFill>
            <a:srgbClr val="2285B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Reader</a:t>
            </a:r>
          </a:p>
        </p:txBody>
      </p:sp>
      <p:sp>
        <p:nvSpPr>
          <p:cNvPr id="16" name="Rectangle à coins arrondis 58"/>
          <p:cNvSpPr/>
          <p:nvPr/>
        </p:nvSpPr>
        <p:spPr bwMode="auto">
          <a:xfrm>
            <a:off x="2728951" y="1154700"/>
            <a:ext cx="1463073" cy="274343"/>
          </a:xfrm>
          <a:prstGeom prst="roundRect">
            <a:avLst/>
          </a:prstGeom>
          <a:solidFill>
            <a:srgbClr val="2285B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Mobile Apps</a:t>
            </a:r>
          </a:p>
        </p:txBody>
      </p:sp>
      <p:sp>
        <p:nvSpPr>
          <p:cNvPr id="17" name="Rectangle à coins arrondis 59"/>
          <p:cNvSpPr/>
          <p:nvPr/>
        </p:nvSpPr>
        <p:spPr bwMode="auto">
          <a:xfrm>
            <a:off x="7452328" y="1145866"/>
            <a:ext cx="1463073" cy="274343"/>
          </a:xfrm>
          <a:prstGeom prst="roundRect">
            <a:avLst/>
          </a:prstGeom>
          <a:solidFill>
            <a:srgbClr val="2285B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GW/Hosts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à coins arrondis 59"/>
          <p:cNvSpPr/>
          <p:nvPr/>
        </p:nvSpPr>
        <p:spPr bwMode="auto">
          <a:xfrm>
            <a:off x="5257718" y="1143001"/>
            <a:ext cx="1463073" cy="274343"/>
          </a:xfrm>
          <a:prstGeom prst="roundRect">
            <a:avLst/>
          </a:prstGeom>
          <a:solidFill>
            <a:srgbClr val="2285B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MCM</a:t>
            </a:r>
          </a:p>
        </p:txBody>
      </p:sp>
      <p:sp>
        <p:nvSpPr>
          <p:cNvPr id="20" name="Line 46"/>
          <p:cNvSpPr>
            <a:spLocks noChangeShapeType="1"/>
          </p:cNvSpPr>
          <p:nvPr/>
        </p:nvSpPr>
        <p:spPr bwMode="auto">
          <a:xfrm>
            <a:off x="4767894" y="3829050"/>
            <a:ext cx="2673307" cy="11967"/>
          </a:xfrm>
          <a:prstGeom prst="line">
            <a:avLst/>
          </a:prstGeom>
          <a:noFill/>
          <a:ln w="57150">
            <a:solidFill>
              <a:srgbClr val="2285B3"/>
            </a:solidFill>
            <a:round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25" name="Rectangle à coins arrondis 63"/>
          <p:cNvSpPr/>
          <p:nvPr/>
        </p:nvSpPr>
        <p:spPr bwMode="auto">
          <a:xfrm>
            <a:off x="7528529" y="3044145"/>
            <a:ext cx="1280189" cy="28470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 smtClean="0">
                <a:solidFill>
                  <a:srgbClr val="2285B3"/>
                </a:solidFill>
                <a:latin typeface="Arial" pitchFamily="34" charset="0"/>
                <a:cs typeface="Arial" pitchFamily="34" charset="0"/>
              </a:rPr>
              <a:t>Payment </a:t>
            </a:r>
            <a:r>
              <a:rPr lang="fr-FR" sz="1050" dirty="0" err="1" smtClean="0">
                <a:solidFill>
                  <a:srgbClr val="2285B3"/>
                </a:solidFill>
                <a:latin typeface="Arial" pitchFamily="34" charset="0"/>
                <a:cs typeface="Arial" pitchFamily="34" charset="0"/>
              </a:rPr>
              <a:t>connectors</a:t>
            </a:r>
            <a:endParaRPr lang="fr-FR" sz="1050" dirty="0" smtClean="0">
              <a:solidFill>
                <a:srgbClr val="2285B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à coins arrondis 63"/>
          <p:cNvSpPr/>
          <p:nvPr/>
        </p:nvSpPr>
        <p:spPr bwMode="auto">
          <a:xfrm>
            <a:off x="7528530" y="2242904"/>
            <a:ext cx="1280189" cy="28470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 err="1" smtClean="0">
                <a:solidFill>
                  <a:srgbClr val="2285B3"/>
                </a:solidFill>
                <a:latin typeface="Arial" pitchFamily="34" charset="0"/>
                <a:cs typeface="Arial" pitchFamily="34" charset="0"/>
              </a:rPr>
              <a:t>Pre</a:t>
            </a:r>
            <a:r>
              <a:rPr lang="fr-FR" sz="1050" dirty="0" smtClean="0">
                <a:solidFill>
                  <a:srgbClr val="2285B3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fr-FR" sz="1050" dirty="0" err="1" smtClean="0">
                <a:solidFill>
                  <a:srgbClr val="2285B3"/>
                </a:solidFill>
                <a:latin typeface="Arial" pitchFamily="34" charset="0"/>
                <a:cs typeface="Arial" pitchFamily="34" charset="0"/>
              </a:rPr>
              <a:t>processing</a:t>
            </a:r>
            <a:endParaRPr lang="fr-FR" sz="1050" dirty="0" smtClean="0">
              <a:solidFill>
                <a:srgbClr val="2285B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6065" name="Rectangle à coins arrondis 63"/>
          <p:cNvGrpSpPr>
            <a:grpSpLocks/>
          </p:cNvGrpSpPr>
          <p:nvPr/>
        </p:nvGrpSpPr>
        <p:grpSpPr bwMode="auto">
          <a:xfrm>
            <a:off x="7452328" y="3396719"/>
            <a:ext cx="1463073" cy="389367"/>
            <a:chOff x="3647" y="1799"/>
            <a:chExt cx="861" cy="327"/>
          </a:xfrm>
        </p:grpSpPr>
        <p:pic>
          <p:nvPicPr>
            <p:cNvPr id="86108" name="Rectangle à coins arrondis 6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47" y="1799"/>
              <a:ext cx="86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 Box 82"/>
            <p:cNvSpPr txBox="1">
              <a:spLocks noChangeArrowheads="1"/>
            </p:cNvSpPr>
            <p:nvPr/>
          </p:nvSpPr>
          <p:spPr bwMode="auto">
            <a:xfrm>
              <a:off x="3692" y="1838"/>
              <a:ext cx="760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r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dirty="0">
                  <a:solidFill>
                    <a:srgbClr val="2285B3"/>
                  </a:solidFill>
                  <a:latin typeface="Arial" pitchFamily="34" charset="0"/>
                  <a:cs typeface="Arial" pitchFamily="34" charset="0"/>
                </a:rPr>
                <a:t>[</a:t>
              </a:r>
              <a:r>
                <a:rPr lang="fr-FR" sz="1050" dirty="0" err="1">
                  <a:solidFill>
                    <a:srgbClr val="2285B3"/>
                  </a:solidFill>
                  <a:latin typeface="Arial" pitchFamily="34" charset="0"/>
                  <a:cs typeface="Arial" pitchFamily="34" charset="0"/>
                </a:rPr>
                <a:t>Boarding</a:t>
              </a:r>
              <a:r>
                <a:rPr lang="fr-FR" sz="1050" dirty="0">
                  <a:solidFill>
                    <a:srgbClr val="2285B3"/>
                  </a:solidFill>
                  <a:latin typeface="Arial" pitchFamily="34" charset="0"/>
                  <a:cs typeface="Arial" pitchFamily="34" charset="0"/>
                </a:rPr>
                <a:t>]</a:t>
              </a:r>
            </a:p>
          </p:txBody>
        </p:sp>
      </p:grpSp>
      <p:grpSp>
        <p:nvGrpSpPr>
          <p:cNvPr id="86066" name="Group 29"/>
          <p:cNvGrpSpPr>
            <a:grpSpLocks/>
          </p:cNvGrpSpPr>
          <p:nvPr/>
        </p:nvGrpSpPr>
        <p:grpSpPr bwMode="auto">
          <a:xfrm>
            <a:off x="5267666" y="1499892"/>
            <a:ext cx="1463073" cy="2178475"/>
            <a:chOff x="5632559" y="1661688"/>
            <a:chExt cx="1439813" cy="3483773"/>
          </a:xfrm>
        </p:grpSpPr>
        <p:sp>
          <p:nvSpPr>
            <p:cNvPr id="31" name="Rectangle à coins arrondis 51"/>
            <p:cNvSpPr/>
            <p:nvPr/>
          </p:nvSpPr>
          <p:spPr>
            <a:xfrm>
              <a:off x="5632559" y="1661688"/>
              <a:ext cx="1439813" cy="348377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grpSp>
          <p:nvGrpSpPr>
            <p:cNvPr id="86093" name="Rectangle à coins arrondis 63"/>
            <p:cNvGrpSpPr>
              <a:grpSpLocks/>
            </p:cNvGrpSpPr>
            <p:nvPr/>
          </p:nvGrpSpPr>
          <p:grpSpPr bwMode="auto">
            <a:xfrm>
              <a:off x="5662613" y="2492375"/>
              <a:ext cx="1366837" cy="519113"/>
              <a:chOff x="3567" y="1939"/>
              <a:chExt cx="861" cy="327"/>
            </a:xfrm>
          </p:grpSpPr>
          <p:pic>
            <p:nvPicPr>
              <p:cNvPr id="86106" name="Rectangle à coins arrondis 63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567" y="1939"/>
                <a:ext cx="861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Text Box 57"/>
              <p:cNvSpPr txBox="1">
                <a:spLocks noChangeArrowheads="1"/>
              </p:cNvSpPr>
              <p:nvPr/>
            </p:nvSpPr>
            <p:spPr bwMode="auto">
              <a:xfrm>
                <a:off x="3617" y="1987"/>
                <a:ext cx="761" cy="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rIns="36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dirty="0" err="1">
                    <a:solidFill>
                      <a:srgbClr val="2285B3"/>
                    </a:solidFill>
                    <a:latin typeface="Arial" pitchFamily="34" charset="0"/>
                    <a:cs typeface="Arial" pitchFamily="34" charset="0"/>
                  </a:rPr>
                  <a:t>Device</a:t>
                </a:r>
                <a:endParaRPr lang="fr-FR" sz="1050" dirty="0">
                  <a:solidFill>
                    <a:srgbClr val="2285B3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dirty="0">
                    <a:solidFill>
                      <a:srgbClr val="2285B3"/>
                    </a:solidFill>
                    <a:latin typeface="Arial" pitchFamily="34" charset="0"/>
                    <a:cs typeface="Arial" pitchFamily="34" charset="0"/>
                  </a:rPr>
                  <a:t>Management</a:t>
                </a:r>
              </a:p>
            </p:txBody>
          </p:sp>
        </p:grpSp>
        <p:grpSp>
          <p:nvGrpSpPr>
            <p:cNvPr id="86094" name="Rectangle à coins arrondis 63"/>
            <p:cNvGrpSpPr>
              <a:grpSpLocks/>
            </p:cNvGrpSpPr>
            <p:nvPr/>
          </p:nvGrpSpPr>
          <p:grpSpPr bwMode="auto">
            <a:xfrm>
              <a:off x="5651500" y="2971800"/>
              <a:ext cx="1366838" cy="519113"/>
              <a:chOff x="3567" y="1939"/>
              <a:chExt cx="861" cy="327"/>
            </a:xfrm>
          </p:grpSpPr>
          <p:pic>
            <p:nvPicPr>
              <p:cNvPr id="86104" name="Rectangle à coins arrondis 63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567" y="1939"/>
                <a:ext cx="861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Text Box 67"/>
              <p:cNvSpPr txBox="1">
                <a:spLocks noChangeArrowheads="1"/>
              </p:cNvSpPr>
              <p:nvPr/>
            </p:nvSpPr>
            <p:spPr bwMode="auto">
              <a:xfrm>
                <a:off x="3617" y="1972"/>
                <a:ext cx="760" cy="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rIns="36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>
                    <a:solidFill>
                      <a:srgbClr val="2285B3"/>
                    </a:solidFill>
                    <a:latin typeface="Arial" pitchFamily="34" charset="0"/>
                    <a:cs typeface="Arial" pitchFamily="34" charset="0"/>
                  </a:rPr>
                  <a:t>Software Management</a:t>
                </a:r>
              </a:p>
            </p:txBody>
          </p:sp>
        </p:grpSp>
        <p:grpSp>
          <p:nvGrpSpPr>
            <p:cNvPr id="86095" name="Rectangle à coins arrondis 63"/>
            <p:cNvGrpSpPr>
              <a:grpSpLocks/>
            </p:cNvGrpSpPr>
            <p:nvPr/>
          </p:nvGrpSpPr>
          <p:grpSpPr bwMode="auto">
            <a:xfrm>
              <a:off x="5651500" y="3476625"/>
              <a:ext cx="1366838" cy="519113"/>
              <a:chOff x="3567" y="1939"/>
              <a:chExt cx="861" cy="327"/>
            </a:xfrm>
          </p:grpSpPr>
          <p:pic>
            <p:nvPicPr>
              <p:cNvPr id="86102" name="Rectangle à coins arrondis 63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567" y="1939"/>
                <a:ext cx="861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Text Box 70"/>
              <p:cNvSpPr txBox="1">
                <a:spLocks noChangeArrowheads="1"/>
              </p:cNvSpPr>
              <p:nvPr/>
            </p:nvSpPr>
            <p:spPr bwMode="auto">
              <a:xfrm>
                <a:off x="3617" y="1971"/>
                <a:ext cx="760" cy="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rIns="36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>
                    <a:solidFill>
                      <a:srgbClr val="2285B3"/>
                    </a:solidFill>
                    <a:latin typeface="Arial" pitchFamily="34" charset="0"/>
                    <a:cs typeface="Arial" pitchFamily="34" charset="0"/>
                  </a:rPr>
                  <a:t>Security Management</a:t>
                </a:r>
              </a:p>
            </p:txBody>
          </p:sp>
        </p:grpSp>
        <p:grpSp>
          <p:nvGrpSpPr>
            <p:cNvPr id="86096" name="Rectangle à coins arrondis 63"/>
            <p:cNvGrpSpPr>
              <a:grpSpLocks/>
            </p:cNvGrpSpPr>
            <p:nvPr/>
          </p:nvGrpSpPr>
          <p:grpSpPr bwMode="auto">
            <a:xfrm>
              <a:off x="5651500" y="3979863"/>
              <a:ext cx="1366838" cy="519112"/>
              <a:chOff x="3567" y="1939"/>
              <a:chExt cx="861" cy="327"/>
            </a:xfrm>
          </p:grpSpPr>
          <p:pic>
            <p:nvPicPr>
              <p:cNvPr id="86100" name="Rectangle à coins arrondis 63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567" y="1939"/>
                <a:ext cx="861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Text Box 73"/>
              <p:cNvSpPr txBox="1">
                <a:spLocks noChangeArrowheads="1"/>
              </p:cNvSpPr>
              <p:nvPr/>
            </p:nvSpPr>
            <p:spPr bwMode="auto">
              <a:xfrm>
                <a:off x="3617" y="1972"/>
                <a:ext cx="760" cy="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rIns="36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>
                    <a:solidFill>
                      <a:srgbClr val="2285B3"/>
                    </a:solidFill>
                    <a:latin typeface="Arial" pitchFamily="34" charset="0"/>
                    <a:cs typeface="Arial" pitchFamily="34" charset="0"/>
                  </a:rPr>
                  <a:t>Services Management</a:t>
                </a:r>
              </a:p>
            </p:txBody>
          </p:sp>
        </p:grpSp>
        <p:grpSp>
          <p:nvGrpSpPr>
            <p:cNvPr id="86097" name="Rectangle à coins arrondis 63"/>
            <p:cNvGrpSpPr>
              <a:grpSpLocks/>
            </p:cNvGrpSpPr>
            <p:nvPr/>
          </p:nvGrpSpPr>
          <p:grpSpPr bwMode="auto">
            <a:xfrm>
              <a:off x="5664201" y="4484688"/>
              <a:ext cx="1366837" cy="519112"/>
              <a:chOff x="3638" y="1799"/>
              <a:chExt cx="861" cy="327"/>
            </a:xfrm>
          </p:grpSpPr>
          <p:pic>
            <p:nvPicPr>
              <p:cNvPr id="86098" name="Rectangle à coins arrondis 63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638" y="1799"/>
                <a:ext cx="861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Text Box 82"/>
              <p:cNvSpPr txBox="1">
                <a:spLocks noChangeArrowheads="1"/>
              </p:cNvSpPr>
              <p:nvPr/>
            </p:nvSpPr>
            <p:spPr bwMode="auto">
              <a:xfrm>
                <a:off x="3693" y="1831"/>
                <a:ext cx="761" cy="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rIns="36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dirty="0">
                    <a:solidFill>
                      <a:srgbClr val="2285B3"/>
                    </a:solidFill>
                    <a:latin typeface="Arial" pitchFamily="34" charset="0"/>
                    <a:cs typeface="Arial" pitchFamily="34" charset="0"/>
                  </a:rPr>
                  <a:t>[</a:t>
                </a:r>
                <a:r>
                  <a:rPr lang="fr-FR" sz="1050" dirty="0" err="1">
                    <a:solidFill>
                      <a:srgbClr val="2285B3"/>
                    </a:solidFill>
                    <a:latin typeface="Arial" pitchFamily="34" charset="0"/>
                    <a:cs typeface="Arial" pitchFamily="34" charset="0"/>
                  </a:rPr>
                  <a:t>Boarding</a:t>
                </a:r>
                <a:r>
                  <a:rPr lang="fr-FR" sz="1050" dirty="0">
                    <a:solidFill>
                      <a:srgbClr val="2285B3"/>
                    </a:solidFill>
                    <a:latin typeface="Arial" pitchFamily="34" charset="0"/>
                    <a:cs typeface="Arial" pitchFamily="34" charset="0"/>
                  </a:rPr>
                  <a:t>]</a:t>
                </a:r>
              </a:p>
            </p:txBody>
          </p:sp>
        </p:grpSp>
      </p:grpSp>
      <p:sp>
        <p:nvSpPr>
          <p:cNvPr id="48" name="Rectangle à coins arrondis 63"/>
          <p:cNvSpPr/>
          <p:nvPr/>
        </p:nvSpPr>
        <p:spPr bwMode="auto">
          <a:xfrm>
            <a:off x="7528530" y="2642989"/>
            <a:ext cx="1280189" cy="28470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 smtClean="0">
                <a:solidFill>
                  <a:srgbClr val="2285B3"/>
                </a:solidFill>
                <a:latin typeface="Arial" pitchFamily="34" charset="0"/>
                <a:cs typeface="Arial" pitchFamily="34" charset="0"/>
              </a:rPr>
              <a:t>Post-</a:t>
            </a:r>
            <a:r>
              <a:rPr lang="fr-FR" sz="1050" dirty="0" err="1" smtClean="0">
                <a:solidFill>
                  <a:srgbClr val="2285B3"/>
                </a:solidFill>
                <a:latin typeface="Arial" pitchFamily="34" charset="0"/>
                <a:cs typeface="Arial" pitchFamily="34" charset="0"/>
              </a:rPr>
              <a:t>processing</a:t>
            </a:r>
            <a:endParaRPr lang="fr-FR" sz="1050" dirty="0" smtClean="0">
              <a:solidFill>
                <a:srgbClr val="2285B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6070" name="Group 48"/>
          <p:cNvGrpSpPr>
            <a:grpSpLocks/>
          </p:cNvGrpSpPr>
          <p:nvPr/>
        </p:nvGrpSpPr>
        <p:grpSpPr bwMode="auto">
          <a:xfrm>
            <a:off x="2322705" y="3279991"/>
            <a:ext cx="2281512" cy="793842"/>
            <a:chOff x="2338095" y="4049664"/>
            <a:chExt cx="2281460" cy="1058366"/>
          </a:xfrm>
        </p:grpSpPr>
        <p:sp>
          <p:nvSpPr>
            <p:cNvPr id="50" name="Rectangle à coins arrondis 50"/>
            <p:cNvSpPr/>
            <p:nvPr/>
          </p:nvSpPr>
          <p:spPr>
            <a:xfrm>
              <a:off x="2338095" y="4049664"/>
              <a:ext cx="2281460" cy="105836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1" name="Rectangle à coins arrondis 60"/>
            <p:cNvSpPr/>
            <p:nvPr/>
          </p:nvSpPr>
          <p:spPr>
            <a:xfrm>
              <a:off x="2505888" y="4149080"/>
              <a:ext cx="914400" cy="32617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dirty="0">
                  <a:solidFill>
                    <a:srgbClr val="2285B3"/>
                  </a:solidFill>
                  <a:latin typeface="Arial" pitchFamily="34" charset="0"/>
                  <a:cs typeface="Arial" pitchFamily="34" charset="0"/>
                </a:rPr>
                <a:t>Reader API</a:t>
              </a:r>
            </a:p>
          </p:txBody>
        </p:sp>
        <p:sp>
          <p:nvSpPr>
            <p:cNvPr id="52" name="Rectangle à coins arrondis 62"/>
            <p:cNvSpPr/>
            <p:nvPr/>
          </p:nvSpPr>
          <p:spPr>
            <a:xfrm>
              <a:off x="3586009" y="4149080"/>
              <a:ext cx="859879" cy="32617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dirty="0">
                  <a:solidFill>
                    <a:srgbClr val="2285B3"/>
                  </a:solidFill>
                  <a:latin typeface="Arial" pitchFamily="34" charset="0"/>
                  <a:cs typeface="Arial" pitchFamily="34" charset="0"/>
                </a:rPr>
                <a:t>Server API</a:t>
              </a:r>
            </a:p>
          </p:txBody>
        </p:sp>
        <p:sp>
          <p:nvSpPr>
            <p:cNvPr id="53" name="Rectangle à coins arrondis 60"/>
            <p:cNvSpPr/>
            <p:nvPr/>
          </p:nvSpPr>
          <p:spPr>
            <a:xfrm>
              <a:off x="2500433" y="4629006"/>
              <a:ext cx="1945455" cy="39117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dirty="0">
                  <a:solidFill>
                    <a:srgbClr val="2285B3"/>
                  </a:solidFill>
                  <a:latin typeface="Arial" pitchFamily="34" charset="0"/>
                  <a:cs typeface="Arial" pitchFamily="34" charset="0"/>
                </a:rPr>
                <a:t>Mobile </a:t>
              </a:r>
              <a:r>
                <a:rPr lang="fr-FR" sz="1050" dirty="0" err="1">
                  <a:solidFill>
                    <a:srgbClr val="2285B3"/>
                  </a:solidFill>
                  <a:latin typeface="Arial" pitchFamily="34" charset="0"/>
                  <a:cs typeface="Arial" pitchFamily="34" charset="0"/>
                </a:rPr>
                <a:t>Device</a:t>
              </a:r>
              <a:r>
                <a:rPr lang="fr-FR" sz="1050" dirty="0">
                  <a:solidFill>
                    <a:srgbClr val="2285B3"/>
                  </a:solidFill>
                  <a:latin typeface="Arial" pitchFamily="34" charset="0"/>
                  <a:cs typeface="Arial" pitchFamily="34" charset="0"/>
                </a:rPr>
                <a:t> Agent</a:t>
              </a:r>
            </a:p>
          </p:txBody>
        </p:sp>
      </p:grpSp>
      <p:pic>
        <p:nvPicPr>
          <p:cNvPr id="86075" name="Picture 12" descr="server_ic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726" y="1543050"/>
            <a:ext cx="685816" cy="51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76" name="Picture 13" descr="gateway_ico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48576" y="1614201"/>
            <a:ext cx="685816" cy="51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5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3425" y="3074194"/>
            <a:ext cx="811803" cy="75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48" descr="activation_page.png"/>
          <p:cNvPicPr>
            <a:picLocks noChangeAspect="1"/>
          </p:cNvPicPr>
          <p:nvPr/>
        </p:nvPicPr>
        <p:blipFill>
          <a:blip r:embed="rId9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7" t="15990" r="11539" b="22664"/>
          <a:stretch>
            <a:fillRect/>
          </a:stretch>
        </p:blipFill>
        <p:spPr bwMode="auto">
          <a:xfrm>
            <a:off x="2743201" y="1803627"/>
            <a:ext cx="776287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3672381" y="1789212"/>
            <a:ext cx="656431" cy="875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0" name="Picture 68" descr="G4X_front.psd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9658" y="1601022"/>
            <a:ext cx="594922" cy="4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图片 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212" y="2228637"/>
            <a:ext cx="642516" cy="60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4" descr="contactles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54" y="3829050"/>
            <a:ext cx="586070" cy="29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продукты – </a:t>
            </a:r>
            <a:r>
              <a:rPr lang="en-US" dirty="0" smtClean="0"/>
              <a:t>Software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8372" y="1223965"/>
            <a:ext cx="6403663" cy="3292004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4869" t="20175" r="14473" b="16667"/>
          <a:stretch/>
        </p:blipFill>
        <p:spPr>
          <a:xfrm>
            <a:off x="1547664" y="1200150"/>
            <a:ext cx="6696744" cy="309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3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Базовые продукты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124" t="41225" r="22677" b="19138"/>
          <a:stretch/>
        </p:blipFill>
        <p:spPr>
          <a:xfrm>
            <a:off x="1187625" y="1131590"/>
            <a:ext cx="741393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Базовые продукты</a:t>
            </a:r>
            <a:endParaRPr lang="ru-RU" dirty="0"/>
          </a:p>
        </p:txBody>
      </p:sp>
      <p:pic>
        <p:nvPicPr>
          <p:cNvPr id="6" name="Объект 5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77" y="893345"/>
            <a:ext cx="6438472" cy="3394472"/>
          </a:xfrm>
        </p:spPr>
      </p:pic>
    </p:spTree>
    <p:extLst>
      <p:ext uri="{BB962C8B-B14F-4D97-AF65-F5344CB8AC3E}">
        <p14:creationId xmlns:p14="http://schemas.microsoft.com/office/powerpoint/2010/main" val="175399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Базовые продукты</a:t>
            </a:r>
            <a:endParaRPr lang="ru-RU" dirty="0"/>
          </a:p>
        </p:txBody>
      </p:sp>
      <p:pic>
        <p:nvPicPr>
          <p:cNvPr id="5" name="Объект 4" descr="Вырезка экрана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"/>
          <a:stretch/>
        </p:blipFill>
        <p:spPr>
          <a:xfrm>
            <a:off x="1247206" y="699542"/>
            <a:ext cx="6995929" cy="3888432"/>
          </a:xfrm>
        </p:spPr>
      </p:pic>
    </p:spTree>
    <p:extLst>
      <p:ext uri="{BB962C8B-B14F-4D97-AF65-F5344CB8AC3E}">
        <p14:creationId xmlns:p14="http://schemas.microsoft.com/office/powerpoint/2010/main" val="83778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Базовые продукты</a:t>
            </a:r>
            <a:endParaRPr lang="ru-RU" dirty="0"/>
          </a:p>
        </p:txBody>
      </p:sp>
      <p:pic>
        <p:nvPicPr>
          <p:cNvPr id="6" name="Объект 5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71550"/>
            <a:ext cx="5760640" cy="3823073"/>
          </a:xfrm>
        </p:spPr>
      </p:pic>
    </p:spTree>
    <p:extLst>
      <p:ext uri="{BB962C8B-B14F-4D97-AF65-F5344CB8AC3E}">
        <p14:creationId xmlns:p14="http://schemas.microsoft.com/office/powerpoint/2010/main" val="14685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Базовые продукты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0526" r="19210"/>
          <a:stretch/>
        </p:blipFill>
        <p:spPr>
          <a:xfrm>
            <a:off x="2843808" y="843558"/>
            <a:ext cx="4110494" cy="369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8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Базовые продукты</a:t>
            </a:r>
            <a:endParaRPr lang="ru-RU" dirty="0"/>
          </a:p>
        </p:txBody>
      </p:sp>
      <p:pic>
        <p:nvPicPr>
          <p:cNvPr id="5" name="Объект 4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13" y="699542"/>
            <a:ext cx="4170351" cy="3895081"/>
          </a:xfrm>
        </p:spPr>
      </p:pic>
    </p:spTree>
    <p:extLst>
      <p:ext uri="{BB962C8B-B14F-4D97-AF65-F5344CB8AC3E}">
        <p14:creationId xmlns:p14="http://schemas.microsoft.com/office/powerpoint/2010/main" val="314026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Базовые продукты</a:t>
            </a:r>
            <a:endParaRPr lang="ru-RU" dirty="0"/>
          </a:p>
        </p:txBody>
      </p:sp>
      <p:pic>
        <p:nvPicPr>
          <p:cNvPr id="5" name="Объект 4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99542"/>
            <a:ext cx="4066711" cy="3895081"/>
          </a:xfrm>
        </p:spPr>
      </p:pic>
    </p:spTree>
    <p:extLst>
      <p:ext uri="{BB962C8B-B14F-4D97-AF65-F5344CB8AC3E}">
        <p14:creationId xmlns:p14="http://schemas.microsoft.com/office/powerpoint/2010/main" val="143190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115617" y="205978"/>
            <a:ext cx="7488634" cy="720000"/>
          </a:xfrm>
          <a:prstGeom prst="rect">
            <a:avLst/>
          </a:prstGeom>
        </p:spPr>
        <p:txBody>
          <a:bodyPr vert="horz" lIns="35977" tIns="0" rIns="35977" bIns="0" rtlCol="0" anchor="ctr">
            <a:normAutofit/>
          </a:bodyPr>
          <a:lstStyle>
            <a:lvl1pPr marL="0" indent="0" algn="l" defTabSz="914063" rtl="0" eaLnBrk="1" latinLnBrk="0" hangingPunct="1">
              <a:spcBef>
                <a:spcPts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/>
              <a:t>Это происходит  сегодня…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ru-RU" sz="1800" dirty="0">
                <a:solidFill>
                  <a:schemeClr val="accent1"/>
                </a:solidFill>
              </a:rPr>
              <a:t>Большой выбор технологических решений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2" descr="http://www.ihd-wallpapers.com/wp-content/uploads/2014/09/Windows_logo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8" y="-102394"/>
            <a:ext cx="9525" cy="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604549"/>
              </p:ext>
            </p:extLst>
          </p:nvPr>
        </p:nvGraphicFramePr>
        <p:xfrm>
          <a:off x="5431279" y="1203600"/>
          <a:ext cx="3050309" cy="160846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50309"/>
              </a:tblGrid>
              <a:tr h="5257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Платежи</a:t>
                      </a:r>
                      <a:r>
                        <a:rPr lang="ru-RU" sz="1400" baseline="0" dirty="0" smtClean="0"/>
                        <a:t> на новых носителях</a:t>
                      </a:r>
                      <a:endParaRPr lang="en-US" sz="1400" dirty="0" smtClean="0"/>
                    </a:p>
                  </a:txBody>
                  <a:tcPr/>
                </a:tc>
              </a:tr>
              <a:tr h="108268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au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44747"/>
              </p:ext>
            </p:extLst>
          </p:nvPr>
        </p:nvGraphicFramePr>
        <p:xfrm>
          <a:off x="3078893" y="1203167"/>
          <a:ext cx="2266935" cy="140337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266935"/>
              </a:tblGrid>
              <a:tr h="3206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cs typeface="+mn-cs"/>
                        </a:rPr>
                        <a:t>Коммуникации</a:t>
                      </a:r>
                      <a:endParaRPr lang="en-US" sz="1400" dirty="0" smtClean="0">
                        <a:solidFill>
                          <a:srgbClr val="FFFFFF"/>
                        </a:solidFill>
                        <a:cs typeface="Arial" charset="0"/>
                      </a:endParaRPr>
                    </a:p>
                  </a:txBody>
                  <a:tcPr/>
                </a:tc>
              </a:tr>
              <a:tr h="108268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au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614577"/>
              </p:ext>
            </p:extLst>
          </p:nvPr>
        </p:nvGraphicFramePr>
        <p:xfrm>
          <a:off x="838201" y="1203598"/>
          <a:ext cx="2005609" cy="140337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005609"/>
              </a:tblGrid>
              <a:tr h="3206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cs typeface="+mn-cs"/>
                        </a:rPr>
                        <a:t>Платформы</a:t>
                      </a:r>
                      <a:endParaRPr lang="en-US" sz="1400" dirty="0" smtClean="0">
                        <a:solidFill>
                          <a:srgbClr val="FFFFFF"/>
                        </a:solidFill>
                        <a:cs typeface="Arial" charset="0"/>
                      </a:endParaRPr>
                    </a:p>
                  </a:txBody>
                  <a:tcPr/>
                </a:tc>
              </a:tr>
              <a:tr h="1082687">
                <a:tc>
                  <a:txBody>
                    <a:bodyPr/>
                    <a:lstStyle/>
                    <a:p>
                      <a:endParaRPr lang="en-US" sz="1800" i="1" dirty="0">
                        <a:solidFill>
                          <a:srgbClr val="7F7F7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3" descr="D:\Users\sdelegue\Desktop\Windows_logo-7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061" y="1736645"/>
            <a:ext cx="653109" cy="65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Users\sdelegue\Desktop\Android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716955"/>
            <a:ext cx="635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Users\sdelegue\Desktop\Apple_logo_black.sv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203" y="1716956"/>
            <a:ext cx="436186" cy="53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:\Users\sdelegue\Desktop\Sans titre-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6416" y="1783788"/>
            <a:ext cx="599757" cy="57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Users\sdelegue\Desktop\stock-photo-sim-card-in-a-hand-isolated-on-white-background-58732696 copi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4" y="1880675"/>
            <a:ext cx="491639" cy="32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D:\Users\sdelegue\Desktop\iWL280-NFC-Payment-HD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812708"/>
            <a:ext cx="837013" cy="5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D:\Users\sdelegue\Desktop\digital wallet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10910">
            <a:off x="6529565" y="1859084"/>
            <a:ext cx="850247" cy="50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D:\Users\sdelegue\Desktop\3G-Logo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1818" y="1663122"/>
            <a:ext cx="343876" cy="34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D:\Users\sdelegue\Desktop\Wi-Fi-Logo2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2806" y="1646565"/>
            <a:ext cx="830180" cy="37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D:\Users\sdelegue\Desktop\Ethernet_Symbo_PC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458" y="1640045"/>
            <a:ext cx="495488" cy="41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D:\Users\sdelegue\Desktop\Bluetooth_logo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1194" y="2203781"/>
            <a:ext cx="1206858" cy="29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D:\Users\sdelegue\Desktop\gps logo.jp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8684" y="2205083"/>
            <a:ext cx="687036" cy="29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ableau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518008"/>
              </p:ext>
            </p:extLst>
          </p:nvPr>
        </p:nvGraphicFramePr>
        <p:xfrm>
          <a:off x="822960" y="2819549"/>
          <a:ext cx="3710940" cy="175749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710940"/>
              </a:tblGrid>
              <a:tr h="5257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dirty="0" smtClean="0"/>
                        <a:t>Новые методы аутентификации</a:t>
                      </a:r>
                      <a:endParaRPr lang="en-US" sz="1400" dirty="0">
                        <a:solidFill>
                          <a:srgbClr val="FFFFFF"/>
                        </a:solidFill>
                        <a:cs typeface="Arial" charset="0"/>
                      </a:endParaRPr>
                    </a:p>
                  </a:txBody>
                  <a:tcPr/>
                </a:tc>
              </a:tr>
              <a:tr h="123171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au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268184"/>
              </p:ext>
            </p:extLst>
          </p:nvPr>
        </p:nvGraphicFramePr>
        <p:xfrm>
          <a:off x="4722676" y="2819548"/>
          <a:ext cx="3796484" cy="1533352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796484"/>
              </a:tblGrid>
              <a:tr h="32068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Новые  платежные технологии</a:t>
                      </a:r>
                      <a:endParaRPr lang="en-US" sz="1400" dirty="0"/>
                    </a:p>
                  </a:txBody>
                  <a:tcPr/>
                </a:tc>
              </a:tr>
              <a:tr h="121266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" name="Picture 17" descr="D:\Users\sdelegue\Desktop\contactless-logo copie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742" y="3392786"/>
            <a:ext cx="753648" cy="75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D:\Users\sdelegue\Desktop\empreinte-digitale.jp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2152" y="3321660"/>
            <a:ext cx="895900" cy="8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9" descr="D:\Users\sdelegue\Desktop\Qrcode_wikipedia_fr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462" y="3362685"/>
            <a:ext cx="813850" cy="81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0" descr="D:\Users\sdelegue\Desktop\MasterPass-Logo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459" y="3864343"/>
            <a:ext cx="1282711" cy="3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1" descr="D:\Users\sdelegue\Desktop\ideal-logo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5571" y="3237017"/>
            <a:ext cx="535484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2" descr="D:\Users\sdelegue\Desktop\Paypal-Logo.jpg"/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0158" y="3362687"/>
            <a:ext cx="1009062" cy="28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3" descr="D:\Users\sdelegue\Desktop\Bitcoin_Logo_Horizontal_Dark-4800px.png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8476" y="3881961"/>
            <a:ext cx="1420574" cy="29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D:\Users\sdelegue\Desktop\Visa_vme.png"/>
          <p:cNvPicPr>
            <a:picLocks noChangeAspect="1" noChangeArrowheads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3378" y="3216188"/>
            <a:ext cx="1253574" cy="43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48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os1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1268016"/>
            <a:ext cx="3709988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2"/>
          <p:cNvSpPr>
            <a:spLocks noChangeArrowheads="1"/>
          </p:cNvSpPr>
          <p:nvPr/>
        </p:nvSpPr>
        <p:spPr bwMode="auto">
          <a:xfrm>
            <a:off x="611188" y="86916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ru-RU" altLang="ru-RU" sz="3300"/>
              <a:t>Банковский и финансовый сектор</a:t>
            </a:r>
          </a:p>
        </p:txBody>
      </p:sp>
      <p:pic>
        <p:nvPicPr>
          <p:cNvPr id="16391" name="Picture 48" descr="ВТБ 24 — кредиты, ипотека, банковские карт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70"/>
          <a:stretch>
            <a:fillRect/>
          </a:stretch>
        </p:blipFill>
        <p:spPr bwMode="auto">
          <a:xfrm>
            <a:off x="4483101" y="3493294"/>
            <a:ext cx="1039813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53" descr="logo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91" y="3638551"/>
            <a:ext cx="1501775" cy="30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56" descr="На главную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6" y="4410078"/>
            <a:ext cx="2441575" cy="3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54"/>
          <p:cNvSpPr>
            <a:spLocks noChangeArrowheads="1"/>
          </p:cNvSpPr>
          <p:nvPr/>
        </p:nvSpPr>
        <p:spPr bwMode="auto">
          <a:xfrm>
            <a:off x="811131" y="1642084"/>
            <a:ext cx="3632993" cy="8309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&gt;360 </a:t>
            </a:r>
            <a:r>
              <a:rPr lang="ru-RU" sz="4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банков</a:t>
            </a:r>
          </a:p>
        </p:txBody>
      </p:sp>
      <p:pic>
        <p:nvPicPr>
          <p:cNvPr id="16395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41" y="3267076"/>
            <a:ext cx="1957387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91" y="3630217"/>
            <a:ext cx="1673225" cy="66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91" y="4011218"/>
            <a:ext cx="17049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Рисунок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8" y="4425556"/>
            <a:ext cx="1655763" cy="28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Рисунок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8" y="3209926"/>
            <a:ext cx="1852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Рисунок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3921921"/>
            <a:ext cx="9271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Рисунок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2" y="3638553"/>
            <a:ext cx="1281113" cy="56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1" y="3970736"/>
            <a:ext cx="17621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Рисунок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423174"/>
            <a:ext cx="1917700" cy="31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Рисунок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332561"/>
            <a:ext cx="2286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Рисунок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8" y="3226596"/>
            <a:ext cx="1611313" cy="29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Рисунок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237310"/>
            <a:ext cx="16827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17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1098240" y="267494"/>
            <a:ext cx="7488634" cy="648072"/>
          </a:xfrm>
        </p:spPr>
        <p:txBody>
          <a:bodyPr>
            <a:normAutofit/>
          </a:bodyPr>
          <a:lstStyle/>
          <a:p>
            <a:r>
              <a:rPr lang="ru-RU" sz="2000" b="1" dirty="0"/>
              <a:t>Это происходит … сегодня</a:t>
            </a:r>
            <a:r>
              <a:rPr lang="fr-FR" sz="2000" b="1" dirty="0"/>
              <a:t/>
            </a:r>
            <a:br>
              <a:rPr lang="fr-FR" sz="2000" b="1" dirty="0"/>
            </a:br>
            <a:r>
              <a:rPr lang="ru-RU" sz="1800" dirty="0">
                <a:solidFill>
                  <a:schemeClr val="accent1"/>
                </a:solidFill>
              </a:rPr>
              <a:t>Новое поведение пользователей</a:t>
            </a:r>
            <a:endParaRPr lang="fr-FR" sz="2000" dirty="0">
              <a:solidFill>
                <a:schemeClr val="accent1"/>
              </a:solidFill>
            </a:endParaRPr>
          </a:p>
        </p:txBody>
      </p:sp>
      <p:sp>
        <p:nvSpPr>
          <p:cNvPr id="5" name="Forme libre 37"/>
          <p:cNvSpPr/>
          <p:nvPr/>
        </p:nvSpPr>
        <p:spPr>
          <a:xfrm>
            <a:off x="1443600" y="1256147"/>
            <a:ext cx="6843152" cy="2539371"/>
          </a:xfrm>
          <a:custGeom>
            <a:avLst/>
            <a:gdLst>
              <a:gd name="connsiteX0" fmla="*/ 3061133 w 6671108"/>
              <a:gd name="connsiteY0" fmla="*/ 0 h 3258280"/>
              <a:gd name="connsiteX1" fmla="*/ 2127683 w 6671108"/>
              <a:gd name="connsiteY1" fmla="*/ 1743075 h 3258280"/>
              <a:gd name="connsiteX2" fmla="*/ 356033 w 6671108"/>
              <a:gd name="connsiteY2" fmla="*/ 1238250 h 3258280"/>
              <a:gd name="connsiteX3" fmla="*/ 117908 w 6671108"/>
              <a:gd name="connsiteY3" fmla="*/ 2771775 h 3258280"/>
              <a:gd name="connsiteX4" fmla="*/ 1775258 w 6671108"/>
              <a:gd name="connsiteY4" fmla="*/ 3200400 h 3258280"/>
              <a:gd name="connsiteX5" fmla="*/ 4042208 w 6671108"/>
              <a:gd name="connsiteY5" fmla="*/ 1666875 h 3258280"/>
              <a:gd name="connsiteX6" fmla="*/ 5670983 w 6671108"/>
              <a:gd name="connsiteY6" fmla="*/ 857250 h 3258280"/>
              <a:gd name="connsiteX7" fmla="*/ 6156758 w 6671108"/>
              <a:gd name="connsiteY7" fmla="*/ 2171700 h 3258280"/>
              <a:gd name="connsiteX8" fmla="*/ 5042333 w 6671108"/>
              <a:gd name="connsiteY8" fmla="*/ 3048000 h 3258280"/>
              <a:gd name="connsiteX9" fmla="*/ 3204008 w 6671108"/>
              <a:gd name="connsiteY9" fmla="*/ 885825 h 3258280"/>
              <a:gd name="connsiteX10" fmla="*/ 3223058 w 6671108"/>
              <a:gd name="connsiteY10" fmla="*/ 209550 h 3258280"/>
              <a:gd name="connsiteX11" fmla="*/ 3499283 w 6671108"/>
              <a:gd name="connsiteY11" fmla="*/ 276225 h 3258280"/>
              <a:gd name="connsiteX12" fmla="*/ 1518083 w 6671108"/>
              <a:gd name="connsiteY12" fmla="*/ 2886075 h 3258280"/>
              <a:gd name="connsiteX13" fmla="*/ 2413433 w 6671108"/>
              <a:gd name="connsiteY13" fmla="*/ 3133725 h 3258280"/>
              <a:gd name="connsiteX14" fmla="*/ 4423208 w 6671108"/>
              <a:gd name="connsiteY14" fmla="*/ 2409825 h 3258280"/>
              <a:gd name="connsiteX15" fmla="*/ 6147233 w 6671108"/>
              <a:gd name="connsiteY15" fmla="*/ 2819400 h 3258280"/>
              <a:gd name="connsiteX16" fmla="*/ 6671108 w 6671108"/>
              <a:gd name="connsiteY16" fmla="*/ 2876550 h 325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71108" h="3258280">
                <a:moveTo>
                  <a:pt x="3061133" y="0"/>
                </a:moveTo>
                <a:cubicBezTo>
                  <a:pt x="2819833" y="768350"/>
                  <a:pt x="2578533" y="1536700"/>
                  <a:pt x="2127683" y="1743075"/>
                </a:cubicBezTo>
                <a:cubicBezTo>
                  <a:pt x="1676833" y="1949450"/>
                  <a:pt x="690995" y="1066800"/>
                  <a:pt x="356033" y="1238250"/>
                </a:cubicBezTo>
                <a:cubicBezTo>
                  <a:pt x="21071" y="1409700"/>
                  <a:pt x="-118629" y="2444750"/>
                  <a:pt x="117908" y="2771775"/>
                </a:cubicBezTo>
                <a:cubicBezTo>
                  <a:pt x="354445" y="3098800"/>
                  <a:pt x="1121208" y="3384550"/>
                  <a:pt x="1775258" y="3200400"/>
                </a:cubicBezTo>
                <a:cubicBezTo>
                  <a:pt x="2429308" y="3016250"/>
                  <a:pt x="3392921" y="2057400"/>
                  <a:pt x="4042208" y="1666875"/>
                </a:cubicBezTo>
                <a:cubicBezTo>
                  <a:pt x="4691495" y="1276350"/>
                  <a:pt x="5318558" y="773112"/>
                  <a:pt x="5670983" y="857250"/>
                </a:cubicBezTo>
                <a:cubicBezTo>
                  <a:pt x="6023408" y="941388"/>
                  <a:pt x="6261533" y="1806575"/>
                  <a:pt x="6156758" y="2171700"/>
                </a:cubicBezTo>
                <a:cubicBezTo>
                  <a:pt x="6051983" y="2536825"/>
                  <a:pt x="5534458" y="3262312"/>
                  <a:pt x="5042333" y="3048000"/>
                </a:cubicBezTo>
                <a:cubicBezTo>
                  <a:pt x="4550208" y="2833688"/>
                  <a:pt x="3507220" y="1358900"/>
                  <a:pt x="3204008" y="885825"/>
                </a:cubicBezTo>
                <a:cubicBezTo>
                  <a:pt x="2900796" y="412750"/>
                  <a:pt x="3173846" y="311150"/>
                  <a:pt x="3223058" y="209550"/>
                </a:cubicBezTo>
                <a:cubicBezTo>
                  <a:pt x="3272270" y="107950"/>
                  <a:pt x="3783445" y="-169862"/>
                  <a:pt x="3499283" y="276225"/>
                </a:cubicBezTo>
                <a:cubicBezTo>
                  <a:pt x="3215121" y="722312"/>
                  <a:pt x="1699058" y="2409825"/>
                  <a:pt x="1518083" y="2886075"/>
                </a:cubicBezTo>
                <a:cubicBezTo>
                  <a:pt x="1337108" y="3362325"/>
                  <a:pt x="1929246" y="3213100"/>
                  <a:pt x="2413433" y="3133725"/>
                </a:cubicBezTo>
                <a:cubicBezTo>
                  <a:pt x="2897620" y="3054350"/>
                  <a:pt x="3800908" y="2462213"/>
                  <a:pt x="4423208" y="2409825"/>
                </a:cubicBezTo>
                <a:cubicBezTo>
                  <a:pt x="5045508" y="2357437"/>
                  <a:pt x="5772583" y="2741613"/>
                  <a:pt x="6147233" y="2819400"/>
                </a:cubicBezTo>
                <a:cubicBezTo>
                  <a:pt x="6521883" y="2897188"/>
                  <a:pt x="6596495" y="2886869"/>
                  <a:pt x="6671108" y="2876550"/>
                </a:cubicBezTo>
              </a:path>
            </a:pathLst>
          </a:custGeom>
          <a:noFill/>
          <a:ln>
            <a:solidFill>
              <a:schemeClr val="bg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6" name="Groupe 38"/>
          <p:cNvGrpSpPr/>
          <p:nvPr/>
        </p:nvGrpSpPr>
        <p:grpSpPr>
          <a:xfrm>
            <a:off x="4759518" y="2799553"/>
            <a:ext cx="3003397" cy="1739894"/>
            <a:chOff x="5065123" y="4036605"/>
            <a:chExt cx="3003397" cy="1739894"/>
          </a:xfrm>
        </p:grpSpPr>
        <p:sp>
          <p:nvSpPr>
            <p:cNvPr id="7" name="Titre 1"/>
            <p:cNvSpPr txBox="1">
              <a:spLocks/>
            </p:cNvSpPr>
            <p:nvPr/>
          </p:nvSpPr>
          <p:spPr>
            <a:xfrm>
              <a:off x="5676001" y="5116725"/>
              <a:ext cx="2392519" cy="659774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 anchorCtr="0"/>
            <a:lstStyle>
              <a:lvl1pPr marL="0" indent="0" algn="l" defTabSz="914400" rtl="0" eaLnBrk="1" latinLnBrk="0" hangingPunct="1">
                <a:spcBef>
                  <a:spcPts val="0"/>
                </a:spcBef>
                <a:buNone/>
                <a:defRPr sz="24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dirty="0">
                  <a:solidFill>
                    <a:srgbClr val="4A4F55"/>
                  </a:solidFill>
                </a:rPr>
                <a:t>Пользователей  считают, что продавцу следует использовать планшет при демонстрации продуктов</a:t>
              </a:r>
              <a:endParaRPr lang="en-US" sz="900" dirty="0">
                <a:solidFill>
                  <a:srgbClr val="4A4F55"/>
                </a:solidFill>
              </a:endParaRPr>
            </a:p>
          </p:txBody>
        </p:sp>
        <p:sp>
          <p:nvSpPr>
            <p:cNvPr id="8" name="Organigramme : Connecteur 41"/>
            <p:cNvSpPr/>
            <p:nvPr/>
          </p:nvSpPr>
          <p:spPr>
            <a:xfrm>
              <a:off x="5065123" y="5161359"/>
              <a:ext cx="540000" cy="540000"/>
            </a:xfrm>
            <a:prstGeom prst="flowChartConnector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400" b="1" dirty="0">
                  <a:solidFill>
                    <a:srgbClr val="FFFFFF"/>
                  </a:solidFill>
                </a:rPr>
                <a:t>74%</a:t>
              </a:r>
            </a:p>
          </p:txBody>
        </p:sp>
        <p:sp>
          <p:nvSpPr>
            <p:cNvPr id="9" name="Oval 41"/>
            <p:cNvSpPr/>
            <p:nvPr/>
          </p:nvSpPr>
          <p:spPr bwMode="auto">
            <a:xfrm>
              <a:off x="5961442" y="4036605"/>
              <a:ext cx="1080000" cy="1080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0" rIns="72000" bIns="0" anchor="ctr"/>
            <a:lstStyle/>
            <a:p>
              <a:pPr algn="ctr">
                <a:defRPr/>
              </a:pPr>
              <a:endParaRPr lang="en-US" sz="1400" b="1" dirty="0">
                <a:solidFill>
                  <a:srgbClr val="FFFFFF"/>
                </a:solidFill>
                <a:latin typeface="Candara"/>
                <a:cs typeface="Arial" charset="0"/>
              </a:endParaRPr>
            </a:p>
            <a:p>
              <a:pPr algn="ctr">
                <a:defRPr/>
              </a:pPr>
              <a:endParaRPr lang="en-US" sz="1400" b="1" dirty="0">
                <a:solidFill>
                  <a:srgbClr val="FFFFFF"/>
                </a:solidFill>
                <a:latin typeface="Candara"/>
                <a:cs typeface="Arial" charset="0"/>
              </a:endParaRPr>
            </a:p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Candara"/>
                  <a:cs typeface="Arial" charset="0"/>
                </a:rPr>
                <a:t>Stores</a:t>
              </a:r>
            </a:p>
          </p:txBody>
        </p:sp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038277" y="4243293"/>
              <a:ext cx="921607" cy="650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44"/>
            <p:cNvSpPr/>
            <p:nvPr/>
          </p:nvSpPr>
          <p:spPr>
            <a:xfrm>
              <a:off x="5926860" y="4962836"/>
              <a:ext cx="129739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accent1"/>
                  </a:solidFill>
                  <a:cs typeface="Arial" charset="0"/>
                </a:rPr>
                <a:t>Магазины</a:t>
              </a:r>
              <a:endParaRPr lang="en-US" sz="1400" b="1" dirty="0">
                <a:solidFill>
                  <a:schemeClr val="accent1"/>
                </a:solidFill>
                <a:cs typeface="Arial" charset="0"/>
              </a:endParaRPr>
            </a:p>
          </p:txBody>
        </p:sp>
      </p:grpSp>
      <p:grpSp>
        <p:nvGrpSpPr>
          <p:cNvPr id="12" name="Groupe 45"/>
          <p:cNvGrpSpPr/>
          <p:nvPr/>
        </p:nvGrpSpPr>
        <p:grpSpPr>
          <a:xfrm>
            <a:off x="3548871" y="771550"/>
            <a:ext cx="2362644" cy="1824694"/>
            <a:chOff x="3548871" y="1334295"/>
            <a:chExt cx="2362644" cy="1824694"/>
          </a:xfrm>
        </p:grpSpPr>
        <p:sp>
          <p:nvSpPr>
            <p:cNvPr id="13" name="Titre 1"/>
            <p:cNvSpPr txBox="1">
              <a:spLocks/>
            </p:cNvSpPr>
            <p:nvPr/>
          </p:nvSpPr>
          <p:spPr>
            <a:xfrm>
              <a:off x="4150406" y="2384153"/>
              <a:ext cx="1761109" cy="774836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 anchorCtr="0"/>
            <a:lstStyle>
              <a:lvl1pPr marL="0" indent="0" algn="l" defTabSz="914400" rtl="0" eaLnBrk="1" latinLnBrk="0" hangingPunct="1">
                <a:spcBef>
                  <a:spcPts val="0"/>
                </a:spcBef>
                <a:buNone/>
                <a:defRPr sz="24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dirty="0">
                  <a:solidFill>
                    <a:srgbClr val="4A4F55"/>
                  </a:solidFill>
                </a:rPr>
                <a:t>Пользователей смартфонов  в США используют их все чаще при покупках в магазине</a:t>
              </a:r>
              <a:endParaRPr lang="en-US" sz="900" dirty="0">
                <a:solidFill>
                  <a:srgbClr val="4A4F55"/>
                </a:solidFill>
              </a:endParaRPr>
            </a:p>
          </p:txBody>
        </p:sp>
        <p:sp>
          <p:nvSpPr>
            <p:cNvPr id="14" name="Organigramme : Connecteur 47"/>
            <p:cNvSpPr/>
            <p:nvPr/>
          </p:nvSpPr>
          <p:spPr>
            <a:xfrm>
              <a:off x="3548871" y="2500675"/>
              <a:ext cx="540000" cy="540000"/>
            </a:xfrm>
            <a:prstGeom prst="flowChartConnector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400" b="1" dirty="0">
                  <a:solidFill>
                    <a:srgbClr val="4A4F55"/>
                  </a:solidFill>
                </a:rPr>
                <a:t>80%</a:t>
              </a:r>
            </a:p>
          </p:txBody>
        </p:sp>
        <p:sp>
          <p:nvSpPr>
            <p:cNvPr id="15" name="Oval 41"/>
            <p:cNvSpPr/>
            <p:nvPr/>
          </p:nvSpPr>
          <p:spPr bwMode="auto">
            <a:xfrm>
              <a:off x="4150406" y="1334295"/>
              <a:ext cx="1080000" cy="1080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0" rIns="72000" bIns="0" anchor="ctr"/>
            <a:lstStyle/>
            <a:p>
              <a:pPr algn="ctr">
                <a:defRPr/>
              </a:pPr>
              <a:endParaRPr lang="en-US" sz="1400" b="1" dirty="0">
                <a:solidFill>
                  <a:srgbClr val="FFFFFF"/>
                </a:solidFill>
                <a:latin typeface="Candara"/>
                <a:cs typeface="Arial" charset="0"/>
              </a:endParaRPr>
            </a:p>
            <a:p>
              <a:pPr algn="ctr">
                <a:defRPr/>
              </a:pPr>
              <a:endParaRPr lang="en-US" sz="1400" b="1" dirty="0">
                <a:solidFill>
                  <a:srgbClr val="FFFFFF"/>
                </a:solidFill>
                <a:latin typeface="Candara"/>
                <a:cs typeface="Arial" charset="0"/>
              </a:endParaRPr>
            </a:p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Candara"/>
                  <a:cs typeface="Arial" charset="0"/>
                </a:rPr>
                <a:t>Stores</a:t>
              </a:r>
            </a:p>
          </p:txBody>
        </p:sp>
        <p:sp>
          <p:nvSpPr>
            <p:cNvPr id="16" name="Rectangle 49"/>
            <p:cNvSpPr/>
            <p:nvPr/>
          </p:nvSpPr>
          <p:spPr>
            <a:xfrm>
              <a:off x="4346319" y="2066710"/>
              <a:ext cx="68319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accent1"/>
                  </a:solidFill>
                  <a:cs typeface="Arial" charset="0"/>
                </a:rPr>
                <a:t>TV </a:t>
              </a:r>
            </a:p>
          </p:txBody>
        </p:sp>
        <p:pic>
          <p:nvPicPr>
            <p:cNvPr id="17" name="Picture 2" descr="D:\Users\sdelegue\Desktop\yt-devices-smart-tv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678" y="1417719"/>
              <a:ext cx="742950" cy="657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e 53"/>
          <p:cNvGrpSpPr/>
          <p:nvPr/>
        </p:nvGrpSpPr>
        <p:grpSpPr>
          <a:xfrm>
            <a:off x="6012160" y="1047585"/>
            <a:ext cx="2599846" cy="1656613"/>
            <a:chOff x="6148618" y="2035007"/>
            <a:chExt cx="2599846" cy="1656613"/>
          </a:xfrm>
        </p:grpSpPr>
        <p:sp>
          <p:nvSpPr>
            <p:cNvPr id="19" name="Titre 1"/>
            <p:cNvSpPr txBox="1">
              <a:spLocks/>
            </p:cNvSpPr>
            <p:nvPr/>
          </p:nvSpPr>
          <p:spPr>
            <a:xfrm>
              <a:off x="6701096" y="3165194"/>
              <a:ext cx="2047368" cy="520498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 anchorCtr="0"/>
            <a:lstStyle>
              <a:lvl1pPr marL="0" indent="0" algn="l" defTabSz="914400" rtl="0" eaLnBrk="1" latinLnBrk="0" hangingPunct="1">
                <a:spcBef>
                  <a:spcPts val="0"/>
                </a:spcBef>
                <a:buNone/>
                <a:defRPr sz="24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dirty="0">
                  <a:solidFill>
                    <a:srgbClr val="4A4F55"/>
                  </a:solidFill>
                </a:rPr>
                <a:t>Китайских пользователей готовы получать персональные предложения в магазине</a:t>
              </a:r>
              <a:endParaRPr lang="en-US" sz="900" dirty="0">
                <a:solidFill>
                  <a:srgbClr val="4A4F55"/>
                </a:solidFill>
              </a:endParaRPr>
            </a:p>
          </p:txBody>
        </p:sp>
        <p:sp>
          <p:nvSpPr>
            <p:cNvPr id="20" name="Organigramme : Connecteur 55"/>
            <p:cNvSpPr/>
            <p:nvPr/>
          </p:nvSpPr>
          <p:spPr>
            <a:xfrm>
              <a:off x="6148618" y="3151620"/>
              <a:ext cx="540000" cy="540000"/>
            </a:xfrm>
            <a:prstGeom prst="flowChartConnector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400" b="1" dirty="0">
                  <a:solidFill>
                    <a:srgbClr val="FFFFFF"/>
                  </a:solidFill>
                </a:rPr>
                <a:t>95%</a:t>
              </a:r>
            </a:p>
          </p:txBody>
        </p:sp>
        <p:sp>
          <p:nvSpPr>
            <p:cNvPr id="21" name="Oval 41"/>
            <p:cNvSpPr/>
            <p:nvPr/>
          </p:nvSpPr>
          <p:spPr bwMode="auto">
            <a:xfrm>
              <a:off x="6915823" y="2035007"/>
              <a:ext cx="1080000" cy="1080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0" rIns="72000" bIns="0" anchor="ctr"/>
            <a:lstStyle/>
            <a:p>
              <a:pPr algn="ctr">
                <a:defRPr/>
              </a:pPr>
              <a:endParaRPr lang="en-US" sz="1400" b="1" dirty="0">
                <a:solidFill>
                  <a:srgbClr val="FFFFFF"/>
                </a:solidFill>
                <a:latin typeface="Candara"/>
                <a:cs typeface="Arial" charset="0"/>
              </a:endParaRPr>
            </a:p>
            <a:p>
              <a:pPr algn="ctr">
                <a:defRPr/>
              </a:pPr>
              <a:endParaRPr lang="en-US" sz="1400" b="1" dirty="0">
                <a:solidFill>
                  <a:srgbClr val="FFFFFF"/>
                </a:solidFill>
                <a:latin typeface="Candara"/>
                <a:cs typeface="Arial" charset="0"/>
              </a:endParaRPr>
            </a:p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Candara"/>
                  <a:cs typeface="Arial" charset="0"/>
                </a:rPr>
                <a:t>Stores</a:t>
              </a:r>
            </a:p>
          </p:txBody>
        </p:sp>
        <p:sp>
          <p:nvSpPr>
            <p:cNvPr id="22" name="Rectangle 57"/>
            <p:cNvSpPr/>
            <p:nvPr/>
          </p:nvSpPr>
          <p:spPr>
            <a:xfrm>
              <a:off x="7081898" y="2961119"/>
              <a:ext cx="765879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accent1"/>
                  </a:solidFill>
                  <a:cs typeface="Arial" charset="0"/>
                </a:rPr>
                <a:t>Online</a:t>
              </a:r>
            </a:p>
          </p:txBody>
        </p:sp>
        <p:pic>
          <p:nvPicPr>
            <p:cNvPr id="23" name="Picture 1" descr="D:\Users\sdelegue\Desktop\téléchargement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8010" y="2298974"/>
              <a:ext cx="519777" cy="519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 descr="D:\Users\sdelegue\Desktop\iphone-4-icon1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1782" y="2399319"/>
              <a:ext cx="245995" cy="491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e 62"/>
          <p:cNvGrpSpPr/>
          <p:nvPr/>
        </p:nvGrpSpPr>
        <p:grpSpPr>
          <a:xfrm>
            <a:off x="294118" y="1358020"/>
            <a:ext cx="2715912" cy="1648850"/>
            <a:chOff x="294118" y="1969310"/>
            <a:chExt cx="2715912" cy="1648850"/>
          </a:xfrm>
        </p:grpSpPr>
        <p:sp>
          <p:nvSpPr>
            <p:cNvPr id="26" name="Titre 1"/>
            <p:cNvSpPr txBox="1">
              <a:spLocks/>
            </p:cNvSpPr>
            <p:nvPr/>
          </p:nvSpPr>
          <p:spPr>
            <a:xfrm>
              <a:off x="875340" y="3117878"/>
              <a:ext cx="1536420" cy="500282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 anchorCtr="0"/>
            <a:lstStyle>
              <a:lvl1pPr marL="0" indent="0" algn="l" defTabSz="914400" rtl="0" eaLnBrk="1" latinLnBrk="0" hangingPunct="1">
                <a:spcBef>
                  <a:spcPts val="0"/>
                </a:spcBef>
                <a:buNone/>
                <a:defRPr sz="24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dirty="0">
                  <a:solidFill>
                    <a:srgbClr val="4A4F55"/>
                  </a:solidFill>
                </a:rPr>
                <a:t>Сингапурских пользователей  находятся под влиянием </a:t>
              </a:r>
              <a:r>
                <a:rPr lang="en-US" sz="900" dirty="0">
                  <a:solidFill>
                    <a:srgbClr val="4A4F55"/>
                  </a:solidFill>
                </a:rPr>
                <a:t> Facebook</a:t>
              </a:r>
              <a:endParaRPr lang="en-US" sz="1000" dirty="0">
                <a:solidFill>
                  <a:srgbClr val="4A4F55"/>
                </a:solidFill>
              </a:endParaRPr>
            </a:p>
          </p:txBody>
        </p:sp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1826" y="2807412"/>
              <a:ext cx="488204" cy="526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Organigramme : Connecteur 69"/>
            <p:cNvSpPr/>
            <p:nvPr/>
          </p:nvSpPr>
          <p:spPr>
            <a:xfrm>
              <a:off x="294118" y="3063519"/>
              <a:ext cx="540000" cy="540000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400" b="1" dirty="0">
                  <a:solidFill>
                    <a:srgbClr val="FFFFFF"/>
                  </a:solidFill>
                </a:rPr>
                <a:t>61%</a:t>
              </a:r>
            </a:p>
          </p:txBody>
        </p:sp>
        <p:sp>
          <p:nvSpPr>
            <p:cNvPr id="29" name="Oval 41"/>
            <p:cNvSpPr/>
            <p:nvPr/>
          </p:nvSpPr>
          <p:spPr bwMode="auto">
            <a:xfrm>
              <a:off x="1168369" y="1969310"/>
              <a:ext cx="1080000" cy="1080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0" rIns="72000" bIns="0" anchor="ctr"/>
            <a:lstStyle/>
            <a:p>
              <a:pPr algn="ctr">
                <a:defRPr/>
              </a:pPr>
              <a:endParaRPr lang="en-US" sz="1400" b="1" dirty="0">
                <a:solidFill>
                  <a:srgbClr val="FFFFFF"/>
                </a:solidFill>
                <a:latin typeface="Candara"/>
                <a:cs typeface="Arial" charset="0"/>
              </a:endParaRPr>
            </a:p>
            <a:p>
              <a:pPr algn="ctr">
                <a:defRPr/>
              </a:pPr>
              <a:endParaRPr lang="en-US" sz="1400" b="1" dirty="0">
                <a:solidFill>
                  <a:srgbClr val="FFFFFF"/>
                </a:solidFill>
                <a:latin typeface="Candara"/>
                <a:cs typeface="Arial" charset="0"/>
              </a:endParaRPr>
            </a:p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Candara"/>
                  <a:cs typeface="Arial" charset="0"/>
                </a:rPr>
                <a:t>Stores</a:t>
              </a:r>
            </a:p>
          </p:txBody>
        </p:sp>
        <p:sp>
          <p:nvSpPr>
            <p:cNvPr id="30" name="Rectangle 71"/>
            <p:cNvSpPr/>
            <p:nvPr/>
          </p:nvSpPr>
          <p:spPr>
            <a:xfrm>
              <a:off x="696220" y="2786520"/>
              <a:ext cx="18002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accent1"/>
                  </a:solidFill>
                  <a:cs typeface="Arial" charset="0"/>
                </a:rPr>
                <a:t>Социальные сети</a:t>
              </a:r>
              <a:endParaRPr lang="en-US" sz="1200" b="1" dirty="0">
                <a:solidFill>
                  <a:schemeClr val="accent1"/>
                </a:solidFill>
                <a:cs typeface="Arial" charset="0"/>
              </a:endParaRPr>
            </a:p>
          </p:txBody>
        </p:sp>
        <p:pic>
          <p:nvPicPr>
            <p:cNvPr id="31" name="Picture 4" descr="D:\Users\sdelegue\Desktop\Sans titre-7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329" y="2158863"/>
              <a:ext cx="720080" cy="588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5" descr="D:\Users\sdelegue\Desktop\icon_caddi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3548" y="3176809"/>
            <a:ext cx="515857" cy="46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e 76"/>
          <p:cNvGrpSpPr/>
          <p:nvPr/>
        </p:nvGrpSpPr>
        <p:grpSpPr>
          <a:xfrm>
            <a:off x="1835698" y="2845310"/>
            <a:ext cx="2659249" cy="1694196"/>
            <a:chOff x="1665472" y="4069647"/>
            <a:chExt cx="2659249" cy="1694196"/>
          </a:xfrm>
        </p:grpSpPr>
        <p:sp>
          <p:nvSpPr>
            <p:cNvPr id="34" name="Titre 1"/>
            <p:cNvSpPr txBox="1">
              <a:spLocks/>
            </p:cNvSpPr>
            <p:nvPr/>
          </p:nvSpPr>
          <p:spPr>
            <a:xfrm>
              <a:off x="2205472" y="5189467"/>
              <a:ext cx="2119249" cy="574376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 anchorCtr="0"/>
            <a:lstStyle>
              <a:lvl1pPr marL="0" indent="0" algn="l" defTabSz="914400" rtl="0" eaLnBrk="1" latinLnBrk="0" hangingPunct="1">
                <a:spcBef>
                  <a:spcPts val="0"/>
                </a:spcBef>
                <a:buNone/>
                <a:defRPr sz="24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dirty="0">
                  <a:solidFill>
                    <a:srgbClr val="4A4F55"/>
                  </a:solidFill>
                </a:rPr>
                <a:t>Пользователей не хотят совершать покупки в магазине из-за потери времени в очередях</a:t>
              </a:r>
              <a:endParaRPr lang="en-US" sz="900" dirty="0">
                <a:solidFill>
                  <a:srgbClr val="4A4F55"/>
                </a:solidFill>
              </a:endParaRPr>
            </a:p>
          </p:txBody>
        </p:sp>
        <p:sp>
          <p:nvSpPr>
            <p:cNvPr id="35" name="Organigramme : Connecteur 78"/>
            <p:cNvSpPr/>
            <p:nvPr/>
          </p:nvSpPr>
          <p:spPr>
            <a:xfrm>
              <a:off x="1665472" y="5089388"/>
              <a:ext cx="540000" cy="540000"/>
            </a:xfrm>
            <a:prstGeom prst="flowChartConnector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400" b="1" dirty="0">
                  <a:solidFill>
                    <a:srgbClr val="FFFFFF"/>
                  </a:solidFill>
                </a:rPr>
                <a:t>50%</a:t>
              </a:r>
            </a:p>
          </p:txBody>
        </p:sp>
        <p:sp>
          <p:nvSpPr>
            <p:cNvPr id="36" name="Oval 41"/>
            <p:cNvSpPr/>
            <p:nvPr/>
          </p:nvSpPr>
          <p:spPr bwMode="auto">
            <a:xfrm>
              <a:off x="2737658" y="4069647"/>
              <a:ext cx="1080000" cy="1080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0" rIns="72000" bIns="0" anchor="ctr"/>
            <a:lstStyle/>
            <a:p>
              <a:pPr algn="ctr">
                <a:defRPr/>
              </a:pPr>
              <a:endParaRPr lang="en-US" sz="1400" b="1" dirty="0">
                <a:solidFill>
                  <a:srgbClr val="FFFFFF"/>
                </a:solidFill>
                <a:latin typeface="Candara"/>
                <a:cs typeface="Arial" charset="0"/>
              </a:endParaRPr>
            </a:p>
            <a:p>
              <a:pPr algn="ctr">
                <a:defRPr/>
              </a:pPr>
              <a:endParaRPr lang="en-US" sz="1400" b="1" dirty="0">
                <a:solidFill>
                  <a:srgbClr val="FFFFFF"/>
                </a:solidFill>
                <a:latin typeface="Candara"/>
                <a:cs typeface="Arial" charset="0"/>
              </a:endParaRPr>
            </a:p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Candara"/>
                  <a:cs typeface="Arial" charset="0"/>
                </a:rPr>
                <a:t>Stores</a:t>
              </a:r>
            </a:p>
          </p:txBody>
        </p:sp>
        <p:sp>
          <p:nvSpPr>
            <p:cNvPr id="37" name="Rectangle 80"/>
            <p:cNvSpPr/>
            <p:nvPr/>
          </p:nvSpPr>
          <p:spPr>
            <a:xfrm>
              <a:off x="2753312" y="4948326"/>
              <a:ext cx="107677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accent1"/>
                  </a:solidFill>
                  <a:cs typeface="Arial" charset="0"/>
                </a:rPr>
                <a:t>Печать</a:t>
              </a:r>
              <a:endParaRPr lang="en-US" sz="1400" b="1" dirty="0">
                <a:solidFill>
                  <a:schemeClr val="accent1"/>
                </a:solidFill>
                <a:cs typeface="Arial" charset="0"/>
              </a:endParaRPr>
            </a:p>
          </p:txBody>
        </p:sp>
        <p:pic>
          <p:nvPicPr>
            <p:cNvPr id="38" name="Picture 6" descr="D:\Users\sdelegue\Desktop\doc-brochure-icon.pn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632" y="4219230"/>
              <a:ext cx="526053" cy="699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ectangle 82"/>
          <p:cNvSpPr/>
          <p:nvPr/>
        </p:nvSpPr>
        <p:spPr>
          <a:xfrm>
            <a:off x="789333" y="4530343"/>
            <a:ext cx="6973582" cy="184644"/>
          </a:xfrm>
          <a:prstGeom prst="rect">
            <a:avLst/>
          </a:prstGeom>
        </p:spPr>
        <p:txBody>
          <a:bodyPr wrap="square" lIns="91420" tIns="45709" rIns="91420" bIns="45709">
            <a:spAutoFit/>
          </a:bodyPr>
          <a:lstStyle/>
          <a:p>
            <a:r>
              <a:rPr lang="fr-FR" sz="600" dirty="0"/>
              <a:t>sources : 2014 </a:t>
            </a:r>
            <a:r>
              <a:rPr lang="fr-FR" sz="600" dirty="0" err="1"/>
              <a:t>DigitasLBi</a:t>
            </a:r>
            <a:r>
              <a:rPr lang="fr-FR" sz="600" dirty="0"/>
              <a:t>, Edgard Dunn, Harris interactive, Smart insights</a:t>
            </a:r>
          </a:p>
        </p:txBody>
      </p:sp>
    </p:spTree>
    <p:extLst>
      <p:ext uri="{BB962C8B-B14F-4D97-AF65-F5344CB8AC3E}">
        <p14:creationId xmlns:p14="http://schemas.microsoft.com/office/powerpoint/2010/main" val="4604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03846" y="195486"/>
            <a:ext cx="7488634" cy="720000"/>
          </a:xfrm>
        </p:spPr>
        <p:txBody>
          <a:bodyPr>
            <a:normAutofit fontScale="90000"/>
          </a:bodyPr>
          <a:lstStyle/>
          <a:p>
            <a:r>
              <a:rPr lang="fr-FR" sz="6000" b="1" dirty="0"/>
              <a:t>TELIUM TETRA</a:t>
            </a:r>
            <a:r>
              <a:rPr lang="fr-FR" sz="2000" dirty="0">
                <a:solidFill>
                  <a:schemeClr val="accent1"/>
                </a:solidFill>
              </a:rPr>
              <a:t/>
            </a:r>
            <a:br>
              <a:rPr lang="fr-FR" sz="2000" dirty="0">
                <a:solidFill>
                  <a:schemeClr val="accent1"/>
                </a:solidFill>
              </a:rPr>
            </a:br>
            <a:endParaRPr lang="fr-FR" sz="2000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07151" y="3900480"/>
            <a:ext cx="7139356" cy="646309"/>
          </a:xfrm>
          <a:prstGeom prst="rect">
            <a:avLst/>
          </a:prstGeom>
        </p:spPr>
        <p:txBody>
          <a:bodyPr wrap="square" lIns="91420" tIns="45709" rIns="91420" bIns="45709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«Бесшовная»  интеграция между </a:t>
            </a:r>
            <a:r>
              <a:rPr lang="ru-RU" dirty="0">
                <a:solidFill>
                  <a:schemeClr val="tx2"/>
                </a:solidFill>
              </a:rPr>
              <a:t>б</a:t>
            </a:r>
            <a:r>
              <a:rPr lang="ru-RU" dirty="0" smtClean="0">
                <a:solidFill>
                  <a:schemeClr val="tx2"/>
                </a:solidFill>
              </a:rPr>
              <a:t>изнес- и 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платежными  приложениями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064" y="777446"/>
            <a:ext cx="2444114" cy="31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0148" y="1723410"/>
            <a:ext cx="4625948" cy="123110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ru-RU" sz="8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2016</a:t>
            </a:r>
            <a:r>
              <a:rPr lang="ru-RU" sz="6000" dirty="0" smtClean="0"/>
              <a:t>     +</a:t>
            </a:r>
          </a:p>
        </p:txBody>
      </p:sp>
    </p:spTree>
    <p:extLst>
      <p:ext uri="{BB962C8B-B14F-4D97-AF65-F5344CB8AC3E}">
        <p14:creationId xmlns:p14="http://schemas.microsoft.com/office/powerpoint/2010/main" val="282031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/>
              <a:t>TELIUM </a:t>
            </a:r>
            <a:r>
              <a:rPr lang="en-US" sz="2000" b="1" dirty="0"/>
              <a:t>TETRA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ru-RU" sz="1600" dirty="0">
                <a:solidFill>
                  <a:srgbClr val="C00000"/>
                </a:solidFill>
              </a:rPr>
              <a:t>Клиент в центре платежных решений</a:t>
            </a:r>
            <a:endParaRPr lang="fr-FR" sz="1800" dirty="0">
              <a:solidFill>
                <a:srgbClr val="C00000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70616" y="2813563"/>
            <a:ext cx="5457573" cy="369332"/>
          </a:xfrm>
          <a:prstGeom prst="rect">
            <a:avLst/>
          </a:prstGeom>
          <a:noFill/>
        </p:spPr>
        <p:txBody>
          <a:bodyPr wrap="square" lIns="35992" tIns="0" rIns="35992" bIns="0" rtlCol="0">
            <a:spAutoFit/>
          </a:bodyPr>
          <a:lstStyle/>
          <a:p>
            <a:r>
              <a:rPr lang="ru-RU" sz="1200" b="1" dirty="0">
                <a:solidFill>
                  <a:srgbClr val="4A4F55"/>
                </a:solidFill>
              </a:rPr>
              <a:t>Новые цифровые технологии изменили мир, это создает новые ожидания потребителей и услуги 7/24…</a:t>
            </a:r>
            <a:endParaRPr lang="fr-FR" sz="1200" b="1" dirty="0">
              <a:solidFill>
                <a:srgbClr val="4A4F55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755576" y="1059583"/>
            <a:ext cx="4854910" cy="369332"/>
          </a:xfrm>
          <a:prstGeom prst="rect">
            <a:avLst/>
          </a:prstGeom>
          <a:noFill/>
        </p:spPr>
        <p:txBody>
          <a:bodyPr wrap="square" lIns="35992" tIns="0" rIns="35992" bIns="0" rtlCol="0">
            <a:spAutoFit/>
          </a:bodyPr>
          <a:lstStyle/>
          <a:p>
            <a:r>
              <a:rPr lang="ru-RU" sz="1200" b="1" dirty="0">
                <a:solidFill>
                  <a:srgbClr val="4A4F55"/>
                </a:solidFill>
              </a:rPr>
              <a:t>Более 30 лет платежная индустрия движима требованиями к приему карт и к безопасности</a:t>
            </a:r>
            <a:r>
              <a:rPr lang="fr-FR" sz="1200" b="1" dirty="0">
                <a:solidFill>
                  <a:srgbClr val="4A4F55"/>
                </a:solidFill>
              </a:rPr>
              <a:t>…</a:t>
            </a:r>
          </a:p>
        </p:txBody>
      </p:sp>
      <p:sp>
        <p:nvSpPr>
          <p:cNvPr id="8" name="Ellipse 31"/>
          <p:cNvSpPr>
            <a:spLocks noChangeAspect="1"/>
          </p:cNvSpPr>
          <p:nvPr/>
        </p:nvSpPr>
        <p:spPr>
          <a:xfrm>
            <a:off x="6537819" y="2013690"/>
            <a:ext cx="1778598" cy="17101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«Бесшовные» цифровые  технологии в </a:t>
            </a:r>
            <a:r>
              <a:rPr lang="ru-RU" sz="1000" b="1" dirty="0" err="1">
                <a:solidFill>
                  <a:schemeClr val="bg1"/>
                </a:solidFill>
              </a:rPr>
              <a:t>ме</a:t>
            </a:r>
            <a:r>
              <a:rPr lang="en-US" sz="1000" b="1" dirty="0">
                <a:solidFill>
                  <a:schemeClr val="bg1"/>
                </a:solidFill>
              </a:rPr>
              <a:t>c</a:t>
            </a:r>
            <a:r>
              <a:rPr lang="ru-RU" sz="1000" b="1" dirty="0">
                <a:solidFill>
                  <a:schemeClr val="bg1"/>
                </a:solidFill>
              </a:rPr>
              <a:t>те установки  </a:t>
            </a:r>
            <a:r>
              <a:rPr lang="en-US" sz="1000" b="1" dirty="0">
                <a:solidFill>
                  <a:schemeClr val="bg1"/>
                </a:solidFill>
              </a:rPr>
              <a:t>POS</a:t>
            </a:r>
            <a:endParaRPr lang="fr-FR" sz="1000" b="1" dirty="0">
              <a:solidFill>
                <a:schemeClr val="bg1"/>
              </a:solidFill>
            </a:endParaRPr>
          </a:p>
        </p:txBody>
      </p:sp>
      <p:grpSp>
        <p:nvGrpSpPr>
          <p:cNvPr id="9" name="Groupe 34"/>
          <p:cNvGrpSpPr/>
          <p:nvPr/>
        </p:nvGrpSpPr>
        <p:grpSpPr>
          <a:xfrm>
            <a:off x="1475658" y="1491632"/>
            <a:ext cx="1008112" cy="1038309"/>
            <a:chOff x="1475656" y="1491630"/>
            <a:chExt cx="1008112" cy="1038309"/>
          </a:xfrm>
        </p:grpSpPr>
        <p:pic>
          <p:nvPicPr>
            <p:cNvPr id="10" name="Imag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1680" y="1707654"/>
              <a:ext cx="537769" cy="537769"/>
            </a:xfrm>
            <a:prstGeom prst="rect">
              <a:avLst/>
            </a:prstGeom>
          </p:spPr>
        </p:pic>
        <p:sp>
          <p:nvSpPr>
            <p:cNvPr id="11" name="ZoneTexte 14"/>
            <p:cNvSpPr txBox="1"/>
            <p:nvPr/>
          </p:nvSpPr>
          <p:spPr>
            <a:xfrm>
              <a:off x="1547664" y="1491630"/>
              <a:ext cx="799762" cy="184666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80’s – 90’s</a:t>
              </a:r>
            </a:p>
          </p:txBody>
        </p:sp>
        <p:sp>
          <p:nvSpPr>
            <p:cNvPr id="12" name="ZoneTexte 25"/>
            <p:cNvSpPr txBox="1"/>
            <p:nvPr/>
          </p:nvSpPr>
          <p:spPr>
            <a:xfrm>
              <a:off x="1475656" y="2283718"/>
              <a:ext cx="1008112" cy="246221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</a:rPr>
                <a:t>Оплата по картам стандарт</a:t>
              </a:r>
              <a:endParaRPr lang="fr-FR" sz="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Groupe 39"/>
          <p:cNvGrpSpPr/>
          <p:nvPr/>
        </p:nvGrpSpPr>
        <p:grpSpPr>
          <a:xfrm>
            <a:off x="2843810" y="1491630"/>
            <a:ext cx="1584176" cy="1161420"/>
            <a:chOff x="2843808" y="1491630"/>
            <a:chExt cx="1584176" cy="1161420"/>
          </a:xfrm>
        </p:grpSpPr>
        <p:pic>
          <p:nvPicPr>
            <p:cNvPr id="14" name="Imag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7864" y="1707654"/>
              <a:ext cx="537769" cy="537769"/>
            </a:xfrm>
            <a:prstGeom prst="rect">
              <a:avLst/>
            </a:prstGeom>
          </p:spPr>
        </p:pic>
        <p:sp>
          <p:nvSpPr>
            <p:cNvPr id="15" name="ZoneTexte 20"/>
            <p:cNvSpPr txBox="1"/>
            <p:nvPr/>
          </p:nvSpPr>
          <p:spPr>
            <a:xfrm>
              <a:off x="3429441" y="1491630"/>
              <a:ext cx="350471" cy="184666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00’s</a:t>
              </a:r>
            </a:p>
          </p:txBody>
        </p:sp>
        <p:sp>
          <p:nvSpPr>
            <p:cNvPr id="16" name="ZoneTexte 26"/>
            <p:cNvSpPr txBox="1"/>
            <p:nvPr/>
          </p:nvSpPr>
          <p:spPr>
            <a:xfrm>
              <a:off x="2843808" y="2283718"/>
              <a:ext cx="1584176" cy="369332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</a:rPr>
                <a:t>Безопасность приема платежей</a:t>
              </a:r>
              <a:r>
                <a:rPr lang="fr-FR" sz="800" dirty="0">
                  <a:solidFill>
                    <a:schemeClr val="bg1">
                      <a:lumMod val="50000"/>
                    </a:schemeClr>
                  </a:solidFill>
                </a:rPr>
                <a:t/>
              </a:r>
              <a:br>
                <a:rPr lang="fr-FR" sz="8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fr-FR" sz="800" dirty="0">
                  <a:solidFill>
                    <a:schemeClr val="bg1">
                      <a:lumMod val="50000"/>
                    </a:schemeClr>
                  </a:solidFill>
                </a:rPr>
                <a:t>(EMV, PCI </a:t>
              </a:r>
              <a:r>
                <a:rPr lang="fr-FR" sz="800" dirty="0" err="1">
                  <a:solidFill>
                    <a:schemeClr val="bg1">
                      <a:lumMod val="50000"/>
                    </a:schemeClr>
                  </a:solidFill>
                </a:rPr>
                <a:t>v.x</a:t>
              </a:r>
              <a:r>
                <a:rPr lang="fr-FR" sz="800" dirty="0">
                  <a:solidFill>
                    <a:schemeClr val="bg1">
                      <a:lumMod val="50000"/>
                    </a:schemeClr>
                  </a:solidFill>
                </a:rPr>
                <a:t> certification)</a:t>
              </a:r>
            </a:p>
          </p:txBody>
        </p:sp>
      </p:grpSp>
      <p:grpSp>
        <p:nvGrpSpPr>
          <p:cNvPr id="17" name="Groupe 40"/>
          <p:cNvGrpSpPr/>
          <p:nvPr/>
        </p:nvGrpSpPr>
        <p:grpSpPr>
          <a:xfrm>
            <a:off x="4499992" y="1491630"/>
            <a:ext cx="1584176" cy="1161420"/>
            <a:chOff x="4499992" y="1491630"/>
            <a:chExt cx="1584176" cy="1161420"/>
          </a:xfrm>
        </p:grpSpPr>
        <p:pic>
          <p:nvPicPr>
            <p:cNvPr id="18" name="Imag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4048" y="1707654"/>
              <a:ext cx="537769" cy="537769"/>
            </a:xfrm>
            <a:prstGeom prst="rect">
              <a:avLst/>
            </a:prstGeom>
          </p:spPr>
        </p:pic>
        <p:sp>
          <p:nvSpPr>
            <p:cNvPr id="19" name="ZoneTexte 21"/>
            <p:cNvSpPr txBox="1"/>
            <p:nvPr/>
          </p:nvSpPr>
          <p:spPr>
            <a:xfrm>
              <a:off x="5085625" y="1491630"/>
              <a:ext cx="350471" cy="184666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10’s</a:t>
              </a:r>
            </a:p>
          </p:txBody>
        </p:sp>
        <p:sp>
          <p:nvSpPr>
            <p:cNvPr id="20" name="ZoneTexte 27"/>
            <p:cNvSpPr txBox="1"/>
            <p:nvPr/>
          </p:nvSpPr>
          <p:spPr>
            <a:xfrm>
              <a:off x="4499992" y="2283718"/>
              <a:ext cx="1584176" cy="369332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</a:rPr>
                <a:t>Много каналов приема платежей </a:t>
              </a:r>
              <a:r>
                <a:rPr lang="fr-FR" sz="800" dirty="0">
                  <a:solidFill>
                    <a:schemeClr val="bg1">
                      <a:lumMod val="50000"/>
                    </a:schemeClr>
                  </a:solidFill>
                </a:rPr>
                <a:t>/ </a:t>
              </a:r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</a:rPr>
                <a:t>Платёжные инновации</a:t>
              </a:r>
              <a:r>
                <a:rPr lang="fr-FR" sz="800" dirty="0">
                  <a:solidFill>
                    <a:schemeClr val="bg1">
                      <a:lumMod val="50000"/>
                    </a:schemeClr>
                  </a:solidFill>
                </a:rPr>
                <a:t>(NFC,</a:t>
              </a:r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</a:rPr>
                <a:t> кошельки</a:t>
              </a:r>
              <a:r>
                <a:rPr lang="fr-FR" sz="800" dirty="0">
                  <a:solidFill>
                    <a:schemeClr val="bg1">
                      <a:lumMod val="50000"/>
                    </a:schemeClr>
                  </a:solidFill>
                </a:rPr>
                <a:t>…)</a:t>
              </a:r>
            </a:p>
          </p:txBody>
        </p:sp>
      </p:grpSp>
      <p:grpSp>
        <p:nvGrpSpPr>
          <p:cNvPr id="21" name="Groupe 42"/>
          <p:cNvGrpSpPr/>
          <p:nvPr/>
        </p:nvGrpSpPr>
        <p:grpSpPr>
          <a:xfrm>
            <a:off x="1475658" y="3210530"/>
            <a:ext cx="1008112" cy="1161420"/>
            <a:chOff x="1475656" y="3210530"/>
            <a:chExt cx="1008112" cy="1161420"/>
          </a:xfrm>
        </p:grpSpPr>
        <p:pic>
          <p:nvPicPr>
            <p:cNvPr id="22" name="Image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1680" y="3426554"/>
              <a:ext cx="537769" cy="537769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1547664" y="3210530"/>
              <a:ext cx="799762" cy="184666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80’s – 90’s</a:t>
              </a:r>
            </a:p>
          </p:txBody>
        </p:sp>
        <p:sp>
          <p:nvSpPr>
            <p:cNvPr id="24" name="ZoneTexte 28"/>
            <p:cNvSpPr txBox="1"/>
            <p:nvPr/>
          </p:nvSpPr>
          <p:spPr>
            <a:xfrm>
              <a:off x="1475656" y="4002618"/>
              <a:ext cx="1008112" cy="369332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</a:rPr>
                <a:t>Доступ к персональным компьютерам</a:t>
              </a:r>
              <a:endParaRPr lang="fr-FR" sz="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5" name="Groupe 43"/>
          <p:cNvGrpSpPr/>
          <p:nvPr/>
        </p:nvGrpSpPr>
        <p:grpSpPr>
          <a:xfrm>
            <a:off x="2915818" y="3210530"/>
            <a:ext cx="1440160" cy="1038309"/>
            <a:chOff x="2915816" y="3210530"/>
            <a:chExt cx="1440160" cy="1038309"/>
          </a:xfrm>
        </p:grpSpPr>
        <p:pic>
          <p:nvPicPr>
            <p:cNvPr id="26" name="Image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7864" y="3445974"/>
              <a:ext cx="537769" cy="537769"/>
            </a:xfrm>
            <a:prstGeom prst="rect">
              <a:avLst/>
            </a:prstGeom>
          </p:spPr>
        </p:pic>
        <p:sp>
          <p:nvSpPr>
            <p:cNvPr id="27" name="ZoneTexte 23"/>
            <p:cNvSpPr txBox="1"/>
            <p:nvPr/>
          </p:nvSpPr>
          <p:spPr>
            <a:xfrm>
              <a:off x="3429441" y="3210530"/>
              <a:ext cx="350471" cy="184666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00’s</a:t>
              </a:r>
            </a:p>
          </p:txBody>
        </p:sp>
        <p:sp>
          <p:nvSpPr>
            <p:cNvPr id="28" name="ZoneTexte 29"/>
            <p:cNvSpPr txBox="1"/>
            <p:nvPr/>
          </p:nvSpPr>
          <p:spPr>
            <a:xfrm>
              <a:off x="2915816" y="4002618"/>
              <a:ext cx="1440160" cy="246221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</a:rPr>
                <a:t>Массовое подключение к Интернет</a:t>
              </a:r>
              <a:endParaRPr lang="fr-FR" sz="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9" name="Groupe 46"/>
          <p:cNvGrpSpPr/>
          <p:nvPr/>
        </p:nvGrpSpPr>
        <p:grpSpPr>
          <a:xfrm>
            <a:off x="4283968" y="3210530"/>
            <a:ext cx="2016224" cy="1161420"/>
            <a:chOff x="4283968" y="3210530"/>
            <a:chExt cx="2016224" cy="1161420"/>
          </a:xfrm>
        </p:grpSpPr>
        <p:pic>
          <p:nvPicPr>
            <p:cNvPr id="30" name="Image 1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4048" y="3426554"/>
              <a:ext cx="537769" cy="537769"/>
            </a:xfrm>
            <a:prstGeom prst="rect">
              <a:avLst/>
            </a:prstGeom>
          </p:spPr>
        </p:pic>
        <p:sp>
          <p:nvSpPr>
            <p:cNvPr id="31" name="ZoneTexte 24"/>
            <p:cNvSpPr txBox="1"/>
            <p:nvPr/>
          </p:nvSpPr>
          <p:spPr>
            <a:xfrm>
              <a:off x="5085625" y="3210530"/>
              <a:ext cx="350471" cy="184666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10’s</a:t>
              </a:r>
            </a:p>
          </p:txBody>
        </p:sp>
        <p:sp>
          <p:nvSpPr>
            <p:cNvPr id="33" name="ZoneTexte 30"/>
            <p:cNvSpPr txBox="1"/>
            <p:nvPr/>
          </p:nvSpPr>
          <p:spPr>
            <a:xfrm>
              <a:off x="4283968" y="4002618"/>
              <a:ext cx="2016224" cy="369332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</a:rPr>
                <a:t>Мир стал цифровым</a:t>
              </a:r>
              <a:r>
                <a:rPr lang="fr-FR" sz="8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br>
                <a:rPr lang="fr-FR" sz="8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fr-FR" sz="800" dirty="0">
                  <a:solidFill>
                    <a:schemeClr val="bg1">
                      <a:lumMod val="50000"/>
                    </a:schemeClr>
                  </a:solidFill>
                </a:rPr>
                <a:t>(mobility, social networks, </a:t>
              </a:r>
              <a:br>
                <a:rPr lang="fr-FR" sz="8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fr-FR" sz="800" dirty="0">
                  <a:solidFill>
                    <a:schemeClr val="bg1">
                      <a:lumMod val="50000"/>
                    </a:schemeClr>
                  </a:solidFill>
                </a:rPr>
                <a:t>e-commerce…)</a:t>
              </a:r>
            </a:p>
          </p:txBody>
        </p:sp>
      </p:grpSp>
      <p:cxnSp>
        <p:nvCxnSpPr>
          <p:cNvPr id="34" name="Connecteur droit 36"/>
          <p:cNvCxnSpPr/>
          <p:nvPr/>
        </p:nvCxnSpPr>
        <p:spPr>
          <a:xfrm>
            <a:off x="2267746" y="3714586"/>
            <a:ext cx="1008112" cy="0"/>
          </a:xfrm>
          <a:prstGeom prst="line">
            <a:avLst/>
          </a:prstGeom>
          <a:ln w="76200">
            <a:solidFill>
              <a:srgbClr val="C204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7"/>
          <p:cNvCxnSpPr/>
          <p:nvPr/>
        </p:nvCxnSpPr>
        <p:spPr>
          <a:xfrm>
            <a:off x="3923928" y="3714586"/>
            <a:ext cx="1008112" cy="0"/>
          </a:xfrm>
          <a:prstGeom prst="line">
            <a:avLst/>
          </a:prstGeom>
          <a:ln w="76200">
            <a:solidFill>
              <a:srgbClr val="C204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47"/>
          <p:cNvGrpSpPr/>
          <p:nvPr/>
        </p:nvGrpSpPr>
        <p:grpSpPr>
          <a:xfrm>
            <a:off x="5652120" y="1995686"/>
            <a:ext cx="1008112" cy="1728192"/>
            <a:chOff x="5652120" y="1995686"/>
            <a:chExt cx="1008112" cy="1728192"/>
          </a:xfrm>
        </p:grpSpPr>
        <p:cxnSp>
          <p:nvCxnSpPr>
            <p:cNvPr id="37" name="Connecteur droit 32"/>
            <p:cNvCxnSpPr/>
            <p:nvPr/>
          </p:nvCxnSpPr>
          <p:spPr>
            <a:xfrm>
              <a:off x="5652120" y="1995686"/>
              <a:ext cx="1008112" cy="216024"/>
            </a:xfrm>
            <a:prstGeom prst="line">
              <a:avLst/>
            </a:prstGeom>
            <a:ln w="69850">
              <a:solidFill>
                <a:srgbClr val="C204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41"/>
            <p:cNvCxnSpPr/>
            <p:nvPr/>
          </p:nvCxnSpPr>
          <p:spPr>
            <a:xfrm flipV="1">
              <a:off x="5652120" y="3507854"/>
              <a:ext cx="1008112" cy="216024"/>
            </a:xfrm>
            <a:prstGeom prst="line">
              <a:avLst/>
            </a:prstGeom>
            <a:ln w="69850">
              <a:solidFill>
                <a:srgbClr val="C204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9571" y="1916313"/>
            <a:ext cx="101123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30" y="1934315"/>
            <a:ext cx="101123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79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 bwMode="auto">
          <a:xfrm>
            <a:off x="4518777" y="3415640"/>
            <a:ext cx="0" cy="885837"/>
          </a:xfrm>
          <a:prstGeom prst="line">
            <a:avLst/>
          </a:prstGeom>
          <a:solidFill>
            <a:schemeClr val="accent2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1063336" y="339502"/>
            <a:ext cx="7344816" cy="421556"/>
          </a:xfrm>
        </p:spPr>
        <p:txBody>
          <a:bodyPr anchor="ctr" anchorCtr="0">
            <a:normAutofit/>
          </a:bodyPr>
          <a:lstStyle/>
          <a:p>
            <a:pPr>
              <a:tabLst>
                <a:tab pos="7705854" algn="r"/>
              </a:tabLst>
            </a:pPr>
            <a:r>
              <a:rPr lang="en-GB" sz="2000" b="1" dirty="0" err="1"/>
              <a:t>Telium</a:t>
            </a:r>
            <a:r>
              <a:rPr lang="en-GB" sz="2000" b="1" dirty="0"/>
              <a:t> TETRA / </a:t>
            </a:r>
            <a:r>
              <a:rPr lang="ru-RU" sz="2000" b="1" dirty="0"/>
              <a:t>Масштабируемая платформа ПО</a:t>
            </a:r>
            <a:r>
              <a:rPr lang="en-GB" sz="2000" b="1" dirty="0"/>
              <a:t>	</a:t>
            </a:r>
            <a:endParaRPr lang="en-GB" sz="1600" b="1" i="1" dirty="0"/>
          </a:p>
        </p:txBody>
      </p:sp>
      <p:sp>
        <p:nvSpPr>
          <p:cNvPr id="52" name="Rectangle 51"/>
          <p:cNvSpPr/>
          <p:nvPr/>
        </p:nvSpPr>
        <p:spPr bwMode="auto">
          <a:xfrm>
            <a:off x="4860068" y="1277469"/>
            <a:ext cx="2247073" cy="1078258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1961" tIns="0" rIns="71961" bIns="0" numCol="1" rtlCol="0" anchor="b" anchorCtr="0" compatLnSpc="1">
            <a:prstTxWarp prst="textNoShape">
              <a:avLst/>
            </a:prstTxWarp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HTML5</a:t>
            </a:r>
            <a:r>
              <a:rPr lang="en-US" sz="1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1862214" y="1277469"/>
            <a:ext cx="2284643" cy="1078258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1961" tIns="0" rIns="71961" bIns="0" numCol="1" rtlCol="0" anchor="b" anchorCtr="0" compatLnSpc="1">
            <a:prstTxWarp prst="textNoShape">
              <a:avLst/>
            </a:prstTxWarp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Native</a:t>
            </a:r>
          </a:p>
        </p:txBody>
      </p:sp>
      <p:pic>
        <p:nvPicPr>
          <p:cNvPr id="64" name="Picture 6" descr="http://www.w3.org/html/logo/downloads/HTML5_Logo_256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6351" y="1480371"/>
            <a:ext cx="653346" cy="6026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Croix 66"/>
          <p:cNvSpPr/>
          <p:nvPr/>
        </p:nvSpPr>
        <p:spPr bwMode="auto">
          <a:xfrm>
            <a:off x="4431889" y="1724767"/>
            <a:ext cx="182242" cy="180967"/>
          </a:xfrm>
          <a:prstGeom prst="plus">
            <a:avLst>
              <a:gd name="adj" fmla="val 36372"/>
            </a:avLst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71961" tIns="0" rIns="71961" bIns="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2"/>
              </a:solidFill>
              <a:latin typeface="Candara" pitchFamily="34" charset="0"/>
              <a:cs typeface="Arial" charset="0"/>
            </a:endParaRPr>
          </a:p>
        </p:txBody>
      </p:sp>
      <p:cxnSp>
        <p:nvCxnSpPr>
          <p:cNvPr id="71" name="Connecteur droit avec flèche 70"/>
          <p:cNvCxnSpPr/>
          <p:nvPr/>
        </p:nvCxnSpPr>
        <p:spPr bwMode="auto">
          <a:xfrm>
            <a:off x="1259636" y="2615208"/>
            <a:ext cx="6624736" cy="0"/>
          </a:xfrm>
          <a:prstGeom prst="straightConnector1">
            <a:avLst/>
          </a:prstGeom>
          <a:solidFill>
            <a:schemeClr val="accent2"/>
          </a:solidFill>
          <a:ln w="28575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ZoneTexte 72"/>
          <p:cNvSpPr txBox="1"/>
          <p:nvPr/>
        </p:nvSpPr>
        <p:spPr>
          <a:xfrm>
            <a:off x="3904315" y="2499757"/>
            <a:ext cx="1228821" cy="276948"/>
          </a:xfrm>
          <a:prstGeom prst="rect">
            <a:avLst/>
          </a:prstGeom>
          <a:solidFill>
            <a:schemeClr val="bg1"/>
          </a:solidFill>
        </p:spPr>
        <p:txBody>
          <a:bodyPr wrap="none" lIns="91388" tIns="45695" rIns="91388" bIns="45695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Payment ASIC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044512" y="2860129"/>
            <a:ext cx="1500627" cy="246171"/>
          </a:xfrm>
          <a:prstGeom prst="rect">
            <a:avLst/>
          </a:prstGeom>
          <a:solidFill>
            <a:schemeClr val="bg1"/>
          </a:solidFill>
        </p:spPr>
        <p:txBody>
          <a:bodyPr wrap="none" lIns="91388" tIns="45695" rIns="91388" bIns="45695">
            <a:spAutoFit/>
          </a:bodyPr>
          <a:lstStyle/>
          <a:p>
            <a:r>
              <a:rPr lang="ru-RU" sz="1000" i="1" dirty="0">
                <a:solidFill>
                  <a:schemeClr val="tx2"/>
                </a:solidFill>
              </a:rPr>
              <a:t>Соответствует</a:t>
            </a:r>
            <a:r>
              <a:rPr lang="en-US" sz="1000" i="1" dirty="0">
                <a:solidFill>
                  <a:schemeClr val="tx2"/>
                </a:solidFill>
              </a:rPr>
              <a:t> PCI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1864141" y="1298146"/>
            <a:ext cx="384937" cy="523170"/>
          </a:xfrm>
          <a:prstGeom prst="rect">
            <a:avLst/>
          </a:prstGeom>
          <a:noFill/>
        </p:spPr>
        <p:txBody>
          <a:bodyPr wrap="none" lIns="91388" tIns="45695" rIns="91388" bIns="45695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4866385" y="1292003"/>
            <a:ext cx="384937" cy="523170"/>
          </a:xfrm>
          <a:prstGeom prst="rect">
            <a:avLst/>
          </a:prstGeom>
          <a:noFill/>
        </p:spPr>
        <p:txBody>
          <a:bodyPr wrap="none" lIns="91388" tIns="45695" rIns="91388" bIns="45695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86" name="Rectangle à coins arrondis 85"/>
          <p:cNvSpPr/>
          <p:nvPr/>
        </p:nvSpPr>
        <p:spPr>
          <a:xfrm>
            <a:off x="4941819" y="3489754"/>
            <a:ext cx="3243124" cy="288032"/>
          </a:xfrm>
          <a:prstGeom prst="round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5" rIns="91388" bIns="45695" rtlCol="0" anchor="ctr" anchorCtr="0"/>
          <a:lstStyle/>
          <a:p>
            <a:r>
              <a:rPr lang="ru-RU" sz="1100" b="1" dirty="0">
                <a:solidFill>
                  <a:schemeClr val="tx2"/>
                </a:solidFill>
              </a:rPr>
              <a:t>Заработок на новых возможностях</a:t>
            </a:r>
          </a:p>
          <a:p>
            <a:endParaRPr lang="en-US" sz="1100" b="1" dirty="0">
              <a:solidFill>
                <a:schemeClr val="tx2"/>
              </a:solidFill>
            </a:endParaRPr>
          </a:p>
        </p:txBody>
      </p:sp>
      <p:sp>
        <p:nvSpPr>
          <p:cNvPr id="89" name="Rectangle à coins arrondis 88"/>
          <p:cNvSpPr/>
          <p:nvPr/>
        </p:nvSpPr>
        <p:spPr>
          <a:xfrm>
            <a:off x="1307161" y="3363838"/>
            <a:ext cx="2359800" cy="424172"/>
          </a:xfrm>
          <a:prstGeom prst="round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5" rIns="91388" bIns="45695" rtlCol="0" anchor="ctr" anchorCtr="0"/>
          <a:lstStyle/>
          <a:p>
            <a:r>
              <a:rPr lang="ru-RU" sz="1100" b="1" dirty="0">
                <a:solidFill>
                  <a:schemeClr val="tx2"/>
                </a:solidFill>
              </a:rPr>
              <a:t>Заработок на уже сделанном</a:t>
            </a:r>
            <a:endParaRPr lang="en-US" sz="1100" b="1" dirty="0">
              <a:solidFill>
                <a:schemeClr val="tx2"/>
              </a:solidFill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899612" y="3788036"/>
            <a:ext cx="3285629" cy="430837"/>
          </a:xfrm>
          <a:prstGeom prst="rect">
            <a:avLst/>
          </a:prstGeom>
          <a:noFill/>
        </p:spPr>
        <p:txBody>
          <a:bodyPr wrap="square" lIns="91388" tIns="45695" rIns="91388" bIns="45695" rtlCol="0">
            <a:spAutoFit/>
          </a:bodyPr>
          <a:lstStyle/>
          <a:p>
            <a:r>
              <a:rPr lang="ru-RU" sz="1100" dirty="0">
                <a:solidFill>
                  <a:schemeClr val="tx2"/>
                </a:solidFill>
              </a:rPr>
              <a:t>Существующие аппликации  сохраняются и используется с минимальными изменениями.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4735750" y="3788011"/>
            <a:ext cx="3775617" cy="600114"/>
          </a:xfrm>
          <a:prstGeom prst="rect">
            <a:avLst/>
          </a:prstGeom>
          <a:noFill/>
        </p:spPr>
        <p:txBody>
          <a:bodyPr wrap="square" lIns="91388" tIns="45695" rIns="91388" bIns="45695" rtlCol="0">
            <a:spAutoFit/>
          </a:bodyPr>
          <a:lstStyle/>
          <a:p>
            <a:r>
              <a:rPr lang="ru-RU" sz="1100" dirty="0">
                <a:solidFill>
                  <a:schemeClr val="tx2"/>
                </a:solidFill>
              </a:rPr>
              <a:t>Добавление новых аппликаций  позволяет развить новые сервисы и  дает новые возможности для бизнеса.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29" name="Rectangle à coins arrondis 28"/>
          <p:cNvSpPr/>
          <p:nvPr/>
        </p:nvSpPr>
        <p:spPr bwMode="auto">
          <a:xfrm>
            <a:off x="539832" y="4336058"/>
            <a:ext cx="8136624" cy="323925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1961" tIns="0" rIns="71961" bIns="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accent1"/>
                </a:solidFill>
                <a:latin typeface="+mj-lt"/>
                <a:cs typeface="Arial" charset="0"/>
              </a:rPr>
              <a:t>Открываем терминал для: Новых</a:t>
            </a:r>
            <a:r>
              <a:rPr lang="ru-RU" sz="1400" dirty="0">
                <a:solidFill>
                  <a:schemeClr val="accent1"/>
                </a:solidFill>
                <a:latin typeface="+mj-lt"/>
                <a:cs typeface="Arial" charset="0"/>
              </a:rPr>
              <a:t> разработчиков, </a:t>
            </a:r>
            <a:r>
              <a:rPr lang="ru-RU" sz="1400" b="1" dirty="0">
                <a:solidFill>
                  <a:schemeClr val="accent1"/>
                </a:solidFill>
                <a:latin typeface="+mj-lt"/>
                <a:cs typeface="Arial" charset="0"/>
              </a:rPr>
              <a:t>новых</a:t>
            </a:r>
            <a:r>
              <a:rPr lang="ru-RU" sz="1400" dirty="0">
                <a:solidFill>
                  <a:schemeClr val="accent1"/>
                </a:solidFill>
                <a:latin typeface="+mj-lt"/>
                <a:cs typeface="Arial" charset="0"/>
              </a:rPr>
              <a:t> приложений, </a:t>
            </a:r>
            <a:r>
              <a:rPr lang="ru-RU" sz="1400" b="1" dirty="0">
                <a:solidFill>
                  <a:schemeClr val="accent1"/>
                </a:solidFill>
                <a:latin typeface="+mj-lt"/>
                <a:cs typeface="Arial" charset="0"/>
              </a:rPr>
              <a:t>новых</a:t>
            </a:r>
            <a:r>
              <a:rPr lang="ru-RU" sz="1400" dirty="0">
                <a:solidFill>
                  <a:schemeClr val="accent1"/>
                </a:solidFill>
                <a:latin typeface="+mj-lt"/>
                <a:cs typeface="Arial" charset="0"/>
              </a:rPr>
              <a:t> сервисов</a:t>
            </a:r>
            <a:r>
              <a:rPr lang="en-US" sz="1400" dirty="0">
                <a:solidFill>
                  <a:schemeClr val="accent1"/>
                </a:solidFill>
                <a:latin typeface="+mj-lt"/>
                <a:cs typeface="Arial" charset="0"/>
              </a:rPr>
              <a:t>.</a:t>
            </a:r>
          </a:p>
        </p:txBody>
      </p:sp>
      <p:sp>
        <p:nvSpPr>
          <p:cNvPr id="30" name="Rectangle à coins arrondis 29"/>
          <p:cNvSpPr/>
          <p:nvPr/>
        </p:nvSpPr>
        <p:spPr bwMode="auto">
          <a:xfrm>
            <a:off x="467544" y="771551"/>
            <a:ext cx="8136624" cy="323925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1961" tIns="0" rIns="71961" bIns="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accent1"/>
                </a:solidFill>
                <a:latin typeface="+mj-lt"/>
                <a:cs typeface="Arial" charset="0"/>
              </a:rPr>
              <a:t>Новая платежная экосистема</a:t>
            </a:r>
            <a:endParaRPr lang="en-US" sz="1400" dirty="0">
              <a:solidFill>
                <a:schemeClr val="accent1"/>
              </a:solidFill>
              <a:latin typeface="+mj-lt"/>
              <a:cs typeface="Arial" charset="0"/>
            </a:endParaRPr>
          </a:p>
        </p:txBody>
      </p:sp>
      <p:pic>
        <p:nvPicPr>
          <p:cNvPr id="49154" name="Picture 2" descr="D:\Users\sdelegue\Desktop\Icons présentations\security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8004" y="2776741"/>
            <a:ext cx="395904" cy="41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3386115" y="1298158"/>
            <a:ext cx="825762" cy="276948"/>
          </a:xfrm>
          <a:prstGeom prst="rect">
            <a:avLst/>
          </a:prstGeom>
          <a:noFill/>
        </p:spPr>
        <p:txBody>
          <a:bodyPr wrap="none" lIns="91388" tIns="45695" rIns="91388" bIns="45695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LEGACY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563381" y="1276627"/>
            <a:ext cx="543634" cy="276948"/>
          </a:xfrm>
          <a:prstGeom prst="rect">
            <a:avLst/>
          </a:prstGeom>
          <a:noFill/>
        </p:spPr>
        <p:txBody>
          <a:bodyPr wrap="none" lIns="91388" tIns="45695" rIns="91388" bIns="45695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NEW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827584" y="1195755"/>
            <a:ext cx="7560840" cy="2024068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1961" tIns="0" rIns="71961" bIns="0" numCol="1" rtlCol="0" anchor="b" anchorCtr="0" compatLnSpc="1">
            <a:prstTxWarp prst="textNoShape">
              <a:avLst/>
            </a:prstTxWarp>
          </a:bodyPr>
          <a:lstStyle/>
          <a:p>
            <a:endParaRPr lang="en-US" sz="1200" i="1" dirty="0">
              <a:solidFill>
                <a:schemeClr val="tx2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32" y="1044187"/>
            <a:ext cx="1131472" cy="35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2371974" y="1682899"/>
            <a:ext cx="1344943" cy="461614"/>
          </a:xfrm>
          <a:prstGeom prst="rect">
            <a:avLst/>
          </a:prstGeom>
          <a:noFill/>
        </p:spPr>
        <p:txBody>
          <a:bodyPr wrap="none" lIns="91388" tIns="45695" rIns="91388" bIns="45695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Telium payment</a:t>
            </a:r>
            <a:br>
              <a:rPr lang="en-US" sz="1200" b="1" dirty="0">
                <a:solidFill>
                  <a:schemeClr val="tx2"/>
                </a:solidFill>
              </a:rPr>
            </a:br>
            <a:r>
              <a:rPr lang="en-US" sz="1200" b="1" dirty="0">
                <a:solidFill>
                  <a:schemeClr val="tx2"/>
                </a:solidFill>
              </a:rPr>
              <a:t>applications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27518" y="1311902"/>
            <a:ext cx="1512168" cy="107722"/>
          </a:xfrm>
          <a:prstGeom prst="rect">
            <a:avLst/>
          </a:prstGeom>
          <a:noFill/>
        </p:spPr>
        <p:txBody>
          <a:bodyPr wrap="square" lIns="35977" tIns="0" rIns="35977" bIns="0" rtlCol="0">
            <a:spAutoFit/>
          </a:bodyPr>
          <a:lstStyle/>
          <a:p>
            <a:r>
              <a:rPr lang="en-US" sz="700" i="1" dirty="0">
                <a:solidFill>
                  <a:schemeClr val="tx2"/>
                </a:solidFill>
              </a:rPr>
              <a:t>Operating system</a:t>
            </a:r>
          </a:p>
        </p:txBody>
      </p:sp>
    </p:spTree>
    <p:extLst>
      <p:ext uri="{BB962C8B-B14F-4D97-AF65-F5344CB8AC3E}">
        <p14:creationId xmlns:p14="http://schemas.microsoft.com/office/powerpoint/2010/main" val="32970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150295" y="180291"/>
            <a:ext cx="7488634" cy="720000"/>
          </a:xfrm>
          <a:prstGeom prst="rect">
            <a:avLst/>
          </a:prstGeom>
        </p:spPr>
        <p:txBody>
          <a:bodyPr vert="horz" lIns="35977" tIns="0" rIns="35977" bIns="0" rtlCol="0" anchor="ctr">
            <a:normAutofit/>
          </a:bodyPr>
          <a:lstStyle>
            <a:lvl1pPr marL="0" indent="0" algn="l" defTabSz="914063" rtl="0" eaLnBrk="1" latinLnBrk="0" hangingPunct="1">
              <a:spcBef>
                <a:spcPts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354801" algn="r"/>
              </a:tabLst>
            </a:pPr>
            <a:r>
              <a:rPr lang="ru-RU" sz="2000" b="1" dirty="0"/>
              <a:t>Как выглядит Бизнес Приложение</a:t>
            </a:r>
            <a:r>
              <a:rPr lang="fr-FR" sz="2000" b="1" dirty="0"/>
              <a:t>?</a:t>
            </a:r>
            <a:endParaRPr lang="en-US" sz="16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043608" y="1059582"/>
            <a:ext cx="7632848" cy="71231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0" tIns="107975" rIns="91420" bIns="107975" rtlCol="0">
            <a:noAutofit/>
          </a:bodyPr>
          <a:lstStyle/>
          <a:p>
            <a:pPr marL="8999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chemeClr val="tx2"/>
                </a:solidFill>
                <a:latin typeface="+mj-lt"/>
                <a:cs typeface="Arial" charset="0"/>
              </a:rPr>
              <a:t>HTML5</a:t>
            </a:r>
            <a:r>
              <a:rPr lang="ru-RU" sz="1200" kern="0" dirty="0">
                <a:solidFill>
                  <a:schemeClr val="tx2"/>
                </a:solidFill>
                <a:latin typeface="+mj-lt"/>
                <a:cs typeface="Arial" charset="0"/>
              </a:rPr>
              <a:t> позволяет разработчикам строить комплексные современные приложения, которые могут работать </a:t>
            </a:r>
            <a:r>
              <a:rPr lang="en-US" sz="1200" b="1" kern="0" dirty="0" smtClean="0">
                <a:solidFill>
                  <a:schemeClr val="tx2"/>
                </a:solidFill>
                <a:latin typeface="+mj-lt"/>
                <a:cs typeface="Arial" charset="0"/>
              </a:rPr>
              <a:t> </a:t>
            </a:r>
            <a:r>
              <a:rPr lang="ru-RU" sz="1200" kern="0" dirty="0">
                <a:solidFill>
                  <a:schemeClr val="tx2"/>
                </a:solidFill>
                <a:latin typeface="+mj-lt"/>
                <a:cs typeface="Arial" charset="0"/>
              </a:rPr>
              <a:t>и предоставлять интерактивные возможности и  насыщенное  содержание как естественную базовую среду</a:t>
            </a:r>
            <a:r>
              <a:rPr lang="en-US" sz="1200" kern="0" dirty="0">
                <a:solidFill>
                  <a:schemeClr val="tx2"/>
                </a:solidFill>
                <a:latin typeface="+mj-lt"/>
                <a:cs typeface="Arial" charset="0"/>
              </a:rPr>
              <a:t/>
            </a:r>
            <a:br>
              <a:rPr lang="en-US" sz="1200" kern="0" dirty="0">
                <a:solidFill>
                  <a:schemeClr val="tx2"/>
                </a:solidFill>
                <a:latin typeface="+mj-lt"/>
                <a:cs typeface="Arial" charset="0"/>
              </a:rPr>
            </a:br>
            <a:endParaRPr lang="en-US" sz="1200" b="1" kern="0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-67027" y="1649642"/>
            <a:ext cx="415458" cy="26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0" tIns="45709" rIns="91420" bIns="45709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>
                <a:solidFill>
                  <a:srgbClr val="1F497D"/>
                </a:solidFill>
                <a:ea typeface="Calibri" pitchFamily="34" charset="0"/>
                <a:cs typeface="Arial" charset="0"/>
              </a:rPr>
              <a:t>      </a:t>
            </a:r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4201037"/>
            <a:ext cx="415458" cy="26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0" tIns="45709" rIns="91420" bIns="45709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>
                <a:solidFill>
                  <a:srgbClr val="1F497D"/>
                </a:solidFill>
                <a:ea typeface="Calibri" pitchFamily="34" charset="0"/>
                <a:cs typeface="Arial" charset="0"/>
              </a:rPr>
              <a:t>      </a:t>
            </a:r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" name="Picture 4" descr="http://www.w3.org/html/logo/downloads/HTML5_Logo_51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833" y="1064742"/>
            <a:ext cx="593863" cy="5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420" y="1851672"/>
            <a:ext cx="4538838" cy="282934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2983" y="195488"/>
            <a:ext cx="1133475" cy="34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09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S:\Marketing\B-B-New outbound\13. Rebranding\Product Visuals\NEW BRANDING_iWL Touch Series\•png\Visuel-iWL_pictoTouchformore-H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0128" y="3090917"/>
            <a:ext cx="565793" cy="71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itle 1"/>
          <p:cNvSpPr>
            <a:spLocks noGrp="1"/>
          </p:cNvSpPr>
          <p:nvPr>
            <p:ph type="title"/>
          </p:nvPr>
        </p:nvSpPr>
        <p:spPr>
          <a:xfrm>
            <a:off x="1119671" y="195486"/>
            <a:ext cx="7488634" cy="720000"/>
          </a:xfrm>
        </p:spPr>
        <p:txBody>
          <a:bodyPr>
            <a:normAutofit/>
          </a:bodyPr>
          <a:lstStyle/>
          <a:p>
            <a:r>
              <a:rPr lang="ru-RU" altLang="en-US" sz="2000" b="1" dirty="0"/>
              <a:t>Непрерывность бизнеса</a:t>
            </a:r>
            <a:endParaRPr lang="en-AU" altLang="en-US" sz="2000" b="1" dirty="0"/>
          </a:p>
        </p:txBody>
      </p:sp>
      <p:sp>
        <p:nvSpPr>
          <p:cNvPr id="32" name="ZoneTexte 119"/>
          <p:cNvSpPr txBox="1"/>
          <p:nvPr/>
        </p:nvSpPr>
        <p:spPr>
          <a:xfrm>
            <a:off x="426264" y="4204516"/>
            <a:ext cx="8532295" cy="338504"/>
          </a:xfrm>
          <a:prstGeom prst="rect">
            <a:avLst/>
          </a:prstGeom>
          <a:noFill/>
          <a:effectLst/>
        </p:spPr>
        <p:txBody>
          <a:bodyPr wrap="none" lIns="91388" tIns="45695" rIns="91388" bIns="45695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2"/>
                </a:solidFill>
                <a:latin typeface="Arial" charset="0"/>
              </a:rPr>
              <a:t>Если приложение работает на одном терминале, значит оно работает на всей линейке</a:t>
            </a:r>
            <a:endParaRPr lang="fr-FR" sz="16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5" name="Rectangle 84"/>
          <p:cNvSpPr>
            <a:spLocks noChangeArrowheads="1"/>
          </p:cNvSpPr>
          <p:nvPr/>
        </p:nvSpPr>
        <p:spPr bwMode="auto">
          <a:xfrm>
            <a:off x="913861" y="1651025"/>
            <a:ext cx="2383690" cy="46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5" rIns="91388" bIns="45695">
            <a:spAutoFit/>
          </a:bodyPr>
          <a:lstStyle>
            <a:lvl1pPr eaLnBrk="0" hangingPunct="0">
              <a:spcBef>
                <a:spcPct val="100000"/>
              </a:spcBef>
              <a:buSzPct val="70000"/>
              <a:buBlip>
                <a:blip r:embed="rId4"/>
              </a:buBlip>
              <a:defRPr sz="2200" b="1">
                <a:solidFill>
                  <a:schemeClr val="accent2"/>
                </a:solidFill>
                <a:latin typeface="Candar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Font typeface="Candara" pitchFamily="34" charset="0"/>
              <a:buChar char="&gt;"/>
              <a:defRPr b="1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14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 b="0" dirty="0">
                <a:solidFill>
                  <a:schemeClr val="tx2"/>
                </a:solidFill>
                <a:latin typeface="+mn-lt"/>
              </a:rPr>
              <a:t>SMB, Retail, Hospitality, Vending…</a:t>
            </a:r>
          </a:p>
        </p:txBody>
      </p:sp>
      <p:sp>
        <p:nvSpPr>
          <p:cNvPr id="69" name="Rectangle 88"/>
          <p:cNvSpPr>
            <a:spLocks noChangeArrowheads="1"/>
          </p:cNvSpPr>
          <p:nvPr/>
        </p:nvSpPr>
        <p:spPr bwMode="auto">
          <a:xfrm>
            <a:off x="576460" y="1312455"/>
            <a:ext cx="2031220" cy="30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5" rIns="91388" bIns="45695">
            <a:spAutoFit/>
          </a:bodyPr>
          <a:lstStyle>
            <a:lvl1pPr eaLnBrk="0" hangingPunct="0">
              <a:spcBef>
                <a:spcPct val="100000"/>
              </a:spcBef>
              <a:buSzPct val="70000"/>
              <a:buBlip>
                <a:blip r:embed="rId4"/>
              </a:buBlip>
              <a:defRPr sz="2200" b="1">
                <a:solidFill>
                  <a:schemeClr val="accent2"/>
                </a:solidFill>
                <a:latin typeface="Candar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Font typeface="Candara" pitchFamily="34" charset="0"/>
              <a:buChar char="&gt;"/>
              <a:defRPr b="1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14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en-US" sz="1400" dirty="0">
                <a:solidFill>
                  <a:schemeClr val="accent1"/>
                </a:solidFill>
                <a:latin typeface="+mn-lt"/>
              </a:rPr>
              <a:t>Все сегменты рынка</a:t>
            </a:r>
            <a:endParaRPr lang="en-US" altLang="en-US" sz="1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7996539" y="-126511"/>
            <a:ext cx="1927225" cy="15502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388" tIns="45695" rIns="91388" bIns="45695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+mj-lt"/>
            </a:endParaRPr>
          </a:p>
        </p:txBody>
      </p:sp>
      <p:sp>
        <p:nvSpPr>
          <p:cNvPr id="80" name="Rectangle 50"/>
          <p:cNvSpPr>
            <a:spLocks noChangeArrowheads="1"/>
          </p:cNvSpPr>
          <p:nvPr/>
        </p:nvSpPr>
        <p:spPr bwMode="auto">
          <a:xfrm>
            <a:off x="6507299" y="1312455"/>
            <a:ext cx="1293839" cy="30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5" rIns="91388" bIns="45695">
            <a:spAutoFit/>
          </a:bodyPr>
          <a:lstStyle>
            <a:lvl1pPr eaLnBrk="0" hangingPunct="0">
              <a:spcBef>
                <a:spcPct val="100000"/>
              </a:spcBef>
              <a:buSzPct val="70000"/>
              <a:buBlip>
                <a:blip r:embed="rId4"/>
              </a:buBlip>
              <a:defRPr sz="2200" b="1">
                <a:solidFill>
                  <a:schemeClr val="accent2"/>
                </a:solidFill>
                <a:latin typeface="Candar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Font typeface="Candara" pitchFamily="34" charset="0"/>
              <a:buChar char="&gt;"/>
              <a:defRPr b="1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14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en-US" sz="1400" i="1" dirty="0">
                <a:solidFill>
                  <a:schemeClr val="accent1"/>
                </a:solidFill>
                <a:latin typeface="+mn-lt"/>
              </a:rPr>
              <a:t>Все страны</a:t>
            </a:r>
            <a:endParaRPr lang="en-US" altLang="en-US" sz="1400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6209449" y="1651025"/>
            <a:ext cx="2424633" cy="46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5" rIns="91388" bIns="45695">
            <a:spAutoFit/>
          </a:bodyPr>
          <a:lstStyle>
            <a:lvl1pPr eaLnBrk="0" hangingPunct="0">
              <a:spcBef>
                <a:spcPct val="100000"/>
              </a:spcBef>
              <a:buSzPct val="70000"/>
              <a:buBlip>
                <a:blip r:embed="rId4"/>
              </a:buBlip>
              <a:defRPr sz="2200" b="1">
                <a:solidFill>
                  <a:schemeClr val="accent2"/>
                </a:solidFill>
                <a:latin typeface="Candar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Font typeface="Candara" pitchFamily="34" charset="0"/>
              <a:buChar char="&gt;"/>
              <a:defRPr b="1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14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 b="0" dirty="0">
                <a:solidFill>
                  <a:schemeClr val="tx2"/>
                </a:solidFill>
                <a:latin typeface="+mn-lt"/>
              </a:rPr>
              <a:t>APAC, SEPA, Latin America, North America &amp; EMEA</a:t>
            </a:r>
          </a:p>
        </p:txBody>
      </p:sp>
      <p:cxnSp>
        <p:nvCxnSpPr>
          <p:cNvPr id="86" name="Connecteur droit avec flèche 85"/>
          <p:cNvCxnSpPr/>
          <p:nvPr/>
        </p:nvCxnSpPr>
        <p:spPr>
          <a:xfrm flipH="1">
            <a:off x="2915847" y="1800539"/>
            <a:ext cx="50406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/>
          <p:nvPr/>
        </p:nvCxnSpPr>
        <p:spPr>
          <a:xfrm rot="10800000" flipH="1">
            <a:off x="5508112" y="1800538"/>
            <a:ext cx="50406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/>
          <p:cNvSpPr>
            <a:spLocks noChangeAspect="1"/>
          </p:cNvSpPr>
          <p:nvPr/>
        </p:nvSpPr>
        <p:spPr>
          <a:xfrm rot="16200000">
            <a:off x="1192325" y="2499750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5" rIns="91388" bIns="45695" rtlCol="0" anchor="ctr"/>
          <a:lstStyle/>
          <a:p>
            <a:pPr algn="ctr"/>
            <a:endParaRPr lang="en-US" noProof="0" dirty="0">
              <a:latin typeface="+mj-lt"/>
            </a:endParaRPr>
          </a:p>
        </p:txBody>
      </p:sp>
      <p:cxnSp>
        <p:nvCxnSpPr>
          <p:cNvPr id="89" name="Connecteur droit 88"/>
          <p:cNvCxnSpPr/>
          <p:nvPr/>
        </p:nvCxnSpPr>
        <p:spPr>
          <a:xfrm>
            <a:off x="1430754" y="2571750"/>
            <a:ext cx="6565765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/>
          <p:cNvSpPr>
            <a:spLocks noChangeAspect="1"/>
          </p:cNvSpPr>
          <p:nvPr/>
        </p:nvSpPr>
        <p:spPr>
          <a:xfrm rot="16200000">
            <a:off x="8100392" y="2499750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5" rIns="91388" bIns="45695" rtlCol="0" anchor="ctr"/>
          <a:lstStyle/>
          <a:p>
            <a:pPr algn="ctr"/>
            <a:endParaRPr lang="en-US" noProof="0" dirty="0">
              <a:latin typeface="+mj-lt"/>
            </a:endParaRPr>
          </a:p>
        </p:txBody>
      </p:sp>
      <p:pic>
        <p:nvPicPr>
          <p:cNvPr id="129" name="Picture 12" descr="S:\Marketing\B-B-New outbound\10. Visual Library\Product Identity\Product visuals\Mobility\iSMP\MD\IsmpDouble-MD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4249" y="3147381"/>
            <a:ext cx="715847" cy="63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8" descr="S:\Marketing\B-B-New outbound\10. Visual Library\Product Identity\Product visuals\Countertop\iCT250\Hero visuals\iCT250-V2_S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6873" y="3132515"/>
            <a:ext cx="697323" cy="69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S:\Marketing\B-B-New outbound\13. Rebranding\Product Visuals\NEW BRANDING_iWL Series\•png\iWL250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4" y="3241751"/>
            <a:ext cx="599228" cy="54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S:\Marketing\B-B-New outbound\13. Rebranding\Product Visuals\NEW BRANDING_iSC Touch 480\•png\ISC480alstylet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066" y="2944341"/>
            <a:ext cx="1108703" cy="100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 descr="S:\Marketing\B-B-New outbound\13. Rebranding\Product Visuals\NEW BRANDING_iPP300\•png\iPP350PiColorScreen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38" y="3170354"/>
            <a:ext cx="655546" cy="62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S:\Marketing\B-B-New outbound\13. Rebranding\Product Visuals\NEW BRANDING_iWB BIO\•png\IWB_3-4_Mdes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8787" y="3043089"/>
            <a:ext cx="724057" cy="8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7" descr="S:\Marketing\B-B-New outbound\13. Rebranding\Product Visuals\NEW BRANDING_iPP H-TOUCH 480\IPPH Touch480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3447" y="3071151"/>
            <a:ext cx="592395" cy="71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8" descr="D:\Users\sdelegue\Desktop\Photos Telium 3\Desk 5000_vue de face.png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6518" y="3055096"/>
            <a:ext cx="359778" cy="78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9" descr="D:\Users\sdelegue\Desktop\Photos Telium 3\Move 5000_VUE DE FACE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7724" y="3071771"/>
            <a:ext cx="882701" cy="76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0" descr="D:\Users\sdelegue\Desktop\Photos Telium 3\Lane 5000_FACE copy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5456" y="2987654"/>
            <a:ext cx="1104695" cy="88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9344" y="1462488"/>
            <a:ext cx="1543425" cy="48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4067944" y="1812609"/>
            <a:ext cx="1512168" cy="138499"/>
          </a:xfrm>
          <a:prstGeom prst="rect">
            <a:avLst/>
          </a:prstGeom>
          <a:noFill/>
        </p:spPr>
        <p:txBody>
          <a:bodyPr wrap="square" lIns="35977" tIns="0" rIns="35977" bIns="0" rtlCol="0">
            <a:spAutoFit/>
          </a:bodyPr>
          <a:lstStyle/>
          <a:p>
            <a:r>
              <a:rPr lang="en-US" sz="900" i="1" dirty="0">
                <a:solidFill>
                  <a:schemeClr val="tx2"/>
                </a:solidFill>
              </a:rPr>
              <a:t>Operating system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2983" y="195488"/>
            <a:ext cx="1133475" cy="34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66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92192" y="4011911"/>
            <a:ext cx="4464297" cy="911955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Ingenico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Smart Terminals</a:t>
            </a:r>
            <a:endParaRPr lang="ru-RU" sz="3200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144" y="555526"/>
            <a:ext cx="459890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8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/>
              <a:t>Терминалы </a:t>
            </a:r>
            <a:r>
              <a:rPr lang="fr-FR" sz="2000" b="1" dirty="0"/>
              <a:t>/ </a:t>
            </a:r>
            <a:r>
              <a:rPr lang="ru-RU" sz="2000" b="1" dirty="0"/>
              <a:t>Решения по приему платежей</a:t>
            </a:r>
            <a:r>
              <a:rPr lang="fr-FR" sz="2000" dirty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ru-RU" sz="1600" dirty="0">
                <a:solidFill>
                  <a:srgbClr val="C00000"/>
                </a:solidFill>
              </a:rPr>
              <a:t>Соответствует  самым требовательным условиям использования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28306" y="1134929"/>
            <a:ext cx="4796221" cy="1061807"/>
          </a:xfrm>
          <a:prstGeom prst="rect">
            <a:avLst/>
          </a:prstGeom>
        </p:spPr>
        <p:txBody>
          <a:bodyPr wrap="square" lIns="91420" tIns="45709" rIns="91420" bIns="45709">
            <a:spAutoFit/>
          </a:bodyPr>
          <a:lstStyle/>
          <a:p>
            <a:pPr marL="285685" indent="-285685">
              <a:lnSpc>
                <a:spcPct val="150000"/>
              </a:lnSpc>
              <a:buClr>
                <a:srgbClr val="C20418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Совмещает в себе платежные и бизнес сервисы </a:t>
            </a:r>
            <a:endParaRPr lang="fr-FR" sz="1400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marL="285685" indent="-285685">
              <a:lnSpc>
                <a:spcPct val="150000"/>
              </a:lnSpc>
              <a:buClr>
                <a:srgbClr val="C20418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Каталог платежных приложений </a:t>
            </a:r>
            <a:r>
              <a:rPr lang="en-US" sz="1400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Telium</a:t>
            </a:r>
            <a:r>
              <a:rPr lang="en-US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endParaRPr lang="fr-FR" sz="1400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marL="285685" indent="-285685">
              <a:lnSpc>
                <a:spcPct val="150000"/>
              </a:lnSpc>
              <a:buClr>
                <a:srgbClr val="C20418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Поддержка всех сценариев использования</a:t>
            </a:r>
            <a:endParaRPr lang="fr-FR" sz="140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139927" y="4008075"/>
            <a:ext cx="108012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984" tIns="0" rIns="71984" bIns="0" anchor="ctr"/>
          <a:lstStyle/>
          <a:p>
            <a:pPr algn="ctr" eaLnBrk="0" fontAlgn="base" hangingPunct="0">
              <a:spcAft>
                <a:spcPct val="0"/>
              </a:spcAft>
              <a:buSzPct val="90000"/>
            </a:pPr>
            <a:r>
              <a:rPr lang="ru-RU" sz="900" b="1" dirty="0">
                <a:solidFill>
                  <a:srgbClr val="4A4F55"/>
                </a:solidFill>
              </a:rPr>
              <a:t>Самый высокий уровень безопасности</a:t>
            </a:r>
            <a:r>
              <a:rPr lang="en-US" sz="900" dirty="0">
                <a:solidFill>
                  <a:srgbClr val="4A4F55"/>
                </a:solidFill>
              </a:rPr>
              <a:t> 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7464121" y="2885620"/>
            <a:ext cx="1455518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984" tIns="0" rIns="71984" bIns="0" anchor="ctr"/>
          <a:lstStyle/>
          <a:p>
            <a:pPr algn="ctr" eaLnBrk="0" fontAlgn="base" hangingPunct="0">
              <a:spcBef>
                <a:spcPts val="700"/>
              </a:spcBef>
              <a:spcAft>
                <a:spcPct val="0"/>
              </a:spcAft>
              <a:buSzPct val="90000"/>
            </a:pPr>
            <a:r>
              <a:rPr lang="ru-RU" sz="900" b="1" dirty="0">
                <a:solidFill>
                  <a:srgbClr val="4A4F55"/>
                </a:solidFill>
              </a:rPr>
              <a:t>Улучшенный Графический Интерфейс пользователя</a:t>
            </a:r>
            <a:endParaRPr lang="en-US" sz="900" dirty="0">
              <a:solidFill>
                <a:srgbClr val="4A4F55"/>
              </a:solidFill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4086913" y="2982756"/>
            <a:ext cx="1133161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984" tIns="0" rIns="71984" bIns="0" anchor="ctr"/>
          <a:lstStyle/>
          <a:p>
            <a:pPr algn="ctr" eaLnBrk="0" fontAlgn="base" hangingPunct="0">
              <a:spcBef>
                <a:spcPts val="700"/>
              </a:spcBef>
              <a:spcAft>
                <a:spcPct val="0"/>
              </a:spcAft>
              <a:buSzPct val="90000"/>
            </a:pPr>
            <a:r>
              <a:rPr lang="ru-RU" sz="900" b="1" dirty="0">
                <a:solidFill>
                  <a:srgbClr val="4A4F55"/>
                </a:solidFill>
              </a:rPr>
              <a:t>Прием всех способов оплаты</a:t>
            </a:r>
            <a:endParaRPr lang="en-US" sz="900" dirty="0">
              <a:solidFill>
                <a:srgbClr val="4A4F55"/>
              </a:solidFill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6444210" y="2993868"/>
            <a:ext cx="1224136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984" tIns="0" rIns="71984" bIns="0" anchor="ctr"/>
          <a:lstStyle/>
          <a:p>
            <a:pPr algn="ctr" eaLnBrk="0" fontAlgn="base" hangingPunct="0">
              <a:spcBef>
                <a:spcPts val="700"/>
              </a:spcBef>
              <a:spcAft>
                <a:spcPct val="0"/>
              </a:spcAft>
              <a:buSzPct val="90000"/>
            </a:pPr>
            <a:r>
              <a:rPr lang="ru-RU" sz="900" b="1" dirty="0">
                <a:solidFill>
                  <a:srgbClr val="4A4F55"/>
                </a:solidFill>
              </a:rPr>
              <a:t>Возможность использования </a:t>
            </a:r>
            <a:r>
              <a:rPr lang="en-US" sz="900" b="1" dirty="0">
                <a:solidFill>
                  <a:srgbClr val="4A4F55"/>
                </a:solidFill>
              </a:rPr>
              <a:t>HTML5 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6353122" y="4074083"/>
            <a:ext cx="1185456" cy="61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984" tIns="0" rIns="71984" bIns="0" anchor="ctr"/>
          <a:lstStyle/>
          <a:p>
            <a:pPr algn="ctr" eaLnBrk="0" fontAlgn="base" hangingPunct="0">
              <a:spcBef>
                <a:spcPts val="700"/>
              </a:spcBef>
              <a:spcAft>
                <a:spcPct val="0"/>
              </a:spcAft>
              <a:buSzPct val="90000"/>
            </a:pPr>
            <a:r>
              <a:rPr lang="ru-RU" sz="900" b="1" dirty="0">
                <a:solidFill>
                  <a:srgbClr val="4A4F55"/>
                </a:solidFill>
              </a:rPr>
              <a:t>Использование всех типов беспроводного подключения</a:t>
            </a:r>
            <a:endParaRPr lang="en-US" sz="900" i="1" dirty="0">
              <a:solidFill>
                <a:srgbClr val="4A4F55"/>
              </a:solidFill>
            </a:endParaRP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5204132" y="2982742"/>
            <a:ext cx="132437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984" tIns="0" rIns="71984" bIns="0" anchor="ctr"/>
          <a:lstStyle/>
          <a:p>
            <a:pPr algn="ctr" eaLnBrk="0" fontAlgn="base" hangingPunct="0">
              <a:spcBef>
                <a:spcPts val="700"/>
              </a:spcBef>
              <a:spcAft>
                <a:spcPct val="0"/>
              </a:spcAft>
              <a:buSzPct val="90000"/>
            </a:pPr>
            <a:r>
              <a:rPr lang="ru-RU" sz="900" b="1" dirty="0">
                <a:solidFill>
                  <a:srgbClr val="4A4F55"/>
                </a:solidFill>
              </a:rPr>
              <a:t>Воспроизведение мультимедиа в реальном времени</a:t>
            </a:r>
            <a:endParaRPr lang="en-US" sz="900" dirty="0">
              <a:solidFill>
                <a:srgbClr val="4A4F55"/>
              </a:solidFill>
            </a:endParaRPr>
          </a:p>
        </p:txBody>
      </p: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7335463" y="3872636"/>
            <a:ext cx="1584176" cy="93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984" tIns="0" rIns="71984" bIns="0" anchor="ctr"/>
          <a:lstStyle/>
          <a:p>
            <a:pPr algn="ctr" eaLnBrk="0" fontAlgn="base" hangingPunct="0">
              <a:spcAft>
                <a:spcPct val="0"/>
              </a:spcAft>
              <a:buSzPct val="90000"/>
            </a:pPr>
            <a:endParaRPr lang="en-US" sz="900" b="1" dirty="0">
              <a:solidFill>
                <a:srgbClr val="4A4F55"/>
              </a:solidFill>
            </a:endParaRP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5393487" y="3851706"/>
            <a:ext cx="100811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984" tIns="0" rIns="71984" bIns="0" anchor="ctr"/>
          <a:lstStyle/>
          <a:p>
            <a:pPr algn="ctr" eaLnBrk="0" fontAlgn="base" hangingPunct="0">
              <a:spcBef>
                <a:spcPts val="700"/>
              </a:spcBef>
              <a:spcAft>
                <a:spcPct val="0"/>
              </a:spcAft>
              <a:buSzPct val="90000"/>
            </a:pPr>
            <a:r>
              <a:rPr lang="ru-RU" sz="900" b="1" dirty="0">
                <a:solidFill>
                  <a:srgbClr val="4A4F55"/>
                </a:solidFill>
              </a:rPr>
              <a:t>Сенсорный дисплей</a:t>
            </a:r>
            <a:endParaRPr lang="en-US" sz="900" i="1" dirty="0">
              <a:solidFill>
                <a:srgbClr val="4A4F55"/>
              </a:solidFill>
            </a:endParaRPr>
          </a:p>
        </p:txBody>
      </p:sp>
      <p:pic>
        <p:nvPicPr>
          <p:cNvPr id="46082" name="Picture 2" descr="S:\Marketing\B-B-New outbound\13. Rebranding\Pictogramms\PICTOS_INGENICO 2\pictos-png\PICTOS SEUL\smartcard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4764" y="2511240"/>
            <a:ext cx="515714" cy="51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S:\Marketing\B-B-New outbound\13. Rebranding\Pictogramms\PICTOS_INGENICO 2\pictos-png\PICTOS SEUL\multimedia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3073" y="2511240"/>
            <a:ext cx="515714" cy="51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S:\Marketing\B-B-New outbound\13. Rebranding\Pictogramms\PICTOS_INGENICO 2\pictos-png\PICTOS SEUL\color display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2202" y="2490039"/>
            <a:ext cx="515714" cy="51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S:\Marketing\B-B-New outbound\13. Rebranding\Pictogramms\PICTOS_INGENICO 2\pictos-png\PICTOS SEUL\touchscreen2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8457" y="3541954"/>
            <a:ext cx="515714" cy="51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S:\Marketing\B-B-New outbound\13. Rebranding\Pictogramms\PICTOS_INGENICO 2\pictos-png\PICTOS SEUL\GPRSWIFI 3Gconnectivity2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470" y="3541954"/>
            <a:ext cx="515714" cy="51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 descr="D:\Users\sdelegue\Desktop\PCI PTS 3xsecurity2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857" y="3576064"/>
            <a:ext cx="520285" cy="52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559269" y="4133532"/>
            <a:ext cx="1136578" cy="415498"/>
          </a:xfrm>
          <a:prstGeom prst="rect">
            <a:avLst/>
          </a:prstGeom>
          <a:noFill/>
        </p:spPr>
        <p:txBody>
          <a:bodyPr wrap="square" lIns="35992" tIns="0" rIns="35992" bIns="0" rtlCol="0">
            <a:spAutoFit/>
          </a:bodyPr>
          <a:lstStyle/>
          <a:p>
            <a:pPr algn="ctr"/>
            <a:r>
              <a:rPr lang="ru-RU" sz="900" b="1" dirty="0">
                <a:solidFill>
                  <a:srgbClr val="4A4F55"/>
                </a:solidFill>
              </a:rPr>
              <a:t>Операционная Система</a:t>
            </a:r>
            <a:r>
              <a:rPr lang="en-US" sz="900" b="1" dirty="0" err="1">
                <a:solidFill>
                  <a:srgbClr val="4A4F55"/>
                </a:solidFill>
              </a:rPr>
              <a:t>Telium</a:t>
            </a:r>
            <a:r>
              <a:rPr lang="en-US" sz="900" b="1" dirty="0">
                <a:solidFill>
                  <a:srgbClr val="4A4F55"/>
                </a:solidFill>
              </a:rPr>
              <a:t> TETRA</a:t>
            </a:r>
          </a:p>
        </p:txBody>
      </p:sp>
      <p:pic>
        <p:nvPicPr>
          <p:cNvPr id="44" name="Picture 2" descr="D:\Users\sdelegue\Desktop\smartcard2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6936" y="2506739"/>
            <a:ext cx="524716" cy="52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9282" y="3564534"/>
            <a:ext cx="1557793" cy="49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566" y="267495"/>
            <a:ext cx="7747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741" y="1106125"/>
            <a:ext cx="4029075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10"/>
          <p:cNvSpPr/>
          <p:nvPr/>
        </p:nvSpPr>
        <p:spPr>
          <a:xfrm>
            <a:off x="539553" y="4359910"/>
            <a:ext cx="901168" cy="246199"/>
          </a:xfrm>
          <a:prstGeom prst="rect">
            <a:avLst/>
          </a:prstGeom>
        </p:spPr>
        <p:txBody>
          <a:bodyPr wrap="none" lIns="91420" tIns="45709" rIns="91420" bIns="45709">
            <a:spAutoFit/>
          </a:bodyPr>
          <a:lstStyle/>
          <a:p>
            <a:r>
              <a:rPr lang="fr-FR" sz="1000" b="1" dirty="0">
                <a:solidFill>
                  <a:srgbClr val="4A4F55"/>
                </a:solidFill>
              </a:rPr>
              <a:t>Desk/ </a:t>
            </a:r>
            <a:r>
              <a:rPr lang="fr-FR" sz="1000" dirty="0" err="1">
                <a:solidFill>
                  <a:srgbClr val="4A4F55"/>
                </a:solidFill>
              </a:rPr>
              <a:t>series</a:t>
            </a:r>
            <a:endParaRPr lang="fr-FR" sz="1000" dirty="0">
              <a:solidFill>
                <a:srgbClr val="4A4F55"/>
              </a:solidFill>
            </a:endParaRP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2" y="4359909"/>
            <a:ext cx="8969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4353231"/>
            <a:ext cx="92075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Espace réservé du texte 2"/>
          <p:cNvSpPr txBox="1">
            <a:spLocks/>
          </p:cNvSpPr>
          <p:nvPr/>
        </p:nvSpPr>
        <p:spPr>
          <a:xfrm>
            <a:off x="1061533" y="1275744"/>
            <a:ext cx="2520000" cy="2520000"/>
          </a:xfrm>
          <a:prstGeom prst="rect">
            <a:avLst/>
          </a:prstGeom>
        </p:spPr>
        <p:txBody>
          <a:bodyPr vert="horz" wrap="none" lIns="35977" tIns="0" rIns="35977" bIns="0" rtlCol="0" anchor="ctr">
            <a:noAutofit/>
          </a:bodyPr>
          <a:lstStyle>
            <a:defPPr>
              <a:defRPr lang="fr-FR"/>
            </a:defPPr>
            <a:lvl1pPr marL="0" indent="0" algn="l" defTabSz="914063" rtl="0" eaLnBrk="1" latinLnBrk="0" hangingPunct="1">
              <a:spcBef>
                <a:spcPts val="0"/>
              </a:spcBef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022" algn="l" defTabSz="9140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63" algn="l" defTabSz="9140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090" algn="l" defTabSz="9140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24" algn="l" defTabSz="9140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45" algn="l" defTabSz="9140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167" algn="l" defTabSz="9140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00" algn="l" defTabSz="9140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228" algn="l" defTabSz="9140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S:\Marketing\B-B-New outbound\3. Telium 3\Visuels Terminals\Version - 08102014\5000\DESK\vue de face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319437"/>
            <a:ext cx="2808312" cy="3029330"/>
          </a:xfrm>
          <a:prstGeom prst="rect">
            <a:avLst/>
          </a:prstGeom>
          <a:ln>
            <a:noFill/>
          </a:ln>
          <a:effectLst>
            <a:outerShdw blurRad="139700" dist="50800" dir="2700000" algn="tl" rotWithShape="0">
              <a:srgbClr val="333333">
                <a:alpha val="6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2"/>
          <p:cNvSpPr txBox="1">
            <a:spLocks/>
          </p:cNvSpPr>
          <p:nvPr/>
        </p:nvSpPr>
        <p:spPr>
          <a:xfrm>
            <a:off x="539554" y="287507"/>
            <a:ext cx="7888024" cy="2546596"/>
          </a:xfrm>
          <a:prstGeom prst="rect">
            <a:avLst/>
          </a:prstGeom>
        </p:spPr>
        <p:txBody>
          <a:bodyPr lIns="91420" tIns="45709" rIns="91420" bIns="45709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4A4F55"/>
                </a:solidFill>
              </a:rPr>
              <a:t>Desk</a:t>
            </a:r>
            <a:endParaRPr lang="en-US" sz="3600" dirty="0">
              <a:solidFill>
                <a:srgbClr val="4A4F55"/>
              </a:solidFill>
            </a:endParaRP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1115616" y="992792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 defTabSz="914192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1398233" y="1064792"/>
            <a:ext cx="6336704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>
            <a:spLocks noChangeAspect="1"/>
          </p:cNvSpPr>
          <p:nvPr/>
        </p:nvSpPr>
        <p:spPr>
          <a:xfrm>
            <a:off x="7878953" y="992792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 defTabSz="914192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2" descr="S:\Marketing\B-B-New outbound\3. Telium 3\Visuels Terminals\Version - 08102014\3500\DESK\VUE DE FACE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2100" y="1327086"/>
            <a:ext cx="1528971" cy="3105178"/>
          </a:xfrm>
          <a:prstGeom prst="rect">
            <a:avLst/>
          </a:prstGeom>
          <a:ln>
            <a:noFill/>
          </a:ln>
          <a:effectLst>
            <a:outerShdw blurRad="139700" dist="50800" dir="2700000" algn="tl" rotWithShape="0">
              <a:srgbClr val="333333">
                <a:alpha val="6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:\Marketing\B-B-New outbound\3. Telium 3\Visuels Terminals\Version - 08102014\3200\vue de face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2200" y="1279702"/>
            <a:ext cx="1479906" cy="3168000"/>
          </a:xfrm>
          <a:prstGeom prst="rect">
            <a:avLst/>
          </a:prstGeom>
          <a:ln>
            <a:noFill/>
          </a:ln>
          <a:effectLst>
            <a:outerShdw blurRad="139700" dist="50800" dir="2700000" algn="tl" rotWithShape="0">
              <a:srgbClr val="333333">
                <a:alpha val="6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63689" y="4305306"/>
            <a:ext cx="806591" cy="246199"/>
          </a:xfrm>
          <a:prstGeom prst="rect">
            <a:avLst/>
          </a:prstGeom>
        </p:spPr>
        <p:txBody>
          <a:bodyPr wrap="none" lIns="91420" tIns="45709" rIns="91420" bIns="45709">
            <a:spAutoFit/>
          </a:bodyPr>
          <a:lstStyle/>
          <a:p>
            <a:pPr defTabSz="914192"/>
            <a:r>
              <a:rPr lang="fr-FR" sz="1000" b="1" dirty="0">
                <a:solidFill>
                  <a:srgbClr val="4A4F55"/>
                </a:solidFill>
              </a:rPr>
              <a:t>Desk/</a:t>
            </a:r>
            <a:r>
              <a:rPr lang="fr-FR" sz="1000" dirty="0">
                <a:solidFill>
                  <a:srgbClr val="4A4F55"/>
                </a:solidFill>
              </a:rPr>
              <a:t>5000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43233" y="4305306"/>
            <a:ext cx="806591" cy="246199"/>
          </a:xfrm>
          <a:prstGeom prst="rect">
            <a:avLst/>
          </a:prstGeom>
        </p:spPr>
        <p:txBody>
          <a:bodyPr wrap="none" lIns="91420" tIns="45709" rIns="91420" bIns="45709">
            <a:spAutoFit/>
          </a:bodyPr>
          <a:lstStyle/>
          <a:p>
            <a:pPr defTabSz="914192"/>
            <a:r>
              <a:rPr lang="fr-FR" sz="1000" b="1" dirty="0">
                <a:solidFill>
                  <a:srgbClr val="4A4F55"/>
                </a:solidFill>
              </a:rPr>
              <a:t>Desk/</a:t>
            </a:r>
            <a:r>
              <a:rPr lang="fr-FR" sz="1000" dirty="0">
                <a:solidFill>
                  <a:srgbClr val="4A4F55"/>
                </a:solidFill>
              </a:rPr>
              <a:t>3500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60234" y="4334059"/>
            <a:ext cx="806591" cy="246199"/>
          </a:xfrm>
          <a:prstGeom prst="rect">
            <a:avLst/>
          </a:prstGeom>
        </p:spPr>
        <p:txBody>
          <a:bodyPr wrap="none" lIns="91420" tIns="45709" rIns="91420" bIns="45709">
            <a:spAutoFit/>
          </a:bodyPr>
          <a:lstStyle/>
          <a:p>
            <a:pPr defTabSz="914192"/>
            <a:r>
              <a:rPr lang="fr-FR" sz="1000" b="1" dirty="0">
                <a:solidFill>
                  <a:srgbClr val="4A4F55"/>
                </a:solidFill>
              </a:rPr>
              <a:t>Desk/</a:t>
            </a:r>
            <a:r>
              <a:rPr lang="fr-FR" sz="1000" dirty="0">
                <a:solidFill>
                  <a:srgbClr val="4A4F55"/>
                </a:solidFill>
              </a:rPr>
              <a:t>3200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2983" y="195488"/>
            <a:ext cx="1133475" cy="34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4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/>
          <p:cNvSpPr txBox="1">
            <a:spLocks/>
          </p:cNvSpPr>
          <p:nvPr/>
        </p:nvSpPr>
        <p:spPr>
          <a:xfrm>
            <a:off x="539554" y="426321"/>
            <a:ext cx="7888024" cy="2546596"/>
          </a:xfrm>
          <a:prstGeom prst="rect">
            <a:avLst/>
          </a:prstGeom>
        </p:spPr>
        <p:txBody>
          <a:bodyPr lIns="91420" tIns="45709" rIns="91420" bIns="45709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Move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1115616" y="1131606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noProof="0" dirty="0">
              <a:latin typeface="+mj-lt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1398233" y="1203606"/>
            <a:ext cx="6336704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>
            <a:spLocks noChangeAspect="1"/>
          </p:cNvSpPr>
          <p:nvPr/>
        </p:nvSpPr>
        <p:spPr>
          <a:xfrm>
            <a:off x="7878953" y="1131606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noProof="0" dirty="0">
              <a:latin typeface="+mj-lt"/>
            </a:endParaRPr>
          </a:p>
        </p:txBody>
      </p:sp>
      <p:pic>
        <p:nvPicPr>
          <p:cNvPr id="88066" name="Picture 2" descr="S:\Marketing\B-B-New outbound\3. Telium 3\Visuels Terminals\Version - 08102014\3500\MOVE\vue de face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036" y="1491632"/>
            <a:ext cx="4070582" cy="284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7" name="Picture 3" descr="S:\Marketing\B-B-New outbound\3. Telium 3\Visuels Terminals\Version - 08102014\5000\MOVE\VUE DE FAC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7919" y="1491630"/>
            <a:ext cx="3309398" cy="288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59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930" name="Picture 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2" y="1833564"/>
            <a:ext cx="1790700" cy="72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4932" name="Picture 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7" y="897731"/>
            <a:ext cx="25717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4933" name="Picture 37" descr="sh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1141810"/>
            <a:ext cx="10271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35" name="Picture 4" descr="american expr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9" y="814390"/>
            <a:ext cx="1127125" cy="72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37" name="Picture 15" descr="ikea_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8" y="844155"/>
            <a:ext cx="22145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38" name="Picture 19" descr="sp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753667"/>
            <a:ext cx="23336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39" name="Picture 23" descr="Handelsbank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77" b="18468"/>
          <a:stretch>
            <a:fillRect/>
          </a:stretch>
        </p:blipFill>
        <p:spPr bwMode="auto">
          <a:xfrm>
            <a:off x="7134226" y="4448176"/>
            <a:ext cx="1584325" cy="21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40" name="Picture 25" descr="logo_Raboban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41" y="3751662"/>
            <a:ext cx="612775" cy="5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42" name="Picture 31" descr="carrefou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1" y="3400427"/>
            <a:ext cx="742950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43" name="Picture 35" descr="logo_walmar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2" r="7059" b="28041"/>
          <a:stretch>
            <a:fillRect/>
          </a:stretch>
        </p:blipFill>
        <p:spPr bwMode="auto">
          <a:xfrm>
            <a:off x="4325941" y="3064671"/>
            <a:ext cx="1546225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44" name="Picture 36" descr="PizzaHut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2971800"/>
            <a:ext cx="501650" cy="38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45" name="Picture 42" descr="logo_abn amr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2" y="2168131"/>
            <a:ext cx="156210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47" name="Picture 48" descr="ВТБ 24 — кредиты, ипотека, банковские карты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609725"/>
            <a:ext cx="1441450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48" name="Picture 4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3408762"/>
            <a:ext cx="1512888" cy="37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4949" name="Picture 50" descr="Абсолют Банк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4120754"/>
            <a:ext cx="19050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50" name="Picture 52" descr="Банк Петрокоммерц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t="-10417" r="2106" b="54688"/>
          <a:stretch>
            <a:fillRect/>
          </a:stretch>
        </p:blipFill>
        <p:spPr bwMode="auto">
          <a:xfrm>
            <a:off x="4706939" y="3839766"/>
            <a:ext cx="2441575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51" name="Picture 53" descr="logo1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5" y="2647952"/>
            <a:ext cx="1657350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52" name="Picture 5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25" y="3913587"/>
            <a:ext cx="2533650" cy="41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4953" name="Picture 55" descr="logo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" t="16551" r="64285" b="18391"/>
          <a:stretch>
            <a:fillRect/>
          </a:stretch>
        </p:blipFill>
        <p:spPr bwMode="auto">
          <a:xfrm>
            <a:off x="7904163" y="1554957"/>
            <a:ext cx="1054100" cy="72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54" name="Picture 56" descr="На главную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71" y="4396979"/>
            <a:ext cx="26955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55" name="Picture 57" descr="НОМОС-БАНК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91" y="3034906"/>
            <a:ext cx="1514475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56" name="Picture 60" descr="migros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3" y="4396981"/>
            <a:ext cx="1154113" cy="29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57" name="Picture 61" descr="montrada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8" y="2069309"/>
            <a:ext cx="1274763" cy="20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58" name="Picture 62" descr="БИНБАНК: пластиковые карты, банковская карта, банки вклады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5" r="3876" b="-2339"/>
          <a:stretch>
            <a:fillRect/>
          </a:stretch>
        </p:blipFill>
        <p:spPr bwMode="auto">
          <a:xfrm>
            <a:off x="7081838" y="3006329"/>
            <a:ext cx="17907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59" name="Picture 68" descr="logo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7" y="2305053"/>
            <a:ext cx="2160588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61" name="Picture 7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5" y="2133601"/>
            <a:ext cx="1962150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4963" name="Picture 51"/>
          <p:cNvPicPr>
            <a:picLocks noChangeAspect="1" noChangeArrowheads="1"/>
          </p:cNvPicPr>
          <p:nvPr/>
        </p:nvPicPr>
        <p:blipFill>
          <a:blip r:embed="rId31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6" y="2618187"/>
            <a:ext cx="3614737" cy="5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4964" name="Picture 76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5" y="3425430"/>
            <a:ext cx="1508125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4965" name="Picture 78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9" y="4064796"/>
            <a:ext cx="1495425" cy="66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4966" name="Picture 79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109914"/>
            <a:ext cx="1312862" cy="81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4967" name="Picture 81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0" y="3504012"/>
            <a:ext cx="847725" cy="83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67" name="Rectangle 40"/>
          <p:cNvSpPr>
            <a:spLocks noChangeArrowheads="1"/>
          </p:cNvSpPr>
          <p:nvPr/>
        </p:nvSpPr>
        <p:spPr bwMode="auto">
          <a:xfrm>
            <a:off x="611190" y="86916"/>
            <a:ext cx="8408987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ru-RU" sz="3300"/>
              <a:t>Ingenico</a:t>
            </a:r>
            <a:r>
              <a:rPr lang="ru-RU" altLang="ru-RU" sz="3300"/>
              <a:t>: доверие клиентов во всем мире</a:t>
            </a:r>
            <a:endParaRPr lang="en-US" altLang="ru-RU" sz="2100"/>
          </a:p>
        </p:txBody>
      </p:sp>
      <p:pic>
        <p:nvPicPr>
          <p:cNvPr id="764931" name="Picture 3" descr="logo_BP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288256"/>
            <a:ext cx="10223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41" name="Picture 26" descr="bank of america"/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530079"/>
            <a:ext cx="138588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0" name="Рисунок 40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8" y="1709738"/>
            <a:ext cx="2714625" cy="39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60" name="Picture 71" descr="hsbc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41" y="1248967"/>
            <a:ext cx="1722437" cy="54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2419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64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64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64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6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64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64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6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6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6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6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64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64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64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64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6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764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76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76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76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76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76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764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76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76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76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76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76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76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6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76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764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764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764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76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/>
          <p:cNvSpPr txBox="1">
            <a:spLocks/>
          </p:cNvSpPr>
          <p:nvPr/>
        </p:nvSpPr>
        <p:spPr>
          <a:xfrm>
            <a:off x="539554" y="426321"/>
            <a:ext cx="7888024" cy="2546596"/>
          </a:xfrm>
          <a:prstGeom prst="rect">
            <a:avLst/>
          </a:prstGeom>
        </p:spPr>
        <p:txBody>
          <a:bodyPr lIns="91420" tIns="45709" rIns="91420" bIns="45709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tx2"/>
                </a:solidFill>
              </a:rPr>
              <a:t>Lane/5000</a:t>
            </a: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1115616" y="1131606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noProof="0" dirty="0">
              <a:latin typeface="+mj-lt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1398233" y="1203606"/>
            <a:ext cx="6336704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>
            <a:spLocks noChangeAspect="1"/>
          </p:cNvSpPr>
          <p:nvPr/>
        </p:nvSpPr>
        <p:spPr>
          <a:xfrm>
            <a:off x="7878953" y="1131606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noProof="0" dirty="0">
              <a:latin typeface="+mj-lt"/>
            </a:endParaRPr>
          </a:p>
        </p:txBody>
      </p:sp>
      <p:pic>
        <p:nvPicPr>
          <p:cNvPr id="8" name="Picture 124" descr="D:\Users\sdelegue\Desktop\Photos Telium 3\Lane 5000_FACE copy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010" y="1705323"/>
            <a:ext cx="3425888" cy="27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D:\Users\sdelegue\Desktop\Photos Telium 3\Lane 5000_KEYSINGTON 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4" y="1635646"/>
            <a:ext cx="420173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0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38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1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192"/>
                        <a:ext cx="1587" cy="11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ru-RU" sz="2800">
                <a:solidFill>
                  <a:srgbClr val="FF0000"/>
                </a:solidFill>
              </a:rPr>
              <a:t>Ingenico</a:t>
            </a:r>
            <a:r>
              <a:rPr lang="ru-RU" altLang="ru-RU" sz="2800"/>
              <a:t> исследует и находит решения:</a:t>
            </a:r>
            <a:r>
              <a:rPr lang="en-GB" altLang="ru-RU" sz="2800"/>
              <a:t/>
            </a:r>
            <a:br>
              <a:rPr lang="en-GB" altLang="ru-RU" sz="2800"/>
            </a:br>
            <a:r>
              <a:rPr lang="ru-RU" altLang="ru-RU" sz="2800">
                <a:solidFill>
                  <a:srgbClr val="FF0000"/>
                </a:solidFill>
              </a:rPr>
              <a:t>удовлетворение конкретных потребностей для всех отраслей</a:t>
            </a:r>
            <a:endParaRPr lang="en-GB" altLang="ru-RU" sz="2800" b="1">
              <a:solidFill>
                <a:srgbClr val="FF0000"/>
              </a:solidFill>
            </a:endParaRPr>
          </a:p>
        </p:txBody>
      </p:sp>
      <p:grpSp>
        <p:nvGrpSpPr>
          <p:cNvPr id="24580" name="ZoneTexte 4"/>
          <p:cNvGrpSpPr>
            <a:grpSpLocks/>
          </p:cNvGrpSpPr>
          <p:nvPr/>
        </p:nvGrpSpPr>
        <p:grpSpPr bwMode="auto">
          <a:xfrm>
            <a:off x="752478" y="948929"/>
            <a:ext cx="7294563" cy="1606155"/>
            <a:chOff x="474" y="861"/>
            <a:chExt cx="4595" cy="1349"/>
          </a:xfrm>
        </p:grpSpPr>
        <p:pic>
          <p:nvPicPr>
            <p:cNvPr id="24615" name="ZoneTexte 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" y="861"/>
              <a:ext cx="4336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93" name="Text Box 5"/>
            <p:cNvSpPr txBox="1">
              <a:spLocks noChangeArrowheads="1"/>
            </p:cNvSpPr>
            <p:nvPr/>
          </p:nvSpPr>
          <p:spPr bwMode="auto">
            <a:xfrm>
              <a:off x="474" y="892"/>
              <a:ext cx="4595" cy="1318"/>
            </a:xfrm>
            <a:prstGeom prst="rect">
              <a:avLst/>
            </a:prstGeom>
            <a:noFill/>
            <a:ln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2400" b="1" dirty="0">
                  <a:solidFill>
                    <a:srgbClr val="CC0000"/>
                  </a:solidFill>
                </a:rPr>
                <a:t>Внимание к потребностям  клиентов </a:t>
              </a:r>
            </a:p>
            <a:p>
              <a:pPr algn="ctr" eaLnBrk="1" hangingPunct="1">
                <a:defRPr/>
              </a:pPr>
              <a:endParaRPr lang="ru-RU" sz="2400" b="1" dirty="0">
                <a:solidFill>
                  <a:srgbClr val="CC0000"/>
                </a:solidFill>
              </a:endParaRPr>
            </a:p>
            <a:p>
              <a:pPr algn="ctr" eaLnBrk="1" hangingPunct="1">
                <a:defRPr/>
              </a:pPr>
              <a:r>
                <a:rPr lang="ru-RU" sz="2400" b="1" dirty="0">
                  <a:solidFill>
                    <a:srgbClr val="CC0000"/>
                  </a:solidFill>
                </a:rPr>
                <a:t>Одно решение не удовлетворяет всем потребностям всех категорий клиентов…</a:t>
              </a:r>
              <a:endParaRPr lang="en-GB" sz="2400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24581" name="Group 107"/>
          <p:cNvGrpSpPr>
            <a:grpSpLocks/>
          </p:cNvGrpSpPr>
          <p:nvPr/>
        </p:nvGrpSpPr>
        <p:grpSpPr bwMode="auto">
          <a:xfrm>
            <a:off x="527053" y="2961087"/>
            <a:ext cx="944563" cy="1512094"/>
            <a:chOff x="158" y="1850"/>
            <a:chExt cx="595" cy="1270"/>
          </a:xfrm>
        </p:grpSpPr>
        <p:sp>
          <p:nvSpPr>
            <p:cNvPr id="24612" name="AutoShape 23"/>
            <p:cNvSpPr>
              <a:spLocks noChangeArrowheads="1"/>
            </p:cNvSpPr>
            <p:nvPr/>
          </p:nvSpPr>
          <p:spPr bwMode="auto">
            <a:xfrm>
              <a:off x="158" y="1850"/>
              <a:ext cx="595" cy="1270"/>
            </a:xfrm>
            <a:prstGeom prst="roundRect">
              <a:avLst>
                <a:gd name="adj" fmla="val 10546"/>
              </a:avLst>
            </a:prstGeom>
            <a:solidFill>
              <a:schemeClr val="bg1"/>
            </a:solidFill>
            <a:ln w="9525">
              <a:solidFill>
                <a:srgbClr val="8D8B8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en-US" altLang="ru-RU" sz="12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4613" name="AutoShape 83"/>
            <p:cNvSpPr>
              <a:spLocks noChangeArrowheads="1"/>
            </p:cNvSpPr>
            <p:nvPr/>
          </p:nvSpPr>
          <p:spPr bwMode="auto">
            <a:xfrm>
              <a:off x="526" y="1896"/>
              <a:ext cx="136" cy="1179"/>
            </a:xfrm>
            <a:prstGeom prst="roundRect">
              <a:avLst>
                <a:gd name="adj" fmla="val 16667"/>
              </a:avLst>
            </a:prstGeom>
            <a:solidFill>
              <a:srgbClr val="777777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 anchorCtr="1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en-US" altLang="ru-RU" b="0">
                  <a:solidFill>
                    <a:schemeClr val="bg1"/>
                  </a:solidFill>
                  <a:latin typeface="Arial" charset="0"/>
                </a:rPr>
                <a:t>‘mono service’</a:t>
              </a:r>
            </a:p>
          </p:txBody>
        </p:sp>
        <p:sp>
          <p:nvSpPr>
            <p:cNvPr id="24614" name="AutoShape 84"/>
            <p:cNvSpPr>
              <a:spLocks noChangeArrowheads="1"/>
            </p:cNvSpPr>
            <p:nvPr/>
          </p:nvSpPr>
          <p:spPr bwMode="auto">
            <a:xfrm>
              <a:off x="260" y="1896"/>
              <a:ext cx="136" cy="1179"/>
            </a:xfrm>
            <a:prstGeom prst="roundRect">
              <a:avLst>
                <a:gd name="adj" fmla="val 16667"/>
              </a:avLst>
            </a:prstGeom>
            <a:solidFill>
              <a:srgbClr val="777777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 anchorCtr="1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en-US" altLang="ru-RU" b="0">
                  <a:solidFill>
                    <a:schemeClr val="bg1"/>
                  </a:solidFill>
                  <a:latin typeface="Arial" charset="0"/>
                </a:rPr>
                <a:t>‘multi service’</a:t>
              </a:r>
            </a:p>
          </p:txBody>
        </p:sp>
      </p:grpSp>
      <p:sp>
        <p:nvSpPr>
          <p:cNvPr id="24582" name="AutoShape 55"/>
          <p:cNvSpPr>
            <a:spLocks noChangeArrowheads="1"/>
          </p:cNvSpPr>
          <p:nvPr/>
        </p:nvSpPr>
        <p:spPr bwMode="auto">
          <a:xfrm>
            <a:off x="5834064" y="2951562"/>
            <a:ext cx="917575" cy="1512094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9525">
            <a:solidFill>
              <a:srgbClr val="8D8B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en-US" altLang="ru-RU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583" name="AutoShape 72"/>
          <p:cNvSpPr>
            <a:spLocks noChangeArrowheads="1"/>
          </p:cNvSpPr>
          <p:nvPr/>
        </p:nvSpPr>
        <p:spPr bwMode="auto">
          <a:xfrm>
            <a:off x="6192838" y="3003949"/>
            <a:ext cx="215900" cy="1403747"/>
          </a:xfrm>
          <a:prstGeom prst="roundRect">
            <a:avLst>
              <a:gd name="adj" fmla="val 16667"/>
            </a:avLst>
          </a:prstGeom>
          <a:solidFill>
            <a:srgbClr val="777777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20" tIns="45709" rIns="91420" bIns="45709" anchor="ctr" anchorCtr="1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ru-RU" sz="1600" b="0">
                <a:solidFill>
                  <a:schemeClr val="bg1"/>
                </a:solidFill>
                <a:latin typeface="Arial" charset="0"/>
              </a:rPr>
              <a:t>e-goods &amp; e-services</a:t>
            </a:r>
          </a:p>
        </p:txBody>
      </p:sp>
      <p:sp>
        <p:nvSpPr>
          <p:cNvPr id="24584" name="AutoShape 86"/>
          <p:cNvSpPr>
            <a:spLocks noChangeArrowheads="1"/>
          </p:cNvSpPr>
          <p:nvPr/>
        </p:nvSpPr>
        <p:spPr bwMode="auto">
          <a:xfrm>
            <a:off x="6481763" y="3003949"/>
            <a:ext cx="215900" cy="1403747"/>
          </a:xfrm>
          <a:prstGeom prst="roundRect">
            <a:avLst>
              <a:gd name="adj" fmla="val 16667"/>
            </a:avLst>
          </a:prstGeom>
          <a:solidFill>
            <a:srgbClr val="777777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20" tIns="45709" rIns="91420" bIns="45709" anchor="ctr" anchorCtr="1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ru-RU" b="0">
                <a:solidFill>
                  <a:schemeClr val="bg1"/>
                </a:solidFill>
                <a:latin typeface="Arial" charset="0"/>
              </a:rPr>
              <a:t>e-merchant</a:t>
            </a:r>
          </a:p>
        </p:txBody>
      </p:sp>
      <p:sp>
        <p:nvSpPr>
          <p:cNvPr id="24585" name="AutoShape 88"/>
          <p:cNvSpPr>
            <a:spLocks noChangeArrowheads="1"/>
          </p:cNvSpPr>
          <p:nvPr/>
        </p:nvSpPr>
        <p:spPr bwMode="auto">
          <a:xfrm>
            <a:off x="5905500" y="3003949"/>
            <a:ext cx="215900" cy="1403747"/>
          </a:xfrm>
          <a:prstGeom prst="roundRect">
            <a:avLst>
              <a:gd name="adj" fmla="val 16667"/>
            </a:avLst>
          </a:prstGeom>
          <a:solidFill>
            <a:srgbClr val="777777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20" tIns="45709" rIns="91420" bIns="45709" anchor="ctr" anchorCtr="1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ru-RU" b="0">
                <a:solidFill>
                  <a:schemeClr val="bg1"/>
                </a:solidFill>
                <a:latin typeface="Arial" charset="0"/>
              </a:rPr>
              <a:t>e-retailer</a:t>
            </a:r>
          </a:p>
        </p:txBody>
      </p:sp>
      <p:sp>
        <p:nvSpPr>
          <p:cNvPr id="24586" name="AutoShape 67"/>
          <p:cNvSpPr>
            <a:spLocks noChangeArrowheads="1"/>
          </p:cNvSpPr>
          <p:nvPr/>
        </p:nvSpPr>
        <p:spPr bwMode="auto">
          <a:xfrm>
            <a:off x="6851653" y="2951562"/>
            <a:ext cx="2112963" cy="1512094"/>
          </a:xfrm>
          <a:prstGeom prst="roundRect">
            <a:avLst>
              <a:gd name="adj" fmla="val 5829"/>
            </a:avLst>
          </a:prstGeom>
          <a:solidFill>
            <a:schemeClr val="bg1"/>
          </a:solidFill>
          <a:ln w="9525">
            <a:solidFill>
              <a:srgbClr val="8D8B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en-US" altLang="ru-RU" sz="1200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24587" name="Group 70"/>
          <p:cNvGrpSpPr>
            <a:grpSpLocks/>
          </p:cNvGrpSpPr>
          <p:nvPr/>
        </p:nvGrpSpPr>
        <p:grpSpPr bwMode="auto">
          <a:xfrm>
            <a:off x="4487864" y="2951562"/>
            <a:ext cx="930275" cy="1512094"/>
            <a:chOff x="2290" y="1842"/>
            <a:chExt cx="586" cy="1270"/>
          </a:xfrm>
        </p:grpSpPr>
        <p:sp>
          <p:nvSpPr>
            <p:cNvPr id="24608" name="AutoShape 45"/>
            <p:cNvSpPr>
              <a:spLocks noChangeArrowheads="1"/>
            </p:cNvSpPr>
            <p:nvPr/>
          </p:nvSpPr>
          <p:spPr bwMode="auto">
            <a:xfrm>
              <a:off x="2290" y="1842"/>
              <a:ext cx="586" cy="1270"/>
            </a:xfrm>
            <a:prstGeom prst="roundRect">
              <a:avLst>
                <a:gd name="adj" fmla="val 10546"/>
              </a:avLst>
            </a:prstGeom>
            <a:solidFill>
              <a:schemeClr val="bg1"/>
            </a:solidFill>
            <a:ln w="9525">
              <a:solidFill>
                <a:srgbClr val="8D8B8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en-US" altLang="ru-RU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3" name="AutoShape 75"/>
            <p:cNvSpPr>
              <a:spLocks noChangeArrowheads="1"/>
            </p:cNvSpPr>
            <p:nvPr/>
          </p:nvSpPr>
          <p:spPr bwMode="auto">
            <a:xfrm>
              <a:off x="2703" y="1886"/>
              <a:ext cx="136" cy="117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50000"/>
              </a:schemeClr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 anchorCtr="1"/>
            <a:lstStyle/>
            <a:p>
              <a:pPr eaLnBrk="1" hangingPunct="1">
                <a:defRPr/>
              </a:pPr>
              <a:r>
                <a:rPr lang="en-US" sz="1400" dirty="0">
                  <a:solidFill>
                    <a:schemeClr val="bg1"/>
                  </a:solidFill>
                </a:rPr>
                <a:t> Generalist large Retail</a:t>
              </a:r>
            </a:p>
          </p:txBody>
        </p:sp>
        <p:sp>
          <p:nvSpPr>
            <p:cNvPr id="24610" name="AutoShape 76"/>
            <p:cNvSpPr>
              <a:spLocks noChangeArrowheads="1"/>
            </p:cNvSpPr>
            <p:nvPr/>
          </p:nvSpPr>
          <p:spPr bwMode="auto">
            <a:xfrm>
              <a:off x="2523" y="1886"/>
              <a:ext cx="136" cy="117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 anchorCtr="1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en-US" altLang="ru-RU" sz="1400" b="0">
                  <a:solidFill>
                    <a:schemeClr val="bg1"/>
                  </a:solidFill>
                  <a:latin typeface="Arial" charset="0"/>
                </a:rPr>
                <a:t>Specialist large Retail</a:t>
              </a:r>
            </a:p>
          </p:txBody>
        </p:sp>
        <p:sp>
          <p:nvSpPr>
            <p:cNvPr id="24611" name="AutoShape 76"/>
            <p:cNvSpPr>
              <a:spLocks noChangeArrowheads="1"/>
            </p:cNvSpPr>
            <p:nvPr/>
          </p:nvSpPr>
          <p:spPr bwMode="auto">
            <a:xfrm>
              <a:off x="2343" y="1886"/>
              <a:ext cx="136" cy="117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 anchorCtr="1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en-US" altLang="ru-RU" sz="1600" b="0">
                  <a:solidFill>
                    <a:schemeClr val="bg1"/>
                  </a:solidFill>
                  <a:latin typeface="Arial" charset="0"/>
                </a:rPr>
                <a:t>Specialty Retail</a:t>
              </a:r>
            </a:p>
          </p:txBody>
        </p:sp>
      </p:grpSp>
      <p:grpSp>
        <p:nvGrpSpPr>
          <p:cNvPr id="24588" name="Group 85"/>
          <p:cNvGrpSpPr>
            <a:grpSpLocks/>
          </p:cNvGrpSpPr>
          <p:nvPr/>
        </p:nvGrpSpPr>
        <p:grpSpPr bwMode="auto">
          <a:xfrm>
            <a:off x="2828925" y="2951562"/>
            <a:ext cx="1479550" cy="1512094"/>
            <a:chOff x="1066" y="1842"/>
            <a:chExt cx="932" cy="1270"/>
          </a:xfrm>
        </p:grpSpPr>
        <p:sp>
          <p:nvSpPr>
            <p:cNvPr id="24602" name="AutoShape 34"/>
            <p:cNvSpPr>
              <a:spLocks noChangeArrowheads="1"/>
            </p:cNvSpPr>
            <p:nvPr/>
          </p:nvSpPr>
          <p:spPr bwMode="auto">
            <a:xfrm>
              <a:off x="1066" y="1842"/>
              <a:ext cx="932" cy="1270"/>
            </a:xfrm>
            <a:prstGeom prst="roundRect">
              <a:avLst>
                <a:gd name="adj" fmla="val 10546"/>
              </a:avLst>
            </a:prstGeom>
            <a:solidFill>
              <a:schemeClr val="bg1"/>
            </a:solidFill>
            <a:ln w="9525">
              <a:solidFill>
                <a:srgbClr val="8D8B8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en-US" altLang="ru-RU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4603" name="AutoShape 79"/>
            <p:cNvSpPr>
              <a:spLocks noChangeArrowheads="1"/>
            </p:cNvSpPr>
            <p:nvPr/>
          </p:nvSpPr>
          <p:spPr bwMode="auto">
            <a:xfrm>
              <a:off x="1828" y="1886"/>
              <a:ext cx="136" cy="1179"/>
            </a:xfrm>
            <a:prstGeom prst="roundRect">
              <a:avLst>
                <a:gd name="adj" fmla="val 16667"/>
              </a:avLst>
            </a:prstGeom>
            <a:solidFill>
              <a:srgbClr val="777777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 anchorCtr="1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en-US" altLang="ru-RU" b="0">
                  <a:solidFill>
                    <a:schemeClr val="bg1"/>
                  </a:solidFill>
                  <a:latin typeface="Arial" charset="0"/>
                </a:rPr>
                <a:t>Table service rest.</a:t>
              </a:r>
            </a:p>
          </p:txBody>
        </p:sp>
        <p:sp>
          <p:nvSpPr>
            <p:cNvPr id="99" name="AutoShape 77"/>
            <p:cNvSpPr>
              <a:spLocks noChangeArrowheads="1"/>
            </p:cNvSpPr>
            <p:nvPr/>
          </p:nvSpPr>
          <p:spPr bwMode="auto">
            <a:xfrm>
              <a:off x="1648" y="1886"/>
              <a:ext cx="136" cy="117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50000"/>
              </a:schemeClr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 anchorCtr="1"/>
            <a:lstStyle/>
            <a:p>
              <a:pPr eaLnBrk="1" hangingPunct="1">
                <a:defRPr/>
              </a:pPr>
              <a:r>
                <a:rPr lang="en-US">
                  <a:solidFill>
                    <a:schemeClr val="bg1"/>
                  </a:solidFill>
                </a:rPr>
                <a:t>Hotel / Resort</a:t>
              </a:r>
            </a:p>
          </p:txBody>
        </p:sp>
        <p:sp>
          <p:nvSpPr>
            <p:cNvPr id="100" name="AutoShape 77"/>
            <p:cNvSpPr>
              <a:spLocks noChangeArrowheads="1"/>
            </p:cNvSpPr>
            <p:nvPr/>
          </p:nvSpPr>
          <p:spPr bwMode="auto">
            <a:xfrm>
              <a:off x="1469" y="1886"/>
              <a:ext cx="136" cy="117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50000"/>
              </a:schemeClr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 anchorCtr="1"/>
            <a:lstStyle/>
            <a:p>
              <a:pPr eaLnBrk="1" hangingPunct="1">
                <a:defRPr/>
              </a:pPr>
              <a:r>
                <a:rPr lang="en-US" dirty="0">
                  <a:solidFill>
                    <a:schemeClr val="bg1"/>
                  </a:solidFill>
                </a:rPr>
                <a:t>Quick service rest. </a:t>
              </a:r>
            </a:p>
          </p:txBody>
        </p:sp>
        <p:sp>
          <p:nvSpPr>
            <p:cNvPr id="101" name="AutoShape 77"/>
            <p:cNvSpPr>
              <a:spLocks noChangeArrowheads="1"/>
            </p:cNvSpPr>
            <p:nvPr/>
          </p:nvSpPr>
          <p:spPr bwMode="auto">
            <a:xfrm>
              <a:off x="1290" y="1886"/>
              <a:ext cx="136" cy="117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50000"/>
              </a:schemeClr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 anchorCtr="1"/>
            <a:lstStyle/>
            <a:p>
              <a:pPr eaLnBrk="1" hangingPunct="1">
                <a:defRPr/>
              </a:pPr>
              <a:r>
                <a:rPr lang="en-US">
                  <a:solidFill>
                    <a:schemeClr val="bg1"/>
                  </a:solidFill>
                </a:rPr>
                <a:t>Rental</a:t>
              </a:r>
            </a:p>
          </p:txBody>
        </p:sp>
        <p:sp>
          <p:nvSpPr>
            <p:cNvPr id="24607" name="AutoShape 77"/>
            <p:cNvSpPr>
              <a:spLocks noChangeArrowheads="1"/>
            </p:cNvSpPr>
            <p:nvPr/>
          </p:nvSpPr>
          <p:spPr bwMode="auto">
            <a:xfrm>
              <a:off x="1111" y="1888"/>
              <a:ext cx="136" cy="1179"/>
            </a:xfrm>
            <a:prstGeom prst="roundRect">
              <a:avLst>
                <a:gd name="adj" fmla="val 16667"/>
              </a:avLst>
            </a:prstGeom>
            <a:solidFill>
              <a:srgbClr val="777777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 anchorCtr="1"/>
            <a:lstStyle>
              <a:lvl1pPr>
                <a:spcBef>
                  <a:spcPct val="20000"/>
                </a:spcBef>
                <a:buClr>
                  <a:srgbClr val="DF001A"/>
                </a:buClr>
                <a:buSzPct val="110000"/>
                <a:defRPr b="1">
                  <a:solidFill>
                    <a:srgbClr val="373535"/>
                  </a:solidFill>
                  <a:latin typeface="Candar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373535"/>
                  </a:solidFill>
                  <a:latin typeface="Candar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rgbClr val="373535"/>
                  </a:solidFill>
                  <a:latin typeface="Candar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373535"/>
                  </a:solidFill>
                  <a:latin typeface="Candar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en-US" altLang="ru-RU" b="0">
                  <a:solidFill>
                    <a:schemeClr val="bg1"/>
                  </a:solidFill>
                  <a:latin typeface="Arial" charset="0"/>
                </a:rPr>
                <a:t>On-board sales</a:t>
              </a:r>
            </a:p>
          </p:txBody>
        </p:sp>
      </p:grpSp>
      <p:sp>
        <p:nvSpPr>
          <p:cNvPr id="24589" name="AutoShape 23"/>
          <p:cNvSpPr>
            <a:spLocks noChangeArrowheads="1"/>
          </p:cNvSpPr>
          <p:nvPr/>
        </p:nvSpPr>
        <p:spPr bwMode="auto">
          <a:xfrm>
            <a:off x="1724028" y="2961087"/>
            <a:ext cx="944563" cy="1512094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9525" algn="ctr">
            <a:solidFill>
              <a:srgbClr val="8D8B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09" rIns="91420" bIns="45709" anchor="ctr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en-US" altLang="ru-RU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590" name="AutoShape 83"/>
          <p:cNvSpPr>
            <a:spLocks noChangeArrowheads="1"/>
          </p:cNvSpPr>
          <p:nvPr/>
        </p:nvSpPr>
        <p:spPr bwMode="auto">
          <a:xfrm>
            <a:off x="2309813" y="3007521"/>
            <a:ext cx="215900" cy="1403747"/>
          </a:xfrm>
          <a:prstGeom prst="roundRect">
            <a:avLst>
              <a:gd name="adj" fmla="val 16667"/>
            </a:avLst>
          </a:prstGeom>
          <a:solidFill>
            <a:srgbClr val="777777"/>
          </a:solidFill>
          <a:ln w="9525" algn="ctr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20" tIns="45709" rIns="91420" bIns="45709" anchor="ctr" anchorCtr="1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ru-RU" b="0">
                <a:solidFill>
                  <a:schemeClr val="bg1"/>
                </a:solidFill>
                <a:latin typeface="Arial" charset="0"/>
              </a:rPr>
              <a:t>Nomadic merchant</a:t>
            </a:r>
          </a:p>
        </p:txBody>
      </p:sp>
      <p:sp>
        <p:nvSpPr>
          <p:cNvPr id="24591" name="AutoShape 84"/>
          <p:cNvSpPr>
            <a:spLocks noChangeArrowheads="1"/>
          </p:cNvSpPr>
          <p:nvPr/>
        </p:nvSpPr>
        <p:spPr bwMode="auto">
          <a:xfrm>
            <a:off x="1887538" y="3007521"/>
            <a:ext cx="215900" cy="1403747"/>
          </a:xfrm>
          <a:prstGeom prst="roundRect">
            <a:avLst>
              <a:gd name="adj" fmla="val 16667"/>
            </a:avLst>
          </a:prstGeom>
          <a:solidFill>
            <a:srgbClr val="777777"/>
          </a:solidFill>
          <a:ln w="9525" algn="ctr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20" tIns="45709" rIns="91420" bIns="45709" anchor="ctr" anchorCtr="1"/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ru-RU" b="0">
                <a:solidFill>
                  <a:schemeClr val="bg1"/>
                </a:solidFill>
                <a:latin typeface="Arial" charset="0"/>
              </a:rPr>
              <a:t>Direct selling</a:t>
            </a:r>
          </a:p>
        </p:txBody>
      </p:sp>
      <p:pic>
        <p:nvPicPr>
          <p:cNvPr id="24592" name="Picture 2" descr="M:\B-B-New outbound\Visual Library\Segment identity\Pictogrammes\PNG\Picto3_Vendi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3003950"/>
            <a:ext cx="1220788" cy="35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4" descr="M:\B-B-New outbound\Visual Library\Segment identity\Pictogrammes\PNG\Picto3_E_Commerc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3" y="2459833"/>
            <a:ext cx="1103313" cy="3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9" descr="M:\B-B-New outbound\Visual Library\Segment identity\Pictogrammes\PNG\Picto3_Hospitali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2466975"/>
            <a:ext cx="1104900" cy="3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11" descr="M:\B-B-New outbound\Visual Library\Segment identity\Pictogrammes\PNG\Picto3_Mobilit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3" y="2459833"/>
            <a:ext cx="1103313" cy="3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12" descr="M:\B-B-New outbound\Visual Library\Segment identity\Pictogrammes\PNG\Picto3_Petrol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3" y="3357564"/>
            <a:ext cx="120332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14" descr="M:\B-B-New outbound\Visual Library\Segment identity\Pictogrammes\PNG\Picto3_Retail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2" y="2459833"/>
            <a:ext cx="1103313" cy="3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15" descr="M:\B-B-New outbound\Visual Library\Segment identity\Pictogrammes\PNG\Picto3_Small_Merchants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459833"/>
            <a:ext cx="1103312" cy="3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7367589" y="2466975"/>
            <a:ext cx="1081087" cy="320279"/>
          </a:xfrm>
          <a:prstGeom prst="ellipse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anchor="ctr"/>
          <a:lstStyle/>
          <a:p>
            <a:pPr algn="ctr" eaLnBrk="1" hangingPunct="1">
              <a:defRPr/>
            </a:pPr>
            <a:r>
              <a:rPr lang="fr-FR" sz="1100" dirty="0" err="1"/>
              <a:t>Verticals</a:t>
            </a:r>
            <a:endParaRPr lang="en-GB" sz="1100" dirty="0"/>
          </a:p>
        </p:txBody>
      </p:sp>
      <p:pic>
        <p:nvPicPr>
          <p:cNvPr id="24600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2" y="3917158"/>
            <a:ext cx="1322388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01" name="Picture 16" descr="M:\B-B-New outbound\Visual Library\Segment identity\Pictogrammes\PNG\Picto3_Transportation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3661174"/>
            <a:ext cx="11001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1452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1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192"/>
                        <a:ext cx="1587" cy="11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507" name="Groupe 18"/>
          <p:cNvGrpSpPr>
            <a:grpSpLocks/>
          </p:cNvGrpSpPr>
          <p:nvPr/>
        </p:nvGrpSpPr>
        <p:grpSpPr bwMode="auto">
          <a:xfrm>
            <a:off x="358494" y="1309690"/>
            <a:ext cx="2049093" cy="1189435"/>
            <a:chOff x="307953" y="1746251"/>
            <a:chExt cx="2352675" cy="1586496"/>
          </a:xfrm>
        </p:grpSpPr>
        <p:pic>
          <p:nvPicPr>
            <p:cNvPr id="21547" name="Picture 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53" y="1746251"/>
              <a:ext cx="2352675" cy="147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307953" y="3085006"/>
              <a:ext cx="2352675" cy="247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500"/>
            </a:p>
          </p:txBody>
        </p:sp>
      </p:grpSp>
      <p:sp>
        <p:nvSpPr>
          <p:cNvPr id="21508" name="Titre 1"/>
          <p:cNvSpPr>
            <a:spLocks noGrp="1"/>
          </p:cNvSpPr>
          <p:nvPr>
            <p:ph type="title"/>
          </p:nvPr>
        </p:nvSpPr>
        <p:spPr>
          <a:xfrm>
            <a:off x="2081927" y="205978"/>
            <a:ext cx="6522324" cy="720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35992" tIns="0" rIns="35992" bIns="0"/>
          <a:lstStyle/>
          <a:p>
            <a:pPr eaLnBrk="1" hangingPunct="1"/>
            <a:r>
              <a:rPr lang="ru-RU" altLang="ru-RU" sz="1500" b="1"/>
              <a:t>Потребители движут инновации</a:t>
            </a:r>
            <a:endParaRPr lang="fr-FR" altLang="ru-RU" sz="1500" b="1"/>
          </a:p>
        </p:txBody>
      </p:sp>
      <p:pic>
        <p:nvPicPr>
          <p:cNvPr id="21509" name="Abgerundetes Rechteck 2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02" y="834629"/>
            <a:ext cx="1930185" cy="37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358494" y="848675"/>
            <a:ext cx="2440827" cy="32314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ru-RU" altLang="ru-RU" sz="1500" dirty="0">
                <a:solidFill>
                  <a:schemeClr val="bg1"/>
                </a:solidFill>
              </a:rPr>
              <a:t>Новый потребитель</a:t>
            </a:r>
            <a:endParaRPr lang="fr-FR" altLang="ru-RU" sz="15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376" y="1309688"/>
            <a:ext cx="835123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218" y="1296591"/>
            <a:ext cx="699623" cy="52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253" y="1753791"/>
            <a:ext cx="659525" cy="56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60" y="1829991"/>
            <a:ext cx="705153" cy="48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3" y="1189437"/>
            <a:ext cx="900108" cy="67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822" y="1706168"/>
            <a:ext cx="519878" cy="60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Rectangle 19"/>
          <p:cNvSpPr>
            <a:spLocks noChangeArrowheads="1"/>
          </p:cNvSpPr>
          <p:nvPr/>
        </p:nvSpPr>
        <p:spPr bwMode="auto">
          <a:xfrm>
            <a:off x="2935555" y="733259"/>
            <a:ext cx="3837831" cy="55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 anchor="ctr">
            <a:spAutoFit/>
          </a:bodyPr>
          <a:lstStyle>
            <a:lvl1pPr>
              <a:spcBef>
                <a:spcPct val="20000"/>
              </a:spcBef>
              <a:buClr>
                <a:srgbClr val="DF001A"/>
              </a:buClr>
              <a:buSzPct val="110000"/>
              <a:defRPr b="1">
                <a:solidFill>
                  <a:srgbClr val="373535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373535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73535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73535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ru-RU" altLang="ru-RU" sz="1500" b="0">
                <a:solidFill>
                  <a:schemeClr val="tx1"/>
                </a:solidFill>
                <a:latin typeface="Arial" charset="0"/>
              </a:rPr>
              <a:t>Вещи о которых  наши дети никогда не узнают:</a:t>
            </a:r>
            <a:endParaRPr lang="en-AU" altLang="ru-RU" sz="1500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33" name="Groupe 32"/>
          <p:cNvGrpSpPr>
            <a:grpSpLocks/>
          </p:cNvGrpSpPr>
          <p:nvPr/>
        </p:nvGrpSpPr>
        <p:grpSpPr bwMode="auto">
          <a:xfrm>
            <a:off x="1743265" y="2372918"/>
            <a:ext cx="6591110" cy="442913"/>
            <a:chOff x="926436" y="3176332"/>
            <a:chExt cx="7567858" cy="589548"/>
          </a:xfrm>
        </p:grpSpPr>
        <p:sp>
          <p:nvSpPr>
            <p:cNvPr id="24" name="Rectangle 23"/>
            <p:cNvSpPr/>
            <p:nvPr/>
          </p:nvSpPr>
          <p:spPr>
            <a:xfrm>
              <a:off x="1412090" y="3176332"/>
              <a:ext cx="7082204" cy="589548"/>
            </a:xfrm>
            <a:prstGeom prst="rect">
              <a:avLst/>
            </a:prstGeom>
            <a:gradFill flip="none" rotWithShape="1">
              <a:gsLst>
                <a:gs pos="0">
                  <a:srgbClr val="800000">
                    <a:shade val="30000"/>
                    <a:satMod val="115000"/>
                    <a:alpha val="52000"/>
                    <a:lumMod val="40000"/>
                    <a:lumOff val="60000"/>
                  </a:srgbClr>
                </a:gs>
                <a:gs pos="74000">
                  <a:srgbClr val="800000">
                    <a:shade val="67500"/>
                    <a:satMod val="115000"/>
                  </a:srgbClr>
                </a:gs>
                <a:gs pos="100000">
                  <a:srgbClr val="8000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en-US" sz="1500" dirty="0"/>
                <a:t>    </a:t>
              </a:r>
              <a:r>
                <a:rPr lang="ru-RU" sz="1500" dirty="0"/>
                <a:t>Легкий доступ к информации в реальном времени</a:t>
              </a:r>
              <a:endParaRPr lang="en-US" sz="1500" dirty="0"/>
            </a:p>
          </p:txBody>
        </p:sp>
        <p:sp>
          <p:nvSpPr>
            <p:cNvPr id="21" name="Flèche droite 20"/>
            <p:cNvSpPr/>
            <p:nvPr/>
          </p:nvSpPr>
          <p:spPr>
            <a:xfrm>
              <a:off x="926436" y="3284617"/>
              <a:ext cx="678174" cy="385009"/>
            </a:xfrm>
            <a:prstGeom prst="rightArrow">
              <a:avLst/>
            </a:prstGeom>
            <a:gradFill flip="none" rotWithShape="1">
              <a:gsLst>
                <a:gs pos="0">
                  <a:srgbClr val="800000">
                    <a:shade val="30000"/>
                    <a:satMod val="115000"/>
                    <a:alpha val="52000"/>
                    <a:lumMod val="40000"/>
                    <a:lumOff val="60000"/>
                  </a:srgbClr>
                </a:gs>
                <a:gs pos="51000">
                  <a:srgbClr val="800000">
                    <a:shade val="67500"/>
                    <a:satMod val="115000"/>
                  </a:srgbClr>
                </a:gs>
                <a:gs pos="100000">
                  <a:srgbClr val="800000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500"/>
            </a:p>
          </p:txBody>
        </p:sp>
      </p:grpSp>
      <p:grpSp>
        <p:nvGrpSpPr>
          <p:cNvPr id="34" name="Groupe 33"/>
          <p:cNvGrpSpPr>
            <a:grpSpLocks/>
          </p:cNvGrpSpPr>
          <p:nvPr/>
        </p:nvGrpSpPr>
        <p:grpSpPr bwMode="auto">
          <a:xfrm>
            <a:off x="1743265" y="2847977"/>
            <a:ext cx="6591110" cy="442913"/>
            <a:chOff x="934452" y="3810012"/>
            <a:chExt cx="7567858" cy="589548"/>
          </a:xfrm>
        </p:grpSpPr>
        <p:sp>
          <p:nvSpPr>
            <p:cNvPr id="25" name="Rectangle 24"/>
            <p:cNvSpPr/>
            <p:nvPr/>
          </p:nvSpPr>
          <p:spPr>
            <a:xfrm>
              <a:off x="1420106" y="3810012"/>
              <a:ext cx="7082204" cy="589548"/>
            </a:xfrm>
            <a:prstGeom prst="rect">
              <a:avLst/>
            </a:prstGeom>
            <a:gradFill flip="none" rotWithShape="1">
              <a:gsLst>
                <a:gs pos="0">
                  <a:srgbClr val="800000">
                    <a:shade val="30000"/>
                    <a:satMod val="115000"/>
                    <a:alpha val="52000"/>
                    <a:lumMod val="40000"/>
                    <a:lumOff val="60000"/>
                  </a:srgbClr>
                </a:gs>
                <a:gs pos="60000">
                  <a:srgbClr val="800000">
                    <a:shade val="67500"/>
                    <a:satMod val="115000"/>
                  </a:srgbClr>
                </a:gs>
                <a:gs pos="100000">
                  <a:srgbClr val="8000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en-US" sz="1500" dirty="0"/>
                <a:t>    </a:t>
              </a:r>
              <a:r>
                <a:rPr lang="ru-RU" sz="1500" dirty="0"/>
                <a:t>Информация: Всегда, Везде,  В любом Виде, с любого устройства</a:t>
              </a:r>
              <a:endParaRPr lang="en-US" sz="1500" dirty="0"/>
            </a:p>
          </p:txBody>
        </p:sp>
        <p:sp>
          <p:nvSpPr>
            <p:cNvPr id="26" name="Flèche droite 25"/>
            <p:cNvSpPr/>
            <p:nvPr/>
          </p:nvSpPr>
          <p:spPr>
            <a:xfrm>
              <a:off x="934452" y="3917779"/>
              <a:ext cx="677884" cy="385108"/>
            </a:xfrm>
            <a:prstGeom prst="rightArrow">
              <a:avLst/>
            </a:prstGeom>
            <a:gradFill>
              <a:gsLst>
                <a:gs pos="0">
                  <a:srgbClr val="800000">
                    <a:shade val="30000"/>
                    <a:satMod val="115000"/>
                    <a:alpha val="52000"/>
                    <a:lumMod val="40000"/>
                    <a:lumOff val="60000"/>
                  </a:srgbClr>
                </a:gs>
                <a:gs pos="51000">
                  <a:srgbClr val="800000">
                    <a:shade val="67500"/>
                    <a:satMod val="115000"/>
                  </a:srgbClr>
                </a:gs>
                <a:gs pos="100000">
                  <a:srgbClr val="800000">
                    <a:shade val="100000"/>
                    <a:satMod val="115000"/>
                  </a:srgbClr>
                </a:gs>
              </a:gsLst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500"/>
            </a:p>
          </p:txBody>
        </p:sp>
      </p:grpSp>
      <p:grpSp>
        <p:nvGrpSpPr>
          <p:cNvPr id="35" name="Groupe 34"/>
          <p:cNvGrpSpPr>
            <a:grpSpLocks/>
          </p:cNvGrpSpPr>
          <p:nvPr/>
        </p:nvGrpSpPr>
        <p:grpSpPr bwMode="auto">
          <a:xfrm>
            <a:off x="1743265" y="3332562"/>
            <a:ext cx="6591110" cy="442913"/>
            <a:chOff x="942468" y="4455724"/>
            <a:chExt cx="7567857" cy="589548"/>
          </a:xfrm>
        </p:grpSpPr>
        <p:sp>
          <p:nvSpPr>
            <p:cNvPr id="27" name="Rectangle 26"/>
            <p:cNvSpPr/>
            <p:nvPr/>
          </p:nvSpPr>
          <p:spPr>
            <a:xfrm>
              <a:off x="1428122" y="4455724"/>
              <a:ext cx="7082203" cy="589548"/>
            </a:xfrm>
            <a:prstGeom prst="rect">
              <a:avLst/>
            </a:prstGeom>
            <a:gradFill flip="none" rotWithShape="1">
              <a:gsLst>
                <a:gs pos="0">
                  <a:srgbClr val="800000">
                    <a:shade val="30000"/>
                    <a:satMod val="115000"/>
                    <a:alpha val="52000"/>
                    <a:lumMod val="40000"/>
                    <a:lumOff val="60000"/>
                  </a:srgbClr>
                </a:gs>
                <a:gs pos="74000">
                  <a:srgbClr val="800000">
                    <a:shade val="67500"/>
                    <a:satMod val="115000"/>
                  </a:srgbClr>
                </a:gs>
                <a:gs pos="100000">
                  <a:srgbClr val="8000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ru-RU" sz="1500" dirty="0"/>
                <a:t>    Использование максимально дружелюбных, «</a:t>
              </a:r>
              <a:r>
                <a:rPr lang="en-US" sz="1500" dirty="0"/>
                <a:t>user  friendly</a:t>
              </a:r>
              <a:r>
                <a:rPr lang="ru-RU" sz="1500" dirty="0"/>
                <a:t>»</a:t>
              </a:r>
            </a:p>
            <a:p>
              <a:pPr eaLnBrk="1" hangingPunct="1">
                <a:defRPr/>
              </a:pPr>
              <a:r>
                <a:rPr lang="ru-RU" sz="1500" dirty="0"/>
                <a:t>    устройств-гаджетов</a:t>
              </a:r>
              <a:endParaRPr lang="en-US" sz="1500" dirty="0"/>
            </a:p>
          </p:txBody>
        </p:sp>
        <p:sp>
          <p:nvSpPr>
            <p:cNvPr id="28" name="Flèche droite 27"/>
            <p:cNvSpPr/>
            <p:nvPr/>
          </p:nvSpPr>
          <p:spPr>
            <a:xfrm>
              <a:off x="942468" y="4563491"/>
              <a:ext cx="677884" cy="385107"/>
            </a:xfrm>
            <a:prstGeom prst="rightArrow">
              <a:avLst/>
            </a:prstGeom>
            <a:gradFill>
              <a:gsLst>
                <a:gs pos="0">
                  <a:srgbClr val="800000">
                    <a:shade val="30000"/>
                    <a:satMod val="115000"/>
                    <a:alpha val="52000"/>
                    <a:lumMod val="40000"/>
                    <a:lumOff val="60000"/>
                  </a:srgbClr>
                </a:gs>
                <a:gs pos="51000">
                  <a:srgbClr val="800000">
                    <a:shade val="67500"/>
                    <a:satMod val="115000"/>
                  </a:srgbClr>
                </a:gs>
                <a:gs pos="100000">
                  <a:srgbClr val="800000">
                    <a:shade val="100000"/>
                    <a:satMod val="115000"/>
                  </a:srgbClr>
                </a:gs>
              </a:gsLst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500"/>
            </a:p>
          </p:txBody>
        </p:sp>
      </p:grpSp>
      <p:grpSp>
        <p:nvGrpSpPr>
          <p:cNvPr id="36" name="Groupe 35"/>
          <p:cNvGrpSpPr>
            <a:grpSpLocks/>
          </p:cNvGrpSpPr>
          <p:nvPr/>
        </p:nvGrpSpPr>
        <p:grpSpPr bwMode="auto">
          <a:xfrm>
            <a:off x="1743265" y="3807621"/>
            <a:ext cx="6591110" cy="442913"/>
            <a:chOff x="950484" y="5089404"/>
            <a:chExt cx="7567858" cy="589548"/>
          </a:xfrm>
        </p:grpSpPr>
        <p:sp>
          <p:nvSpPr>
            <p:cNvPr id="29" name="Rectangle 28"/>
            <p:cNvSpPr/>
            <p:nvPr/>
          </p:nvSpPr>
          <p:spPr>
            <a:xfrm>
              <a:off x="1436138" y="5089404"/>
              <a:ext cx="7082204" cy="589548"/>
            </a:xfrm>
            <a:prstGeom prst="rect">
              <a:avLst/>
            </a:prstGeom>
            <a:gradFill flip="none" rotWithShape="1">
              <a:gsLst>
                <a:gs pos="0">
                  <a:srgbClr val="800000">
                    <a:shade val="30000"/>
                    <a:satMod val="115000"/>
                    <a:alpha val="52000"/>
                    <a:lumMod val="40000"/>
                    <a:lumOff val="60000"/>
                  </a:srgbClr>
                </a:gs>
                <a:gs pos="60000">
                  <a:srgbClr val="800000">
                    <a:shade val="67500"/>
                    <a:satMod val="115000"/>
                  </a:srgbClr>
                </a:gs>
                <a:gs pos="100000">
                  <a:srgbClr val="8000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en-US" sz="1500" dirty="0"/>
                <a:t>    </a:t>
              </a:r>
              <a:r>
                <a:rPr lang="ru-RU" sz="1500" dirty="0"/>
                <a:t>Мобильность</a:t>
              </a:r>
              <a:endParaRPr lang="en-US" sz="1500" dirty="0"/>
            </a:p>
          </p:txBody>
        </p:sp>
        <p:sp>
          <p:nvSpPr>
            <p:cNvPr id="30" name="Flèche droite 29"/>
            <p:cNvSpPr/>
            <p:nvPr/>
          </p:nvSpPr>
          <p:spPr>
            <a:xfrm>
              <a:off x="950484" y="5197171"/>
              <a:ext cx="677884" cy="385108"/>
            </a:xfrm>
            <a:prstGeom prst="rightArrow">
              <a:avLst/>
            </a:prstGeom>
            <a:gradFill>
              <a:gsLst>
                <a:gs pos="0">
                  <a:srgbClr val="800000">
                    <a:shade val="30000"/>
                    <a:satMod val="115000"/>
                    <a:alpha val="52000"/>
                    <a:lumMod val="40000"/>
                    <a:lumOff val="60000"/>
                  </a:srgbClr>
                </a:gs>
                <a:gs pos="51000">
                  <a:srgbClr val="800000">
                    <a:shade val="67500"/>
                    <a:satMod val="115000"/>
                  </a:srgbClr>
                </a:gs>
                <a:gs pos="100000">
                  <a:srgbClr val="800000">
                    <a:shade val="100000"/>
                    <a:satMod val="115000"/>
                  </a:srgbClr>
                </a:gs>
              </a:gsLst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500"/>
            </a:p>
          </p:txBody>
        </p:sp>
      </p:grpSp>
      <p:grpSp>
        <p:nvGrpSpPr>
          <p:cNvPr id="37" name="Groupe 36"/>
          <p:cNvGrpSpPr>
            <a:grpSpLocks/>
          </p:cNvGrpSpPr>
          <p:nvPr/>
        </p:nvGrpSpPr>
        <p:grpSpPr bwMode="auto">
          <a:xfrm>
            <a:off x="1743265" y="4283869"/>
            <a:ext cx="6591110" cy="441722"/>
            <a:chOff x="970532" y="5723084"/>
            <a:chExt cx="7567858" cy="589548"/>
          </a:xfrm>
        </p:grpSpPr>
        <p:sp>
          <p:nvSpPr>
            <p:cNvPr id="31" name="Rectangle 30"/>
            <p:cNvSpPr/>
            <p:nvPr/>
          </p:nvSpPr>
          <p:spPr>
            <a:xfrm>
              <a:off x="1456186" y="5723084"/>
              <a:ext cx="7082204" cy="589548"/>
            </a:xfrm>
            <a:prstGeom prst="rect">
              <a:avLst/>
            </a:prstGeom>
            <a:gradFill flip="none" rotWithShape="1">
              <a:gsLst>
                <a:gs pos="0">
                  <a:srgbClr val="800000">
                    <a:shade val="30000"/>
                    <a:satMod val="115000"/>
                    <a:alpha val="52000"/>
                    <a:lumMod val="40000"/>
                    <a:lumOff val="60000"/>
                  </a:srgbClr>
                </a:gs>
                <a:gs pos="74000">
                  <a:srgbClr val="800000">
                    <a:shade val="67500"/>
                    <a:satMod val="115000"/>
                  </a:srgbClr>
                </a:gs>
                <a:gs pos="100000">
                  <a:srgbClr val="8000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en-US" sz="1500" dirty="0"/>
                <a:t>    </a:t>
              </a:r>
              <a:r>
                <a:rPr lang="ru-RU" sz="1500" dirty="0"/>
                <a:t>Взрослая аудитория не остается в стороне</a:t>
              </a:r>
              <a:endParaRPr lang="en-US" sz="1500" dirty="0"/>
            </a:p>
          </p:txBody>
        </p:sp>
        <p:sp>
          <p:nvSpPr>
            <p:cNvPr id="32" name="Flèche droite 31"/>
            <p:cNvSpPr/>
            <p:nvPr/>
          </p:nvSpPr>
          <p:spPr>
            <a:xfrm>
              <a:off x="970532" y="5831141"/>
              <a:ext cx="677884" cy="384557"/>
            </a:xfrm>
            <a:prstGeom prst="rightArrow">
              <a:avLst/>
            </a:prstGeom>
            <a:gradFill>
              <a:gsLst>
                <a:gs pos="0">
                  <a:srgbClr val="800000">
                    <a:shade val="30000"/>
                    <a:satMod val="115000"/>
                    <a:alpha val="52000"/>
                    <a:lumMod val="40000"/>
                    <a:lumOff val="60000"/>
                  </a:srgbClr>
                </a:gs>
                <a:gs pos="51000">
                  <a:srgbClr val="800000">
                    <a:shade val="67500"/>
                    <a:satMod val="115000"/>
                  </a:srgbClr>
                </a:gs>
                <a:gs pos="100000">
                  <a:srgbClr val="800000">
                    <a:shade val="100000"/>
                    <a:satMod val="115000"/>
                  </a:srgbClr>
                </a:gs>
              </a:gsLst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500"/>
            </a:p>
          </p:txBody>
        </p:sp>
      </p:grpSp>
      <p:pic>
        <p:nvPicPr>
          <p:cNvPr id="38" name="Imag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851" y="1717678"/>
            <a:ext cx="806257" cy="591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048" y="1189437"/>
            <a:ext cx="673352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798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>
          <a:xfrm>
            <a:off x="539750" y="51470"/>
            <a:ext cx="8158162" cy="5834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fr-FR" sz="2800" smtClean="0"/>
              <a:t>Покупатель ставит под угрозу традиционный процесс продаж</a:t>
            </a:r>
            <a:endParaRPr lang="en-US" altLang="fr-FR" sz="2800" smtClean="0"/>
          </a:p>
        </p:txBody>
      </p:sp>
      <p:sp>
        <p:nvSpPr>
          <p:cNvPr id="7" name="ZoneTexte 6"/>
          <p:cNvSpPr txBox="1"/>
          <p:nvPr/>
        </p:nvSpPr>
        <p:spPr>
          <a:xfrm>
            <a:off x="4875212" y="638448"/>
            <a:ext cx="295275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rgbClr val="C00000"/>
                </a:solidFill>
                <a:latin typeface="Calibri"/>
              </a:rPr>
              <a:t>91%</a:t>
            </a:r>
            <a:r>
              <a:rPr lang="en-US" sz="2800" b="1" kern="0" dirty="0">
                <a:solidFill>
                  <a:srgbClr val="FFFFFF">
                    <a:lumMod val="50000"/>
                  </a:srgbClr>
                </a:solidFill>
                <a:latin typeface="Calibri"/>
              </a:rPr>
              <a:t> </a:t>
            </a:r>
            <a:r>
              <a:rPr lang="ru-RU" sz="1600" b="1" kern="0" dirty="0">
                <a:solidFill>
                  <a:srgbClr val="FFFFFF">
                    <a:lumMod val="50000"/>
                  </a:srgbClr>
                </a:solidFill>
                <a:latin typeface="Calibri"/>
              </a:rPr>
              <a:t>покупателей собирают информацию о товаре в СМИ, прежде чем его купить</a:t>
            </a:r>
            <a:endParaRPr lang="en-US" dirty="0">
              <a:solidFill>
                <a:srgbClr val="FFFFFF">
                  <a:lumMod val="50000"/>
                </a:srgbClr>
              </a:solidFill>
              <a:latin typeface="Candar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587" y="1124223"/>
            <a:ext cx="2160588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475"/>
              </a:spcBef>
              <a:defRPr/>
            </a:pPr>
            <a:r>
              <a:rPr lang="en-US" sz="2800" b="1" kern="0" dirty="0">
                <a:solidFill>
                  <a:srgbClr val="C00000"/>
                </a:solidFill>
                <a:latin typeface="Calibri"/>
              </a:rPr>
              <a:t>50%</a:t>
            </a:r>
            <a:r>
              <a:rPr lang="en-US" sz="2800" b="1" kern="0" dirty="0">
                <a:solidFill>
                  <a:srgbClr val="FFFFFF">
                    <a:lumMod val="50000"/>
                  </a:srgbClr>
                </a:solidFill>
                <a:latin typeface="Calibri"/>
              </a:rPr>
              <a:t> </a:t>
            </a:r>
            <a:r>
              <a:rPr lang="ru-RU" sz="1600" b="1" kern="0" dirty="0">
                <a:solidFill>
                  <a:srgbClr val="FFFFFF">
                    <a:lumMod val="50000"/>
                  </a:srgbClr>
                </a:solidFill>
                <a:latin typeface="Calibri"/>
              </a:rPr>
              <a:t>не желают стоять в очередях и покупают через интернет</a:t>
            </a:r>
            <a:endParaRPr lang="en-US" b="1" kern="0" dirty="0">
              <a:solidFill>
                <a:srgbClr val="FFFFFF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5956301" y="1611188"/>
            <a:ext cx="28082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475"/>
              </a:spcBef>
            </a:pPr>
            <a:r>
              <a:rPr lang="en-US" altLang="fr-FR" sz="2800" b="1">
                <a:solidFill>
                  <a:srgbClr val="C00000"/>
                </a:solidFill>
                <a:latin typeface="Calibri" pitchFamily="34" charset="0"/>
              </a:rPr>
              <a:t>73%</a:t>
            </a:r>
            <a:r>
              <a:rPr lang="en-US" altLang="fr-FR" b="1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ru-RU" altLang="fr-FR" sz="1600" b="1">
                <a:solidFill>
                  <a:srgbClr val="7F7F7F"/>
                </a:solidFill>
                <a:latin typeface="Calibri" pitchFamily="34" charset="0"/>
              </a:rPr>
              <a:t>покупателей сравнивают цену на товар с помощью смартфона</a:t>
            </a:r>
            <a:endParaRPr lang="en-US" altLang="fr-FR" b="1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76119" y="3104730"/>
            <a:ext cx="3168650" cy="1572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475"/>
              </a:spcBef>
              <a:defRPr/>
            </a:pPr>
            <a:r>
              <a:rPr lang="en-US" sz="2800" b="1" kern="0" dirty="0">
                <a:solidFill>
                  <a:srgbClr val="C00000"/>
                </a:solidFill>
                <a:latin typeface="Calibri"/>
              </a:rPr>
              <a:t>59%</a:t>
            </a:r>
            <a:r>
              <a:rPr lang="en-US" b="1" kern="0" dirty="0">
                <a:solidFill>
                  <a:srgbClr val="FFFFFF">
                    <a:lumMod val="50000"/>
                  </a:srgbClr>
                </a:solidFill>
                <a:latin typeface="Calibri"/>
              </a:rPr>
              <a:t> </a:t>
            </a:r>
            <a:r>
              <a:rPr lang="ru-RU" sz="1600" b="1" kern="0" dirty="0">
                <a:solidFill>
                  <a:srgbClr val="FFFFFF">
                    <a:lumMod val="50000"/>
                  </a:srgbClr>
                </a:solidFill>
                <a:latin typeface="Calibri"/>
              </a:rPr>
              <a:t>покупателей считают, что</a:t>
            </a:r>
            <a:endParaRPr lang="en-US" sz="1600" b="1" kern="0" dirty="0">
              <a:solidFill>
                <a:srgbClr val="FFFFFF">
                  <a:lumMod val="50000"/>
                </a:srgbClr>
              </a:solidFill>
              <a:latin typeface="Calibri"/>
            </a:endParaRPr>
          </a:p>
          <a:p>
            <a:pPr>
              <a:spcBef>
                <a:spcPts val="475"/>
              </a:spcBef>
              <a:defRPr/>
            </a:pPr>
            <a:r>
              <a:rPr lang="ru-RU" sz="1600" b="1" kern="0" dirty="0">
                <a:solidFill>
                  <a:srgbClr val="FFFFFF">
                    <a:lumMod val="50000"/>
                  </a:srgbClr>
                </a:solidFill>
                <a:latin typeface="Calibri"/>
              </a:rPr>
              <a:t>у крупных </a:t>
            </a:r>
            <a:r>
              <a:rPr lang="ru-RU" sz="1600" b="1" kern="0" dirty="0" err="1">
                <a:solidFill>
                  <a:srgbClr val="FFFFFF">
                    <a:lumMod val="50000"/>
                  </a:srgbClr>
                </a:solidFill>
                <a:latin typeface="Calibri"/>
              </a:rPr>
              <a:t>ритейлеров</a:t>
            </a:r>
            <a:r>
              <a:rPr lang="ru-RU" sz="1600" b="1" kern="0" dirty="0">
                <a:solidFill>
                  <a:srgbClr val="FFFFFF">
                    <a:lumMod val="50000"/>
                  </a:srgbClr>
                </a:solidFill>
                <a:latin typeface="Calibri"/>
              </a:rPr>
              <a:t> более выгодные предложения по сравнению с мелкими магазинами</a:t>
            </a:r>
            <a:endParaRPr lang="en-US" b="1" kern="0" dirty="0">
              <a:solidFill>
                <a:srgbClr val="FFFFFF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17247" y="2837532"/>
            <a:ext cx="3426048" cy="1788259"/>
          </a:xfrm>
          <a:prstGeom prst="roundRect">
            <a:avLst>
              <a:gd name="adj" fmla="val 4854"/>
            </a:avLst>
          </a:prstGeom>
        </p:spPr>
        <p:txBody>
          <a:bodyPr wrap="square">
            <a:spAutoFit/>
          </a:bodyPr>
          <a:lstStyle/>
          <a:p>
            <a:pPr>
              <a:spcBef>
                <a:spcPts val="475"/>
              </a:spcBef>
              <a:defRPr/>
            </a:pPr>
            <a:r>
              <a:rPr lang="en-US" sz="2800" b="1" kern="0" dirty="0">
                <a:solidFill>
                  <a:srgbClr val="C00000"/>
                </a:solidFill>
                <a:latin typeface="Calibri"/>
              </a:rPr>
              <a:t>40%</a:t>
            </a:r>
            <a:r>
              <a:rPr lang="en-US" b="1" kern="0" dirty="0">
                <a:solidFill>
                  <a:srgbClr val="FFFFFF">
                    <a:lumMod val="50000"/>
                  </a:srgbClr>
                </a:solidFill>
                <a:latin typeface="Calibri"/>
              </a:rPr>
              <a:t> - </a:t>
            </a:r>
            <a:r>
              <a:rPr lang="ru-RU" sz="1600" b="1" kern="0" dirty="0" smtClean="0">
                <a:solidFill>
                  <a:srgbClr val="FFFFFF">
                    <a:lumMod val="50000"/>
                  </a:srgbClr>
                </a:solidFill>
                <a:latin typeface="Calibri"/>
              </a:rPr>
              <a:t>довольны</a:t>
            </a:r>
            <a:r>
              <a:rPr lang="ru-RU" sz="1600" b="1" kern="0" dirty="0">
                <a:solidFill>
                  <a:srgbClr val="FFFFFF">
                    <a:lumMod val="50000"/>
                  </a:srgbClr>
                </a:solidFill>
                <a:latin typeface="Calibri"/>
              </a:rPr>
              <a:t>х</a:t>
            </a:r>
            <a:r>
              <a:rPr lang="ru-RU" sz="1600" b="1" kern="0" dirty="0" smtClean="0">
                <a:solidFill>
                  <a:srgbClr val="FFFFFF">
                    <a:lumMod val="50000"/>
                  </a:srgbClr>
                </a:solidFill>
                <a:latin typeface="Calibri"/>
              </a:rPr>
              <a:t> клиентов </a:t>
            </a:r>
            <a:r>
              <a:rPr lang="ru-RU" sz="1600" b="1" kern="0" dirty="0">
                <a:solidFill>
                  <a:srgbClr val="FFFFFF">
                    <a:lumMod val="50000"/>
                  </a:srgbClr>
                </a:solidFill>
                <a:latin typeface="Calibri"/>
              </a:rPr>
              <a:t>сообщают, что в</a:t>
            </a:r>
            <a:r>
              <a:rPr lang="en-US" sz="1600" b="1" kern="0" dirty="0">
                <a:solidFill>
                  <a:srgbClr val="FFFFFF">
                    <a:lumMod val="50000"/>
                  </a:srgbClr>
                </a:solidFill>
                <a:latin typeface="Calibri"/>
              </a:rPr>
              <a:t> 40% </a:t>
            </a:r>
            <a:r>
              <a:rPr lang="ru-RU" sz="1600" b="1" kern="0" dirty="0">
                <a:solidFill>
                  <a:srgbClr val="FFFFFF">
                    <a:lumMod val="50000"/>
                  </a:srgbClr>
                </a:solidFill>
                <a:latin typeface="Calibri"/>
              </a:rPr>
              <a:t>случаев пользуются другими предложениями в той же торговой </a:t>
            </a:r>
            <a:r>
              <a:rPr lang="ru-RU" sz="1600" b="1" kern="0" dirty="0" smtClean="0">
                <a:solidFill>
                  <a:srgbClr val="FFFFFF">
                    <a:lumMod val="50000"/>
                  </a:srgbClr>
                </a:solidFill>
                <a:latin typeface="Calibri"/>
              </a:rPr>
              <a:t>компании, используя альтернативные каналы продаж</a:t>
            </a:r>
            <a:endParaRPr lang="en-US" b="1" kern="0" dirty="0">
              <a:solidFill>
                <a:srgbClr val="FFFFFF">
                  <a:lumMod val="50000"/>
                </a:srgbClr>
              </a:solidFill>
              <a:latin typeface="Calibri"/>
            </a:endParaRPr>
          </a:p>
        </p:txBody>
      </p:sp>
      <p:grpSp>
        <p:nvGrpSpPr>
          <p:cNvPr id="22536" name="Group 63"/>
          <p:cNvGrpSpPr>
            <a:grpSpLocks/>
          </p:cNvGrpSpPr>
          <p:nvPr/>
        </p:nvGrpSpPr>
        <p:grpSpPr bwMode="auto">
          <a:xfrm>
            <a:off x="2066925" y="638448"/>
            <a:ext cx="5040312" cy="3162300"/>
            <a:chOff x="1187624" y="1156289"/>
            <a:chExt cx="5040560" cy="4216927"/>
          </a:xfrm>
        </p:grpSpPr>
        <p:sp>
          <p:nvSpPr>
            <p:cNvPr id="36" name="Freeform 35"/>
            <p:cNvSpPr/>
            <p:nvPr/>
          </p:nvSpPr>
          <p:spPr bwMode="auto">
            <a:xfrm>
              <a:off x="1594044" y="2302607"/>
              <a:ext cx="2765561" cy="2757832"/>
            </a:xfrm>
            <a:custGeom>
              <a:avLst/>
              <a:gdLst>
                <a:gd name="connsiteX0" fmla="*/ 1126176 w 2765961"/>
                <a:gd name="connsiteY0" fmla="*/ 2304803 h 2758044"/>
                <a:gd name="connsiteX1" fmla="*/ 1678379 w 2765961"/>
                <a:gd name="connsiteY1" fmla="*/ 107868 h 2758044"/>
                <a:gd name="connsiteX2" fmla="*/ 2177143 w 2765961"/>
                <a:gd name="connsiteY2" fmla="*/ 2364180 h 2758044"/>
                <a:gd name="connsiteX3" fmla="*/ 271153 w 2765961"/>
                <a:gd name="connsiteY3" fmla="*/ 1010393 h 2758044"/>
                <a:gd name="connsiteX4" fmla="*/ 550223 w 2765961"/>
                <a:gd name="connsiteY4" fmla="*/ 2506683 h 2758044"/>
                <a:gd name="connsiteX5" fmla="*/ 2206831 w 2765961"/>
                <a:gd name="connsiteY5" fmla="*/ 2518559 h 2758044"/>
                <a:gd name="connsiteX6" fmla="*/ 2693719 w 2765961"/>
                <a:gd name="connsiteY6" fmla="*/ 1224148 h 2758044"/>
                <a:gd name="connsiteX7" fmla="*/ 1773382 w 2765961"/>
                <a:gd name="connsiteY7" fmla="*/ 48491 h 2758044"/>
                <a:gd name="connsiteX8" fmla="*/ 205839 w 2765961"/>
                <a:gd name="connsiteY8" fmla="*/ 933203 h 275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5961" h="2758044">
                  <a:moveTo>
                    <a:pt x="1126176" y="2304803"/>
                  </a:moveTo>
                  <a:cubicBezTo>
                    <a:pt x="1314697" y="1201387"/>
                    <a:pt x="1503218" y="97972"/>
                    <a:pt x="1678379" y="107868"/>
                  </a:cubicBezTo>
                  <a:cubicBezTo>
                    <a:pt x="1853540" y="117764"/>
                    <a:pt x="2411681" y="2213759"/>
                    <a:pt x="2177143" y="2364180"/>
                  </a:cubicBezTo>
                  <a:cubicBezTo>
                    <a:pt x="1942605" y="2514601"/>
                    <a:pt x="542306" y="986643"/>
                    <a:pt x="271153" y="1010393"/>
                  </a:cubicBezTo>
                  <a:cubicBezTo>
                    <a:pt x="0" y="1034143"/>
                    <a:pt x="227610" y="2255322"/>
                    <a:pt x="550223" y="2506683"/>
                  </a:cubicBezTo>
                  <a:cubicBezTo>
                    <a:pt x="872836" y="2758044"/>
                    <a:pt x="1849582" y="2732315"/>
                    <a:pt x="2206831" y="2518559"/>
                  </a:cubicBezTo>
                  <a:cubicBezTo>
                    <a:pt x="2564080" y="2304803"/>
                    <a:pt x="2765961" y="1635826"/>
                    <a:pt x="2693719" y="1224148"/>
                  </a:cubicBezTo>
                  <a:cubicBezTo>
                    <a:pt x="2621478" y="812470"/>
                    <a:pt x="2188029" y="96982"/>
                    <a:pt x="1773382" y="48491"/>
                  </a:cubicBezTo>
                  <a:cubicBezTo>
                    <a:pt x="1358735" y="0"/>
                    <a:pt x="452252" y="750125"/>
                    <a:pt x="205839" y="933203"/>
                  </a:cubicBez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0" rIns="72000" bIns="0" anchor="ctr"/>
            <a:lstStyle/>
            <a:p>
              <a:pPr algn="ctr">
                <a:defRPr/>
              </a:pPr>
              <a:endParaRPr lang="en-US" sz="1600">
                <a:solidFill>
                  <a:srgbClr val="000000"/>
                </a:solidFill>
                <a:latin typeface="Candara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1781378" y="2447087"/>
              <a:ext cx="2325801" cy="2286286"/>
            </a:xfrm>
            <a:custGeom>
              <a:avLst/>
              <a:gdLst>
                <a:gd name="connsiteX0" fmla="*/ 1799111 w 2326573"/>
                <a:gd name="connsiteY0" fmla="*/ 2196935 h 2286990"/>
                <a:gd name="connsiteX1" fmla="*/ 837210 w 2326573"/>
                <a:gd name="connsiteY1" fmla="*/ 1496291 h 2286990"/>
                <a:gd name="connsiteX2" fmla="*/ 1294410 w 2326573"/>
                <a:gd name="connsiteY2" fmla="*/ 118753 h 2286990"/>
                <a:gd name="connsiteX3" fmla="*/ 2274124 w 2326573"/>
                <a:gd name="connsiteY3" fmla="*/ 783771 h 2286990"/>
                <a:gd name="connsiteX4" fmla="*/ 979714 w 2326573"/>
                <a:gd name="connsiteY4" fmla="*/ 2214748 h 2286990"/>
                <a:gd name="connsiteX5" fmla="*/ 0 w 2326573"/>
                <a:gd name="connsiteY5" fmla="*/ 1217221 h 2286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6573" h="2286990">
                  <a:moveTo>
                    <a:pt x="1799111" y="2196935"/>
                  </a:moveTo>
                  <a:cubicBezTo>
                    <a:pt x="1360219" y="2019795"/>
                    <a:pt x="921327" y="1842655"/>
                    <a:pt x="837210" y="1496291"/>
                  </a:cubicBezTo>
                  <a:cubicBezTo>
                    <a:pt x="753093" y="1149927"/>
                    <a:pt x="1054924" y="237506"/>
                    <a:pt x="1294410" y="118753"/>
                  </a:cubicBezTo>
                  <a:cubicBezTo>
                    <a:pt x="1533896" y="0"/>
                    <a:pt x="2326573" y="434439"/>
                    <a:pt x="2274124" y="783771"/>
                  </a:cubicBezTo>
                  <a:cubicBezTo>
                    <a:pt x="2221675" y="1133103"/>
                    <a:pt x="1358735" y="2142506"/>
                    <a:pt x="979714" y="2214748"/>
                  </a:cubicBezTo>
                  <a:cubicBezTo>
                    <a:pt x="600693" y="2286990"/>
                    <a:pt x="300346" y="1752105"/>
                    <a:pt x="0" y="1217221"/>
                  </a:cubicBez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0" rIns="72000" bIns="0" anchor="ctr"/>
            <a:lstStyle/>
            <a:p>
              <a:pPr algn="ctr">
                <a:defRPr/>
              </a:pPr>
              <a:endParaRPr lang="en-US" sz="1600">
                <a:solidFill>
                  <a:srgbClr val="000000"/>
                </a:solidFill>
                <a:latin typeface="Candara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 rot="2239354">
              <a:off x="2132232" y="3161552"/>
              <a:ext cx="2232135" cy="782736"/>
            </a:xfrm>
            <a:custGeom>
              <a:avLst/>
              <a:gdLst>
                <a:gd name="connsiteX0" fmla="*/ 0 w 1888177"/>
                <a:gd name="connsiteY0" fmla="*/ 520536 h 520536"/>
                <a:gd name="connsiteX1" fmla="*/ 1140032 w 1888177"/>
                <a:gd name="connsiteY1" fmla="*/ 21772 h 520536"/>
                <a:gd name="connsiteX2" fmla="*/ 1888177 w 1888177"/>
                <a:gd name="connsiteY2" fmla="*/ 389907 h 52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8177" h="520536">
                  <a:moveTo>
                    <a:pt x="0" y="520536"/>
                  </a:moveTo>
                  <a:cubicBezTo>
                    <a:pt x="412668" y="282040"/>
                    <a:pt x="825336" y="43544"/>
                    <a:pt x="1140032" y="21772"/>
                  </a:cubicBezTo>
                  <a:cubicBezTo>
                    <a:pt x="1454728" y="0"/>
                    <a:pt x="1747652" y="315686"/>
                    <a:pt x="1888177" y="389907"/>
                  </a:cubicBez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0" rIns="72000" bIns="0" anchor="ctr"/>
            <a:lstStyle/>
            <a:p>
              <a:pPr algn="ctr">
                <a:defRPr/>
              </a:pPr>
              <a:endParaRPr lang="en-US" sz="1600">
                <a:solidFill>
                  <a:srgbClr val="000000"/>
                </a:solidFill>
                <a:latin typeface="Candara"/>
              </a:endParaRPr>
            </a:p>
          </p:txBody>
        </p:sp>
        <p:sp>
          <p:nvSpPr>
            <p:cNvPr id="22540" name="Oval 38"/>
            <p:cNvSpPr>
              <a:spLocks noChangeArrowheads="1"/>
            </p:cNvSpPr>
            <p:nvPr/>
          </p:nvSpPr>
          <p:spPr bwMode="auto">
            <a:xfrm>
              <a:off x="1187624" y="2708920"/>
              <a:ext cx="936104" cy="1008112"/>
            </a:xfrm>
            <a:prstGeom prst="ellipse">
              <a:avLst/>
            </a:prstGeom>
            <a:solidFill>
              <a:srgbClr val="C06E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0" rIns="7200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fr-FR" sz="1600" b="1">
                <a:solidFill>
                  <a:srgbClr val="FFFFFF"/>
                </a:solidFill>
                <a:latin typeface="Candara" pitchFamily="32" charset="0"/>
              </a:endParaRPr>
            </a:p>
            <a:p>
              <a:pPr algn="ctr" eaLnBrk="1" hangingPunct="1"/>
              <a:r>
                <a:rPr lang="en-US" altLang="fr-FR" sz="1600" b="1">
                  <a:solidFill>
                    <a:srgbClr val="FFFFFF"/>
                  </a:solidFill>
                  <a:latin typeface="Candara" pitchFamily="32" charset="0"/>
                </a:rPr>
                <a:t>Social</a:t>
              </a:r>
            </a:p>
            <a:p>
              <a:pPr algn="ctr" eaLnBrk="1" hangingPunct="1"/>
              <a:r>
                <a:rPr lang="en-US" altLang="fr-FR" sz="1600" b="1">
                  <a:solidFill>
                    <a:srgbClr val="FFFFFF"/>
                  </a:solidFill>
                  <a:latin typeface="Candara" pitchFamily="32" charset="0"/>
                </a:rPr>
                <a:t>Net.</a:t>
              </a:r>
            </a:p>
          </p:txBody>
        </p:sp>
        <p:sp>
          <p:nvSpPr>
            <p:cNvPr id="22541" name="Oval 39"/>
            <p:cNvSpPr>
              <a:spLocks noChangeArrowheads="1"/>
            </p:cNvSpPr>
            <p:nvPr/>
          </p:nvSpPr>
          <p:spPr bwMode="auto">
            <a:xfrm>
              <a:off x="2699792" y="1556792"/>
              <a:ext cx="936104" cy="1008112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0" rIns="7200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fr-FR" sz="1600" b="1">
                <a:solidFill>
                  <a:srgbClr val="FFFFFF"/>
                </a:solidFill>
                <a:latin typeface="Candara" pitchFamily="32" charset="0"/>
              </a:endParaRPr>
            </a:p>
            <a:p>
              <a:pPr algn="ctr" eaLnBrk="1" hangingPunct="1"/>
              <a:endParaRPr lang="en-US" altLang="fr-FR" sz="1600" b="1">
                <a:solidFill>
                  <a:srgbClr val="FFFFFF"/>
                </a:solidFill>
                <a:latin typeface="Candara" pitchFamily="32" charset="0"/>
              </a:endParaRPr>
            </a:p>
            <a:p>
              <a:pPr algn="ctr" eaLnBrk="1" hangingPunct="1"/>
              <a:r>
                <a:rPr lang="en-US" altLang="fr-FR" sz="1600" b="1">
                  <a:solidFill>
                    <a:srgbClr val="FFFFFF"/>
                  </a:solidFill>
                  <a:latin typeface="Candara" pitchFamily="32" charset="0"/>
                </a:rPr>
                <a:t>TV</a:t>
              </a:r>
            </a:p>
          </p:txBody>
        </p:sp>
        <p:sp>
          <p:nvSpPr>
            <p:cNvPr id="22542" name="Oval 40"/>
            <p:cNvSpPr>
              <a:spLocks noChangeArrowheads="1"/>
            </p:cNvSpPr>
            <p:nvPr/>
          </p:nvSpPr>
          <p:spPr bwMode="auto">
            <a:xfrm>
              <a:off x="1907704" y="4365104"/>
              <a:ext cx="936104" cy="100811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0" rIns="7200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fr-FR" sz="1600" b="1">
                <a:solidFill>
                  <a:srgbClr val="FFFFFF"/>
                </a:solidFill>
                <a:latin typeface="Candara" pitchFamily="32" charset="0"/>
              </a:endParaRPr>
            </a:p>
            <a:p>
              <a:pPr algn="ctr" eaLnBrk="1" hangingPunct="1"/>
              <a:endParaRPr lang="en-US" altLang="fr-FR" sz="1600" b="1">
                <a:solidFill>
                  <a:srgbClr val="FFFFFF"/>
                </a:solidFill>
                <a:latin typeface="Candara" pitchFamily="32" charset="0"/>
              </a:endParaRPr>
            </a:p>
            <a:p>
              <a:pPr algn="ctr" eaLnBrk="1" hangingPunct="1"/>
              <a:r>
                <a:rPr lang="en-US" altLang="fr-FR" sz="1600" b="1">
                  <a:solidFill>
                    <a:srgbClr val="FFFFFF"/>
                  </a:solidFill>
                  <a:latin typeface="Candara" pitchFamily="32" charset="0"/>
                </a:rPr>
                <a:t>Print</a:t>
              </a: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3564228" y="4365027"/>
              <a:ext cx="935084" cy="100818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0" rIns="72000" bIns="0" anchor="ctr"/>
            <a:lstStyle/>
            <a:p>
              <a:pPr algn="ctr">
                <a:defRPr/>
              </a:pPr>
              <a:endParaRPr lang="en-US" sz="1400" b="1" dirty="0">
                <a:solidFill>
                  <a:srgbClr val="FFFFFF"/>
                </a:solidFill>
                <a:latin typeface="Candara"/>
              </a:endParaRPr>
            </a:p>
            <a:p>
              <a:pPr algn="ctr">
                <a:defRPr/>
              </a:pPr>
              <a:endParaRPr lang="en-US" sz="1400" b="1" dirty="0">
                <a:solidFill>
                  <a:srgbClr val="FFFFFF"/>
                </a:solidFill>
                <a:latin typeface="Candara"/>
              </a:endParaRPr>
            </a:p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Candara"/>
                </a:rPr>
                <a:t>Stores</a:t>
              </a: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3996049" y="2709058"/>
              <a:ext cx="936671" cy="100818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0" rIns="72000" bIns="0" anchor="ctr"/>
            <a:lstStyle/>
            <a:p>
              <a:pPr algn="ctr">
                <a:defRPr/>
              </a:pPr>
              <a:endParaRPr lang="en-US" sz="1400" b="1" dirty="0">
                <a:solidFill>
                  <a:srgbClr val="FFFFFF"/>
                </a:solidFill>
                <a:latin typeface="Candara"/>
              </a:endParaRPr>
            </a:p>
            <a:p>
              <a:pPr algn="ctr">
                <a:defRPr/>
              </a:pPr>
              <a:endParaRPr lang="en-US" sz="1400" b="1" dirty="0">
                <a:solidFill>
                  <a:srgbClr val="FFFFFF"/>
                </a:solidFill>
                <a:latin typeface="Candara"/>
              </a:endParaRPr>
            </a:p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Candara"/>
                </a:rPr>
                <a:t>Online</a:t>
              </a:r>
            </a:p>
          </p:txBody>
        </p:sp>
        <p:grpSp>
          <p:nvGrpSpPr>
            <p:cNvPr id="22545" name="Group 43"/>
            <p:cNvGrpSpPr>
              <a:grpSpLocks/>
            </p:cNvGrpSpPr>
            <p:nvPr/>
          </p:nvGrpSpPr>
          <p:grpSpPr bwMode="auto">
            <a:xfrm>
              <a:off x="2699792" y="1156289"/>
              <a:ext cx="936104" cy="1408615"/>
              <a:chOff x="2699792" y="980728"/>
              <a:chExt cx="936104" cy="1408615"/>
            </a:xfrm>
          </p:grpSpPr>
          <p:pic>
            <p:nvPicPr>
              <p:cNvPr id="22563" name="Picture 2" descr="http://www.opalum.com/Files/Images/technology/icons/icon_grey_tv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792" y="980728"/>
                <a:ext cx="936104" cy="1408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Rectangle 45"/>
              <p:cNvSpPr/>
              <p:nvPr/>
            </p:nvSpPr>
            <p:spPr bwMode="auto">
              <a:xfrm>
                <a:off x="2872043" y="1442748"/>
                <a:ext cx="593754" cy="33818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72000" tIns="0" rIns="72000" bIns="0" anchor="ctr"/>
              <a:lstStyle/>
              <a:p>
                <a:pPr algn="ctr">
                  <a:defRPr/>
                </a:pPr>
                <a:endParaRPr lang="en-US" sz="1600">
                  <a:solidFill>
                    <a:srgbClr val="000000"/>
                  </a:solidFill>
                  <a:latin typeface="Candara"/>
                </a:endParaRPr>
              </a:p>
            </p:txBody>
          </p:sp>
        </p:grpSp>
        <p:grpSp>
          <p:nvGrpSpPr>
            <p:cNvPr id="22546" name="Group 46"/>
            <p:cNvGrpSpPr>
              <a:grpSpLocks/>
            </p:cNvGrpSpPr>
            <p:nvPr/>
          </p:nvGrpSpPr>
          <p:grpSpPr bwMode="auto">
            <a:xfrm>
              <a:off x="3995936" y="2564904"/>
              <a:ext cx="936104" cy="928887"/>
              <a:chOff x="3995936" y="2492896"/>
              <a:chExt cx="936104" cy="928887"/>
            </a:xfrm>
          </p:grpSpPr>
          <p:grpSp>
            <p:nvGrpSpPr>
              <p:cNvPr id="22557" name="Group 23"/>
              <p:cNvGrpSpPr>
                <a:grpSpLocks/>
              </p:cNvGrpSpPr>
              <p:nvPr/>
            </p:nvGrpSpPr>
            <p:grpSpPr bwMode="auto">
              <a:xfrm>
                <a:off x="3995936" y="2492896"/>
                <a:ext cx="617298" cy="928887"/>
                <a:chOff x="3995936" y="2492896"/>
                <a:chExt cx="617298" cy="928887"/>
              </a:xfrm>
            </p:grpSpPr>
            <p:pic>
              <p:nvPicPr>
                <p:cNvPr id="22561" name="Picture 4" descr="Laptop - high-quality audio in laptops and ultra-books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95936" y="2492896"/>
                  <a:ext cx="617298" cy="928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3" name="Rectangle 52"/>
                <p:cNvSpPr/>
                <p:nvPr/>
              </p:nvSpPr>
              <p:spPr bwMode="auto">
                <a:xfrm>
                  <a:off x="4140519" y="2833925"/>
                  <a:ext cx="328628" cy="22862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72000" tIns="0" rIns="72000" bIns="0" anchor="ctr"/>
                <a:lstStyle/>
                <a:p>
                  <a:pPr algn="ctr">
                    <a:defRPr/>
                  </a:pPr>
                  <a:endParaRPr lang="en-US" sz="1600">
                    <a:solidFill>
                      <a:srgbClr val="000000"/>
                    </a:solidFill>
                    <a:latin typeface="Candara"/>
                  </a:endParaRPr>
                </a:p>
              </p:txBody>
            </p:sp>
          </p:grpSp>
          <p:grpSp>
            <p:nvGrpSpPr>
              <p:cNvPr id="22558" name="Group 22"/>
              <p:cNvGrpSpPr>
                <a:grpSpLocks/>
              </p:cNvGrpSpPr>
              <p:nvPr/>
            </p:nvGrpSpPr>
            <p:grpSpPr bwMode="auto">
              <a:xfrm>
                <a:off x="4427984" y="2636912"/>
                <a:ext cx="504056" cy="758485"/>
                <a:chOff x="4427984" y="2636912"/>
                <a:chExt cx="504056" cy="758485"/>
              </a:xfrm>
            </p:grpSpPr>
            <p:pic>
              <p:nvPicPr>
                <p:cNvPr id="22559" name="Picture 6" descr="Mobile - high-quality audio in mobile platforms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27984" y="2636912"/>
                  <a:ext cx="504056" cy="758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" name="Rectangle 50"/>
                <p:cNvSpPr/>
                <p:nvPr/>
              </p:nvSpPr>
              <p:spPr bwMode="auto">
                <a:xfrm>
                  <a:off x="4589803" y="2870441"/>
                  <a:ext cx="184159" cy="26514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72000" tIns="0" rIns="72000" bIns="0" anchor="ctr"/>
                <a:lstStyle/>
                <a:p>
                  <a:pPr algn="ctr">
                    <a:defRPr/>
                  </a:pPr>
                  <a:endParaRPr lang="en-US" sz="1600">
                    <a:solidFill>
                      <a:srgbClr val="000000"/>
                    </a:solidFill>
                    <a:latin typeface="Candara"/>
                  </a:endParaRPr>
                </a:p>
              </p:txBody>
            </p:sp>
          </p:grpSp>
        </p:grpSp>
        <p:grpSp>
          <p:nvGrpSpPr>
            <p:cNvPr id="22547" name="Group 53"/>
            <p:cNvGrpSpPr>
              <a:grpSpLocks/>
            </p:cNvGrpSpPr>
            <p:nvPr/>
          </p:nvGrpSpPr>
          <p:grpSpPr bwMode="auto">
            <a:xfrm>
              <a:off x="2051720" y="4149080"/>
              <a:ext cx="720080" cy="720080"/>
              <a:chOff x="2051720" y="4149080"/>
              <a:chExt cx="720080" cy="720080"/>
            </a:xfrm>
          </p:grpSpPr>
          <p:sp>
            <p:nvSpPr>
              <p:cNvPr id="22555" name="Rectangle 54"/>
              <p:cNvSpPr>
                <a:spLocks noChangeArrowheads="1"/>
              </p:cNvSpPr>
              <p:nvPr/>
            </p:nvSpPr>
            <p:spPr bwMode="auto">
              <a:xfrm>
                <a:off x="2123728" y="4221088"/>
                <a:ext cx="576064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72000" tIns="0" rIns="72000" bIns="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altLang="fr-FR" sz="1600">
                  <a:solidFill>
                    <a:srgbClr val="000000"/>
                  </a:solidFill>
                  <a:latin typeface="Candara" pitchFamily="32" charset="0"/>
                </a:endParaRPr>
              </a:p>
            </p:txBody>
          </p:sp>
          <p:pic>
            <p:nvPicPr>
              <p:cNvPr id="56" name="Picture 12" descr="http://files.softicons.com/download/system-icons/web0.2ama-icons-by-chrfb/png/256x256/Newspaper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1720" y="4149080"/>
                <a:ext cx="720080" cy="720080"/>
              </a:xfrm>
              <a:prstGeom prst="rect">
                <a:avLst/>
              </a:prstGeom>
              <a:noFill/>
            </p:spPr>
          </p:pic>
        </p:grpSp>
        <p:pic>
          <p:nvPicPr>
            <p:cNvPr id="57" name="Picture 14" descr="http://www.sonlight.com/images/rewards-share-icon.jpg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lum contrast="-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492896"/>
              <a:ext cx="699505" cy="576064"/>
            </a:xfrm>
            <a:prstGeom prst="rect">
              <a:avLst/>
            </a:prstGeom>
            <a:noFill/>
          </p:spPr>
        </p:pic>
        <p:grpSp>
          <p:nvGrpSpPr>
            <p:cNvPr id="22549" name="Group 57"/>
            <p:cNvGrpSpPr>
              <a:grpSpLocks/>
            </p:cNvGrpSpPr>
            <p:nvPr/>
          </p:nvGrpSpPr>
          <p:grpSpPr bwMode="auto">
            <a:xfrm>
              <a:off x="3779912" y="4293096"/>
              <a:ext cx="576064" cy="576064"/>
              <a:chOff x="3779912" y="4293096"/>
              <a:chExt cx="576064" cy="576064"/>
            </a:xfrm>
          </p:grpSpPr>
          <p:sp>
            <p:nvSpPr>
              <p:cNvPr id="59" name="Rectangle 58"/>
              <p:cNvSpPr/>
              <p:nvPr/>
            </p:nvSpPr>
            <p:spPr bwMode="auto">
              <a:xfrm>
                <a:off x="3851580" y="4438061"/>
                <a:ext cx="433408" cy="4318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72000" tIns="0" rIns="72000" bIns="0" anchor="ctr"/>
              <a:lstStyle/>
              <a:p>
                <a:pPr algn="ctr">
                  <a:defRPr/>
                </a:pPr>
                <a:endParaRPr lang="en-US" sz="1600">
                  <a:solidFill>
                    <a:srgbClr val="000000"/>
                  </a:solidFill>
                  <a:latin typeface="Candara"/>
                </a:endParaRPr>
              </a:p>
            </p:txBody>
          </p:sp>
          <p:pic>
            <p:nvPicPr>
              <p:cNvPr id="22554" name="Picture 10" descr="https://cdn2.iconfinder.com/data/icons/inverticons-fill-vol-1/32/shop_market_marketplace_store_ecommerce_shopping_building_2-512.png"/>
              <p:cNvPicPr>
                <a:picLocks noChangeAspect="1" noChangeArrowheads="1"/>
              </p:cNvPicPr>
              <p:nvPr/>
            </p:nvPicPr>
            <p:blipFill>
              <a:blip r:embed="rId7">
                <a:lum contrast="-5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9912" y="4293096"/>
                <a:ext cx="576064" cy="57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1" name="Picture 16" descr="http://www.inmotionhosting.com/support/images/stories/icons/ecommerce/empty-cart-dark.png"/>
            <p:cNvPicPr>
              <a:picLocks noChangeAspect="1" noChangeArrowheads="1"/>
            </p:cNvPicPr>
            <p:nvPr/>
          </p:nvPicPr>
          <p:blipFill>
            <a:blip r:embed="rId8" cstate="email">
              <a:lum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3573015"/>
              <a:ext cx="864096" cy="864097"/>
            </a:xfrm>
            <a:prstGeom prst="rect">
              <a:avLst/>
            </a:prstGeom>
            <a:noFill/>
            <a:scene3d>
              <a:camera prst="orthographicFront">
                <a:rot lat="0" lon="10799977" rev="0"/>
              </a:camera>
              <a:lightRig rig="threePt" dir="t"/>
            </a:scene3d>
          </p:spPr>
        </p:pic>
        <p:sp>
          <p:nvSpPr>
            <p:cNvPr id="62" name="Freeform 61"/>
            <p:cNvSpPr/>
            <p:nvPr/>
          </p:nvSpPr>
          <p:spPr bwMode="auto">
            <a:xfrm>
              <a:off x="2136996" y="2637611"/>
              <a:ext cx="1889218" cy="527116"/>
            </a:xfrm>
            <a:custGeom>
              <a:avLst/>
              <a:gdLst>
                <a:gd name="connsiteX0" fmla="*/ 0 w 1888177"/>
                <a:gd name="connsiteY0" fmla="*/ 520536 h 520536"/>
                <a:gd name="connsiteX1" fmla="*/ 1140032 w 1888177"/>
                <a:gd name="connsiteY1" fmla="*/ 21772 h 520536"/>
                <a:gd name="connsiteX2" fmla="*/ 1888177 w 1888177"/>
                <a:gd name="connsiteY2" fmla="*/ 389907 h 52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8177" h="520536">
                  <a:moveTo>
                    <a:pt x="0" y="520536"/>
                  </a:moveTo>
                  <a:cubicBezTo>
                    <a:pt x="412668" y="282040"/>
                    <a:pt x="825336" y="43544"/>
                    <a:pt x="1140032" y="21772"/>
                  </a:cubicBezTo>
                  <a:cubicBezTo>
                    <a:pt x="1454728" y="0"/>
                    <a:pt x="1747652" y="315686"/>
                    <a:pt x="1888177" y="389907"/>
                  </a:cubicBez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0" rIns="72000" bIns="0" anchor="ctr"/>
            <a:lstStyle/>
            <a:p>
              <a:pPr algn="ctr">
                <a:defRPr/>
              </a:pPr>
              <a:endParaRPr lang="en-US" sz="1600">
                <a:solidFill>
                  <a:srgbClr val="000000"/>
                </a:solidFill>
                <a:latin typeface="Candara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3180034" y="3290156"/>
              <a:ext cx="2311514" cy="798612"/>
            </a:xfrm>
            <a:custGeom>
              <a:avLst/>
              <a:gdLst>
                <a:gd name="connsiteX0" fmla="*/ 863929 w 2312719"/>
                <a:gd name="connsiteY0" fmla="*/ 0 h 798615"/>
                <a:gd name="connsiteX1" fmla="*/ 151410 w 2312719"/>
                <a:gd name="connsiteY1" fmla="*/ 469075 h 798615"/>
                <a:gd name="connsiteX2" fmla="*/ 1772391 w 2312719"/>
                <a:gd name="connsiteY2" fmla="*/ 492826 h 798615"/>
                <a:gd name="connsiteX3" fmla="*/ 1606137 w 2312719"/>
                <a:gd name="connsiteY3" fmla="*/ 742208 h 798615"/>
                <a:gd name="connsiteX4" fmla="*/ 2312719 w 2312719"/>
                <a:gd name="connsiteY4" fmla="*/ 783771 h 79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2719" h="798615">
                  <a:moveTo>
                    <a:pt x="863929" y="0"/>
                  </a:moveTo>
                  <a:cubicBezTo>
                    <a:pt x="431964" y="193468"/>
                    <a:pt x="0" y="386937"/>
                    <a:pt x="151410" y="469075"/>
                  </a:cubicBezTo>
                  <a:cubicBezTo>
                    <a:pt x="302820" y="551213"/>
                    <a:pt x="1529937" y="447304"/>
                    <a:pt x="1772391" y="492826"/>
                  </a:cubicBezTo>
                  <a:cubicBezTo>
                    <a:pt x="2014845" y="538348"/>
                    <a:pt x="1516082" y="693717"/>
                    <a:pt x="1606137" y="742208"/>
                  </a:cubicBezTo>
                  <a:cubicBezTo>
                    <a:pt x="1696192" y="790699"/>
                    <a:pt x="2206831" y="798615"/>
                    <a:pt x="2312719" y="783771"/>
                  </a:cubicBez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0" rIns="72000" bIns="0" anchor="ctr"/>
            <a:lstStyle/>
            <a:p>
              <a:pPr algn="ctr">
                <a:defRPr/>
              </a:pPr>
              <a:endParaRPr lang="en-US" sz="1600">
                <a:solidFill>
                  <a:srgbClr val="000000"/>
                </a:solidFill>
                <a:latin typeface="Canda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16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>
          <a:xfrm>
            <a:off x="727075" y="205979"/>
            <a:ext cx="7870825" cy="583406"/>
          </a:xfrm>
        </p:spPr>
        <p:txBody>
          <a:bodyPr/>
          <a:lstStyle/>
          <a:p>
            <a:r>
              <a:rPr lang="ru-RU" altLang="fr-FR" sz="2800" smtClean="0"/>
              <a:t>Потребности покупателей, продавцов и банков</a:t>
            </a:r>
            <a:endParaRPr lang="en-US" altLang="fr-FR" sz="2800" smtClean="0"/>
          </a:p>
        </p:txBody>
      </p:sp>
      <p:grpSp>
        <p:nvGrpSpPr>
          <p:cNvPr id="23555" name="Groupe 62"/>
          <p:cNvGrpSpPr>
            <a:grpSpLocks/>
          </p:cNvGrpSpPr>
          <p:nvPr/>
        </p:nvGrpSpPr>
        <p:grpSpPr bwMode="auto">
          <a:xfrm>
            <a:off x="1792287" y="1589116"/>
            <a:ext cx="5146675" cy="1738313"/>
            <a:chOff x="1793594" y="2325653"/>
            <a:chExt cx="5323897" cy="2559569"/>
          </a:xfrm>
        </p:grpSpPr>
        <p:sp>
          <p:nvSpPr>
            <p:cNvPr id="50" name="Ellipse 49"/>
            <p:cNvSpPr/>
            <p:nvPr/>
          </p:nvSpPr>
          <p:spPr>
            <a:xfrm rot="20207837">
              <a:off x="1793594" y="2325653"/>
              <a:ext cx="5323897" cy="255956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581" name="ZoneTexte 58"/>
            <p:cNvSpPr txBox="1">
              <a:spLocks noChangeArrowheads="1"/>
            </p:cNvSpPr>
            <p:nvPr/>
          </p:nvSpPr>
          <p:spPr bwMode="auto">
            <a:xfrm>
              <a:off x="4090614" y="2333613"/>
              <a:ext cx="640398" cy="2311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fr-FR" sz="9600">
                  <a:solidFill>
                    <a:srgbClr val="FF0000"/>
                  </a:solidFill>
                  <a:latin typeface="Candara" pitchFamily="32" charset="0"/>
                </a:rPr>
                <a:t>?</a:t>
              </a:r>
              <a:endParaRPr lang="en-US" altLang="fr-FR" sz="16600">
                <a:solidFill>
                  <a:srgbClr val="FF0000"/>
                </a:solidFill>
                <a:latin typeface="Candara" pitchFamily="32" charset="0"/>
              </a:endParaRPr>
            </a:p>
          </p:txBody>
        </p:sp>
      </p:grpSp>
      <p:grpSp>
        <p:nvGrpSpPr>
          <p:cNvPr id="23556" name="Groupe 60"/>
          <p:cNvGrpSpPr>
            <a:grpSpLocks/>
          </p:cNvGrpSpPr>
          <p:nvPr/>
        </p:nvGrpSpPr>
        <p:grpSpPr bwMode="auto">
          <a:xfrm>
            <a:off x="5721350" y="1160492"/>
            <a:ext cx="1370012" cy="1494234"/>
            <a:chOff x="5857454" y="1695156"/>
            <a:chExt cx="1417060" cy="2199537"/>
          </a:xfrm>
        </p:grpSpPr>
        <p:pic>
          <p:nvPicPr>
            <p:cNvPr id="2357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454" y="1695156"/>
              <a:ext cx="1417060" cy="2199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6051212" y="3156840"/>
              <a:ext cx="1070990" cy="50125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400" dirty="0">
                  <a:solidFill>
                    <a:srgbClr val="000000"/>
                  </a:solidFill>
                </a:rPr>
                <a:t>Магазины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557" name="Groupe 59"/>
          <p:cNvGrpSpPr>
            <a:grpSpLocks/>
          </p:cNvGrpSpPr>
          <p:nvPr/>
        </p:nvGrpSpPr>
        <p:grpSpPr bwMode="auto">
          <a:xfrm>
            <a:off x="1344612" y="1340276"/>
            <a:ext cx="2065338" cy="1383506"/>
            <a:chOff x="1332419" y="1958202"/>
            <a:chExt cx="2134352" cy="2033639"/>
          </a:xfrm>
        </p:grpSpPr>
        <p:pic>
          <p:nvPicPr>
            <p:cNvPr id="2357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419" y="1958202"/>
              <a:ext cx="2134352" cy="180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2008324" y="3491306"/>
              <a:ext cx="1217488" cy="50053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400" dirty="0">
                  <a:solidFill>
                    <a:srgbClr val="000000"/>
                  </a:solidFill>
                </a:rPr>
                <a:t>Покупатели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2" name="Rounded Rectangular Callout 75"/>
          <p:cNvSpPr/>
          <p:nvPr/>
        </p:nvSpPr>
        <p:spPr>
          <a:xfrm>
            <a:off x="565150" y="659238"/>
            <a:ext cx="869950" cy="1027933"/>
          </a:xfrm>
          <a:prstGeom prst="wedgeRoundRectCallout">
            <a:avLst>
              <a:gd name="adj1" fmla="val 47297"/>
              <a:gd name="adj2" fmla="val 79744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1300" dirty="0">
                <a:solidFill>
                  <a:srgbClr val="000000"/>
                </a:solidFill>
              </a:rPr>
              <a:t>Хочу</a:t>
            </a:r>
            <a:br>
              <a:rPr lang="ru-RU" sz="1300" dirty="0">
                <a:solidFill>
                  <a:srgbClr val="000000"/>
                </a:solidFill>
              </a:rPr>
            </a:br>
            <a:r>
              <a:rPr lang="ru-RU" sz="1300" dirty="0">
                <a:solidFill>
                  <a:srgbClr val="000000"/>
                </a:solidFill>
              </a:rPr>
              <a:t>это</a:t>
            </a:r>
            <a:br>
              <a:rPr lang="ru-RU" sz="1300" dirty="0">
                <a:solidFill>
                  <a:srgbClr val="000000"/>
                </a:solidFill>
              </a:rPr>
            </a:br>
            <a:r>
              <a:rPr lang="ru-RU" sz="1300" dirty="0">
                <a:solidFill>
                  <a:srgbClr val="000000"/>
                </a:solidFill>
              </a:rPr>
              <a:t>прямо сейчас!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3" name="Rounded Rectangular Callout 75"/>
          <p:cNvSpPr/>
          <p:nvPr/>
        </p:nvSpPr>
        <p:spPr>
          <a:xfrm>
            <a:off x="103187" y="1667698"/>
            <a:ext cx="1055688" cy="1046224"/>
          </a:xfrm>
          <a:prstGeom prst="wedgeRoundRectCallout">
            <a:avLst>
              <a:gd name="adj1" fmla="val 70546"/>
              <a:gd name="adj2" fmla="val -43257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1300" dirty="0">
                <a:solidFill>
                  <a:srgbClr val="000000"/>
                </a:solidFill>
              </a:rPr>
              <a:t>Привезите мне покупки домой 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4" name="Rounded Rectangular Callout 76"/>
          <p:cNvSpPr/>
          <p:nvPr/>
        </p:nvSpPr>
        <p:spPr>
          <a:xfrm>
            <a:off x="1543051" y="731867"/>
            <a:ext cx="998537" cy="586523"/>
          </a:xfrm>
          <a:prstGeom prst="wedgeRoundRectCallout">
            <a:avLst>
              <a:gd name="adj1" fmla="val 20709"/>
              <a:gd name="adj2" fmla="val 108967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72000" rIns="0" bIns="7200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1250" dirty="0">
                <a:solidFill>
                  <a:srgbClr val="000000"/>
                </a:solidFill>
              </a:rPr>
              <a:t>Где комфорт??</a:t>
            </a:r>
            <a:endParaRPr lang="en-US" sz="1250" dirty="0">
              <a:solidFill>
                <a:srgbClr val="000000"/>
              </a:solidFill>
            </a:endParaRPr>
          </a:p>
        </p:txBody>
      </p:sp>
      <p:sp>
        <p:nvSpPr>
          <p:cNvPr id="45" name="Rounded Rectangular Callout 78"/>
          <p:cNvSpPr/>
          <p:nvPr/>
        </p:nvSpPr>
        <p:spPr>
          <a:xfrm>
            <a:off x="2816226" y="646142"/>
            <a:ext cx="998537" cy="824887"/>
          </a:xfrm>
          <a:prstGeom prst="wedgeRoundRectCallout">
            <a:avLst>
              <a:gd name="adj1" fmla="val 196"/>
              <a:gd name="adj2" fmla="val 85418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1300" dirty="0">
                <a:solidFill>
                  <a:srgbClr val="000000"/>
                </a:solidFill>
              </a:rPr>
              <a:t>Где обратная связь??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6" name="Rounded Rectangular Callout 78"/>
          <p:cNvSpPr/>
          <p:nvPr/>
        </p:nvSpPr>
        <p:spPr>
          <a:xfrm>
            <a:off x="6465888" y="659238"/>
            <a:ext cx="1687513" cy="824887"/>
          </a:xfrm>
          <a:prstGeom prst="wedgeRoundRectCallout">
            <a:avLst>
              <a:gd name="adj1" fmla="val -59853"/>
              <a:gd name="adj2" fmla="val 87493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1300" dirty="0">
                <a:solidFill>
                  <a:srgbClr val="000000"/>
                </a:solidFill>
              </a:rPr>
              <a:t>Как прийти к электронной коммерции</a:t>
            </a:r>
            <a:r>
              <a:rPr lang="en-US" sz="13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47" name="Rounded Rectangular Callout 78"/>
          <p:cNvSpPr/>
          <p:nvPr/>
        </p:nvSpPr>
        <p:spPr>
          <a:xfrm>
            <a:off x="4872037" y="677098"/>
            <a:ext cx="1392238" cy="824887"/>
          </a:xfrm>
          <a:prstGeom prst="wedgeRoundRectCallout">
            <a:avLst>
              <a:gd name="adj1" fmla="val 39907"/>
              <a:gd name="adj2" fmla="val 95795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1300" dirty="0">
                <a:solidFill>
                  <a:srgbClr val="000000"/>
                </a:solidFill>
              </a:rPr>
              <a:t>Какой вид платежа принимать</a:t>
            </a:r>
            <a:r>
              <a:rPr lang="en-US" sz="13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48" name="Rounded Rectangular Callout 78"/>
          <p:cNvSpPr/>
          <p:nvPr/>
        </p:nvSpPr>
        <p:spPr>
          <a:xfrm>
            <a:off x="7526337" y="1134298"/>
            <a:ext cx="1252538" cy="824887"/>
          </a:xfrm>
          <a:prstGeom prst="wedgeRoundRectCallout">
            <a:avLst>
              <a:gd name="adj1" fmla="val -104277"/>
              <a:gd name="adj2" fmla="val 24595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1300" dirty="0">
                <a:solidFill>
                  <a:srgbClr val="000000"/>
                </a:solidFill>
              </a:rPr>
              <a:t>А платёж защищен надежно</a:t>
            </a:r>
            <a:r>
              <a:rPr lang="en-US" sz="13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49" name="Rounded Rectangular Callout 78"/>
          <p:cNvSpPr/>
          <p:nvPr/>
        </p:nvSpPr>
        <p:spPr>
          <a:xfrm>
            <a:off x="7186612" y="1701035"/>
            <a:ext cx="1593850" cy="824887"/>
          </a:xfrm>
          <a:prstGeom prst="wedgeRoundRectCallout">
            <a:avLst>
              <a:gd name="adj1" fmla="val -72203"/>
              <a:gd name="adj2" fmla="val -68252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1300" dirty="0">
                <a:solidFill>
                  <a:srgbClr val="000000"/>
                </a:solidFill>
              </a:rPr>
              <a:t>Я все еще платежеспособен</a:t>
            </a:r>
            <a:r>
              <a:rPr lang="en-US" sz="13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52" name="Rounded Rectangular Callout 78"/>
          <p:cNvSpPr/>
          <p:nvPr/>
        </p:nvSpPr>
        <p:spPr>
          <a:xfrm>
            <a:off x="7245350" y="2201098"/>
            <a:ext cx="1535112" cy="824887"/>
          </a:xfrm>
          <a:prstGeom prst="wedgeRoundRectCallout">
            <a:avLst>
              <a:gd name="adj1" fmla="val -83839"/>
              <a:gd name="adj2" fmla="val -76947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1300" dirty="0">
                <a:solidFill>
                  <a:srgbClr val="000000"/>
                </a:solidFill>
              </a:rPr>
              <a:t>Что с моей программой лояльности</a:t>
            </a:r>
            <a:r>
              <a:rPr lang="en-US" sz="13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53" name="Rounded Rectangular Callout 78"/>
          <p:cNvSpPr/>
          <p:nvPr/>
        </p:nvSpPr>
        <p:spPr>
          <a:xfrm>
            <a:off x="5095875" y="2986910"/>
            <a:ext cx="2336800" cy="603549"/>
          </a:xfrm>
          <a:prstGeom prst="wedgeRoundRectCallout">
            <a:avLst>
              <a:gd name="adj1" fmla="val -54284"/>
              <a:gd name="adj2" fmla="val 93620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1300" dirty="0">
                <a:solidFill>
                  <a:srgbClr val="000000"/>
                </a:solidFill>
              </a:rPr>
              <a:t>Подойдет ли это решение всем ТСП</a:t>
            </a:r>
            <a:r>
              <a:rPr lang="en-US" sz="13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54" name="Rounded Rectangular Callout 78"/>
          <p:cNvSpPr/>
          <p:nvPr/>
        </p:nvSpPr>
        <p:spPr>
          <a:xfrm>
            <a:off x="5568950" y="3394104"/>
            <a:ext cx="2336800" cy="603549"/>
          </a:xfrm>
          <a:prstGeom prst="wedgeRoundRectCallout">
            <a:avLst>
              <a:gd name="adj1" fmla="val -79637"/>
              <a:gd name="adj2" fmla="val 28965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1300" dirty="0">
                <a:solidFill>
                  <a:srgbClr val="000000"/>
                </a:solidFill>
              </a:rPr>
              <a:t>Как увеличить поток транзакций</a:t>
            </a:r>
            <a:r>
              <a:rPr lang="en-US" sz="13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55" name="Rounded Rectangular Callout 78"/>
          <p:cNvSpPr/>
          <p:nvPr/>
        </p:nvSpPr>
        <p:spPr>
          <a:xfrm>
            <a:off x="1260475" y="3921550"/>
            <a:ext cx="2336800" cy="824887"/>
          </a:xfrm>
          <a:prstGeom prst="wedgeRoundRectCallout">
            <a:avLst>
              <a:gd name="adj1" fmla="val 60832"/>
              <a:gd name="adj2" fmla="val -59274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1300" dirty="0">
                <a:solidFill>
                  <a:srgbClr val="000000"/>
                </a:solidFill>
              </a:rPr>
              <a:t>Эффективна ли моя платежная инфраструктура</a:t>
            </a:r>
            <a:r>
              <a:rPr lang="en-US" sz="13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56" name="Rounded Rectangular Callout 78"/>
          <p:cNvSpPr/>
          <p:nvPr/>
        </p:nvSpPr>
        <p:spPr>
          <a:xfrm>
            <a:off x="1208087" y="3277423"/>
            <a:ext cx="2338388" cy="603549"/>
          </a:xfrm>
          <a:prstGeom prst="wedgeRoundRectCallout">
            <a:avLst>
              <a:gd name="adj1" fmla="val 64838"/>
              <a:gd name="adj2" fmla="val 36975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1300" dirty="0">
                <a:solidFill>
                  <a:srgbClr val="000000"/>
                </a:solidFill>
              </a:rPr>
              <a:t>Нужны решения под новое поведение потребителей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31" name="Rounded Rectangular Callout 78"/>
          <p:cNvSpPr/>
          <p:nvPr/>
        </p:nvSpPr>
        <p:spPr>
          <a:xfrm>
            <a:off x="131762" y="2567810"/>
            <a:ext cx="1076325" cy="1046224"/>
          </a:xfrm>
          <a:prstGeom prst="wedgeRoundRectCallout">
            <a:avLst>
              <a:gd name="adj1" fmla="val 106923"/>
              <a:gd name="adj2" fmla="val -87329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1300" dirty="0">
                <a:solidFill>
                  <a:srgbClr val="000000"/>
                </a:solidFill>
              </a:rPr>
              <a:t>Хочу покупать через мобильник</a:t>
            </a:r>
            <a:endParaRPr lang="en-US" sz="1300" dirty="0">
              <a:solidFill>
                <a:srgbClr val="000000"/>
              </a:solidFill>
            </a:endParaRPr>
          </a:p>
        </p:txBody>
      </p:sp>
      <p:grpSp>
        <p:nvGrpSpPr>
          <p:cNvPr id="23572" name="Groupe 61"/>
          <p:cNvGrpSpPr>
            <a:grpSpLocks/>
          </p:cNvGrpSpPr>
          <p:nvPr/>
        </p:nvGrpSpPr>
        <p:grpSpPr bwMode="auto">
          <a:xfrm>
            <a:off x="3873500" y="3357563"/>
            <a:ext cx="1136837" cy="1914525"/>
            <a:chOff x="3873582" y="4476129"/>
            <a:chExt cx="1135655" cy="2553045"/>
          </a:xfrm>
        </p:grpSpPr>
        <p:pic>
          <p:nvPicPr>
            <p:cNvPr id="235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0951" y="5053427"/>
              <a:ext cx="1103342" cy="1975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ZoneTexte 40"/>
            <p:cNvSpPr txBox="1"/>
            <p:nvPr/>
          </p:nvSpPr>
          <p:spPr>
            <a:xfrm>
              <a:off x="3873582" y="4476129"/>
              <a:ext cx="1135655" cy="771947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400" dirty="0">
                  <a:solidFill>
                    <a:srgbClr val="000000"/>
                  </a:solidFill>
                </a:rPr>
                <a:t>Банки</a:t>
              </a:r>
              <a:r>
                <a:rPr lang="en-US" sz="1400" dirty="0">
                  <a:solidFill>
                    <a:srgbClr val="000000"/>
                  </a:solidFill>
                </a:rPr>
                <a:t> /</a:t>
              </a:r>
              <a:r>
                <a:rPr lang="ru-RU" sz="1400" dirty="0">
                  <a:solidFill>
                    <a:srgbClr val="000000"/>
                  </a:solidFill>
                </a:rPr>
                <a:t/>
              </a:r>
              <a:br>
                <a:rPr lang="ru-RU" sz="1400" dirty="0">
                  <a:solidFill>
                    <a:srgbClr val="000000"/>
                  </a:solidFill>
                </a:rPr>
              </a:br>
              <a:r>
                <a:rPr lang="ru-RU" sz="1400" dirty="0">
                  <a:solidFill>
                    <a:srgbClr val="000000"/>
                  </a:solidFill>
                </a:rPr>
                <a:t>операторы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Rounded Rectangular Callout 78"/>
          <p:cNvSpPr/>
          <p:nvPr/>
        </p:nvSpPr>
        <p:spPr>
          <a:xfrm>
            <a:off x="5095876" y="3921550"/>
            <a:ext cx="2916237" cy="824887"/>
          </a:xfrm>
          <a:prstGeom prst="wedgeRoundRectCallout">
            <a:avLst>
              <a:gd name="adj1" fmla="val -59125"/>
              <a:gd name="adj2" fmla="val -41804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1300" dirty="0">
                <a:solidFill>
                  <a:srgbClr val="000000"/>
                </a:solidFill>
              </a:rPr>
              <a:t>Как мне заполучить новых клиентов и дифференцировать их при этом</a:t>
            </a:r>
            <a:r>
              <a:rPr lang="en-US" sz="1300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202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ingenico_group_16-9_v1_2014-06-04_17-52-39_3">
  <a:themeElements>
    <a:clrScheme name="Ingenico_Group_Colors">
      <a:dk1>
        <a:srgbClr val="000000"/>
      </a:dk1>
      <a:lt1>
        <a:srgbClr val="FFFFFF"/>
      </a:lt1>
      <a:dk2>
        <a:srgbClr val="4A4F55"/>
      </a:dk2>
      <a:lt2>
        <a:srgbClr val="B2B2B2"/>
      </a:lt2>
      <a:accent1>
        <a:srgbClr val="C20418"/>
      </a:accent1>
      <a:accent2>
        <a:srgbClr val="4A4F55"/>
      </a:accent2>
      <a:accent3>
        <a:srgbClr val="0033D7"/>
      </a:accent3>
      <a:accent4>
        <a:srgbClr val="00C3D7"/>
      </a:accent4>
      <a:accent5>
        <a:srgbClr val="B2B2B2"/>
      </a:accent5>
      <a:accent6>
        <a:srgbClr val="7F7F7F"/>
      </a:accent6>
      <a:hlink>
        <a:srgbClr val="4A4F55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36000" tIns="36000" rIns="36000" bIns="36000"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7_ingenico_group_16-9_v1_2014-06-04_17-52-39_3">
  <a:themeElements>
    <a:clrScheme name="Ingenico_Group_Colors">
      <a:dk1>
        <a:srgbClr val="000000"/>
      </a:dk1>
      <a:lt1>
        <a:srgbClr val="FFFFFF"/>
      </a:lt1>
      <a:dk2>
        <a:srgbClr val="4A4F55"/>
      </a:dk2>
      <a:lt2>
        <a:srgbClr val="B2B2B2"/>
      </a:lt2>
      <a:accent1>
        <a:srgbClr val="C20418"/>
      </a:accent1>
      <a:accent2>
        <a:srgbClr val="4A4F55"/>
      </a:accent2>
      <a:accent3>
        <a:srgbClr val="0033D7"/>
      </a:accent3>
      <a:accent4>
        <a:srgbClr val="00C3D7"/>
      </a:accent4>
      <a:accent5>
        <a:srgbClr val="B2B2B2"/>
      </a:accent5>
      <a:accent6>
        <a:srgbClr val="7F7F7F"/>
      </a:accent6>
      <a:hlink>
        <a:srgbClr val="4A4F55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36000" tIns="36000" rIns="36000" bIns="36000"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8_ingenico_group_16-9_v1_2014-06-04_17-52-39_3">
  <a:themeElements>
    <a:clrScheme name="Ingenico_Group_Colors">
      <a:dk1>
        <a:srgbClr val="000000"/>
      </a:dk1>
      <a:lt1>
        <a:srgbClr val="FFFFFF"/>
      </a:lt1>
      <a:dk2>
        <a:srgbClr val="4A4F55"/>
      </a:dk2>
      <a:lt2>
        <a:srgbClr val="B2B2B2"/>
      </a:lt2>
      <a:accent1>
        <a:srgbClr val="C20418"/>
      </a:accent1>
      <a:accent2>
        <a:srgbClr val="4A4F55"/>
      </a:accent2>
      <a:accent3>
        <a:srgbClr val="0033D7"/>
      </a:accent3>
      <a:accent4>
        <a:srgbClr val="00C3D7"/>
      </a:accent4>
      <a:accent5>
        <a:srgbClr val="B2B2B2"/>
      </a:accent5>
      <a:accent6>
        <a:srgbClr val="7F7F7F"/>
      </a:accent6>
      <a:hlink>
        <a:srgbClr val="4A4F55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36000" tIns="36000" rIns="36000" bIns="36000"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12.xml><?xml version="1.0" encoding="utf-8"?>
<a:theme xmlns:a="http://schemas.openxmlformats.org/drawingml/2006/main" name="5_ingenico_group_16-9_v1_2014-06-04_17-52-39_3">
  <a:themeElements>
    <a:clrScheme name="Ingenico_Group_Colors">
      <a:dk1>
        <a:srgbClr val="000000"/>
      </a:dk1>
      <a:lt1>
        <a:srgbClr val="FFFFFF"/>
      </a:lt1>
      <a:dk2>
        <a:srgbClr val="4A4F55"/>
      </a:dk2>
      <a:lt2>
        <a:srgbClr val="B2B2B2"/>
      </a:lt2>
      <a:accent1>
        <a:srgbClr val="C20418"/>
      </a:accent1>
      <a:accent2>
        <a:srgbClr val="4A4F55"/>
      </a:accent2>
      <a:accent3>
        <a:srgbClr val="0033D7"/>
      </a:accent3>
      <a:accent4>
        <a:srgbClr val="00C3D7"/>
      </a:accent4>
      <a:accent5>
        <a:srgbClr val="B2B2B2"/>
      </a:accent5>
      <a:accent6>
        <a:srgbClr val="7F7F7F"/>
      </a:accent6>
      <a:hlink>
        <a:srgbClr val="4A4F55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36000" tIns="36000" rIns="36000" bIns="36000"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13.xml><?xml version="1.0" encoding="utf-8"?>
<a:theme xmlns:a="http://schemas.openxmlformats.org/drawingml/2006/main" name="2_ingenico_group_16-9_v1_2014-06-04_17-52-39_3">
  <a:themeElements>
    <a:clrScheme name="Ingenico_Group_Colors">
      <a:dk1>
        <a:srgbClr val="000000"/>
      </a:dk1>
      <a:lt1>
        <a:srgbClr val="FFFFFF"/>
      </a:lt1>
      <a:dk2>
        <a:srgbClr val="4A4F55"/>
      </a:dk2>
      <a:lt2>
        <a:srgbClr val="B2B2B2"/>
      </a:lt2>
      <a:accent1>
        <a:srgbClr val="C20418"/>
      </a:accent1>
      <a:accent2>
        <a:srgbClr val="4A4F55"/>
      </a:accent2>
      <a:accent3>
        <a:srgbClr val="0033D7"/>
      </a:accent3>
      <a:accent4>
        <a:srgbClr val="00C3D7"/>
      </a:accent4>
      <a:accent5>
        <a:srgbClr val="B2B2B2"/>
      </a:accent5>
      <a:accent6>
        <a:srgbClr val="7F7F7F"/>
      </a:accent6>
      <a:hlink>
        <a:srgbClr val="4A4F55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36000" tIns="36000" rIns="36000" bIns="36000"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14.xml><?xml version="1.0" encoding="utf-8"?>
<a:theme xmlns:a="http://schemas.openxmlformats.org/drawingml/2006/main" name="6_ingenico_group_16-9_v1_2014-06-04_17-52-39_3">
  <a:themeElements>
    <a:clrScheme name="Ingenico_Group_Colors">
      <a:dk1>
        <a:srgbClr val="000000"/>
      </a:dk1>
      <a:lt1>
        <a:srgbClr val="FFFFFF"/>
      </a:lt1>
      <a:dk2>
        <a:srgbClr val="4A4F55"/>
      </a:dk2>
      <a:lt2>
        <a:srgbClr val="B2B2B2"/>
      </a:lt2>
      <a:accent1>
        <a:srgbClr val="C20418"/>
      </a:accent1>
      <a:accent2>
        <a:srgbClr val="4A4F55"/>
      </a:accent2>
      <a:accent3>
        <a:srgbClr val="0033D7"/>
      </a:accent3>
      <a:accent4>
        <a:srgbClr val="00C3D7"/>
      </a:accent4>
      <a:accent5>
        <a:srgbClr val="B2B2B2"/>
      </a:accent5>
      <a:accent6>
        <a:srgbClr val="7F7F7F"/>
      </a:accent6>
      <a:hlink>
        <a:srgbClr val="4A4F55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36000" tIns="36000" rIns="36000" bIns="36000"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genico Group 4-3 v1">
  <a:themeElements>
    <a:clrScheme name="Ingenico_Group_Colors">
      <a:dk1>
        <a:srgbClr val="000000"/>
      </a:dk1>
      <a:lt1>
        <a:srgbClr val="FFFFFF"/>
      </a:lt1>
      <a:dk2>
        <a:srgbClr val="4A4F55"/>
      </a:dk2>
      <a:lt2>
        <a:srgbClr val="B2B2B2"/>
      </a:lt2>
      <a:accent1>
        <a:srgbClr val="C20418"/>
      </a:accent1>
      <a:accent2>
        <a:srgbClr val="4A4F55"/>
      </a:accent2>
      <a:accent3>
        <a:srgbClr val="0033D7"/>
      </a:accent3>
      <a:accent4>
        <a:srgbClr val="00C3D7"/>
      </a:accent4>
      <a:accent5>
        <a:srgbClr val="B2B2B2"/>
      </a:accent5>
      <a:accent6>
        <a:srgbClr val="7F7F7F"/>
      </a:accent6>
      <a:hlink>
        <a:srgbClr val="4A4F55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36000" tIns="36000" rIns="36000" bIns="36000"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Section 2">
  <a:themeElements>
    <a:clrScheme name="Section 2 1">
      <a:dk1>
        <a:srgbClr val="000000"/>
      </a:dk1>
      <a:lt1>
        <a:srgbClr val="FFFFFF"/>
      </a:lt1>
      <a:dk2>
        <a:srgbClr val="4A4F55"/>
      </a:dk2>
      <a:lt2>
        <a:srgbClr val="B2B2B2"/>
      </a:lt2>
      <a:accent1>
        <a:srgbClr val="C20418"/>
      </a:accent1>
      <a:accent2>
        <a:srgbClr val="4A4F55"/>
      </a:accent2>
      <a:accent3>
        <a:srgbClr val="FFFFFF"/>
      </a:accent3>
      <a:accent4>
        <a:srgbClr val="000000"/>
      </a:accent4>
      <a:accent5>
        <a:srgbClr val="DDAAAB"/>
      </a:accent5>
      <a:accent6>
        <a:srgbClr val="42474C"/>
      </a:accent6>
      <a:hlink>
        <a:srgbClr val="4A4F55"/>
      </a:hlink>
      <a:folHlink>
        <a:srgbClr val="7F7F7F"/>
      </a:folHlink>
    </a:clrScheme>
    <a:fontScheme name="Section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ction 2 1">
        <a:dk1>
          <a:srgbClr val="000000"/>
        </a:dk1>
        <a:lt1>
          <a:srgbClr val="FFFFFF"/>
        </a:lt1>
        <a:dk2>
          <a:srgbClr val="4A4F55"/>
        </a:dk2>
        <a:lt2>
          <a:srgbClr val="B2B2B2"/>
        </a:lt2>
        <a:accent1>
          <a:srgbClr val="C20418"/>
        </a:accent1>
        <a:accent2>
          <a:srgbClr val="4A4F55"/>
        </a:accent2>
        <a:accent3>
          <a:srgbClr val="FFFFFF"/>
        </a:accent3>
        <a:accent4>
          <a:srgbClr val="000000"/>
        </a:accent4>
        <a:accent5>
          <a:srgbClr val="DDAAAB"/>
        </a:accent5>
        <a:accent6>
          <a:srgbClr val="42474C"/>
        </a:accent6>
        <a:hlink>
          <a:srgbClr val="4A4F55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Ingenico Group 4-3 v1">
  <a:themeElements>
    <a:clrScheme name="Ingenico_Group_Colors">
      <a:dk1>
        <a:srgbClr val="000000"/>
      </a:dk1>
      <a:lt1>
        <a:srgbClr val="FFFFFF"/>
      </a:lt1>
      <a:dk2>
        <a:srgbClr val="4A4F55"/>
      </a:dk2>
      <a:lt2>
        <a:srgbClr val="B2B2B2"/>
      </a:lt2>
      <a:accent1>
        <a:srgbClr val="C20418"/>
      </a:accent1>
      <a:accent2>
        <a:srgbClr val="4A4F55"/>
      </a:accent2>
      <a:accent3>
        <a:srgbClr val="0033D7"/>
      </a:accent3>
      <a:accent4>
        <a:srgbClr val="00C3D7"/>
      </a:accent4>
      <a:accent5>
        <a:srgbClr val="B2B2B2"/>
      </a:accent5>
      <a:accent6>
        <a:srgbClr val="7F7F7F"/>
      </a:accent6>
      <a:hlink>
        <a:srgbClr val="4A4F55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36000" tIns="36000" rIns="36000" bIns="36000"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1_Section 2">
  <a:themeElements>
    <a:clrScheme name="Section 2 1">
      <a:dk1>
        <a:srgbClr val="000000"/>
      </a:dk1>
      <a:lt1>
        <a:srgbClr val="FFFFFF"/>
      </a:lt1>
      <a:dk2>
        <a:srgbClr val="4A4F55"/>
      </a:dk2>
      <a:lt2>
        <a:srgbClr val="B2B2B2"/>
      </a:lt2>
      <a:accent1>
        <a:srgbClr val="C20418"/>
      </a:accent1>
      <a:accent2>
        <a:srgbClr val="4A4F55"/>
      </a:accent2>
      <a:accent3>
        <a:srgbClr val="FFFFFF"/>
      </a:accent3>
      <a:accent4>
        <a:srgbClr val="000000"/>
      </a:accent4>
      <a:accent5>
        <a:srgbClr val="DDAAAB"/>
      </a:accent5>
      <a:accent6>
        <a:srgbClr val="42474C"/>
      </a:accent6>
      <a:hlink>
        <a:srgbClr val="4A4F55"/>
      </a:hlink>
      <a:folHlink>
        <a:srgbClr val="7F7F7F"/>
      </a:folHlink>
    </a:clrScheme>
    <a:fontScheme name="Section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ction 2 1">
        <a:dk1>
          <a:srgbClr val="000000"/>
        </a:dk1>
        <a:lt1>
          <a:srgbClr val="FFFFFF"/>
        </a:lt1>
        <a:dk2>
          <a:srgbClr val="4A4F55"/>
        </a:dk2>
        <a:lt2>
          <a:srgbClr val="B2B2B2"/>
        </a:lt2>
        <a:accent1>
          <a:srgbClr val="C20418"/>
        </a:accent1>
        <a:accent2>
          <a:srgbClr val="4A4F55"/>
        </a:accent2>
        <a:accent3>
          <a:srgbClr val="FFFFFF"/>
        </a:accent3>
        <a:accent4>
          <a:srgbClr val="000000"/>
        </a:accent4>
        <a:accent5>
          <a:srgbClr val="DDAAAB"/>
        </a:accent5>
        <a:accent6>
          <a:srgbClr val="42474C"/>
        </a:accent6>
        <a:hlink>
          <a:srgbClr val="4A4F55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Ingenico Group 16-9 v1">
  <a:themeElements>
    <a:clrScheme name="Ingenico_Group_Colors">
      <a:dk1>
        <a:srgbClr val="000000"/>
      </a:dk1>
      <a:lt1>
        <a:srgbClr val="FFFFFF"/>
      </a:lt1>
      <a:dk2>
        <a:srgbClr val="4A4F55"/>
      </a:dk2>
      <a:lt2>
        <a:srgbClr val="B2B2B2"/>
      </a:lt2>
      <a:accent1>
        <a:srgbClr val="C20418"/>
      </a:accent1>
      <a:accent2>
        <a:srgbClr val="4A4F55"/>
      </a:accent2>
      <a:accent3>
        <a:srgbClr val="0033D7"/>
      </a:accent3>
      <a:accent4>
        <a:srgbClr val="00C3D7"/>
      </a:accent4>
      <a:accent5>
        <a:srgbClr val="B2B2B2"/>
      </a:accent5>
      <a:accent6>
        <a:srgbClr val="7F7F7F"/>
      </a:accent6>
      <a:hlink>
        <a:srgbClr val="4A4F55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36000" tIns="36000" rIns="36000" bIns="36000"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_Ingenico Group 16-9 v1">
  <a:themeElements>
    <a:clrScheme name="Ingenico_Group_Colors">
      <a:dk1>
        <a:srgbClr val="000000"/>
      </a:dk1>
      <a:lt1>
        <a:srgbClr val="FFFFFF"/>
      </a:lt1>
      <a:dk2>
        <a:srgbClr val="4A4F55"/>
      </a:dk2>
      <a:lt2>
        <a:srgbClr val="B2B2B2"/>
      </a:lt2>
      <a:accent1>
        <a:srgbClr val="C20418"/>
      </a:accent1>
      <a:accent2>
        <a:srgbClr val="4A4F55"/>
      </a:accent2>
      <a:accent3>
        <a:srgbClr val="0033D7"/>
      </a:accent3>
      <a:accent4>
        <a:srgbClr val="00C3D7"/>
      </a:accent4>
      <a:accent5>
        <a:srgbClr val="B2B2B2"/>
      </a:accent5>
      <a:accent6>
        <a:srgbClr val="7F7F7F"/>
      </a:accent6>
      <a:hlink>
        <a:srgbClr val="4A4F55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36000" tIns="36000" rIns="36000" bIns="36000"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3_ingenico_group_16-9_v1_2014-06-04_17-52-39_3">
  <a:themeElements>
    <a:clrScheme name="Ingenico_Group_Colors">
      <a:dk1>
        <a:srgbClr val="000000"/>
      </a:dk1>
      <a:lt1>
        <a:srgbClr val="FFFFFF"/>
      </a:lt1>
      <a:dk2>
        <a:srgbClr val="4A4F55"/>
      </a:dk2>
      <a:lt2>
        <a:srgbClr val="B2B2B2"/>
      </a:lt2>
      <a:accent1>
        <a:srgbClr val="C20418"/>
      </a:accent1>
      <a:accent2>
        <a:srgbClr val="4A4F55"/>
      </a:accent2>
      <a:accent3>
        <a:srgbClr val="0033D7"/>
      </a:accent3>
      <a:accent4>
        <a:srgbClr val="00C3D7"/>
      </a:accent4>
      <a:accent5>
        <a:srgbClr val="B2B2B2"/>
      </a:accent5>
      <a:accent6>
        <a:srgbClr val="7F7F7F"/>
      </a:accent6>
      <a:hlink>
        <a:srgbClr val="4A4F55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36000" tIns="36000" rIns="36000" bIns="36000"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4_ingenico_group_16-9_v1_2014-06-04_17-52-39_3">
  <a:themeElements>
    <a:clrScheme name="Ingenico_Group_Colors">
      <a:dk1>
        <a:srgbClr val="000000"/>
      </a:dk1>
      <a:lt1>
        <a:srgbClr val="FFFFFF"/>
      </a:lt1>
      <a:dk2>
        <a:srgbClr val="4A4F55"/>
      </a:dk2>
      <a:lt2>
        <a:srgbClr val="B2B2B2"/>
      </a:lt2>
      <a:accent1>
        <a:srgbClr val="C20418"/>
      </a:accent1>
      <a:accent2>
        <a:srgbClr val="4A4F55"/>
      </a:accent2>
      <a:accent3>
        <a:srgbClr val="0033D7"/>
      </a:accent3>
      <a:accent4>
        <a:srgbClr val="00C3D7"/>
      </a:accent4>
      <a:accent5>
        <a:srgbClr val="B2B2B2"/>
      </a:accent5>
      <a:accent6>
        <a:srgbClr val="7F7F7F"/>
      </a:accent6>
      <a:hlink>
        <a:srgbClr val="4A4F55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36000" tIns="36000" rIns="36000" bIns="36000"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ingenico_group_16-9_v1_2014-06-04_17-52-39_3</Template>
  <TotalTime>8373</TotalTime>
  <Words>2342</Words>
  <Application>Microsoft Office PowerPoint</Application>
  <PresentationFormat>Экран (16:9)</PresentationFormat>
  <Paragraphs>549</Paragraphs>
  <Slides>51</Slides>
  <Notes>27</Notes>
  <HiddenSlides>0</HiddenSlides>
  <MMClips>0</MMClips>
  <ScaleCrop>false</ScaleCrop>
  <HeadingPairs>
    <vt:vector size="6" baseType="variant">
      <vt:variant>
        <vt:lpstr>Тема</vt:lpstr>
      </vt:variant>
      <vt:variant>
        <vt:i4>14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6" baseType="lpstr">
      <vt:lpstr>ingenico_group_16-9_v1_2014-06-04_17-52-39_3</vt:lpstr>
      <vt:lpstr>Ingenico Group 4-3 v1</vt:lpstr>
      <vt:lpstr>Section 2</vt:lpstr>
      <vt:lpstr>1_Ingenico Group 4-3 v1</vt:lpstr>
      <vt:lpstr>1_Section 2</vt:lpstr>
      <vt:lpstr>Ingenico Group 16-9 v1</vt:lpstr>
      <vt:lpstr>1_Ingenico Group 16-9 v1</vt:lpstr>
      <vt:lpstr>3_ingenico_group_16-9_v1_2014-06-04_17-52-39_3</vt:lpstr>
      <vt:lpstr>4_ingenico_group_16-9_v1_2014-06-04_17-52-39_3</vt:lpstr>
      <vt:lpstr>7_ingenico_group_16-9_v1_2014-06-04_17-52-39_3</vt:lpstr>
      <vt:lpstr>8_ingenico_group_16-9_v1_2014-06-04_17-52-39_3</vt:lpstr>
      <vt:lpstr>5_ingenico_group_16-9_v1_2014-06-04_17-52-39_3</vt:lpstr>
      <vt:lpstr>2_ingenico_group_16-9_v1_2014-06-04_17-52-39_3</vt:lpstr>
      <vt:lpstr>6_ingenico_group_16-9_v1_2014-06-04_17-52-39_3</vt:lpstr>
      <vt:lpstr>think-cell Slide</vt:lpstr>
      <vt:lpstr>Презентация PowerPoint</vt:lpstr>
      <vt:lpstr>Ingenico в мире </vt:lpstr>
      <vt:lpstr>Презентация PowerPoint</vt:lpstr>
      <vt:lpstr>Презентация PowerPoint</vt:lpstr>
      <vt:lpstr>Презентация PowerPoint</vt:lpstr>
      <vt:lpstr>Ingenico исследует и находит решения: удовлетворение конкретных потребностей для всех отраслей</vt:lpstr>
      <vt:lpstr>Потребители движут инновации</vt:lpstr>
      <vt:lpstr>Покупатель ставит под угрозу традиционный процесс продаж</vt:lpstr>
      <vt:lpstr>Потребности покупателей, продавцов и банков</vt:lpstr>
      <vt:lpstr>Эволюция POS-терминалов</vt:lpstr>
      <vt:lpstr>Презентация PowerPoint</vt:lpstr>
      <vt:lpstr>Уникальное портфолио для всех сегментов рынка</vt:lpstr>
      <vt:lpstr>Настольный терминал iCT220  с монохромным дисплеем</vt:lpstr>
      <vt:lpstr>Презентация PowerPoint</vt:lpstr>
      <vt:lpstr>Простая кастомизация iCT2XX</vt:lpstr>
      <vt:lpstr>Презентация PowerPoint</vt:lpstr>
      <vt:lpstr>Презентация PowerPoint</vt:lpstr>
      <vt:lpstr>Презентация PowerPoint</vt:lpstr>
      <vt:lpstr>Ритейловый пин-пад iPP480 с принтером</vt:lpstr>
      <vt:lpstr>iSC250</vt:lpstr>
      <vt:lpstr>Презентация PowerPoint</vt:lpstr>
      <vt:lpstr>Беспроводные терминалы серии iWL200</vt:lpstr>
      <vt:lpstr>Новая серия – ответ на запросы потребителей</vt:lpstr>
      <vt:lpstr>Новая серия – ответ на запросы потребителей</vt:lpstr>
      <vt:lpstr>Думали ли Вы о том, что платежный терминал можно носить в кармане рубашки? </vt:lpstr>
      <vt:lpstr>Презентация PowerPoint</vt:lpstr>
      <vt:lpstr>Презентация PowerPoint</vt:lpstr>
      <vt:lpstr>Презентация PowerPoint</vt:lpstr>
      <vt:lpstr>Ingenico mobility |СЕГОДНЯ</vt:lpstr>
      <vt:lpstr>mPOS | end to end РЕШЕНИЯ</vt:lpstr>
      <vt:lpstr>Наши продукты – Software</vt:lpstr>
      <vt:lpstr>Базовые продукты</vt:lpstr>
      <vt:lpstr>Базовые продукты</vt:lpstr>
      <vt:lpstr>Базовые продукты</vt:lpstr>
      <vt:lpstr>Базовые продукты</vt:lpstr>
      <vt:lpstr>Базовые продукты</vt:lpstr>
      <vt:lpstr>Базовые продукты</vt:lpstr>
      <vt:lpstr>Базовые продукты</vt:lpstr>
      <vt:lpstr>Презентация PowerPoint</vt:lpstr>
      <vt:lpstr>Это происходит … сегодня Новое поведение пользователей</vt:lpstr>
      <vt:lpstr>TELIUM TETRA </vt:lpstr>
      <vt:lpstr>TELIUM TETRA Клиент в центре платежных решений</vt:lpstr>
      <vt:lpstr>Telium TETRA / Масштабируемая платформа ПО </vt:lpstr>
      <vt:lpstr>Презентация PowerPoint</vt:lpstr>
      <vt:lpstr>Непрерывность бизнеса</vt:lpstr>
      <vt:lpstr>Ingenico  Smart Terminals</vt:lpstr>
      <vt:lpstr>Терминалы / Решения по приему платежей  Соответствует  самым требовательным условиям использования</vt:lpstr>
      <vt:lpstr>Презентация PowerPoint</vt:lpstr>
      <vt:lpstr>Презентация PowerPoint</vt:lpstr>
      <vt:lpstr>Презентация PowerPoint</vt:lpstr>
      <vt:lpstr>Спасибо</vt:lpstr>
    </vt:vector>
  </TitlesOfParts>
  <Company>Ingenico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Telium Tetra Training</dc:title>
  <dc:creator>Cassandra D'CRUZ</dc:creator>
  <cp:lastModifiedBy>USER</cp:lastModifiedBy>
  <cp:revision>639</cp:revision>
  <cp:lastPrinted>2014-10-23T12:25:35Z</cp:lastPrinted>
  <dcterms:created xsi:type="dcterms:W3CDTF">2014-09-19T09:32:31Z</dcterms:created>
  <dcterms:modified xsi:type="dcterms:W3CDTF">2015-05-22T07:06:03Z</dcterms:modified>
</cp:coreProperties>
</file>