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17"/>
  </p:notesMasterIdLst>
  <p:handoutMasterIdLst>
    <p:handoutMasterId r:id="rId18"/>
  </p:handoutMasterIdLst>
  <p:sldIdLst>
    <p:sldId id="256" r:id="rId2"/>
    <p:sldId id="383" r:id="rId3"/>
    <p:sldId id="385" r:id="rId4"/>
    <p:sldId id="386" r:id="rId5"/>
    <p:sldId id="387" r:id="rId6"/>
    <p:sldId id="388" r:id="rId7"/>
    <p:sldId id="384" r:id="rId8"/>
    <p:sldId id="389" r:id="rId9"/>
    <p:sldId id="390" r:id="rId10"/>
    <p:sldId id="391" r:id="rId11"/>
    <p:sldId id="356" r:id="rId12"/>
    <p:sldId id="377" r:id="rId13"/>
    <p:sldId id="313" r:id="rId14"/>
    <p:sldId id="348" r:id="rId15"/>
    <p:sldId id="35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0F4"/>
    <a:srgbClr val="E4EBF0"/>
    <a:srgbClr val="E7E9ED"/>
    <a:srgbClr val="E3E9E9"/>
    <a:srgbClr val="EAEAEA"/>
    <a:srgbClr val="CCCCFF"/>
    <a:srgbClr val="660066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4" autoAdjust="0"/>
    <p:restoredTop sz="99843" autoAdjust="0"/>
  </p:normalViewPr>
  <p:slideViewPr>
    <p:cSldViewPr>
      <p:cViewPr varScale="1">
        <p:scale>
          <a:sx n="109" d="100"/>
          <a:sy n="109" d="100"/>
        </p:scale>
        <p:origin x="-1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ltanaliev.NT_NBKR\Documents\work_files%20-%202015_05_20\&#1050;&#1074;&#1072;&#1088;&#1090;_&#1086;&#1090;&#1095;&#1077;&#1090;_&#1087;&#1086;_&#1055;&#1057;\&#1050;&#1072;&#1088;&#1090;&#1099;%20&#1074;%20&#1086;&#1073;&#1088;&#1072;&#1097;&#1077;&#1085;&#1080;&#1080;%20-%201_&#1082;&#1074;_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ltanaliev.NT_NBKR\Documents\work_files%20-%202015_05_20\&#1050;&#1074;&#1072;&#1088;&#1090;_&#1086;&#1090;&#1095;&#1077;&#1090;_&#1087;&#1086;_&#1055;&#1057;\&#1040;&#1058;&#1052;%20&#1080;%20&#1090;&#1077;&#1088;&#1084;&#1080;&#1085;&#1072;&#1083;&#1099;%20-%201_&#1082;&#1074;_2015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sultanaliev.NT_NBKR\Documents\work_files%20-%202015_05_20\&#1050;&#1074;&#1072;&#1088;&#1090;_&#1086;&#1090;&#1095;&#1077;&#1090;_&#1087;&#1086;_&#1055;&#1057;\&#1040;&#1058;&#1052;%20&#1080;%20&#1090;&#1077;&#1088;&#1084;&#1080;&#1085;&#1072;&#1083;&#1099;%20-%201_&#1082;&#1074;_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58"/>
      <c:rotY val="20"/>
      <c:depthPercent val="10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144596287166232"/>
          <c:y val="0.17235239934630814"/>
          <c:w val="0.7536200528125474"/>
          <c:h val="0.68156767196553258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Карты!$D$3</c:f>
              <c:strCache>
                <c:ptCount val="1"/>
                <c:pt idx="0">
                  <c:v>Visa/Master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4316109422492401E-2"/>
                  <c:y val="-0.1207547169811320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Карты!$C$8:$C$12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Карты!$D$8:$D$12</c:f>
              <c:numCache>
                <c:formatCode>General</c:formatCode>
                <c:ptCount val="5"/>
                <c:pt idx="0">
                  <c:v>263838</c:v>
                </c:pt>
                <c:pt idx="1">
                  <c:v>287351</c:v>
                </c:pt>
                <c:pt idx="2">
                  <c:v>302682</c:v>
                </c:pt>
                <c:pt idx="3">
                  <c:v>318672</c:v>
                </c:pt>
                <c:pt idx="4">
                  <c:v>330552</c:v>
                </c:pt>
              </c:numCache>
            </c:numRef>
          </c:val>
        </c:ser>
        <c:ser>
          <c:idx val="1"/>
          <c:order val="1"/>
          <c:tx>
            <c:strRef>
              <c:f>Карты!$E$3</c:f>
              <c:strCache>
                <c:ptCount val="1"/>
                <c:pt idx="0">
                  <c:v>Золотая Корона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0526849037487338E-3"/>
                  <c:y val="-0.11572327044025155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Карты!$C$8:$C$12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Карты!$E$8:$E$12</c:f>
              <c:numCache>
                <c:formatCode>General</c:formatCode>
                <c:ptCount val="5"/>
                <c:pt idx="0">
                  <c:v>298012</c:v>
                </c:pt>
                <c:pt idx="1">
                  <c:v>323077</c:v>
                </c:pt>
                <c:pt idx="2">
                  <c:v>342985</c:v>
                </c:pt>
                <c:pt idx="3">
                  <c:v>366916</c:v>
                </c:pt>
                <c:pt idx="4">
                  <c:v>393994</c:v>
                </c:pt>
              </c:numCache>
            </c:numRef>
          </c:val>
        </c:ser>
        <c:ser>
          <c:idx val="2"/>
          <c:order val="2"/>
          <c:tx>
            <c:strRef>
              <c:f>Карты!$F$3</c:f>
              <c:strCache>
                <c:ptCount val="1"/>
                <c:pt idx="0">
                  <c:v> Элкарт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9.55974842767295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Карты!$C$8:$C$12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Карты!$F$8:$F$12</c:f>
              <c:numCache>
                <c:formatCode>General</c:formatCode>
                <c:ptCount val="5"/>
                <c:pt idx="0">
                  <c:v>162752</c:v>
                </c:pt>
                <c:pt idx="1">
                  <c:v>185710</c:v>
                </c:pt>
                <c:pt idx="2">
                  <c:v>199941</c:v>
                </c:pt>
                <c:pt idx="3">
                  <c:v>221417</c:v>
                </c:pt>
                <c:pt idx="4">
                  <c:v>249079</c:v>
                </c:pt>
              </c:numCache>
            </c:numRef>
          </c:val>
        </c:ser>
        <c:ser>
          <c:idx val="3"/>
          <c:order val="3"/>
          <c:tx>
            <c:strRef>
              <c:f>Карты!$G$3</c:f>
              <c:strCache>
                <c:ptCount val="1"/>
                <c:pt idx="0">
                  <c:v>CUP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7.7001013171225943E-2"/>
                  <c:y val="9.05660377358490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Карты!$C$8:$C$12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Карты!$G$8:$G$12</c:f>
              <c:numCache>
                <c:formatCode>General</c:formatCode>
                <c:ptCount val="5"/>
                <c:pt idx="0">
                  <c:v>213</c:v>
                </c:pt>
                <c:pt idx="1">
                  <c:v>547</c:v>
                </c:pt>
                <c:pt idx="2">
                  <c:v>1645</c:v>
                </c:pt>
                <c:pt idx="3">
                  <c:v>1903</c:v>
                </c:pt>
                <c:pt idx="4">
                  <c:v>2583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78793344"/>
        <c:axId val="78811520"/>
        <c:axId val="0"/>
      </c:bar3DChart>
      <c:catAx>
        <c:axId val="78793344"/>
        <c:scaling>
          <c:orientation val="minMax"/>
        </c:scaling>
        <c:delete val="0"/>
        <c:axPos val="l"/>
        <c:numFmt formatCode="dd/mm/yy;@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8811520"/>
        <c:crosses val="autoZero"/>
        <c:auto val="0"/>
        <c:lblAlgn val="ctr"/>
        <c:lblOffset val="100"/>
        <c:noMultiLvlLbl val="0"/>
      </c:catAx>
      <c:valAx>
        <c:axId val="7881152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8793344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83047619047619048"/>
                <c:y val="0.91675451889268555"/>
              </c:manualLayout>
            </c:layout>
            <c:txPr>
              <a:bodyPr rot="0" vert="horz"/>
              <a:lstStyle/>
              <a:p>
                <a:pPr algn="ctr">
                  <a:defRPr sz="7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28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526252447110681"/>
          <c:y val="0.11586901763224182"/>
          <c:w val="0.74121519554084536"/>
          <c:h val="0.81114183145242869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АТМ_ПОС!$C$2</c:f>
              <c:strCache>
                <c:ptCount val="1"/>
                <c:pt idx="0">
                  <c:v>Золотая Корона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АТМ_ПОС!$B$24:$B$28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АТМ_ПОС!$C$24:$C$28</c:f>
              <c:numCache>
                <c:formatCode>General</c:formatCode>
                <c:ptCount val="5"/>
                <c:pt idx="0">
                  <c:v>298</c:v>
                </c:pt>
                <c:pt idx="1">
                  <c:v>307</c:v>
                </c:pt>
                <c:pt idx="2">
                  <c:v>314</c:v>
                </c:pt>
                <c:pt idx="3">
                  <c:v>318</c:v>
                </c:pt>
                <c:pt idx="4">
                  <c:v>318</c:v>
                </c:pt>
              </c:numCache>
            </c:numRef>
          </c:val>
        </c:ser>
        <c:ser>
          <c:idx val="1"/>
          <c:order val="1"/>
          <c:tx>
            <c:strRef>
              <c:f>АТМ_ПОС!$D$2</c:f>
              <c:strCache>
                <c:ptCount val="1"/>
                <c:pt idx="0">
                  <c:v>Visa/Master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АТМ_ПОС!$B$24:$B$28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АТМ_ПОС!$D$24:$D$28</c:f>
              <c:numCache>
                <c:formatCode>General</c:formatCode>
                <c:ptCount val="5"/>
                <c:pt idx="0">
                  <c:v>214</c:v>
                </c:pt>
                <c:pt idx="1">
                  <c:v>218</c:v>
                </c:pt>
                <c:pt idx="2">
                  <c:v>238</c:v>
                </c:pt>
                <c:pt idx="3">
                  <c:v>252</c:v>
                </c:pt>
                <c:pt idx="4">
                  <c:v>276</c:v>
                </c:pt>
              </c:numCache>
            </c:numRef>
          </c:val>
        </c:ser>
        <c:ser>
          <c:idx val="2"/>
          <c:order val="2"/>
          <c:tx>
            <c:strRef>
              <c:f>АТМ_ПОС!$E$2</c:f>
              <c:strCache>
                <c:ptCount val="1"/>
                <c:pt idx="0">
                  <c:v>Элкарт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АТМ_ПОС!$B$24:$B$28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АТМ_ПОС!$E$24:$E$28</c:f>
              <c:numCache>
                <c:formatCode>General</c:formatCode>
                <c:ptCount val="5"/>
                <c:pt idx="0">
                  <c:v>344</c:v>
                </c:pt>
                <c:pt idx="1">
                  <c:v>364</c:v>
                </c:pt>
                <c:pt idx="2">
                  <c:v>401</c:v>
                </c:pt>
                <c:pt idx="3">
                  <c:v>428</c:v>
                </c:pt>
                <c:pt idx="4">
                  <c:v>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78858496"/>
        <c:axId val="78868480"/>
        <c:axId val="0"/>
      </c:bar3DChart>
      <c:catAx>
        <c:axId val="78858496"/>
        <c:scaling>
          <c:orientation val="minMax"/>
        </c:scaling>
        <c:delete val="0"/>
        <c:axPos val="l"/>
        <c:numFmt formatCode="dd/mm/yy;@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8868480"/>
        <c:crosses val="autoZero"/>
        <c:auto val="0"/>
        <c:lblAlgn val="ctr"/>
        <c:lblOffset val="100"/>
        <c:noMultiLvlLbl val="0"/>
      </c:catAx>
      <c:valAx>
        <c:axId val="78868480"/>
        <c:scaling>
          <c:orientation val="minMax"/>
          <c:max val="100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8858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3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80030073997105"/>
          <c:y val="0.11625949309905778"/>
          <c:w val="0.72859383147768453"/>
          <c:h val="0.8105053845140445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АТМ_ПОС!$C$44</c:f>
              <c:strCache>
                <c:ptCount val="1"/>
                <c:pt idx="0">
                  <c:v>Золотая Корона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АТМ_ПОС!$B$64:$B$68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АТМ_ПОС!$C$64:$C$68</c:f>
              <c:numCache>
                <c:formatCode>General</c:formatCode>
                <c:ptCount val="5"/>
                <c:pt idx="0">
                  <c:v>635</c:v>
                </c:pt>
                <c:pt idx="1">
                  <c:v>711</c:v>
                </c:pt>
                <c:pt idx="2">
                  <c:v>980</c:v>
                </c:pt>
                <c:pt idx="3">
                  <c:v>1180</c:v>
                </c:pt>
                <c:pt idx="4">
                  <c:v>1459</c:v>
                </c:pt>
              </c:numCache>
            </c:numRef>
          </c:val>
        </c:ser>
        <c:ser>
          <c:idx val="1"/>
          <c:order val="1"/>
          <c:tx>
            <c:strRef>
              <c:f>АТМ_ПОС!$D$44</c:f>
              <c:strCache>
                <c:ptCount val="1"/>
                <c:pt idx="0">
                  <c:v>Visa/Master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АТМ_ПОС!$B$64:$B$68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АТМ_ПОС!$D$64:$D$68</c:f>
              <c:numCache>
                <c:formatCode>General</c:formatCode>
                <c:ptCount val="5"/>
                <c:pt idx="0">
                  <c:v>1785</c:v>
                </c:pt>
                <c:pt idx="1">
                  <c:v>1860</c:v>
                </c:pt>
                <c:pt idx="2">
                  <c:v>1980</c:v>
                </c:pt>
                <c:pt idx="3">
                  <c:v>1997</c:v>
                </c:pt>
                <c:pt idx="4">
                  <c:v>1970</c:v>
                </c:pt>
              </c:numCache>
            </c:numRef>
          </c:val>
        </c:ser>
        <c:ser>
          <c:idx val="2"/>
          <c:order val="2"/>
          <c:tx>
            <c:strRef>
              <c:f>АТМ_ПОС!$E$44</c:f>
              <c:strCache>
                <c:ptCount val="1"/>
                <c:pt idx="0">
                  <c:v>Элкарт</c:v>
                </c:pt>
              </c:strCache>
            </c:strRef>
          </c:tx>
          <c:invertIfNegative val="0"/>
          <c:dLbls>
            <c:dLbl>
              <c:idx val="4"/>
              <c:layout/>
              <c:spPr/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АТМ_ПОС!$B$64:$B$68</c:f>
              <c:numCache>
                <c:formatCode>dd/mm/yy;@</c:formatCode>
                <c:ptCount val="5"/>
                <c:pt idx="0">
                  <c:v>41730</c:v>
                </c:pt>
                <c:pt idx="1">
                  <c:v>41821</c:v>
                </c:pt>
                <c:pt idx="2">
                  <c:v>41913</c:v>
                </c:pt>
                <c:pt idx="3">
                  <c:v>42005</c:v>
                </c:pt>
                <c:pt idx="4">
                  <c:v>42095</c:v>
                </c:pt>
              </c:numCache>
            </c:numRef>
          </c:cat>
          <c:val>
            <c:numRef>
              <c:f>АТМ_ПОС!$E$64:$E$68</c:f>
              <c:numCache>
                <c:formatCode>General</c:formatCode>
                <c:ptCount val="5"/>
                <c:pt idx="0">
                  <c:v>1325</c:v>
                </c:pt>
                <c:pt idx="1">
                  <c:v>1360</c:v>
                </c:pt>
                <c:pt idx="2">
                  <c:v>1422</c:v>
                </c:pt>
                <c:pt idx="3">
                  <c:v>1498</c:v>
                </c:pt>
                <c:pt idx="4">
                  <c:v>1492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84561920"/>
        <c:axId val="84563456"/>
        <c:axId val="0"/>
      </c:bar3DChart>
      <c:catAx>
        <c:axId val="84561920"/>
        <c:scaling>
          <c:orientation val="minMax"/>
        </c:scaling>
        <c:delete val="0"/>
        <c:axPos val="l"/>
        <c:numFmt formatCode="dd/mm/yy;@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4563456"/>
        <c:crosses val="autoZero"/>
        <c:auto val="0"/>
        <c:lblAlgn val="ctr"/>
        <c:lblOffset val="100"/>
        <c:noMultiLvlLbl val="0"/>
      </c:catAx>
      <c:valAx>
        <c:axId val="84563456"/>
        <c:scaling>
          <c:orientation val="minMax"/>
          <c:max val="400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45619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0.07545</cdr:x>
      <cdr:y>0.0819</cdr:y>
    </cdr:from>
    <cdr:to>
      <cdr:x>0.97373</cdr:x>
      <cdr:y>0.19949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474" y="206376"/>
          <a:ext cx="2910417" cy="296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E6385-1BE8-45C5-9A82-47935BA13C30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93FCD-4751-4294-AA71-C788AD4BC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3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C68A35-FCF0-441E-A07E-F3F6DB2389FD}" type="datetimeFigureOut">
              <a:rPr lang="ru-RU"/>
              <a:pPr>
                <a:defRPr/>
              </a:pPr>
              <a:t>22.05.2015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734814-2E02-4B47-8156-A61BA74B0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y-KG" smtClean="0"/>
              <a:t>В соответствии с законом КР “О НБКР” одной из основных задач НБКР является обеспечение </a:t>
            </a:r>
            <a:r>
              <a:rPr lang="ru-RU" b="1" smtClean="0"/>
              <a:t>эффективности,  безопасности</a:t>
            </a:r>
            <a:r>
              <a:rPr lang="ky-KG" b="1" smtClean="0"/>
              <a:t> платежной системы.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E43D64-1FD6-4FD5-A6FE-DDFF1FFFDDE4}" type="slidenum">
              <a:rPr lang="ru-RU" smtClean="0"/>
              <a:pPr eaLnBrk="1" hangingPunct="1"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F0BFD4-B19E-47DF-82B9-EA1D70653E77}" type="slidenum">
              <a:rPr lang="ru-RU" smtClean="0"/>
              <a:pPr eaLnBrk="1" hangingPunct="1"/>
              <a:t>15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7125" y="701675"/>
            <a:ext cx="4586288" cy="3438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0750" y="4351338"/>
            <a:ext cx="4997450" cy="4141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B96CE5-260C-4BCC-B87E-A34076E44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8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CAA4A-D340-4AD7-B4BF-CBE0BA7AB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5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A8220-1736-404F-9989-B56C7BEFA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61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67078-9B9A-4166-A0DC-82E5D47F1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56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8FFA-5789-4253-9C6A-32E02A213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5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5C9994-A820-46E1-8813-AF2CE6C83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6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98985-7B9E-483D-97AB-0FF15D280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88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9C58F-9C7B-49B4-898A-FCCB3AA0E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05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864-90A9-4AA0-A6B2-AEEB74DB8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5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90CC-4817-4FBC-939F-B410F099C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5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39BE4B-FDCD-4C86-8FFD-8AA84DE12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9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430379-2D92-4B03-AB23-8320A13AF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7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28221D8-6E7E-4FA8-846A-989A7F52D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2" r:id="rId2"/>
    <p:sldLayoutId id="2147484229" r:id="rId3"/>
    <p:sldLayoutId id="2147484223" r:id="rId4"/>
    <p:sldLayoutId id="2147484230" r:id="rId5"/>
    <p:sldLayoutId id="2147484224" r:id="rId6"/>
    <p:sldLayoutId id="2147484225" r:id="rId7"/>
    <p:sldLayoutId id="2147484231" r:id="rId8"/>
    <p:sldLayoutId id="2147484232" r:id="rId9"/>
    <p:sldLayoutId id="2147484226" r:id="rId10"/>
    <p:sldLayoutId id="2147484227" r:id="rId11"/>
    <p:sldLayoutId id="21474842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916832"/>
            <a:ext cx="7715304" cy="163851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</a:rPr>
              <a:t>Банковские технологии, услуги и платежи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654050" y="590550"/>
            <a:ext cx="8382000" cy="427038"/>
            <a:chOff x="672" y="210"/>
            <a:chExt cx="4512" cy="269"/>
          </a:xfrm>
        </p:grpSpPr>
        <p:sp>
          <p:nvSpPr>
            <p:cNvPr id="8199" name="Text Box 5"/>
            <p:cNvSpPr txBox="1">
              <a:spLocks noChangeArrowheads="1"/>
            </p:cNvSpPr>
            <p:nvPr/>
          </p:nvSpPr>
          <p:spPr bwMode="auto">
            <a:xfrm>
              <a:off x="672" y="210"/>
              <a:ext cx="158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200" b="1">
                  <a:solidFill>
                    <a:srgbClr val="0070C0"/>
                  </a:solidFill>
                  <a:latin typeface="Times New Roman" pitchFamily="18" charset="0"/>
                </a:rPr>
                <a:t>Национальный банк</a:t>
              </a:r>
            </a:p>
          </p:txBody>
        </p:sp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3216" y="210"/>
              <a:ext cx="19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0070C0"/>
                  </a:solidFill>
                  <a:latin typeface="Times New Roman" pitchFamily="18" charset="0"/>
                </a:rPr>
                <a:t>Кыргызской Республики</a:t>
              </a:r>
              <a:endParaRPr lang="ru-RU" sz="2000">
                <a:solidFill>
                  <a:srgbClr val="0070C0"/>
                </a:solidFill>
                <a:latin typeface="Times New Roman" pitchFamily="18" charset="0"/>
              </a:endParaRPr>
            </a:p>
          </p:txBody>
        </p:sp>
      </p:grp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2441993" y="5733256"/>
            <a:ext cx="4562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</a:rPr>
              <a:t>Бишкекский</a:t>
            </a:r>
            <a:r>
              <a:rPr lang="ru-RU" sz="2400" dirty="0" smtClean="0">
                <a:solidFill>
                  <a:schemeClr val="bg2"/>
                </a:solidFill>
                <a:latin typeface="Times New Roman" pitchFamily="18" charset="0"/>
              </a:rPr>
              <a:t> Международный Финансовый Форум 2015</a:t>
            </a:r>
          </a:p>
        </p:txBody>
      </p:sp>
      <p:pic>
        <p:nvPicPr>
          <p:cNvPr id="819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60350"/>
            <a:ext cx="11525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Общее количество действующих терминалов и банкоматов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составило 1 028 банкоматов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 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921 терминалов,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установленных по всей территории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республики.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БАНКОВСКИХ ТЕХНОЛОГИЙ, УСЛУГ И ПЛАТЕЖЕЙ В КЫРГЫЗСКОЙ РЕСПУБЛИКЕ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(III)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 итогам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квартала 2015 года):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072571"/>
              </p:ext>
            </p:extLst>
          </p:nvPr>
        </p:nvGraphicFramePr>
        <p:xfrm>
          <a:off x="755576" y="2780928"/>
          <a:ext cx="3960440" cy="3032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053223"/>
              </p:ext>
            </p:extLst>
          </p:nvPr>
        </p:nvGraphicFramePr>
        <p:xfrm>
          <a:off x="4788024" y="2780928"/>
          <a:ext cx="403244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26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y-KG" sz="3600" dirty="0" smtClean="0">
                <a:latin typeface="Times New Roman" pitchFamily="18" charset="0"/>
                <a:cs typeface="Times New Roman" pitchFamily="18" charset="0"/>
              </a:rPr>
              <a:t>акон КР “О Национальном банке Кыргызской Республики”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Статья 3. Основная задача Банка Кыргызстана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Основной задачей,  способствующей достижению цели деятельности Банка Кыргызстана, являются поддержание покупательской способности национальной валюты, 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обеспечение эффективности,  безопасности и надежности банковской и платежной системы республики.</a:t>
            </a:r>
          </a:p>
          <a:p>
            <a:endParaRPr lang="ru-RU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Регулирование деятельности компаний - финансовых посредников, осуществляющих сбор, обработку и передачу платежей в пользу третьих лиц посредством электронных платежных систем, электронных денег, терминалов самообслуживания по приему денежных средств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Создание конкурентных условий для всех участников платежной системы Кыргызской Республики, включая как внутренние платежные системы, международные платежные системы, так и для коммерческих банков и их агентов.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Определение понятия «национальной платежной системы» и защита внутригосударственного рынка платежей и расчетов в условиях глобализации, вхождения на рынок международных платежных систем и интеграции в международные платежные системы.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 Закон «О платежной системе Кыргызской Республики»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9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094162"/>
          </a:xfrm>
        </p:spPr>
        <p:txBody>
          <a:bodyPr>
            <a:normAutofit fontScale="2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Определены понятия электронные деньги, мобильный банкинг, интернет-банкинг, </a:t>
            </a:r>
            <a:r>
              <a:rPr lang="ru-RU" sz="12000" b="1" dirty="0" err="1" smtClean="0">
                <a:latin typeface="Times New Roman" pitchFamily="18" charset="0"/>
                <a:cs typeface="Times New Roman" pitchFamily="18" charset="0"/>
              </a:rPr>
              <a:t>home-banking</a:t>
            </a: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Регулирование эмиссии, распространения и погашения  электронных </a:t>
            </a: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денег</a:t>
            </a:r>
            <a:r>
              <a:rPr lang="en-US" sz="1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Регулирование передачи платежных документов посредством электронных средств: мобильный-банкинг платежи, интернет-банкинг, </a:t>
            </a:r>
            <a:r>
              <a:rPr lang="ru-RU" sz="12000" b="1" dirty="0" err="1" smtClean="0">
                <a:latin typeface="Times New Roman" pitchFamily="18" charset="0"/>
                <a:cs typeface="Times New Roman" pitchFamily="18" charset="0"/>
              </a:rPr>
              <a:t>home-banking</a:t>
            </a:r>
            <a:r>
              <a:rPr lang="en-US" sz="1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			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Регулирование новых технологических решений</a:t>
            </a:r>
            <a:endParaRPr lang="ru-RU" sz="3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305800" cy="480060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ky-KG" sz="2800" b="1" dirty="0" smtClean="0">
                <a:latin typeface="Times New Roman" pitchFamily="18" charset="0"/>
                <a:cs typeface="Times New Roman" pitchFamily="18" charset="0"/>
              </a:rPr>
              <a:t>лицензирование  деятельности, связанной с эмиссией электронных денег, </a:t>
            </a:r>
          </a:p>
          <a:p>
            <a:pPr eaLnBrk="1" hangingPunct="1">
              <a:buFontTx/>
              <a:buChar char="-"/>
            </a:pPr>
            <a:r>
              <a:rPr lang="ky-KG" sz="2800" b="1" dirty="0" smtClean="0">
                <a:latin typeface="Times New Roman" pitchFamily="18" charset="0"/>
                <a:cs typeface="Times New Roman" pitchFamily="18" charset="0"/>
              </a:rPr>
              <a:t>лицензирование деятельности, связанной с проведением платежей и расчетов небанковскими организациями (платежными организациями) в пользу третьих лиц, </a:t>
            </a:r>
          </a:p>
          <a:p>
            <a:pPr eaLnBrk="1" hangingPunct="1">
              <a:buFontTx/>
              <a:buChar char="-"/>
            </a:pPr>
            <a:r>
              <a:rPr lang="ky-KG" sz="2800" b="1" dirty="0" smtClean="0">
                <a:latin typeface="Times New Roman" pitchFamily="18" charset="0"/>
                <a:cs typeface="Times New Roman" pitchFamily="18" charset="0"/>
              </a:rPr>
              <a:t>лицензирование деятельности по обработке и передаче финансовой информации (процессинг) другим участникам платежной системы, т.е. операторов платежных систем.</a:t>
            </a:r>
            <a:endParaRPr lang="ky-KG" sz="2800" b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43888" cy="8842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Регулирование новых технологических решений</a:t>
            </a:r>
            <a:endParaRPr lang="ru-RU" sz="32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04800" y="1905000"/>
            <a:ext cx="86074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08000" indent="-508000" algn="ctr"/>
            <a:r>
              <a:rPr kumimoji="1" lang="ru-RU" sz="4000" b="1" i="1" dirty="0">
                <a:solidFill>
                  <a:schemeClr val="tx2"/>
                </a:solidFill>
              </a:rPr>
              <a:t>Спасибо за внимание!</a:t>
            </a:r>
          </a:p>
          <a:p>
            <a:pPr marL="508000" indent="-508000"/>
            <a:endParaRPr kumimoji="1" lang="ru-RU" sz="2000" dirty="0">
              <a:solidFill>
                <a:schemeClr val="tx2"/>
              </a:solidFill>
            </a:endParaRPr>
          </a:p>
          <a:p>
            <a:pPr marL="508000" indent="-508000" algn="ctr"/>
            <a:r>
              <a:rPr kumimoji="1" lang="ru-RU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Айбек</a:t>
            </a:r>
            <a:r>
              <a:rPr kumimoji="1"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Султаналиев</a:t>
            </a:r>
            <a:r>
              <a:rPr kumimoji="1"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508000" indent="-508000" algn="ctr"/>
            <a:r>
              <a:rPr kumimoji="1"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начальник Отдела анализа и развития платежных систем</a:t>
            </a:r>
            <a:endParaRPr kumimoji="1" lang="en-US" sz="2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8000" indent="-508000" algn="ctr"/>
            <a:r>
              <a:rPr kumimoji="1"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kumimoji="1" lang="ru-RU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платежных </a:t>
            </a:r>
            <a:r>
              <a:rPr kumimoji="1" lang="ru-RU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систем,</a:t>
            </a:r>
          </a:p>
          <a:p>
            <a:pPr marL="508000" indent="-508000" algn="ctr"/>
            <a:endParaRPr kumimoji="1"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8000" indent="-508000" algn="ctr"/>
            <a:r>
              <a:rPr kumimoji="1" lang="ru-RU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Национальный банк Кыргызской Республики</a:t>
            </a:r>
          </a:p>
          <a:p>
            <a:pPr marL="508000" indent="-508000" algn="ctr"/>
            <a:endParaRPr kumimoji="1" lang="ru-RU" dirty="0">
              <a:solidFill>
                <a:schemeClr val="tx2"/>
              </a:solidFill>
            </a:endParaRPr>
          </a:p>
          <a:p>
            <a:pPr marL="508000" indent="-508000" algn="ctr"/>
            <a:r>
              <a:rPr kumimoji="1"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1"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</a:t>
            </a:r>
            <a:r>
              <a:rPr kumimoji="1"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1"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1"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+ 996 (312</a:t>
            </a:r>
            <a:r>
              <a:rPr kumimoji="1"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1"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66 91 72</a:t>
            </a:r>
          </a:p>
          <a:p>
            <a:pPr marL="508000" indent="-508000" algn="ctr"/>
            <a:r>
              <a:rPr kumimoji="1" lang="en-US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asultanaliev@nbkr.kg</a:t>
            </a:r>
          </a:p>
          <a:p>
            <a:pPr marL="508000" indent="-508000" algn="ctr"/>
            <a:r>
              <a:rPr kumimoji="1" lang="en-US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www.nbkr.kg</a:t>
            </a:r>
            <a:endParaRPr kumimoji="1" lang="ru-RU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Интернет.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большее распространение мобильных телефонов и смартфонов.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электронных денег и кошельков, </a:t>
            </a:r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криптовалют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Бесконтактные технологии: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NFC,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BLE (Bluetooth Low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Energy)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Большие данные (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Облачные хранилища и вычисления (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Cloud Services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Электронная коммерция (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E-commerce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2437" indent="-342900" algn="just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другие.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 НОВЫХ ТЕХНОЛОГИЙ И ИННОВАЦИЙ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4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Развитие инновационных форм банкинга и все большее появление различных финансовых </a:t>
            </a:r>
            <a:r>
              <a:rPr lang="ru-RU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стартапов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ФИНТЕХ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504" y="3212976"/>
            <a:ext cx="21431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962" y="3594248"/>
            <a:ext cx="196215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54" y="4509120"/>
            <a:ext cx="14763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013176"/>
            <a:ext cx="1676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12901"/>
            <a:ext cx="12858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04470"/>
            <a:ext cx="13430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70176"/>
            <a:ext cx="13716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66320"/>
            <a:ext cx="14573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60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прогнозам аналитиков, </a:t>
            </a:r>
            <a:r>
              <a:rPr lang="ru-RU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Amazon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PayPal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могут стать серьезными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конкурентами для традиционных финансовых организаций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большую роль на рынке финансовых услуг играют мобильные операторы и </a:t>
            </a:r>
            <a:r>
              <a:rPr lang="ru-RU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ритейлеры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Вхождение на рынок финансовых услуг социальных сетей и </a:t>
            </a:r>
            <a:r>
              <a:rPr lang="ru-RU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мессенджеров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ПРИХОД КОНКУРЕНТОВ ИЗ СМЕЖНЫХ ОТРАСЛЕЙ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4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109537" indent="0" algn="just"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Банк сегодня — это не то, куда выходите, а то, что вы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делаете:</a:t>
            </a:r>
          </a:p>
          <a:p>
            <a:pPr marL="109537" indent="0" algn="just">
              <a:buNone/>
              <a:defRPr/>
            </a:pPr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452437" indent="-342900" algn="just"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Банкинг – это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сервис.</a:t>
            </a:r>
          </a:p>
          <a:p>
            <a:pPr marL="452437" indent="-342900" algn="just"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Финансовые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услуги</a:t>
            </a:r>
          </a:p>
          <a:p>
            <a:pPr marL="109537" indent="0" algn="just">
              <a:buNone/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–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в любом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месте</a:t>
            </a:r>
          </a:p>
          <a:p>
            <a:pPr marL="109537" indent="0" algn="just">
              <a:buNone/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и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от любого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поставщика.</a:t>
            </a:r>
          </a:p>
          <a:p>
            <a:pPr marL="452437" indent="-342900" algn="just"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Ожидания клиентов строятся</a:t>
            </a:r>
          </a:p>
          <a:p>
            <a:pPr marL="109537" indent="0" algn="just">
              <a:buNone/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на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их потребительском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опыте.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 3.0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_AIBEK\WORK\Доклады_и_Презентации\Бишкек - БМФФ_(BIFF) - 2015_05_22\CONTENT - from_HOME\-!_Банк_3_0 - Бретт_Кинг_(20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348880"/>
            <a:ext cx="2315146" cy="344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8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109537" indent="0" algn="just">
              <a:buNone/>
              <a:defRPr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Цифровой век нуждается в цифровом банке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:</a:t>
            </a:r>
          </a:p>
          <a:p>
            <a:pPr marL="109537" indent="0" algn="just">
              <a:buNone/>
              <a:defRPr/>
            </a:pPr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«Цифровые иммигранты»</a:t>
            </a:r>
          </a:p>
          <a:p>
            <a:pPr marL="109537" indent="0" algn="just"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«коренные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цифровые</a:t>
            </a:r>
          </a:p>
          <a:p>
            <a:pPr marL="109537" indent="0" algn="just"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жители» - разные поколения</a:t>
            </a:r>
          </a:p>
          <a:p>
            <a:pPr marL="109537" indent="0" algn="just"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пользователей цифровых технологий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Архитектура, основанная</a:t>
            </a:r>
          </a:p>
          <a:p>
            <a:pPr marL="109537" indent="0" algn="just"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на цифровом ядре и интеграции</a:t>
            </a:r>
          </a:p>
          <a:p>
            <a:pPr marL="109537" indent="0" algn="just">
              <a:buNone/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всех данных и каналов.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Цифровые банки без отделений.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ЦИФРОВОЙ БАНК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_AIBEK\WORK\Доклады_и_Презентации\Бишкек - БМФФ_(BIFF) - 2015_05_22\CONTENT - from_HOME\-!_Цифровой банк - Крис_Скиннер_(201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60089"/>
            <a:ext cx="2422302" cy="344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46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Изменение и оптимизация внутренних информационных систем и бизнес-процессов, модернизация АБС, повышение систем информационной безопасности.</a:t>
            </a:r>
          </a:p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Освоение и развитие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новых каналов взаимодействия со своими клиентами и предоставления им банковских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услуг: интернет-банкинг, мобильный банкинг, дистанционное банковское обслуживание.</a:t>
            </a:r>
          </a:p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Предложение современных, удобных и инновационных банковских продуктов: банковские платежные карты и различные гибридные продукты на их основе, электронные деньги, мобильные кошельки.</a:t>
            </a:r>
          </a:p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Освоение рынка электронной коммерции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E-commerce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Сокращение количества и трансформация отделений, внедрение и развитие новых форматов отделений.</a:t>
            </a:r>
          </a:p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социальных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сетей.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ТРАНСФОРМАЦИЯ БАНКОВСКОЙ ДЕЯТЕЛЬНОСТИ И ВНЕДРЕНИЕ ИННОВАЦИЙ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Услугу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интернет банкинга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предоставлял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21 коммерческий банк, тогда как в первом квартале 2014 года – 14 коммерческих банков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2437" indent="-342900" algn="just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Услугу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мобильного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банкинга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предоставляли 7 коммерческих банков,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 как в первом квартале 2014 года –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коммерческих банков.</a:t>
            </a:r>
          </a:p>
          <a:p>
            <a:pPr marL="452437" indent="-342900" algn="just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Услуги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эмиссии и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эквайрингу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банковских платежных карт предоставляли 22 из 25 действующих банков, из которых эмитентами и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эквайерами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карт международных платежных систем являлись 13 банков и по национальной системе «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Элкарт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- 18 банков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БАНКОВСКИХ ТЕХНОЛОГИЙ, УСЛУГ И ПЛАТЕЖЕЙ В КЫРГЫЗСКОЙ РЕСПУБЛИКЕ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(I)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 итогам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квартала 2015 года):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43500"/>
          </a:xfrm>
        </p:spPr>
        <p:txBody>
          <a:bodyPr/>
          <a:lstStyle/>
          <a:p>
            <a:pPr marL="452437" indent="-342900" algn="just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число банковских платежных карт в обращении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составило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976 208. По сравнению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аналогичным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периодом прошлого года количество карт возросло на 34,7 процента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537" indent="0" algn="just"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БАНКОВСКИХ ТЕХНОЛОГИЙ, УСЛУГ И ПЛАТЕЖЕЙ В КЫРГЫЗСКОЙ РЕСПУБЛИКЕ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(II)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 итогам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квартала 2015 года):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787551"/>
              </p:ext>
            </p:extLst>
          </p:nvPr>
        </p:nvGraphicFramePr>
        <p:xfrm>
          <a:off x="1835696" y="2564904"/>
          <a:ext cx="5726013" cy="35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67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7301</TotalTime>
  <Words>787</Words>
  <Application>Microsoft Office PowerPoint</Application>
  <PresentationFormat>Экран (4:3)</PresentationFormat>
  <Paragraphs>102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Банковские технологии, услуги и платежи</vt:lpstr>
      <vt:lpstr>ВЛИЯНИЕ НОВЫХ ТЕХНОЛОГИЙ И ИННОВАЦИЙ</vt:lpstr>
      <vt:lpstr>ФИНТЕХ</vt:lpstr>
      <vt:lpstr>ПРИХОД КОНКУРЕНТОВ ИЗ СМЕЖНЫХ ОТРАСЛЕЙ</vt:lpstr>
      <vt:lpstr>БАНК 3.0</vt:lpstr>
      <vt:lpstr>ЦИФРОВОЙ БАНК</vt:lpstr>
      <vt:lpstr>ТРАНСФОРМАЦИЯ БАНКОВСКОЙ ДЕЯТЕЛЬНОСТИ И ВНЕДРЕНИЕ ИННОВАЦИЙ</vt:lpstr>
      <vt:lpstr>РАЗВИТИЕ БАНКОВСКИХ ТЕХНОЛОГИЙ, УСЛУГ И ПЛАТЕЖЕЙ В КЫРГЫЗСКОЙ РЕСПУБЛИКЕ (I) (по итогам 1 квартала 2015 года):</vt:lpstr>
      <vt:lpstr>РАЗВИТИЕ БАНКОВСКИХ ТЕХНОЛОГИЙ, УСЛУГ И ПЛАТЕЖЕЙ В КЫРГЫЗСКОЙ РЕСПУБЛИКЕ (II) (по итогам 1 квартала 2015 года):</vt:lpstr>
      <vt:lpstr>РАЗВИТИЕ БАНКОВСКИХ ТЕХНОЛОГИЙ, УСЛУГ И ПЛАТЕЖЕЙ В КЫРГЫЗСКОЙ РЕСПУБЛИКЕ (III) (по итогам 1 квартала 2015 года):</vt:lpstr>
      <vt:lpstr>Закон КР “О Национальном банке Кыргызской Республики”</vt:lpstr>
      <vt:lpstr>Принят Закон «О платежной системе Кыргызской Республики»</vt:lpstr>
      <vt:lpstr>Регулирование новых технологических решений</vt:lpstr>
      <vt:lpstr>Регулирование новых технологических решений</vt:lpstr>
      <vt:lpstr>Презентация PowerPoint</vt:lpstr>
    </vt:vector>
  </TitlesOfParts>
  <Company>nbkr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ЗАКОНОДАТЕЛЬНАЯ ОСНОВА ПЛАТЕЖНОЙ СИСТЕМЫ   КЫРГЫЗCКОЙ РЕСПУБЛИКИ</dc:title>
  <cp:lastModifiedBy>asultanaliev</cp:lastModifiedBy>
  <cp:revision>628</cp:revision>
  <cp:lastPrinted>2015-05-22T06:48:39Z</cp:lastPrinted>
  <dcterms:created xsi:type="dcterms:W3CDTF">2009-06-08T10:09:46Z</dcterms:created>
  <dcterms:modified xsi:type="dcterms:W3CDTF">2015-05-22T06:52:28Z</dcterms:modified>
</cp:coreProperties>
</file>